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4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3753916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vi"/>
              <a:t>declare</a:t>
            </a:r>
          </a:p>
          <a:p>
            <a:pPr lvl="0" rtl="0">
              <a:spcBef>
                <a:spcPts val="0"/>
              </a:spcBef>
              <a:buNone/>
            </a:pPr>
            <a:r>
              <a:rPr lang="vi"/>
              <a:t>predefine variable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vi"/>
              <a:t>declare</a:t>
            </a:r>
          </a:p>
          <a:p>
            <a:pPr lvl="0" rtl="0">
              <a:spcBef>
                <a:spcPts val="0"/>
              </a:spcBef>
              <a:buNone/>
            </a:pPr>
            <a:r>
              <a:rPr lang="vi"/>
              <a:t>predefine variable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vi"/>
              <a:t>declare</a:t>
            </a:r>
          </a:p>
          <a:p>
            <a:pPr lvl="0" rtl="0">
              <a:spcBef>
                <a:spcPts val="0"/>
              </a:spcBef>
              <a:buNone/>
            </a:pPr>
            <a:r>
              <a:rPr lang="vi"/>
              <a:t>predefine variable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solidFill>
                <a:schemeClr val="dk1"/>
              </a:solidFill>
            </a:endParaRPr>
          </a:p>
          <a:p>
            <a:pPr lvl="0" rtl="0">
              <a:spcBef>
                <a:spcPts val="0"/>
              </a:spcBef>
              <a:buNone/>
            </a:pPr>
            <a:r>
              <a:rPr lang="vi">
                <a:solidFill>
                  <a:schemeClr val="dk1"/>
                </a:solidFill>
              </a:rPr>
              <a:t>initial value of each type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r>
              <a:rPr lang="vi">
                <a:solidFill>
                  <a:schemeClr val="dk1"/>
                </a:solidFill>
              </a:rPr>
              <a:t>initial value of each type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vi"/>
              <a:t>Giảng viên giới thiệu thêm một vài tiện ích, dùng trong mục đích, trường hợp nào và hướng dẫn sinh viên cách code cụ thể</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vi"/>
              <a:t>Giảng viên giới thiệu thêm một vài tiện ích, dùng trong mục đích, trường hợp nào và hướng dẫn sinh viên cách code cụ thể</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vi"/>
              <a:t>What distinguishes PHP from something like client-side JavaScript is that the code is executed on the server, generating HTML which is then sent to the client. The client would receive the results of running that script, but would not know what the underlying code was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vi" sz="1000">
                <a:solidFill>
                  <a:schemeClr val="dk2"/>
                </a:solidFill>
              </a:rPr>
              <a:t>‹#›</a:t>
            </a:fld>
            <a:endParaRPr lang="vi"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t>10: PHP Cơ bản - p2</a:t>
            </a:r>
          </a:p>
        </p:txBody>
      </p:sp>
      <p:sp>
        <p:nvSpPr>
          <p:cNvPr id="55" name="Shape 55"/>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lvl="0" indent="-368300" rtl="0">
              <a:spcBef>
                <a:spcPts val="0"/>
              </a:spcBef>
              <a:buClr>
                <a:srgbClr val="595959"/>
              </a:buClr>
              <a:buSzPct val="100000"/>
              <a:buChar char="●"/>
            </a:pPr>
            <a:r>
              <a:rPr lang="vi" sz="2200" dirty="0" smtClean="0"/>
              <a:t>Khái </a:t>
            </a:r>
            <a:r>
              <a:rPr lang="vi" sz="2200" dirty="0"/>
              <a:t>quát các kiểu dữ </a:t>
            </a:r>
            <a:r>
              <a:rPr lang="vi" sz="2200" dirty="0" smtClean="0"/>
              <a:t>liệu</a:t>
            </a:r>
            <a:endParaRPr lang="vi" sz="2200" dirty="0"/>
          </a:p>
          <a:p>
            <a:pPr marL="457200" lvl="1" indent="-368300">
              <a:buClr>
                <a:srgbClr val="595959"/>
              </a:buClr>
              <a:buSzPct val="100000"/>
              <a:buChar char="●"/>
            </a:pPr>
            <a:r>
              <a:rPr lang="vi" sz="2200" dirty="0"/>
              <a:t>Kiểu dữ liệu dạng mảng</a:t>
            </a:r>
          </a:p>
          <a:p>
            <a:pPr marL="457200" lvl="0" indent="-368300" rtl="0">
              <a:spcBef>
                <a:spcPts val="0"/>
              </a:spcBef>
              <a:buClr>
                <a:srgbClr val="595959"/>
              </a:buClr>
              <a:buSzPct val="100000"/>
              <a:buChar char="●"/>
            </a:pPr>
            <a:r>
              <a:rPr lang="vi" sz="2200" dirty="0"/>
              <a:t>Toán tử</a:t>
            </a:r>
          </a:p>
          <a:p>
            <a:pPr marL="457200" lvl="0" indent="-368300" rtl="0">
              <a:spcBef>
                <a:spcPts val="0"/>
              </a:spcBef>
              <a:buClr>
                <a:srgbClr val="595959"/>
              </a:buClr>
              <a:buSzPct val="100000"/>
              <a:buChar char="●"/>
            </a:pPr>
            <a:r>
              <a:rPr lang="vi" sz="2200" dirty="0"/>
              <a:t>Câu lệnh rẽ nhánh</a:t>
            </a:r>
          </a:p>
          <a:p>
            <a:pPr marL="457200" lvl="0" indent="-368300" rtl="0">
              <a:spcBef>
                <a:spcPts val="0"/>
              </a:spcBef>
              <a:buClr>
                <a:srgbClr val="595959"/>
              </a:buClr>
              <a:buSzPct val="100000"/>
              <a:buChar char="●"/>
            </a:pPr>
            <a:r>
              <a:rPr lang="vi" sz="2200" dirty="0"/>
              <a:t>Vòng lặp</a:t>
            </a:r>
          </a:p>
          <a:p>
            <a:pPr marL="457200" lvl="0" indent="-368300" rtl="0">
              <a:spcBef>
                <a:spcPts val="0"/>
              </a:spcBef>
              <a:buClr>
                <a:srgbClr val="595959"/>
              </a:buClr>
              <a:buSzPct val="100000"/>
              <a:buChar char="●"/>
            </a:pPr>
            <a:r>
              <a:rPr lang="vi" sz="2200" dirty="0"/>
              <a:t>Demo </a:t>
            </a:r>
          </a:p>
          <a:p>
            <a:pPr marL="457200" lvl="0" indent="-368300" rtl="0">
              <a:spcBef>
                <a:spcPts val="0"/>
              </a:spcBef>
              <a:buClr>
                <a:srgbClr val="595959"/>
              </a:buClr>
              <a:buSzPct val="100000"/>
              <a:buChar char="●"/>
            </a:pPr>
            <a:r>
              <a:rPr lang="vi" sz="2200" dirty="0"/>
              <a:t>Tổng kết</a:t>
            </a:r>
          </a:p>
        </p:txBody>
      </p:sp>
      <p:pic>
        <p:nvPicPr>
          <p:cNvPr id="56" name="Shape 56"/>
          <p:cNvPicPr preferRelativeResize="0"/>
          <p:nvPr/>
        </p:nvPicPr>
        <p:blipFill>
          <a:blip r:embed="rId3">
            <a:alphaModFix/>
          </a:blip>
          <a:stretch>
            <a:fillRect/>
          </a:stretch>
        </p:blipFill>
        <p:spPr>
          <a:xfrm>
            <a:off x="311699" y="103075"/>
            <a:ext cx="1099144"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solidFill>
                  <a:srgbClr val="000000"/>
                </a:solidFill>
              </a:rPr>
              <a:t>: </a:t>
            </a:r>
            <a:r>
              <a:rPr lang="vi" sz="3000"/>
              <a:t>Biến trong PHP</a:t>
            </a:r>
            <a:r>
              <a:rPr lang="vi" sz="3000">
                <a:solidFill>
                  <a:srgbClr val="000000"/>
                </a:solidFill>
              </a:rPr>
              <a:t> </a:t>
            </a:r>
          </a:p>
        </p:txBody>
      </p:sp>
      <p:sp>
        <p:nvSpPr>
          <p:cNvPr id="123" name="Shape 123"/>
          <p:cNvSpPr txBox="1"/>
          <p:nvPr/>
        </p:nvSpPr>
        <p:spPr>
          <a:xfrm>
            <a:off x="111925" y="1034900"/>
            <a:ext cx="8520600" cy="3958800"/>
          </a:xfrm>
          <a:prstGeom prst="rect">
            <a:avLst/>
          </a:prstGeom>
          <a:noFill/>
          <a:ln>
            <a:noFill/>
          </a:ln>
        </p:spPr>
        <p:txBody>
          <a:bodyPr wrap="square" lIns="91425" tIns="91425" rIns="91425" bIns="91425" anchor="t" anchorCtr="0">
            <a:noAutofit/>
          </a:bodyPr>
          <a:lstStyle/>
          <a:p>
            <a:pPr marL="457200" lvl="0" indent="-342900" rtl="0">
              <a:spcBef>
                <a:spcPts val="0"/>
              </a:spcBef>
              <a:buClr>
                <a:srgbClr val="333333"/>
              </a:buClr>
              <a:buSzPct val="100000"/>
              <a:buChar char="●"/>
            </a:pPr>
            <a:r>
              <a:rPr lang="vi" sz="1800">
                <a:solidFill>
                  <a:srgbClr val="333333"/>
                </a:solidFill>
              </a:rPr>
              <a:t>Biến là 1 đại lượng được đặt tên và cấp phát bộ nhớ (ô nhớ) để giúp chương trình có thể lưu được giá trị.</a:t>
            </a:r>
          </a:p>
          <a:p>
            <a:pPr marL="457200" lvl="0" indent="-342900" rtl="0">
              <a:spcBef>
                <a:spcPts val="0"/>
              </a:spcBef>
              <a:buClr>
                <a:srgbClr val="333333"/>
              </a:buClr>
              <a:buSzPct val="100000"/>
              <a:buChar char="●"/>
            </a:pPr>
            <a:r>
              <a:rPr lang="vi" sz="1800">
                <a:solidFill>
                  <a:srgbClr val="333333"/>
                </a:solidFill>
              </a:rPr>
              <a:t>Biến trong php có thể chứa được hầu hết tất cả các kiểu dữ liệu.</a:t>
            </a:r>
          </a:p>
          <a:p>
            <a:pPr marL="457200" lvl="0" indent="-342900" rtl="0">
              <a:spcBef>
                <a:spcPts val="0"/>
              </a:spcBef>
              <a:buClr>
                <a:srgbClr val="333333"/>
              </a:buClr>
              <a:buSzPct val="100000"/>
              <a:buChar char="●"/>
            </a:pPr>
            <a:r>
              <a:rPr lang="vi" sz="1800">
                <a:solidFill>
                  <a:srgbClr val="333333"/>
                </a:solidFill>
              </a:rPr>
              <a:t>Cú pháp khai báo 1 biến trong PHP:</a:t>
            </a:r>
          </a:p>
          <a:p>
            <a:pPr lvl="0" rtl="0">
              <a:spcBef>
                <a:spcPts val="0"/>
              </a:spcBef>
              <a:buNone/>
            </a:pPr>
            <a:r>
              <a:rPr lang="vi" sz="1800">
                <a:solidFill>
                  <a:srgbClr val="333333"/>
                </a:solidFill>
              </a:rPr>
              <a:t>	$ten_bien = ‘giá trị’;</a:t>
            </a:r>
          </a:p>
          <a:p>
            <a:pPr lvl="0" rtl="0">
              <a:spcBef>
                <a:spcPts val="0"/>
              </a:spcBef>
              <a:buNone/>
            </a:pPr>
            <a:endParaRPr sz="1800">
              <a:solidFill>
                <a:srgbClr val="333333"/>
              </a:solidFill>
            </a:endParaRPr>
          </a:p>
        </p:txBody>
      </p:sp>
      <p:pic>
        <p:nvPicPr>
          <p:cNvPr id="124" name="Shape 124"/>
          <p:cNvPicPr preferRelativeResize="0"/>
          <p:nvPr/>
        </p:nvPicPr>
        <p:blipFill>
          <a:blip r:embed="rId3">
            <a:alphaModFix/>
          </a:blip>
          <a:stretch>
            <a:fillRect/>
          </a:stretch>
        </p:blipFill>
        <p:spPr>
          <a:xfrm>
            <a:off x="311699" y="103075"/>
            <a:ext cx="1099144"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solidFill>
                  <a:srgbClr val="000000"/>
                </a:solidFill>
              </a:rPr>
              <a:t>: </a:t>
            </a:r>
            <a:r>
              <a:rPr lang="vi" sz="3000"/>
              <a:t>Biến trong PHP</a:t>
            </a:r>
            <a:r>
              <a:rPr lang="vi" sz="3000">
                <a:solidFill>
                  <a:srgbClr val="000000"/>
                </a:solidFill>
              </a:rPr>
              <a:t> </a:t>
            </a:r>
          </a:p>
        </p:txBody>
      </p:sp>
      <p:sp>
        <p:nvSpPr>
          <p:cNvPr id="130" name="Shape 130"/>
          <p:cNvSpPr txBox="1"/>
          <p:nvPr/>
        </p:nvSpPr>
        <p:spPr>
          <a:xfrm>
            <a:off x="111925" y="1034900"/>
            <a:ext cx="8520600" cy="3958800"/>
          </a:xfrm>
          <a:prstGeom prst="rect">
            <a:avLst/>
          </a:prstGeom>
          <a:noFill/>
          <a:ln>
            <a:noFill/>
          </a:ln>
        </p:spPr>
        <p:txBody>
          <a:bodyPr wrap="square" lIns="91425" tIns="91425" rIns="91425" bIns="91425" anchor="t" anchorCtr="0">
            <a:noAutofit/>
          </a:bodyPr>
          <a:lstStyle/>
          <a:p>
            <a:pPr marL="457200" lvl="0" indent="-342900" rtl="0">
              <a:spcBef>
                <a:spcPts val="0"/>
              </a:spcBef>
              <a:buClr>
                <a:srgbClr val="333333"/>
              </a:buClr>
              <a:buSzPct val="100000"/>
              <a:buChar char="●"/>
            </a:pPr>
            <a:r>
              <a:rPr lang="vi" sz="1800">
                <a:solidFill>
                  <a:srgbClr val="333333"/>
                </a:solidFill>
              </a:rPr>
              <a:t>Biến phân biệt ký tự hoa - thường</a:t>
            </a:r>
          </a:p>
          <a:p>
            <a:pPr marL="457200" lvl="0" indent="-342900" rtl="0">
              <a:spcBef>
                <a:spcPts val="0"/>
              </a:spcBef>
              <a:buClr>
                <a:srgbClr val="333333"/>
              </a:buClr>
              <a:buSzPct val="100000"/>
              <a:buChar char="●"/>
            </a:pPr>
            <a:r>
              <a:rPr lang="vi" sz="1800">
                <a:solidFill>
                  <a:srgbClr val="333333"/>
                </a:solidFill>
              </a:rPr>
              <a:t>Tên biến chỉ được bắt đầu bằng các ký tự là chữ và dấu “_”, sau đó có thể chấp nhận chữ, số hoặc dấu “_”</a:t>
            </a:r>
          </a:p>
          <a:p>
            <a:pPr lvl="0" rtl="0">
              <a:spcBef>
                <a:spcPts val="0"/>
              </a:spcBef>
              <a:buNone/>
            </a:pPr>
            <a:endParaRPr sz="1800">
              <a:solidFill>
                <a:srgbClr val="333333"/>
              </a:solidFill>
            </a:endParaRPr>
          </a:p>
          <a:p>
            <a:pPr lvl="0" rtl="0">
              <a:spcBef>
                <a:spcPts val="0"/>
              </a:spcBef>
              <a:buNone/>
            </a:pPr>
            <a:endParaRPr sz="1800">
              <a:solidFill>
                <a:srgbClr val="333333"/>
              </a:solidFill>
            </a:endParaRPr>
          </a:p>
          <a:p>
            <a:pPr lvl="0" rtl="0">
              <a:spcBef>
                <a:spcPts val="0"/>
              </a:spcBef>
              <a:buNone/>
            </a:pPr>
            <a:r>
              <a:rPr lang="vi" sz="1800">
                <a:solidFill>
                  <a:srgbClr val="333333"/>
                </a:solidFill>
              </a:rPr>
              <a:t>	</a:t>
            </a:r>
          </a:p>
        </p:txBody>
      </p:sp>
      <p:pic>
        <p:nvPicPr>
          <p:cNvPr id="131" name="Shape 131"/>
          <p:cNvPicPr preferRelativeResize="0"/>
          <p:nvPr/>
        </p:nvPicPr>
        <p:blipFill>
          <a:blip r:embed="rId3">
            <a:alphaModFix/>
          </a:blip>
          <a:stretch>
            <a:fillRect/>
          </a:stretch>
        </p:blipFill>
        <p:spPr>
          <a:xfrm>
            <a:off x="311699" y="103075"/>
            <a:ext cx="1099144" cy="792600"/>
          </a:xfrm>
          <a:prstGeom prst="rect">
            <a:avLst/>
          </a:prstGeom>
          <a:noFill/>
          <a:ln>
            <a:noFill/>
          </a:ln>
        </p:spPr>
      </p:pic>
      <p:pic>
        <p:nvPicPr>
          <p:cNvPr id="132" name="Shape 132" descr="Screen Shot 2017-02-26 at 3.33.16 PM.png"/>
          <p:cNvPicPr preferRelativeResize="0"/>
          <p:nvPr/>
        </p:nvPicPr>
        <p:blipFill>
          <a:blip r:embed="rId4">
            <a:alphaModFix/>
          </a:blip>
          <a:stretch>
            <a:fillRect/>
          </a:stretch>
        </p:blipFill>
        <p:spPr>
          <a:xfrm>
            <a:off x="429450" y="2102174"/>
            <a:ext cx="8029849" cy="220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solidFill>
                  <a:srgbClr val="000000"/>
                </a:solidFill>
              </a:rPr>
              <a:t>: </a:t>
            </a:r>
            <a:r>
              <a:rPr lang="vi" sz="3000"/>
              <a:t>Biến trong PHP</a:t>
            </a:r>
            <a:r>
              <a:rPr lang="vi" sz="3000">
                <a:solidFill>
                  <a:srgbClr val="000000"/>
                </a:solidFill>
              </a:rPr>
              <a:t> </a:t>
            </a:r>
          </a:p>
        </p:txBody>
      </p:sp>
      <p:sp>
        <p:nvSpPr>
          <p:cNvPr id="138" name="Shape 138"/>
          <p:cNvSpPr txBox="1"/>
          <p:nvPr/>
        </p:nvSpPr>
        <p:spPr>
          <a:xfrm>
            <a:off x="111925" y="1034900"/>
            <a:ext cx="8520600" cy="3958800"/>
          </a:xfrm>
          <a:prstGeom prst="rect">
            <a:avLst/>
          </a:prstGeom>
          <a:noFill/>
          <a:ln>
            <a:noFill/>
          </a:ln>
        </p:spPr>
        <p:txBody>
          <a:bodyPr wrap="square" lIns="91425" tIns="91425" rIns="91425" bIns="91425" anchor="t" anchorCtr="0">
            <a:noAutofit/>
          </a:bodyPr>
          <a:lstStyle/>
          <a:p>
            <a:pPr lvl="0">
              <a:spcBef>
                <a:spcPts val="0"/>
              </a:spcBef>
              <a:buNone/>
            </a:pPr>
            <a:r>
              <a:rPr lang="vi" sz="1800">
                <a:solidFill>
                  <a:srgbClr val="333333"/>
                </a:solidFill>
              </a:rPr>
              <a:t>Có 2 cách đặt tên biến phổ biến:</a:t>
            </a:r>
          </a:p>
          <a:p>
            <a:pPr marL="457200" lvl="0" indent="-342900" rtl="0">
              <a:spcBef>
                <a:spcPts val="0"/>
              </a:spcBef>
              <a:buClr>
                <a:srgbClr val="333333"/>
              </a:buClr>
              <a:buSzPct val="100000"/>
              <a:buAutoNum type="arabicPeriod"/>
            </a:pPr>
            <a:r>
              <a:rPr lang="vi" sz="1800">
                <a:solidFill>
                  <a:srgbClr val="333333"/>
                </a:solidFill>
              </a:rPr>
              <a:t>Camel case</a:t>
            </a:r>
          </a:p>
          <a:p>
            <a:pPr marL="457200" lvl="0" indent="0" rtl="0">
              <a:spcBef>
                <a:spcPts val="0"/>
              </a:spcBef>
              <a:buNone/>
            </a:pPr>
            <a:r>
              <a:rPr lang="vi" sz="1800">
                <a:solidFill>
                  <a:srgbClr val="333333"/>
                </a:solidFill>
              </a:rPr>
              <a:t>$tenBien = 10;</a:t>
            </a:r>
          </a:p>
          <a:p>
            <a:pPr marL="457200" lvl="0" indent="-342900" rtl="0">
              <a:spcBef>
                <a:spcPts val="0"/>
              </a:spcBef>
              <a:buClr>
                <a:srgbClr val="333333"/>
              </a:buClr>
              <a:buSzPct val="100000"/>
              <a:buAutoNum type="arabicPeriod"/>
            </a:pPr>
            <a:r>
              <a:rPr lang="vi" sz="1800">
                <a:solidFill>
                  <a:srgbClr val="333333"/>
                </a:solidFill>
              </a:rPr>
              <a:t>Snake case</a:t>
            </a:r>
          </a:p>
          <a:p>
            <a:pPr marL="457200" lvl="0" indent="0" rtl="0">
              <a:spcBef>
                <a:spcPts val="0"/>
              </a:spcBef>
              <a:buNone/>
            </a:pPr>
            <a:r>
              <a:rPr lang="vi" sz="1800">
                <a:solidFill>
                  <a:srgbClr val="333333"/>
                </a:solidFill>
              </a:rPr>
              <a:t>$ten_bien = 10;</a:t>
            </a:r>
          </a:p>
          <a:p>
            <a:pPr lvl="0" rtl="0">
              <a:spcBef>
                <a:spcPts val="0"/>
              </a:spcBef>
              <a:buNone/>
            </a:pPr>
            <a:endParaRPr sz="1800">
              <a:solidFill>
                <a:srgbClr val="333333"/>
              </a:solidFill>
            </a:endParaRPr>
          </a:p>
          <a:p>
            <a:pPr lvl="0" rtl="0">
              <a:spcBef>
                <a:spcPts val="0"/>
              </a:spcBef>
              <a:buNone/>
            </a:pPr>
            <a:r>
              <a:rPr lang="vi" sz="1800">
                <a:solidFill>
                  <a:srgbClr val="333333"/>
                </a:solidFill>
              </a:rPr>
              <a:t>	</a:t>
            </a:r>
          </a:p>
        </p:txBody>
      </p:sp>
      <p:pic>
        <p:nvPicPr>
          <p:cNvPr id="139" name="Shape 139"/>
          <p:cNvPicPr preferRelativeResize="0"/>
          <p:nvPr/>
        </p:nvPicPr>
        <p:blipFill>
          <a:blip r:embed="rId3">
            <a:alphaModFix/>
          </a:blip>
          <a:stretch>
            <a:fillRect/>
          </a:stretch>
        </p:blipFill>
        <p:spPr>
          <a:xfrm>
            <a:off x="311699" y="103075"/>
            <a:ext cx="1099144" cy="792600"/>
          </a:xfrm>
          <a:prstGeom prst="rect">
            <a:avLst/>
          </a:prstGeom>
          <a:noFill/>
          <a:ln>
            <a:noFill/>
          </a:ln>
        </p:spPr>
      </p:pic>
      <p:pic>
        <p:nvPicPr>
          <p:cNvPr id="140" name="Shape 140"/>
          <p:cNvPicPr preferRelativeResize="0"/>
          <p:nvPr/>
        </p:nvPicPr>
        <p:blipFill>
          <a:blip r:embed="rId4">
            <a:alphaModFix/>
          </a:blip>
          <a:stretch>
            <a:fillRect/>
          </a:stretch>
        </p:blipFill>
        <p:spPr>
          <a:xfrm>
            <a:off x="4615123" y="1034900"/>
            <a:ext cx="2201424" cy="1773350"/>
          </a:xfrm>
          <a:prstGeom prst="rect">
            <a:avLst/>
          </a:prstGeom>
          <a:noFill/>
          <a:ln>
            <a:noFill/>
          </a:ln>
        </p:spPr>
      </p:pic>
      <p:pic>
        <p:nvPicPr>
          <p:cNvPr id="141" name="Shape 141"/>
          <p:cNvPicPr preferRelativeResize="0"/>
          <p:nvPr/>
        </p:nvPicPr>
        <p:blipFill>
          <a:blip r:embed="rId5">
            <a:alphaModFix/>
          </a:blip>
          <a:stretch>
            <a:fillRect/>
          </a:stretch>
        </p:blipFill>
        <p:spPr>
          <a:xfrm>
            <a:off x="1902399" y="2808250"/>
            <a:ext cx="3169249" cy="1819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1676125" y="-125"/>
            <a:ext cx="65868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solidFill>
                  <a:srgbClr val="000000"/>
                </a:solidFill>
              </a:rPr>
              <a:t>: </a:t>
            </a:r>
            <a:r>
              <a:rPr lang="vi" sz="3000"/>
              <a:t>Biến được định nghĩa sẵn</a:t>
            </a:r>
          </a:p>
        </p:txBody>
      </p:sp>
      <p:pic>
        <p:nvPicPr>
          <p:cNvPr id="147" name="Shape 147"/>
          <p:cNvPicPr preferRelativeResize="0"/>
          <p:nvPr/>
        </p:nvPicPr>
        <p:blipFill>
          <a:blip r:embed="rId3">
            <a:alphaModFix/>
          </a:blip>
          <a:stretch>
            <a:fillRect/>
          </a:stretch>
        </p:blipFill>
        <p:spPr>
          <a:xfrm>
            <a:off x="311699" y="103075"/>
            <a:ext cx="1099144" cy="792600"/>
          </a:xfrm>
          <a:prstGeom prst="rect">
            <a:avLst/>
          </a:prstGeom>
          <a:noFill/>
          <a:ln>
            <a:noFill/>
          </a:ln>
        </p:spPr>
      </p:pic>
      <p:sp>
        <p:nvSpPr>
          <p:cNvPr id="148" name="Shape 148"/>
          <p:cNvSpPr txBox="1"/>
          <p:nvPr/>
        </p:nvSpPr>
        <p:spPr>
          <a:xfrm>
            <a:off x="101600" y="1117550"/>
            <a:ext cx="8520600" cy="3958800"/>
          </a:xfrm>
          <a:prstGeom prst="rect">
            <a:avLst/>
          </a:prstGeom>
          <a:noFill/>
          <a:ln>
            <a:noFill/>
          </a:ln>
        </p:spPr>
        <p:txBody>
          <a:bodyPr wrap="square" lIns="91425" tIns="91425" rIns="91425" bIns="91425" anchor="t" anchorCtr="0">
            <a:noAutofit/>
          </a:bodyPr>
          <a:lstStyle/>
          <a:p>
            <a:pPr marL="457200" lvl="0" indent="-342900">
              <a:spcBef>
                <a:spcPts val="0"/>
              </a:spcBef>
              <a:buClr>
                <a:srgbClr val="333333"/>
              </a:buClr>
              <a:buSzPct val="100000"/>
              <a:buChar char="●"/>
            </a:pPr>
            <a:r>
              <a:rPr lang="vi" sz="1800">
                <a:solidFill>
                  <a:srgbClr val="333333"/>
                </a:solidFill>
              </a:rPr>
              <a:t>$GLOBALS — biến tương tác với các biến toàn cục trong hệ thống.</a:t>
            </a:r>
          </a:p>
          <a:p>
            <a:pPr marL="457200" lvl="0" indent="-342900">
              <a:spcBef>
                <a:spcPts val="0"/>
              </a:spcBef>
              <a:buClr>
                <a:srgbClr val="333333"/>
              </a:buClr>
              <a:buSzPct val="100000"/>
              <a:buChar char="●"/>
            </a:pPr>
            <a:r>
              <a:rPr lang="vi" sz="1800">
                <a:solidFill>
                  <a:srgbClr val="333333"/>
                </a:solidFill>
              </a:rPr>
              <a:t>$_SERVER — Biến thực hiện lấy thông tin môi trường của server.</a:t>
            </a:r>
          </a:p>
          <a:p>
            <a:pPr marL="457200" lvl="0" indent="-342900">
              <a:spcBef>
                <a:spcPts val="0"/>
              </a:spcBef>
              <a:buClr>
                <a:srgbClr val="333333"/>
              </a:buClr>
              <a:buSzPct val="100000"/>
              <a:buChar char="●"/>
            </a:pPr>
            <a:r>
              <a:rPr lang="vi" sz="1800">
                <a:solidFill>
                  <a:srgbClr val="333333"/>
                </a:solidFill>
              </a:rPr>
              <a:t>$_GET — Biến lấy giá trị tham số trên url (request dạng get)</a:t>
            </a:r>
          </a:p>
          <a:p>
            <a:pPr marL="457200" lvl="0" indent="-342900">
              <a:spcBef>
                <a:spcPts val="0"/>
              </a:spcBef>
              <a:buClr>
                <a:srgbClr val="333333"/>
              </a:buClr>
              <a:buSzPct val="100000"/>
              <a:buChar char="●"/>
            </a:pPr>
            <a:r>
              <a:rPr lang="vi" sz="1800">
                <a:solidFill>
                  <a:srgbClr val="333333"/>
                </a:solidFill>
              </a:rPr>
              <a:t>$_POST — Biến lấy giá trị tham số từ request dạng post</a:t>
            </a:r>
          </a:p>
          <a:p>
            <a:pPr marL="457200" lvl="0" indent="-342900">
              <a:spcBef>
                <a:spcPts val="0"/>
              </a:spcBef>
              <a:buClr>
                <a:srgbClr val="333333"/>
              </a:buClr>
              <a:buSzPct val="100000"/>
              <a:buChar char="●"/>
            </a:pPr>
            <a:r>
              <a:rPr lang="vi" sz="1800">
                <a:solidFill>
                  <a:srgbClr val="333333"/>
                </a:solidFill>
              </a:rPr>
              <a:t>$_REQUEST — Biến tương tác với request gửi lên server</a:t>
            </a:r>
          </a:p>
          <a:p>
            <a:pPr marL="457200" lvl="0" indent="-342900" rtl="0">
              <a:spcBef>
                <a:spcPts val="0"/>
              </a:spcBef>
              <a:buClr>
                <a:srgbClr val="333333"/>
              </a:buClr>
              <a:buSzPct val="100000"/>
              <a:buChar char="●"/>
            </a:pPr>
            <a:r>
              <a:rPr lang="vi" sz="1800">
                <a:solidFill>
                  <a:srgbClr val="333333"/>
                </a:solidFill>
              </a:rPr>
              <a:t>$_SESSION — Biến tương tác với session</a:t>
            </a:r>
          </a:p>
          <a:p>
            <a:pPr marL="457200" lvl="0" indent="-342900" rtl="0">
              <a:spcBef>
                <a:spcPts val="0"/>
              </a:spcBef>
              <a:buClr>
                <a:srgbClr val="333333"/>
              </a:buClr>
              <a:buSzPct val="100000"/>
              <a:buChar char="●"/>
            </a:pPr>
            <a:r>
              <a:rPr lang="vi" sz="1800">
                <a:solidFill>
                  <a:srgbClr val="333333"/>
                </a:solidFill>
              </a:rPr>
              <a:t>$_COOKIE — Biến lấy giá trị của cookie</a:t>
            </a:r>
          </a:p>
          <a:p>
            <a:pPr marL="457200" lvl="0" indent="-342900" rtl="0">
              <a:spcBef>
                <a:spcPts val="0"/>
              </a:spcBef>
              <a:buClr>
                <a:srgbClr val="333333"/>
              </a:buClr>
              <a:buSzPct val="100000"/>
              <a:buChar char="●"/>
            </a:pPr>
            <a:r>
              <a:rPr lang="vi" sz="1800">
                <a:solidFill>
                  <a:srgbClr val="333333"/>
                </a:solidFill>
              </a:rPr>
              <a:t>$_ENV — Biến môi trường</a:t>
            </a:r>
          </a:p>
          <a:p>
            <a:pPr marL="457200" lvl="0" indent="-342900" rtl="0">
              <a:spcBef>
                <a:spcPts val="0"/>
              </a:spcBef>
              <a:buClr>
                <a:srgbClr val="333333"/>
              </a:buClr>
              <a:buSzPct val="100000"/>
              <a:buChar char="●"/>
            </a:pPr>
            <a:r>
              <a:rPr lang="vi" sz="1800">
                <a:solidFill>
                  <a:srgbClr val="333333"/>
                </a:solidFill>
              </a:rPr>
              <a:t>$_FILES — Biến lấy file được gửi lên trong request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solidFill>
                  <a:srgbClr val="000000"/>
                </a:solidFill>
              </a:rPr>
              <a:t>: </a:t>
            </a:r>
            <a:r>
              <a:rPr lang="vi" sz="3000"/>
              <a:t>Kiểu dữ liệu trong PHP</a:t>
            </a:r>
          </a:p>
        </p:txBody>
      </p:sp>
      <p:sp>
        <p:nvSpPr>
          <p:cNvPr id="154" name="Shape 154"/>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lvl="0" indent="-342900" rtl="0">
              <a:spcBef>
                <a:spcPts val="0"/>
              </a:spcBef>
              <a:buClr>
                <a:srgbClr val="333333"/>
              </a:buClr>
              <a:buSzPct val="100000"/>
              <a:buChar char="●"/>
            </a:pPr>
            <a:r>
              <a:rPr lang="vi" sz="1800">
                <a:solidFill>
                  <a:srgbClr val="333333"/>
                </a:solidFill>
              </a:rPr>
              <a:t>PHP hỗ trợ 9 kiểu dữ liệu cơ bản.</a:t>
            </a:r>
          </a:p>
          <a:p>
            <a:pPr marL="914400" lvl="1" indent="-342900" rtl="0">
              <a:spcBef>
                <a:spcPts val="0"/>
              </a:spcBef>
              <a:buClr>
                <a:srgbClr val="333333"/>
              </a:buClr>
              <a:buSzPct val="100000"/>
              <a:buChar char="○"/>
            </a:pPr>
            <a:r>
              <a:rPr lang="vi" sz="1800">
                <a:solidFill>
                  <a:srgbClr val="333333"/>
                </a:solidFill>
              </a:rPr>
              <a:t>4 scalar types: </a:t>
            </a:r>
          </a:p>
          <a:p>
            <a:pPr marL="1371600" lvl="2" indent="-342900" rtl="0">
              <a:spcBef>
                <a:spcPts val="0"/>
              </a:spcBef>
              <a:buClr>
                <a:srgbClr val="333333"/>
              </a:buClr>
              <a:buSzPct val="100000"/>
              <a:buChar char="■"/>
            </a:pPr>
            <a:r>
              <a:rPr lang="vi" sz="1800">
                <a:solidFill>
                  <a:srgbClr val="333333"/>
                </a:solidFill>
              </a:rPr>
              <a:t>boolean</a:t>
            </a:r>
          </a:p>
          <a:p>
            <a:pPr marL="1371600" lvl="2" indent="-342900" rtl="0">
              <a:spcBef>
                <a:spcPts val="0"/>
              </a:spcBef>
              <a:buClr>
                <a:srgbClr val="333333"/>
              </a:buClr>
              <a:buSzPct val="100000"/>
              <a:buChar char="■"/>
            </a:pPr>
            <a:r>
              <a:rPr lang="vi" sz="1800">
                <a:solidFill>
                  <a:srgbClr val="333333"/>
                </a:solidFill>
              </a:rPr>
              <a:t>integer</a:t>
            </a:r>
          </a:p>
          <a:p>
            <a:pPr marL="1371600" lvl="2" indent="-342900" rtl="0">
              <a:spcBef>
                <a:spcPts val="0"/>
              </a:spcBef>
              <a:buClr>
                <a:srgbClr val="333333"/>
              </a:buClr>
              <a:buSzPct val="100000"/>
              <a:buChar char="■"/>
            </a:pPr>
            <a:r>
              <a:rPr lang="vi" sz="1800">
                <a:solidFill>
                  <a:srgbClr val="333333"/>
                </a:solidFill>
              </a:rPr>
              <a:t>float (floating-point number, aka double)</a:t>
            </a:r>
          </a:p>
          <a:p>
            <a:pPr marL="1371600" lvl="2" indent="-342900" rtl="0">
              <a:spcBef>
                <a:spcPts val="0"/>
              </a:spcBef>
              <a:buClr>
                <a:srgbClr val="333333"/>
              </a:buClr>
              <a:buSzPct val="100000"/>
              <a:buChar char="■"/>
            </a:pPr>
            <a:r>
              <a:rPr lang="vi" sz="1800">
                <a:solidFill>
                  <a:srgbClr val="333333"/>
                </a:solidFill>
              </a:rPr>
              <a:t>string</a:t>
            </a:r>
          </a:p>
          <a:p>
            <a:pPr marL="914400" lvl="1" indent="-342900" rtl="0">
              <a:spcBef>
                <a:spcPts val="0"/>
              </a:spcBef>
              <a:buClr>
                <a:srgbClr val="333333"/>
              </a:buClr>
              <a:buSzPct val="100000"/>
              <a:buChar char="○"/>
            </a:pPr>
            <a:r>
              <a:rPr lang="vi" sz="1800">
                <a:solidFill>
                  <a:srgbClr val="333333"/>
                </a:solidFill>
              </a:rPr>
              <a:t>3 compound types:			</a:t>
            </a:r>
          </a:p>
          <a:p>
            <a:pPr marL="1371600" lvl="2" indent="-342900" rtl="0">
              <a:spcBef>
                <a:spcPts val="0"/>
              </a:spcBef>
              <a:buClr>
                <a:srgbClr val="333333"/>
              </a:buClr>
              <a:buSzPct val="100000"/>
              <a:buChar char="■"/>
            </a:pPr>
            <a:r>
              <a:rPr lang="vi" sz="1800">
                <a:solidFill>
                  <a:srgbClr val="333333"/>
                </a:solidFill>
              </a:rPr>
              <a:t>array</a:t>
            </a:r>
          </a:p>
          <a:p>
            <a:pPr marL="1371600" lvl="2" indent="-342900" rtl="0">
              <a:spcBef>
                <a:spcPts val="0"/>
              </a:spcBef>
              <a:buClr>
                <a:srgbClr val="333333"/>
              </a:buClr>
              <a:buSzPct val="100000"/>
              <a:buChar char="■"/>
            </a:pPr>
            <a:r>
              <a:rPr lang="vi" sz="1800">
                <a:solidFill>
                  <a:srgbClr val="333333"/>
                </a:solidFill>
              </a:rPr>
              <a:t>object</a:t>
            </a:r>
          </a:p>
          <a:p>
            <a:pPr marL="1371600" lvl="2" indent="-342900" rtl="0">
              <a:spcBef>
                <a:spcPts val="0"/>
              </a:spcBef>
              <a:buClr>
                <a:srgbClr val="333333"/>
              </a:buClr>
              <a:buSzPct val="100000"/>
              <a:buChar char="■"/>
            </a:pPr>
            <a:r>
              <a:rPr lang="vi" sz="1800">
                <a:solidFill>
                  <a:srgbClr val="333333"/>
                </a:solidFill>
              </a:rPr>
              <a:t>callable</a:t>
            </a:r>
          </a:p>
          <a:p>
            <a:pPr marL="914400" lvl="1" indent="-342900" rtl="0">
              <a:spcBef>
                <a:spcPts val="0"/>
              </a:spcBef>
              <a:buClr>
                <a:srgbClr val="333333"/>
              </a:buClr>
              <a:buSzPct val="100000"/>
              <a:buChar char="○"/>
            </a:pPr>
            <a:r>
              <a:rPr lang="vi" sz="1800">
                <a:solidFill>
                  <a:srgbClr val="333333"/>
                </a:solidFill>
              </a:rPr>
              <a:t>2 special types:</a:t>
            </a:r>
          </a:p>
          <a:p>
            <a:pPr marL="1371600" lvl="2" indent="-342900" rtl="0">
              <a:spcBef>
                <a:spcPts val="0"/>
              </a:spcBef>
              <a:buClr>
                <a:srgbClr val="333333"/>
              </a:buClr>
              <a:buSzPct val="100000"/>
              <a:buChar char="■"/>
            </a:pPr>
            <a:r>
              <a:rPr lang="vi" sz="1800">
                <a:solidFill>
                  <a:srgbClr val="333333"/>
                </a:solidFill>
              </a:rPr>
              <a:t>resource</a:t>
            </a:r>
          </a:p>
          <a:p>
            <a:pPr marL="1371600" lvl="2" indent="-342900" rtl="0">
              <a:spcBef>
                <a:spcPts val="0"/>
              </a:spcBef>
              <a:buClr>
                <a:srgbClr val="333333"/>
              </a:buClr>
              <a:buSzPct val="100000"/>
              <a:buChar char="■"/>
            </a:pPr>
            <a:r>
              <a:rPr lang="vi" sz="1800">
                <a:solidFill>
                  <a:srgbClr val="333333"/>
                </a:solidFill>
              </a:rPr>
              <a:t>NULL</a:t>
            </a:r>
          </a:p>
          <a:p>
            <a:pPr lvl="0" rtl="0">
              <a:spcBef>
                <a:spcPts val="0"/>
              </a:spcBef>
              <a:buNone/>
            </a:pPr>
            <a:endParaRPr sz="1800">
              <a:solidFill>
                <a:srgbClr val="333333"/>
              </a:solidFill>
            </a:endParaRPr>
          </a:p>
        </p:txBody>
      </p:sp>
      <p:pic>
        <p:nvPicPr>
          <p:cNvPr id="155" name="Shape 155"/>
          <p:cNvPicPr preferRelativeResize="0"/>
          <p:nvPr/>
        </p:nvPicPr>
        <p:blipFill>
          <a:blip r:embed="rId3">
            <a:alphaModFix/>
          </a:blip>
          <a:stretch>
            <a:fillRect/>
          </a:stretch>
        </p:blipFill>
        <p:spPr>
          <a:xfrm>
            <a:off x="311699" y="103075"/>
            <a:ext cx="1099144"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t>9</a:t>
            </a:r>
            <a:r>
              <a:rPr lang="vi" sz="3000">
                <a:solidFill>
                  <a:srgbClr val="000000"/>
                </a:solidFill>
              </a:rPr>
              <a:t>: </a:t>
            </a:r>
            <a:r>
              <a:rPr lang="vi" sz="3000"/>
              <a:t>Kiểu dữ liệu trong PHP</a:t>
            </a:r>
            <a:r>
              <a:rPr lang="vi" sz="3000">
                <a:solidFill>
                  <a:srgbClr val="000000"/>
                </a:solidFill>
              </a:rPr>
              <a:t> </a:t>
            </a:r>
          </a:p>
        </p:txBody>
      </p:sp>
      <p:sp>
        <p:nvSpPr>
          <p:cNvPr id="161" name="Shape 161"/>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lvl="0" rtl="0">
              <a:spcBef>
                <a:spcPts val="0"/>
              </a:spcBef>
              <a:buNone/>
            </a:pPr>
            <a:endParaRPr sz="1800">
              <a:solidFill>
                <a:srgbClr val="333333"/>
              </a:solidFill>
            </a:endParaRPr>
          </a:p>
        </p:txBody>
      </p:sp>
      <p:pic>
        <p:nvPicPr>
          <p:cNvPr id="162" name="Shape 162"/>
          <p:cNvPicPr preferRelativeResize="0"/>
          <p:nvPr/>
        </p:nvPicPr>
        <p:blipFill>
          <a:blip r:embed="rId3">
            <a:alphaModFix/>
          </a:blip>
          <a:stretch>
            <a:fillRect/>
          </a:stretch>
        </p:blipFill>
        <p:spPr>
          <a:xfrm>
            <a:off x="311699" y="103075"/>
            <a:ext cx="1099144" cy="792600"/>
          </a:xfrm>
          <a:prstGeom prst="rect">
            <a:avLst/>
          </a:prstGeom>
          <a:noFill/>
          <a:ln>
            <a:noFill/>
          </a:ln>
        </p:spPr>
      </p:pic>
      <p:pic>
        <p:nvPicPr>
          <p:cNvPr id="163" name="Shape 163" descr="Screen Shot 2017-02-26 at 3.44.08 PM.png"/>
          <p:cNvPicPr preferRelativeResize="0"/>
          <p:nvPr/>
        </p:nvPicPr>
        <p:blipFill>
          <a:blip r:embed="rId4">
            <a:alphaModFix/>
          </a:blip>
          <a:stretch>
            <a:fillRect/>
          </a:stretch>
        </p:blipFill>
        <p:spPr>
          <a:xfrm>
            <a:off x="629774" y="1293300"/>
            <a:ext cx="7080473" cy="3850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p:nvPr/>
        </p:nvSpPr>
        <p:spPr>
          <a:xfrm>
            <a:off x="1618475" y="0"/>
            <a:ext cx="67623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solidFill>
                  <a:srgbClr val="000000"/>
                </a:solidFill>
              </a:rPr>
              <a:t>: </a:t>
            </a:r>
            <a:r>
              <a:rPr lang="vi" sz="3000"/>
              <a:t>Demo</a:t>
            </a:r>
          </a:p>
        </p:txBody>
      </p:sp>
      <p:sp>
        <p:nvSpPr>
          <p:cNvPr id="169" name="Shape 169"/>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lvl="0" rtl="0">
              <a:lnSpc>
                <a:spcPct val="100000"/>
              </a:lnSpc>
              <a:spcBef>
                <a:spcPts val="0"/>
              </a:spcBef>
              <a:buNone/>
            </a:pPr>
            <a:endParaRPr sz="1800">
              <a:solidFill>
                <a:srgbClr val="333333"/>
              </a:solidFill>
              <a:highlight>
                <a:srgbClr val="FFFFFF"/>
              </a:highlight>
            </a:endParaRPr>
          </a:p>
        </p:txBody>
      </p:sp>
      <p:pic>
        <p:nvPicPr>
          <p:cNvPr id="170" name="Shape 170"/>
          <p:cNvPicPr preferRelativeResize="0"/>
          <p:nvPr/>
        </p:nvPicPr>
        <p:blipFill>
          <a:blip r:embed="rId3">
            <a:alphaModFix/>
          </a:blip>
          <a:stretch>
            <a:fillRect/>
          </a:stretch>
        </p:blipFill>
        <p:spPr>
          <a:xfrm>
            <a:off x="311699" y="103075"/>
            <a:ext cx="1099144" cy="792600"/>
          </a:xfrm>
          <a:prstGeom prst="rect">
            <a:avLst/>
          </a:prstGeom>
          <a:noFill/>
          <a:ln>
            <a:noFill/>
          </a:ln>
        </p:spPr>
      </p:pic>
      <p:pic>
        <p:nvPicPr>
          <p:cNvPr id="171" name="Shape 171"/>
          <p:cNvPicPr preferRelativeResize="0"/>
          <p:nvPr/>
        </p:nvPicPr>
        <p:blipFill>
          <a:blip r:embed="rId4">
            <a:alphaModFix/>
          </a:blip>
          <a:stretch>
            <a:fillRect/>
          </a:stretch>
        </p:blipFill>
        <p:spPr>
          <a:xfrm>
            <a:off x="2943225" y="2907525"/>
            <a:ext cx="3257550" cy="152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618475" y="0"/>
            <a:ext cx="67623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solidFill>
                  <a:srgbClr val="000000"/>
                </a:solidFill>
              </a:rPr>
              <a:t>: </a:t>
            </a:r>
            <a:r>
              <a:rPr lang="vi" sz="3000"/>
              <a:t>Summarize</a:t>
            </a:r>
          </a:p>
        </p:txBody>
      </p:sp>
      <p:sp>
        <p:nvSpPr>
          <p:cNvPr id="177" name="Shape 177"/>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lvl="0" indent="-368300" rtl="0">
              <a:spcBef>
                <a:spcPts val="0"/>
              </a:spcBef>
              <a:buClr>
                <a:schemeClr val="dk2"/>
              </a:buClr>
              <a:buSzPct val="100000"/>
              <a:buChar char="●"/>
            </a:pPr>
            <a:r>
              <a:rPr lang="vi" sz="2200">
                <a:solidFill>
                  <a:schemeClr val="dk1"/>
                </a:solidFill>
              </a:rPr>
              <a:t>Hiểu thế nào là PHP.</a:t>
            </a:r>
          </a:p>
          <a:p>
            <a:pPr marL="457200" lvl="0" indent="-368300" rtl="0">
              <a:spcBef>
                <a:spcPts val="0"/>
              </a:spcBef>
              <a:buClr>
                <a:schemeClr val="dk2"/>
              </a:buClr>
              <a:buSzPct val="100000"/>
              <a:buChar char="●"/>
            </a:pPr>
            <a:r>
              <a:rPr lang="vi" sz="2200">
                <a:solidFill>
                  <a:schemeClr val="dk1"/>
                </a:solidFill>
              </a:rPr>
              <a:t>Thực hiện lệnh code PHP đầu tiên.</a:t>
            </a:r>
          </a:p>
          <a:p>
            <a:pPr marL="457200" lvl="0" indent="-368300" rtl="0">
              <a:spcBef>
                <a:spcPts val="0"/>
              </a:spcBef>
              <a:buClr>
                <a:schemeClr val="dk2"/>
              </a:buClr>
              <a:buSzPct val="100000"/>
              <a:buChar char="●"/>
            </a:pPr>
            <a:r>
              <a:rPr lang="vi" sz="2200">
                <a:solidFill>
                  <a:schemeClr val="dk1"/>
                </a:solidFill>
              </a:rPr>
              <a:t>Cú pháp trong PHP.</a:t>
            </a:r>
          </a:p>
          <a:p>
            <a:pPr marL="457200" lvl="0" indent="-368300" rtl="0">
              <a:spcBef>
                <a:spcPts val="0"/>
              </a:spcBef>
              <a:buClr>
                <a:schemeClr val="dk2"/>
              </a:buClr>
              <a:buSzPct val="100000"/>
              <a:buChar char="●"/>
            </a:pPr>
            <a:r>
              <a:rPr lang="vi" sz="2200">
                <a:solidFill>
                  <a:schemeClr val="dk1"/>
                </a:solidFill>
              </a:rPr>
              <a:t>Cách định nghĩa biến trong PHP.</a:t>
            </a:r>
          </a:p>
          <a:p>
            <a:pPr marL="457200" lvl="0" indent="-368300" rtl="0">
              <a:spcBef>
                <a:spcPts val="0"/>
              </a:spcBef>
              <a:buClr>
                <a:schemeClr val="dk2"/>
              </a:buClr>
              <a:buSzPct val="100000"/>
              <a:buChar char="●"/>
            </a:pPr>
            <a:r>
              <a:rPr lang="vi" sz="2200">
                <a:solidFill>
                  <a:schemeClr val="dk1"/>
                </a:solidFill>
              </a:rPr>
              <a:t>Các biến được định nghĩa sẵn trong PHP</a:t>
            </a:r>
          </a:p>
          <a:p>
            <a:pPr marL="457200" lvl="0" indent="-368300" rtl="0">
              <a:spcBef>
                <a:spcPts val="0"/>
              </a:spcBef>
              <a:buClr>
                <a:schemeClr val="dk2"/>
              </a:buClr>
              <a:buSzPct val="100000"/>
              <a:buChar char="●"/>
            </a:pPr>
            <a:r>
              <a:rPr lang="vi" sz="2200">
                <a:solidFill>
                  <a:schemeClr val="dk1"/>
                </a:solidFill>
              </a:rPr>
              <a:t>Kiểu biến trong PHP</a:t>
            </a:r>
          </a:p>
        </p:txBody>
      </p:sp>
      <p:pic>
        <p:nvPicPr>
          <p:cNvPr id="178" name="Shape 178"/>
          <p:cNvPicPr preferRelativeResize="0"/>
          <p:nvPr/>
        </p:nvPicPr>
        <p:blipFill>
          <a:blip r:embed="rId3">
            <a:alphaModFix/>
          </a:blip>
          <a:stretch>
            <a:fillRect/>
          </a:stretch>
        </p:blipFill>
        <p:spPr>
          <a:xfrm>
            <a:off x="311699" y="103075"/>
            <a:ext cx="1099144"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p:nvPr/>
        </p:nvSpPr>
        <p:spPr>
          <a:xfrm>
            <a:off x="1618475" y="0"/>
            <a:ext cx="65943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solidFill>
                  <a:srgbClr val="000000"/>
                </a:solidFill>
              </a:rPr>
              <a:t>: </a:t>
            </a:r>
            <a:r>
              <a:rPr lang="vi" sz="3000"/>
              <a:t>The End</a:t>
            </a:r>
          </a:p>
        </p:txBody>
      </p:sp>
      <p:pic>
        <p:nvPicPr>
          <p:cNvPr id="184" name="Shape 184"/>
          <p:cNvPicPr preferRelativeResize="0"/>
          <p:nvPr/>
        </p:nvPicPr>
        <p:blipFill>
          <a:blip r:embed="rId3">
            <a:alphaModFix/>
          </a:blip>
          <a:stretch>
            <a:fillRect/>
          </a:stretch>
        </p:blipFill>
        <p:spPr>
          <a:xfrm>
            <a:off x="311699" y="103075"/>
            <a:ext cx="1099144" cy="792600"/>
          </a:xfrm>
          <a:prstGeom prst="rect">
            <a:avLst/>
          </a:prstGeom>
          <a:noFill/>
          <a:ln>
            <a:noFill/>
          </a:ln>
        </p:spPr>
      </p:pic>
      <p:sp>
        <p:nvSpPr>
          <p:cNvPr id="185" name="Shape 185"/>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lvl="0" rtl="0">
              <a:lnSpc>
                <a:spcPct val="100000"/>
              </a:lnSpc>
              <a:spcBef>
                <a:spcPts val="0"/>
              </a:spcBef>
              <a:spcAft>
                <a:spcPts val="0"/>
              </a:spcAft>
              <a:buNone/>
            </a:pPr>
            <a:endParaRPr sz="1800">
              <a:solidFill>
                <a:srgbClr val="0B1A33"/>
              </a:solidFill>
              <a:highlight>
                <a:srgbClr val="FFFFFF"/>
              </a:highlight>
            </a:endParaRPr>
          </a:p>
        </p:txBody>
      </p:sp>
      <p:pic>
        <p:nvPicPr>
          <p:cNvPr id="186" name="Shape 186"/>
          <p:cNvPicPr preferRelativeResize="0"/>
          <p:nvPr/>
        </p:nvPicPr>
        <p:blipFill>
          <a:blip r:embed="rId4">
            <a:alphaModFix/>
          </a:blip>
          <a:stretch>
            <a:fillRect/>
          </a:stretch>
        </p:blipFill>
        <p:spPr>
          <a:xfrm>
            <a:off x="1944399" y="993199"/>
            <a:ext cx="5255201" cy="3503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t>: Mục tiêu</a:t>
            </a:r>
          </a:p>
        </p:txBody>
      </p:sp>
      <p:sp>
        <p:nvSpPr>
          <p:cNvPr id="62" name="Shape 62"/>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lvl="0" indent="-368300" rtl="0">
              <a:spcBef>
                <a:spcPts val="0"/>
              </a:spcBef>
              <a:buClr>
                <a:srgbClr val="595959"/>
              </a:buClr>
              <a:buSzPct val="100000"/>
              <a:buChar char="●"/>
            </a:pPr>
            <a:r>
              <a:rPr lang="vi" sz="2200"/>
              <a:t>Hiểu các kiểu dữ liệu trong PHP.</a:t>
            </a:r>
          </a:p>
          <a:p>
            <a:pPr marL="457200" lvl="0" indent="-368300" rtl="0">
              <a:spcBef>
                <a:spcPts val="0"/>
              </a:spcBef>
              <a:buClr>
                <a:srgbClr val="595959"/>
              </a:buClr>
              <a:buSzPct val="100000"/>
              <a:buChar char="●"/>
            </a:pPr>
            <a:r>
              <a:rPr lang="vi" sz="2200"/>
              <a:t>Hiểu mảng trong php.</a:t>
            </a:r>
          </a:p>
          <a:p>
            <a:pPr marL="457200" lvl="0" indent="-368300" rtl="0">
              <a:spcBef>
                <a:spcPts val="0"/>
              </a:spcBef>
              <a:buClr>
                <a:srgbClr val="595959"/>
              </a:buClr>
              <a:buSzPct val="100000"/>
              <a:buChar char="●"/>
            </a:pPr>
            <a:r>
              <a:rPr lang="vi" sz="2200"/>
              <a:t>Biết sử dụng toán tử.</a:t>
            </a:r>
          </a:p>
          <a:p>
            <a:pPr marL="457200" lvl="0" indent="-368300" rtl="0">
              <a:spcBef>
                <a:spcPts val="0"/>
              </a:spcBef>
              <a:buClr>
                <a:srgbClr val="595959"/>
              </a:buClr>
              <a:buSzPct val="100000"/>
              <a:buChar char="●"/>
            </a:pPr>
            <a:r>
              <a:rPr lang="vi" sz="2200"/>
              <a:t>Hiểu được câu lệnh rẽ nhánh.</a:t>
            </a:r>
          </a:p>
          <a:p>
            <a:pPr marL="457200" lvl="0" indent="-368300" rtl="0">
              <a:spcBef>
                <a:spcPts val="0"/>
              </a:spcBef>
              <a:buClr>
                <a:srgbClr val="595959"/>
              </a:buClr>
              <a:buSzPct val="100000"/>
              <a:buChar char="●"/>
            </a:pPr>
            <a:r>
              <a:rPr lang="vi" sz="2200"/>
              <a:t>Hiểu vòng lặp và ứng dụng.</a:t>
            </a:r>
          </a:p>
        </p:txBody>
      </p:sp>
      <p:pic>
        <p:nvPicPr>
          <p:cNvPr id="63" name="Shape 63"/>
          <p:cNvPicPr preferRelativeResize="0"/>
          <p:nvPr/>
        </p:nvPicPr>
        <p:blipFill>
          <a:blip r:embed="rId3">
            <a:alphaModFix/>
          </a:blip>
          <a:stretch>
            <a:fillRect/>
          </a:stretch>
        </p:blipFill>
        <p:spPr>
          <a:xfrm>
            <a:off x="311699" y="103075"/>
            <a:ext cx="1099144"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t>: Kiểu dữ liệu - Number </a:t>
            </a:r>
          </a:p>
        </p:txBody>
      </p:sp>
      <p:sp>
        <p:nvSpPr>
          <p:cNvPr id="69" name="Shape 69"/>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marR="0" lvl="0" indent="-368300" algn="l" rtl="0">
              <a:lnSpc>
                <a:spcPct val="100000"/>
              </a:lnSpc>
              <a:spcBef>
                <a:spcPts val="0"/>
              </a:spcBef>
              <a:spcAft>
                <a:spcPts val="0"/>
              </a:spcAft>
              <a:buClr>
                <a:srgbClr val="595959"/>
              </a:buClr>
              <a:buSzPct val="100000"/>
              <a:buChar char="●"/>
            </a:pPr>
            <a:r>
              <a:rPr lang="vi" sz="2200"/>
              <a:t>Kiểu dữ liệu dạng số, có thể hoạt động dưới nhiều kiểu cơ số khác nhau.</a:t>
            </a:r>
          </a:p>
          <a:p>
            <a:pPr marL="457200" marR="0" lvl="0" indent="-368300" algn="l" rtl="0">
              <a:lnSpc>
                <a:spcPct val="100000"/>
              </a:lnSpc>
              <a:spcBef>
                <a:spcPts val="0"/>
              </a:spcBef>
              <a:spcAft>
                <a:spcPts val="0"/>
              </a:spcAft>
              <a:buClr>
                <a:srgbClr val="595959"/>
              </a:buClr>
              <a:buSzPct val="100000"/>
              <a:buChar char="●"/>
            </a:pPr>
            <a:r>
              <a:rPr lang="vi" sz="2200"/>
              <a:t>Để khai báo biến dưới dạng số thì giá trị của biến không được chứa dấu ' hoặc ".</a:t>
            </a:r>
          </a:p>
          <a:p>
            <a:pPr marL="457200" marR="0" lvl="0" indent="-368300" algn="l" rtl="0">
              <a:lnSpc>
                <a:spcPct val="100000"/>
              </a:lnSpc>
              <a:spcBef>
                <a:spcPts val="0"/>
              </a:spcBef>
              <a:spcAft>
                <a:spcPts val="0"/>
              </a:spcAft>
              <a:buClr>
                <a:srgbClr val="595959"/>
              </a:buClr>
              <a:buSzPct val="100000"/>
              <a:buChar char="●"/>
            </a:pPr>
            <a:r>
              <a:rPr lang="vi" sz="2200"/>
              <a:t>Kiểu dữ liệu dạng số có thể chứa được cả số nguyên (int) và số thực (float)</a:t>
            </a:r>
          </a:p>
        </p:txBody>
      </p:sp>
      <p:pic>
        <p:nvPicPr>
          <p:cNvPr id="70" name="Shape 70"/>
          <p:cNvPicPr preferRelativeResize="0"/>
          <p:nvPr/>
        </p:nvPicPr>
        <p:blipFill>
          <a:blip r:embed="rId3">
            <a:alphaModFix/>
          </a:blip>
          <a:stretch>
            <a:fillRect/>
          </a:stretch>
        </p:blipFill>
        <p:spPr>
          <a:xfrm>
            <a:off x="311699" y="103075"/>
            <a:ext cx="1099144"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t>: </a:t>
            </a:r>
            <a:r>
              <a:rPr lang="vi" sz="3000">
                <a:solidFill>
                  <a:schemeClr val="dk1"/>
                </a:solidFill>
              </a:rPr>
              <a:t>Kiểu dữ liệu - Number </a:t>
            </a:r>
          </a:p>
        </p:txBody>
      </p:sp>
      <p:sp>
        <p:nvSpPr>
          <p:cNvPr id="76" name="Shape 76"/>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marR="0" lvl="0" indent="-368300" algn="l" rtl="0">
              <a:lnSpc>
                <a:spcPct val="100000"/>
              </a:lnSpc>
              <a:spcBef>
                <a:spcPts val="0"/>
              </a:spcBef>
              <a:spcAft>
                <a:spcPts val="0"/>
              </a:spcAft>
              <a:buClr>
                <a:srgbClr val="595959"/>
              </a:buClr>
              <a:buSzPct val="100000"/>
              <a:buFont typeface="Arial"/>
              <a:buChar char="●"/>
            </a:pPr>
            <a:r>
              <a:rPr lang="vi" sz="2200"/>
              <a:t>Ví dụ: </a:t>
            </a:r>
          </a:p>
        </p:txBody>
      </p:sp>
      <p:pic>
        <p:nvPicPr>
          <p:cNvPr id="77" name="Shape 77"/>
          <p:cNvPicPr preferRelativeResize="0"/>
          <p:nvPr/>
        </p:nvPicPr>
        <p:blipFill>
          <a:blip r:embed="rId3">
            <a:alphaModFix/>
          </a:blip>
          <a:stretch>
            <a:fillRect/>
          </a:stretch>
        </p:blipFill>
        <p:spPr>
          <a:xfrm>
            <a:off x="311699" y="103075"/>
            <a:ext cx="1099144" cy="792600"/>
          </a:xfrm>
          <a:prstGeom prst="rect">
            <a:avLst/>
          </a:prstGeom>
          <a:noFill/>
          <a:ln>
            <a:noFill/>
          </a:ln>
        </p:spPr>
      </p:pic>
      <p:pic>
        <p:nvPicPr>
          <p:cNvPr id="78" name="Shape 78"/>
          <p:cNvPicPr preferRelativeResize="0"/>
          <p:nvPr/>
        </p:nvPicPr>
        <p:blipFill>
          <a:blip r:embed="rId4">
            <a:alphaModFix/>
          </a:blip>
          <a:stretch>
            <a:fillRect/>
          </a:stretch>
        </p:blipFill>
        <p:spPr>
          <a:xfrm>
            <a:off x="353462" y="1849512"/>
            <a:ext cx="3438525" cy="1228725"/>
          </a:xfrm>
          <a:prstGeom prst="rect">
            <a:avLst/>
          </a:prstGeom>
          <a:noFill/>
          <a:ln>
            <a:noFill/>
          </a:ln>
        </p:spPr>
      </p:pic>
      <p:pic>
        <p:nvPicPr>
          <p:cNvPr id="79" name="Shape 79"/>
          <p:cNvPicPr preferRelativeResize="0"/>
          <p:nvPr/>
        </p:nvPicPr>
        <p:blipFill>
          <a:blip r:embed="rId5">
            <a:alphaModFix/>
          </a:blip>
          <a:stretch>
            <a:fillRect/>
          </a:stretch>
        </p:blipFill>
        <p:spPr>
          <a:xfrm>
            <a:off x="3677412" y="2078112"/>
            <a:ext cx="1971675" cy="77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1618475" y="0"/>
            <a:ext cx="70260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t>: </a:t>
            </a:r>
            <a:r>
              <a:rPr lang="vi" sz="3000">
                <a:solidFill>
                  <a:schemeClr val="dk1"/>
                </a:solidFill>
              </a:rPr>
              <a:t>Kiểu dữ liệu - String</a:t>
            </a:r>
          </a:p>
        </p:txBody>
      </p:sp>
      <p:sp>
        <p:nvSpPr>
          <p:cNvPr id="85" name="Shape 85"/>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marR="0" lvl="0" indent="-368300" algn="l" rtl="0">
              <a:lnSpc>
                <a:spcPct val="100000"/>
              </a:lnSpc>
              <a:spcBef>
                <a:spcPts val="0"/>
              </a:spcBef>
              <a:spcAft>
                <a:spcPts val="0"/>
              </a:spcAft>
              <a:buClr>
                <a:srgbClr val="595959"/>
              </a:buClr>
              <a:buSzPct val="100000"/>
              <a:buFont typeface="Arial"/>
              <a:buChar char="●"/>
            </a:pPr>
            <a:r>
              <a:rPr lang="vi" sz="2200"/>
              <a:t>Kiểu chuỗi trong PHP tồn tại ở hai dạng là String và Char. Để khai báo chuỗi thì giá trị của chuỗi phải được đặt trong cặp dấu ngoặc ' hoặc ".</a:t>
            </a:r>
          </a:p>
          <a:p>
            <a:pPr marL="457200" marR="0" lvl="0" indent="-368300" algn="l" rtl="0">
              <a:lnSpc>
                <a:spcPct val="100000"/>
              </a:lnSpc>
              <a:spcBef>
                <a:spcPts val="0"/>
              </a:spcBef>
              <a:spcAft>
                <a:spcPts val="0"/>
              </a:spcAft>
              <a:buClr>
                <a:srgbClr val="595959"/>
              </a:buClr>
              <a:buSzPct val="100000"/>
              <a:buChar char="●"/>
            </a:pPr>
            <a:r>
              <a:rPr lang="vi" sz="2200"/>
              <a:t>Riêng đối với chuỗi, trong PHP có cung cấp cho chúng ta hàm is_string() kiểm tra xem phần tử có phải chuỗi hay không. Hàm này kết quả sẽ trả về TRUE nếu đúng và FALSE nếu sai.</a:t>
            </a:r>
          </a:p>
        </p:txBody>
      </p:sp>
      <p:pic>
        <p:nvPicPr>
          <p:cNvPr id="86" name="Shape 86"/>
          <p:cNvPicPr preferRelativeResize="0"/>
          <p:nvPr/>
        </p:nvPicPr>
        <p:blipFill>
          <a:blip r:embed="rId3">
            <a:alphaModFix/>
          </a:blip>
          <a:stretch>
            <a:fillRect/>
          </a:stretch>
        </p:blipFill>
        <p:spPr>
          <a:xfrm>
            <a:off x="311699" y="103075"/>
            <a:ext cx="1099144" cy="792600"/>
          </a:xfrm>
          <a:prstGeom prst="rect">
            <a:avLst/>
          </a:prstGeom>
          <a:noFill/>
          <a:ln>
            <a:noFill/>
          </a:ln>
        </p:spPr>
      </p:pic>
      <p:pic>
        <p:nvPicPr>
          <p:cNvPr id="87" name="Shape 87"/>
          <p:cNvPicPr preferRelativeResize="0"/>
          <p:nvPr/>
        </p:nvPicPr>
        <p:blipFill>
          <a:blip r:embed="rId4">
            <a:alphaModFix/>
          </a:blip>
          <a:stretch>
            <a:fillRect/>
          </a:stretch>
        </p:blipFill>
        <p:spPr>
          <a:xfrm>
            <a:off x="1960196" y="3674928"/>
            <a:ext cx="3687425" cy="1181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1618475" y="0"/>
            <a:ext cx="69702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t>: </a:t>
            </a:r>
            <a:r>
              <a:rPr lang="vi" sz="3000">
                <a:solidFill>
                  <a:schemeClr val="dk1"/>
                </a:solidFill>
              </a:rPr>
              <a:t>Kiểu dữ liệu - Boolean</a:t>
            </a:r>
          </a:p>
        </p:txBody>
      </p:sp>
      <p:sp>
        <p:nvSpPr>
          <p:cNvPr id="93" name="Shape 93"/>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marR="0" lvl="0" indent="-368300" algn="l" rtl="0">
              <a:lnSpc>
                <a:spcPct val="100000"/>
              </a:lnSpc>
              <a:spcBef>
                <a:spcPts val="0"/>
              </a:spcBef>
              <a:spcAft>
                <a:spcPts val="0"/>
              </a:spcAft>
              <a:buClr>
                <a:srgbClr val="595959"/>
              </a:buClr>
              <a:buSzPct val="100000"/>
              <a:buFont typeface="Arial"/>
              <a:buChar char="●"/>
            </a:pPr>
            <a:r>
              <a:rPr lang="vi" sz="2200"/>
              <a:t>Kiểu boolean trong PHP là một kiểu dữ liệu mà giá trị của nó chỉ tồn tại 2 giá trị TRUE,FALSE (có thể viết hoa, thường cũng được).</a:t>
            </a:r>
          </a:p>
          <a:p>
            <a:pPr lvl="0" indent="457200" rtl="0">
              <a:lnSpc>
                <a:spcPct val="110000"/>
              </a:lnSpc>
              <a:spcBef>
                <a:spcPts val="1600"/>
              </a:spcBef>
              <a:spcAft>
                <a:spcPts val="800"/>
              </a:spcAft>
              <a:buNone/>
            </a:pPr>
            <a:endParaRPr sz="2200"/>
          </a:p>
          <a:p>
            <a:pPr lvl="0" indent="457200" rtl="0">
              <a:lnSpc>
                <a:spcPct val="110000"/>
              </a:lnSpc>
              <a:spcBef>
                <a:spcPts val="1600"/>
              </a:spcBef>
              <a:spcAft>
                <a:spcPts val="800"/>
              </a:spcAft>
              <a:buNone/>
            </a:pPr>
            <a:endParaRPr sz="2400" b="1">
              <a:solidFill>
                <a:schemeClr val="dk1"/>
              </a:solidFill>
              <a:highlight>
                <a:srgbClr val="FFFFFF"/>
              </a:highlight>
            </a:endParaRPr>
          </a:p>
          <a:p>
            <a:pPr marL="457200" marR="0" lvl="0" indent="0" algn="l" rtl="0">
              <a:lnSpc>
                <a:spcPct val="100000"/>
              </a:lnSpc>
              <a:spcBef>
                <a:spcPts val="0"/>
              </a:spcBef>
              <a:spcAft>
                <a:spcPts val="0"/>
              </a:spcAft>
              <a:buNone/>
            </a:pPr>
            <a:endParaRPr sz="2200"/>
          </a:p>
        </p:txBody>
      </p:sp>
      <p:pic>
        <p:nvPicPr>
          <p:cNvPr id="94" name="Shape 94"/>
          <p:cNvPicPr preferRelativeResize="0"/>
          <p:nvPr/>
        </p:nvPicPr>
        <p:blipFill>
          <a:blip r:embed="rId3">
            <a:alphaModFix/>
          </a:blip>
          <a:stretch>
            <a:fillRect/>
          </a:stretch>
        </p:blipFill>
        <p:spPr>
          <a:xfrm>
            <a:off x="311699" y="103075"/>
            <a:ext cx="1099144" cy="792600"/>
          </a:xfrm>
          <a:prstGeom prst="rect">
            <a:avLst/>
          </a:prstGeom>
          <a:noFill/>
          <a:ln>
            <a:noFill/>
          </a:ln>
        </p:spPr>
      </p:pic>
      <p:pic>
        <p:nvPicPr>
          <p:cNvPr id="95" name="Shape 95"/>
          <p:cNvPicPr preferRelativeResize="0"/>
          <p:nvPr/>
        </p:nvPicPr>
        <p:blipFill>
          <a:blip r:embed="rId4">
            <a:alphaModFix/>
          </a:blip>
          <a:stretch>
            <a:fillRect/>
          </a:stretch>
        </p:blipFill>
        <p:spPr>
          <a:xfrm>
            <a:off x="2453150" y="2402650"/>
            <a:ext cx="4027950" cy="159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t>: </a:t>
            </a:r>
            <a:r>
              <a:rPr lang="vi" sz="3000">
                <a:solidFill>
                  <a:schemeClr val="dk1"/>
                </a:solidFill>
              </a:rPr>
              <a:t>Kiểu dữ liệu - Array</a:t>
            </a:r>
          </a:p>
        </p:txBody>
      </p:sp>
      <p:sp>
        <p:nvSpPr>
          <p:cNvPr id="101" name="Shape 101"/>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lvl="0" indent="-368300" rtl="0">
              <a:spcBef>
                <a:spcPts val="0"/>
              </a:spcBef>
              <a:buClr>
                <a:srgbClr val="595959"/>
              </a:buClr>
              <a:buSzPct val="100000"/>
              <a:buChar char="●"/>
            </a:pPr>
            <a:r>
              <a:rPr lang="vi" sz="2200"/>
              <a:t>Kiểu mảng hay còn gọi là array trong PHP là một danh sách các phần tử có cùng, hoặc không cùng kiểu dữ liệu. Nó gồm có 2 loại mảng là mảng một chiều và mảng đa chiều và trong mỗi loại mảng đó nó lại phân ra thành mảng tuần tự và mảng bất tuần tự (sử dụng key). </a:t>
            </a:r>
          </a:p>
          <a:p>
            <a:pPr marL="457200" lvl="0" indent="-368300" rtl="0">
              <a:spcBef>
                <a:spcPts val="0"/>
              </a:spcBef>
              <a:buClr>
                <a:srgbClr val="595959"/>
              </a:buClr>
              <a:buSzPct val="100000"/>
              <a:buChar char="●"/>
            </a:pPr>
            <a:r>
              <a:rPr lang="vi" sz="2200"/>
              <a:t>Để truy xuất phần tử trong mảng thì chúng ta cần phải dự vào vị trí hoặc key của nó.</a:t>
            </a:r>
          </a:p>
        </p:txBody>
      </p:sp>
      <p:pic>
        <p:nvPicPr>
          <p:cNvPr id="102" name="Shape 102"/>
          <p:cNvPicPr preferRelativeResize="0"/>
          <p:nvPr/>
        </p:nvPicPr>
        <p:blipFill>
          <a:blip r:embed="rId3">
            <a:alphaModFix/>
          </a:blip>
          <a:stretch>
            <a:fillRect/>
          </a:stretch>
        </p:blipFill>
        <p:spPr>
          <a:xfrm>
            <a:off x="311699" y="103075"/>
            <a:ext cx="1099144"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t>: </a:t>
            </a:r>
            <a:r>
              <a:rPr lang="vi" sz="3000">
                <a:solidFill>
                  <a:schemeClr val="dk1"/>
                </a:solidFill>
              </a:rPr>
              <a:t>Kiểu dữ liệu - Array</a:t>
            </a:r>
          </a:p>
        </p:txBody>
      </p:sp>
      <p:sp>
        <p:nvSpPr>
          <p:cNvPr id="108" name="Shape 108"/>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lvl="0" indent="-368300" rtl="0">
              <a:spcBef>
                <a:spcPts val="0"/>
              </a:spcBef>
              <a:buClr>
                <a:schemeClr val="dk2"/>
              </a:buClr>
              <a:buSzPct val="100000"/>
              <a:buChar char="●"/>
            </a:pPr>
            <a:r>
              <a:rPr lang="vi" sz="2200">
                <a:solidFill>
                  <a:schemeClr val="dk1"/>
                </a:solidFill>
              </a:rPr>
              <a:t>Khai báo mảng</a:t>
            </a:r>
          </a:p>
          <a:p>
            <a:pPr lvl="0" rtl="0">
              <a:spcBef>
                <a:spcPts val="0"/>
              </a:spcBef>
              <a:buNone/>
            </a:pPr>
            <a:endParaRPr sz="2200">
              <a:solidFill>
                <a:schemeClr val="dk1"/>
              </a:solidFill>
            </a:endParaRPr>
          </a:p>
          <a:p>
            <a:pPr lvl="0" rtl="0">
              <a:spcBef>
                <a:spcPts val="0"/>
              </a:spcBef>
              <a:buNone/>
            </a:pPr>
            <a:endParaRPr sz="2200">
              <a:solidFill>
                <a:schemeClr val="dk1"/>
              </a:solidFill>
            </a:endParaRPr>
          </a:p>
          <a:p>
            <a:pPr lvl="0" rtl="0">
              <a:spcBef>
                <a:spcPts val="0"/>
              </a:spcBef>
              <a:buNone/>
            </a:pPr>
            <a:endParaRPr sz="2200">
              <a:solidFill>
                <a:schemeClr val="dk1"/>
              </a:solidFill>
            </a:endParaRPr>
          </a:p>
          <a:p>
            <a:pPr lvl="0" rtl="0">
              <a:spcBef>
                <a:spcPts val="0"/>
              </a:spcBef>
              <a:buNone/>
            </a:pPr>
            <a:endParaRPr sz="2200">
              <a:solidFill>
                <a:schemeClr val="dk1"/>
              </a:solidFill>
            </a:endParaRPr>
          </a:p>
          <a:p>
            <a:pPr lvl="0" rtl="0">
              <a:spcBef>
                <a:spcPts val="0"/>
              </a:spcBef>
              <a:buNone/>
            </a:pPr>
            <a:endParaRPr sz="2200">
              <a:solidFill>
                <a:schemeClr val="dk1"/>
              </a:solidFill>
            </a:endParaRPr>
          </a:p>
          <a:p>
            <a:pPr lvl="0" rtl="0">
              <a:spcBef>
                <a:spcPts val="0"/>
              </a:spcBef>
              <a:buNone/>
            </a:pPr>
            <a:endParaRPr sz="2200">
              <a:solidFill>
                <a:schemeClr val="dk1"/>
              </a:solidFill>
            </a:endParaRPr>
          </a:p>
          <a:p>
            <a:pPr lvl="0" rtl="0">
              <a:spcBef>
                <a:spcPts val="0"/>
              </a:spcBef>
              <a:buNone/>
            </a:pPr>
            <a:endParaRPr sz="2200"/>
          </a:p>
        </p:txBody>
      </p:sp>
      <p:pic>
        <p:nvPicPr>
          <p:cNvPr id="109" name="Shape 109"/>
          <p:cNvPicPr preferRelativeResize="0"/>
          <p:nvPr/>
        </p:nvPicPr>
        <p:blipFill>
          <a:blip r:embed="rId3">
            <a:alphaModFix/>
          </a:blip>
          <a:stretch>
            <a:fillRect/>
          </a:stretch>
        </p:blipFill>
        <p:spPr>
          <a:xfrm>
            <a:off x="311699" y="103075"/>
            <a:ext cx="1099144" cy="792600"/>
          </a:xfrm>
          <a:prstGeom prst="rect">
            <a:avLst/>
          </a:prstGeom>
          <a:noFill/>
          <a:ln>
            <a:noFill/>
          </a:ln>
        </p:spPr>
      </p:pic>
      <p:pic>
        <p:nvPicPr>
          <p:cNvPr id="110" name="Shape 110"/>
          <p:cNvPicPr preferRelativeResize="0"/>
          <p:nvPr/>
        </p:nvPicPr>
        <p:blipFill>
          <a:blip r:embed="rId4">
            <a:alphaModFix/>
          </a:blip>
          <a:stretch>
            <a:fillRect/>
          </a:stretch>
        </p:blipFill>
        <p:spPr>
          <a:xfrm>
            <a:off x="2476500" y="1881175"/>
            <a:ext cx="4191000" cy="138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p:nvPr/>
        </p:nvSpPr>
        <p:spPr>
          <a:xfrm>
            <a:off x="1618475" y="0"/>
            <a:ext cx="6224100" cy="895800"/>
          </a:xfrm>
          <a:prstGeom prst="rect">
            <a:avLst/>
          </a:prstGeom>
          <a:noFill/>
          <a:ln>
            <a:noFill/>
          </a:ln>
        </p:spPr>
        <p:txBody>
          <a:bodyPr wrap="square" lIns="91425" tIns="91425" rIns="91425" bIns="91425" anchor="b" anchorCtr="0">
            <a:noAutofit/>
          </a:bodyPr>
          <a:lstStyle/>
          <a:p>
            <a:pPr lvl="0" rtl="0">
              <a:spcBef>
                <a:spcPts val="0"/>
              </a:spcBef>
              <a:buNone/>
            </a:pPr>
            <a:r>
              <a:rPr lang="vi" sz="3000">
                <a:solidFill>
                  <a:srgbClr val="000000"/>
                </a:solidFill>
              </a:rPr>
              <a:t>Lesson </a:t>
            </a:r>
            <a:r>
              <a:rPr lang="vi" sz="3000">
                <a:solidFill>
                  <a:schemeClr val="dk1"/>
                </a:solidFill>
              </a:rPr>
              <a:t>10</a:t>
            </a:r>
            <a:r>
              <a:rPr lang="vi" sz="3000"/>
              <a:t>: </a:t>
            </a:r>
            <a:r>
              <a:rPr lang="vi" sz="3000">
                <a:solidFill>
                  <a:schemeClr val="dk1"/>
                </a:solidFill>
              </a:rPr>
              <a:t>Cú pháp cơ bản</a:t>
            </a:r>
          </a:p>
        </p:txBody>
      </p:sp>
      <p:sp>
        <p:nvSpPr>
          <p:cNvPr id="116" name="Shape 116"/>
          <p:cNvSpPr txBox="1"/>
          <p:nvPr/>
        </p:nvSpPr>
        <p:spPr>
          <a:xfrm>
            <a:off x="311700" y="1184700"/>
            <a:ext cx="8520600" cy="3958800"/>
          </a:xfrm>
          <a:prstGeom prst="rect">
            <a:avLst/>
          </a:prstGeom>
          <a:noFill/>
          <a:ln>
            <a:noFill/>
          </a:ln>
        </p:spPr>
        <p:txBody>
          <a:bodyPr wrap="square" lIns="91425" tIns="91425" rIns="91425" bIns="91425" anchor="t" anchorCtr="0">
            <a:noAutofit/>
          </a:bodyPr>
          <a:lstStyle/>
          <a:p>
            <a:pPr marL="457200" lvl="0" indent="-368300" rtl="0">
              <a:spcBef>
                <a:spcPts val="0"/>
              </a:spcBef>
              <a:buClr>
                <a:schemeClr val="dk2"/>
              </a:buClr>
              <a:buSzPct val="100000"/>
              <a:buChar char="●"/>
            </a:pPr>
            <a:r>
              <a:rPr lang="vi" sz="2200"/>
              <a:t>Lưu ý: giống như javascript, khi kết thúc 1 lệnh code php thì phải có dấu “;” để đánh dấu kết thúc lệnh. Nếu không server sẽ báo lỗi.</a:t>
            </a:r>
          </a:p>
        </p:txBody>
      </p:sp>
      <p:pic>
        <p:nvPicPr>
          <p:cNvPr id="117" name="Shape 117"/>
          <p:cNvPicPr preferRelativeResize="0"/>
          <p:nvPr/>
        </p:nvPicPr>
        <p:blipFill>
          <a:blip r:embed="rId3">
            <a:alphaModFix/>
          </a:blip>
          <a:stretch>
            <a:fillRect/>
          </a:stretch>
        </p:blipFill>
        <p:spPr>
          <a:xfrm>
            <a:off x="311699" y="103075"/>
            <a:ext cx="1099144" cy="792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868</Words>
  <Application>Microsoft Office PowerPoint</Application>
  <PresentationFormat>On-screen Show (16:9)</PresentationFormat>
  <Paragraphs>104</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4</cp:revision>
  <dcterms:modified xsi:type="dcterms:W3CDTF">2017-09-23T15:59:51Z</dcterms:modified>
</cp:coreProperties>
</file>