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58" r:id="rId4"/>
    <p:sldId id="259" r:id="rId5"/>
    <p:sldId id="260" r:id="rId6"/>
    <p:sldId id="262" r:id="rId7"/>
    <p:sldId id="263" r:id="rId8"/>
    <p:sldId id="277" r:id="rId9"/>
    <p:sldId id="269" r:id="rId10"/>
    <p:sldId id="264" r:id="rId11"/>
    <p:sldId id="265" r:id="rId12"/>
    <p:sldId id="266" r:id="rId13"/>
    <p:sldId id="274" r:id="rId14"/>
    <p:sldId id="275" r:id="rId15"/>
    <p:sldId id="267" r:id="rId16"/>
    <p:sldId id="276" r:id="rId17"/>
    <p:sldId id="268" r:id="rId18"/>
    <p:sldId id="270" r:id="rId19"/>
    <p:sldId id="271" r:id="rId20"/>
    <p:sldId id="278" r:id="rId21"/>
    <p:sldId id="279" r:id="rId22"/>
    <p:sldId id="28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1" autoAdjust="0"/>
    <p:restoredTop sz="94660"/>
  </p:normalViewPr>
  <p:slideViewPr>
    <p:cSldViewPr>
      <p:cViewPr>
        <p:scale>
          <a:sx n="102" d="100"/>
          <a:sy n="102" d="100"/>
        </p:scale>
        <p:origin x="-6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5910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PHP - Introduction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dirty="0"/>
              <a:t>Introduction</a:t>
            </a:r>
          </a:p>
          <a:p>
            <a:pPr marL="685800" marR="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dirty="0"/>
              <a:t>Trang chu: </a:t>
            </a:r>
            <a:r>
              <a:rPr lang="en" dirty="0" smtClean="0"/>
              <a:t>php.net    </a:t>
            </a:r>
            <a:r>
              <a:rPr lang="en" dirty="0" smtClean="0">
                <a:solidFill>
                  <a:schemeClr val="accent2"/>
                </a:solidFill>
              </a:rPr>
              <a:t>/ Tham khảo w3school.com</a:t>
            </a:r>
            <a:endParaRPr lang="en" dirty="0">
              <a:solidFill>
                <a:schemeClr val="accent2"/>
              </a:solidFill>
            </a:endParaRPr>
          </a:p>
          <a:p>
            <a:pPr marL="685800" marR="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dirty="0"/>
              <a:t>Là ngôn ngữ phía server</a:t>
            </a:r>
          </a:p>
          <a:p>
            <a:pPr marL="685800" marR="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dirty="0"/>
              <a:t>Ngôn ngữ thông dịch (Interpreter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131" name="Shape 131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switch-case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1"/>
          </p:nvPr>
        </p:nvSpPr>
        <p:spPr>
          <a:xfrm>
            <a:off x="1064300" y="895350"/>
            <a:ext cx="6858000" cy="424807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>
                <a:solidFill>
                  <a:srgbClr val="FF0000"/>
                </a:solidFill>
              </a:rPr>
              <a:t>switch</a:t>
            </a:r>
            <a:r>
              <a:rPr lang="en-US" dirty="0"/>
              <a:t> (</a:t>
            </a:r>
            <a:r>
              <a:rPr lang="en-US" i="1" dirty="0">
                <a:solidFill>
                  <a:srgbClr val="00B050"/>
                </a:solidFill>
              </a:rPr>
              <a:t>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en-US" dirty="0"/>
              <a:t> </a:t>
            </a:r>
            <a:r>
              <a:rPr lang="en-US" i="1" dirty="0"/>
              <a:t>label1: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     code to be executed if n=label1;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     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en-US" dirty="0"/>
              <a:t> </a:t>
            </a:r>
            <a:r>
              <a:rPr lang="en-US" i="1" dirty="0"/>
              <a:t>label2: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     code to be executed if n=label2;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    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r>
              <a:rPr lang="en-US" dirty="0"/>
              <a:t> </a:t>
            </a:r>
            <a:r>
              <a:rPr lang="en-US" i="1" dirty="0"/>
              <a:t>label3: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     code to be executed if n=label3;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    </a:t>
            </a: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...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     code to be executed if n is different from all labels;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Shape 204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Loops</a:t>
            </a:r>
            <a:endParaRPr lang="en" sz="4100" dirty="0"/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 smtClean="0"/>
              <a:t>Initial, Condition, increment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endParaRPr lang="en-US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W</a:t>
            </a:r>
            <a:r>
              <a:rPr lang="en" dirty="0" smtClean="0"/>
              <a:t>hile loop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dirty="0" smtClean="0"/>
              <a:t>Do..while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F</a:t>
            </a:r>
            <a:r>
              <a:rPr lang="en" dirty="0" smtClean="0"/>
              <a:t>or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F</a:t>
            </a:r>
            <a:r>
              <a:rPr lang="en" dirty="0" smtClean="0"/>
              <a:t>oreach (loop không tuần tự)</a:t>
            </a: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Shape 212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While - loop</a:t>
            </a:r>
            <a:endParaRPr lang="en" sz="4100" dirty="0"/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(</a:t>
            </a:r>
            <a:r>
              <a:rPr lang="en-US" i="1" dirty="0"/>
              <a:t>condition is true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code to be executed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Shape 212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41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Do…While - loop</a:t>
            </a:r>
            <a:endParaRPr lang="en" sz="4100" dirty="0"/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>
                <a:solidFill>
                  <a:srgbClr val="FF0000"/>
                </a:solidFill>
              </a:rPr>
              <a:t>do</a:t>
            </a:r>
            <a:r>
              <a:rPr lang="en-US" dirty="0"/>
              <a:t> {</a:t>
            </a:r>
            <a:br>
              <a:rPr lang="en-US" dirty="0"/>
            </a:br>
            <a:r>
              <a:rPr lang="en-US" i="1" dirty="0"/>
              <a:t>    code to be executed;</a:t>
            </a:r>
            <a:br>
              <a:rPr lang="en-US" i="1" dirty="0"/>
            </a:br>
            <a:r>
              <a:rPr lang="en-US" dirty="0"/>
              <a:t>}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(</a:t>
            </a:r>
            <a:r>
              <a:rPr lang="en-US" i="1" dirty="0"/>
              <a:t>condition </a:t>
            </a:r>
            <a:r>
              <a:rPr lang="en-US" dirty="0" smtClean="0"/>
              <a:t>);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Shape 212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66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For loop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(</a:t>
            </a:r>
            <a:r>
              <a:rPr lang="en-US" i="1" dirty="0" err="1"/>
              <a:t>init</a:t>
            </a:r>
            <a:r>
              <a:rPr lang="en-US" i="1" dirty="0"/>
              <a:t> counter; test counter; increment counter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 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Foreach </a:t>
            </a:r>
            <a:r>
              <a:rPr lang="en" sz="4100" dirty="0"/>
              <a:t>loop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i="1" dirty="0"/>
              <a:t>array </a:t>
            </a:r>
            <a:r>
              <a:rPr lang="en-US" i="1" dirty="0" smtClean="0"/>
              <a:t> </a:t>
            </a:r>
            <a:r>
              <a:rPr lang="en-US" dirty="0" smtClean="0"/>
              <a:t>as</a:t>
            </a:r>
            <a:r>
              <a:rPr lang="en-US" i="1" dirty="0"/>
              <a:t> 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i="1" dirty="0"/>
              <a:t>value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27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Functions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U</a:t>
            </a:r>
            <a:r>
              <a:rPr lang="en" dirty="0" smtClean="0"/>
              <a:t>se camelCase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" dirty="0" smtClean="0">
                <a:solidFill>
                  <a:srgbClr val="00B050"/>
                </a:solidFill>
              </a:rPr>
              <a:t>yntax: </a:t>
            </a:r>
          </a:p>
          <a:p>
            <a:pPr lvl="3" algn="l">
              <a:spcBef>
                <a:spcPts val="0"/>
              </a:spcBef>
            </a:pPr>
            <a:r>
              <a:rPr lang="en" sz="1800" dirty="0" smtClean="0"/>
              <a:t>function </a:t>
            </a:r>
            <a:r>
              <a:rPr lang="en" sz="1800" dirty="0" smtClean="0">
                <a:solidFill>
                  <a:srgbClr val="00B050"/>
                </a:solidFill>
              </a:rPr>
              <a:t>functionName</a:t>
            </a:r>
            <a:r>
              <a:rPr lang="en" sz="1800" dirty="0" smtClean="0"/>
              <a:t>(){</a:t>
            </a:r>
          </a:p>
          <a:p>
            <a:pPr lvl="1" algn="l">
              <a:spcBef>
                <a:spcPts val="0"/>
              </a:spcBef>
            </a:pPr>
            <a:r>
              <a:rPr lang="en-US" sz="1800" dirty="0" smtClean="0"/>
              <a:t>		C</a:t>
            </a:r>
            <a:r>
              <a:rPr lang="en" sz="1800" dirty="0" smtClean="0"/>
              <a:t>ode here..</a:t>
            </a:r>
          </a:p>
          <a:p>
            <a:pPr lvl="2" algn="l">
              <a:spcBef>
                <a:spcPts val="0"/>
              </a:spcBef>
            </a:pPr>
            <a:r>
              <a:rPr lang="en" sz="1800" dirty="0" smtClean="0"/>
              <a:t>	}</a:t>
            </a:r>
          </a:p>
          <a:p>
            <a:pPr marL="342900" indent="-342900" algn="l">
              <a:spcBef>
                <a:spcPts val="0"/>
              </a:spcBef>
              <a:buFont typeface="Wingdings" pitchFamily="2" charset="2"/>
              <a:buChar char="v"/>
            </a:pPr>
            <a:r>
              <a:rPr lang="en-US" sz="2200" dirty="0" smtClean="0"/>
              <a:t>L</a:t>
            </a:r>
            <a:r>
              <a:rPr lang="en" sz="2200" dirty="0" smtClean="0"/>
              <a:t>ocal and global</a:t>
            </a:r>
            <a:endParaRPr lang="en" sz="2200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Shape 229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/>
              <a:t>Sorting </a:t>
            </a:r>
            <a:r>
              <a:rPr lang="en" sz="4100" dirty="0" smtClean="0"/>
              <a:t>Array//</a:t>
            </a:r>
            <a:endParaRPr lang="en" sz="4100" dirty="0"/>
          </a:p>
        </p:txBody>
      </p:sp>
      <p:sp>
        <p:nvSpPr>
          <p:cNvPr id="244" name="Shape 244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S</a:t>
            </a:r>
            <a:r>
              <a:rPr lang="en" smtClean="0"/>
              <a:t>ort()//bỏ</a:t>
            </a:r>
            <a:endParaRPr lang="en" dirty="0"/>
          </a:p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/>
              <a:t>rsort</a:t>
            </a:r>
            <a:r>
              <a:rPr lang="en-US" dirty="0" smtClean="0"/>
              <a:t>()</a:t>
            </a:r>
          </a:p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 smtClean="0"/>
              <a:t>Asort</a:t>
            </a:r>
            <a:r>
              <a:rPr lang="en-US" dirty="0" smtClean="0"/>
              <a:t>()</a:t>
            </a:r>
          </a:p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 smtClean="0"/>
              <a:t>Ksort</a:t>
            </a:r>
            <a:r>
              <a:rPr lang="en-US" dirty="0" smtClean="0"/>
              <a:t>()</a:t>
            </a:r>
          </a:p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 smtClean="0"/>
              <a:t>Arsort</a:t>
            </a:r>
            <a:endParaRPr lang="en-US" dirty="0" smtClean="0"/>
          </a:p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r>
              <a:rPr lang="en-US" dirty="0" err="1" smtClean="0"/>
              <a:t>krsort</a:t>
            </a:r>
            <a:endParaRPr lang="en-US" dirty="0" smtClean="0"/>
          </a:p>
          <a:p>
            <a:pPr lvl="0" algn="l">
              <a:spcBef>
                <a:spcPts val="0"/>
              </a:spcBef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Shape 247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SuperGlobal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$GLOBALS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</a:t>
            </a:r>
            <a:r>
              <a:rPr lang="en-US" dirty="0" smtClean="0"/>
              <a:t>SERVER: </a:t>
            </a:r>
            <a:r>
              <a:rPr lang="en-US" dirty="0" err="1" smtClean="0"/>
              <a:t>Thông</a:t>
            </a:r>
            <a:r>
              <a:rPr lang="en-US" dirty="0" smtClean="0"/>
              <a:t> tin server, host..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$_REQUEST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$_POST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</a:t>
            </a:r>
            <a:r>
              <a:rPr lang="en-US" dirty="0" smtClean="0"/>
              <a:t>GET[‘name’]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$_FILES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$_ENV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$_COOKIE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/>
              <a:t>$_SESSION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String method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Chop()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khoảng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trắng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ký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thú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Explode():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array..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Implode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trả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tượng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aray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Join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implode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Trim()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ký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cả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phía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trước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sau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Rtrim</a:t>
            </a:r>
            <a:r>
              <a:rPr lang="en-US" dirty="0" smtClean="0"/>
              <a:t>()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Ltrim</a:t>
            </a:r>
            <a:r>
              <a:rPr lang="en-US" dirty="0" smtClean="0"/>
              <a:t>(‘$</a:t>
            </a:r>
            <a:r>
              <a:rPr lang="en-US" dirty="0" err="1" smtClean="0"/>
              <a:t>va</a:t>
            </a:r>
            <a:r>
              <a:rPr lang="en-US" dirty="0" smtClean="0"/>
              <a:t>’, ‘word of the string’)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Loại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khoảng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trắng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md5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Format_number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Sha1()</a:t>
            </a:r>
            <a:endParaRPr lang="en-US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2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Variable - Biến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sz="3000" b="1" dirty="0" smtClean="0"/>
              <a:t>Nguyên </a:t>
            </a:r>
            <a:r>
              <a:rPr lang="en" sz="3000" b="1" dirty="0"/>
              <a:t>tắc khai báo biến</a:t>
            </a:r>
          </a:p>
          <a:p>
            <a:pPr marL="685800" marR="0" lvl="1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400" dirty="0"/>
              <a:t>Nguyên tắc</a:t>
            </a:r>
          </a:p>
          <a:p>
            <a:pPr marL="685800" marR="0" lvl="1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400" dirty="0"/>
              <a:t>Kiểu khai báo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String method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0487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Strlen</a:t>
            </a:r>
            <a:r>
              <a:rPr lang="en-US" dirty="0" smtClean="0"/>
              <a:t>()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đếm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ký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chuỗi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Str_repeat</a:t>
            </a:r>
            <a:r>
              <a:rPr lang="en-US" dirty="0" smtClean="0"/>
              <a:t>(‘value’, n): 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lặp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n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lần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Str_replace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thay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thế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string.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str_replace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(“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find",“replace",“string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“, </a:t>
            </a:r>
            <a:r>
              <a:rPr lang="en-US" dirty="0" smtClean="0"/>
              <a:t>“count”);</a:t>
            </a:r>
            <a:endParaRPr lang="en-US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Str_split</a:t>
            </a:r>
            <a:r>
              <a:rPr lang="en-US" dirty="0" smtClean="0"/>
              <a:t> (string, length)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Tách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string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array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Str_word_count</a:t>
            </a:r>
            <a:r>
              <a:rPr lang="en-US" dirty="0" smtClean="0"/>
              <a:t>()//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string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05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Array method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0487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/>
              <a:t>Array_pop</a:t>
            </a:r>
            <a:r>
              <a:rPr lang="en-US" dirty="0" smtClean="0"/>
              <a:t>()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xóa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cuối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cùng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Array_push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tượng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cuối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mang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Array_replace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: //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Thay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thế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chuỗi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Array_reverse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Trả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1 array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đảo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ngược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Array_shift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ban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đầu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Array_slice</a:t>
            </a:r>
            <a:r>
              <a:rPr lang="en-US" dirty="0" smtClean="0">
                <a:solidFill>
                  <a:schemeClr val="tx1"/>
                </a:solidFill>
              </a:rPr>
              <a:t>($a, 2).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đầu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tiên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Array_splice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cắt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khác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vào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syntax: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arr_splice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($a, 0, 2, $b)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Array_sum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Đếm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tổng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value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1 array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Count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Compact(var1, var2, var3) </a:t>
            </a:r>
            <a:r>
              <a:rPr lang="en-US" dirty="0" err="1" smtClean="0">
                <a:solidFill>
                  <a:schemeClr val="tx1"/>
                </a:solidFill>
              </a:rPr>
              <a:t>tạo</a:t>
            </a:r>
            <a:r>
              <a:rPr lang="en-US" dirty="0" smtClean="0">
                <a:solidFill>
                  <a:schemeClr val="tx1"/>
                </a:solidFill>
              </a:rPr>
              <a:t> 1 array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trị</a:t>
            </a:r>
            <a:endParaRPr lang="en-US" dirty="0">
              <a:solidFill>
                <a:schemeClr val="tx1"/>
              </a:solidFill>
            </a:endParaRP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1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Echo/Print/Var_dump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/>
              <a:t>Echo $bien / echo “String”;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/>
              <a:t>var_dump($bien);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/>
              <a:t>print_r($bien);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Data Types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String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Integer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Float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Boolean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Array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Object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NULL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Resource</a:t>
            </a: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Shape 164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Constant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dirty="0" smtClean="0">
                <a:solidFill>
                  <a:srgbClr val="FF0000"/>
                </a:solidFill>
              </a:rPr>
              <a:t>Syntax</a:t>
            </a:r>
            <a:r>
              <a:rPr lang="en" dirty="0" smtClean="0"/>
              <a:t>: define(“NAME”, “Value here”);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E</a:t>
            </a:r>
            <a:r>
              <a:rPr lang="en" dirty="0" smtClean="0"/>
              <a:t>cho NAME</a:t>
            </a: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Operator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+mj-lt"/>
              <a:buAutoNum type="arabicPeriod"/>
            </a:pPr>
            <a:r>
              <a:rPr lang="en" dirty="0" smtClean="0"/>
              <a:t>Toán tử toán học (</a:t>
            </a:r>
            <a:r>
              <a:rPr lang="en-US" dirty="0" smtClean="0">
                <a:solidFill>
                  <a:srgbClr val="00B050"/>
                </a:solidFill>
              </a:rPr>
              <a:t>Arithmetic</a:t>
            </a:r>
            <a:r>
              <a:rPr lang="en-US" dirty="0" smtClean="0"/>
              <a:t>)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err="1" smtClean="0"/>
              <a:t>Cộng</a:t>
            </a:r>
            <a:r>
              <a:rPr lang="en-US" dirty="0" smtClean="0"/>
              <a:t>, </a:t>
            </a:r>
            <a:r>
              <a:rPr lang="en-US" dirty="0" err="1" smtClean="0"/>
              <a:t>trừ</a:t>
            </a:r>
            <a:r>
              <a:rPr lang="en-US" dirty="0" smtClean="0"/>
              <a:t>, </a:t>
            </a:r>
            <a:r>
              <a:rPr lang="en-US" dirty="0" err="1" smtClean="0"/>
              <a:t>nhân</a:t>
            </a:r>
            <a:r>
              <a:rPr lang="en-US" dirty="0" smtClean="0"/>
              <a:t>, chia, chia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mũ</a:t>
            </a:r>
            <a:r>
              <a:rPr lang="en-US" dirty="0" smtClean="0"/>
              <a:t> 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Toán tử gán (</a:t>
            </a:r>
            <a:r>
              <a:rPr lang="en" dirty="0" smtClean="0">
                <a:solidFill>
                  <a:srgbClr val="00B050"/>
                </a:solidFill>
              </a:rPr>
              <a:t>Assignment</a:t>
            </a:r>
            <a:r>
              <a:rPr lang="en" dirty="0" smtClean="0"/>
              <a:t>).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B</a:t>
            </a:r>
            <a:r>
              <a:rPr lang="en" dirty="0" smtClean="0"/>
              <a:t>ằng, cộng bằng, trừ bằng, nhân bằng, chia bằng, chia lấy dư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Toán tử So Sánh (</a:t>
            </a:r>
            <a:r>
              <a:rPr lang="en" dirty="0" smtClean="0">
                <a:solidFill>
                  <a:srgbClr val="00B050"/>
                </a:solidFill>
              </a:rPr>
              <a:t>Comparision</a:t>
            </a:r>
            <a:r>
              <a:rPr lang="en" dirty="0" smtClean="0"/>
              <a:t>).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B</a:t>
            </a:r>
            <a:r>
              <a:rPr lang="en" dirty="0" smtClean="0"/>
              <a:t>ằng, bằng tuyệt đối, không bằng(2), không bằng tuyệt đối, lớn hơn, nhỏ hơn</a:t>
            </a:r>
          </a:p>
          <a:p>
            <a:pPr lvl="1" algn="l">
              <a:spcBef>
                <a:spcPts val="0"/>
              </a:spcBef>
            </a:pPr>
            <a:r>
              <a:rPr lang="en-US" dirty="0" smtClean="0"/>
              <a:t>	L</a:t>
            </a:r>
            <a:r>
              <a:rPr lang="en" dirty="0" smtClean="0"/>
              <a:t>ớn hơn hoặc bằng, nhỏ hơn hoặc bằng</a:t>
            </a:r>
          </a:p>
          <a:p>
            <a:pPr marL="342900" lvl="0" indent="-342900" algn="l">
              <a:spcBef>
                <a:spcPts val="0"/>
              </a:spcBef>
              <a:buFont typeface="+mj-lt"/>
              <a:buAutoNum type="arabicPeriod"/>
            </a:pPr>
            <a:r>
              <a:rPr lang="en" dirty="0" smtClean="0"/>
              <a:t>Toán tử tăng/giảm (</a:t>
            </a:r>
            <a:r>
              <a:rPr lang="en-US" dirty="0">
                <a:solidFill>
                  <a:srgbClr val="00B050"/>
                </a:solidFill>
              </a:rPr>
              <a:t>Increment/Decrement</a:t>
            </a:r>
            <a:r>
              <a:rPr lang="en" dirty="0" smtClean="0"/>
              <a:t>).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" dirty="0" smtClean="0"/>
              <a:t>++$x, $x++, --$x, $x--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dirty="0" smtClean="0"/>
              <a:t>Toán tử logic (</a:t>
            </a:r>
            <a:r>
              <a:rPr lang="en" dirty="0" smtClean="0">
                <a:solidFill>
                  <a:srgbClr val="00B050"/>
                </a:solidFill>
              </a:rPr>
              <a:t>Logical</a:t>
            </a:r>
            <a:r>
              <a:rPr lang="en" dirty="0" smtClean="0"/>
              <a:t>).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A</a:t>
            </a:r>
            <a:r>
              <a:rPr lang="en" dirty="0" smtClean="0"/>
              <a:t>nd, or, xor, not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T</a:t>
            </a:r>
            <a:r>
              <a:rPr lang="en" dirty="0" smtClean="0"/>
              <a:t>oán tử chuỗi (</a:t>
            </a:r>
            <a:r>
              <a:rPr lang="en" dirty="0" smtClean="0">
                <a:solidFill>
                  <a:srgbClr val="00B050"/>
                </a:solidFill>
              </a:rPr>
              <a:t>String</a:t>
            </a:r>
            <a:r>
              <a:rPr lang="en" dirty="0" smtClean="0"/>
              <a:t>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smtClean="0"/>
              <a:t>T</a:t>
            </a:r>
            <a:r>
              <a:rPr lang="en" dirty="0" smtClean="0"/>
              <a:t>oán tử mảng (</a:t>
            </a:r>
            <a:r>
              <a:rPr lang="en" dirty="0" smtClean="0">
                <a:solidFill>
                  <a:srgbClr val="00B050"/>
                </a:solidFill>
              </a:rPr>
              <a:t>Array</a:t>
            </a:r>
            <a:r>
              <a:rPr lang="en" dirty="0" smtClean="0"/>
              <a:t>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Shape 18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Operator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v"/>
            </a:pPr>
            <a:r>
              <a:rPr lang="en-US" dirty="0" smtClean="0"/>
              <a:t>T</a:t>
            </a:r>
            <a:r>
              <a:rPr lang="en" dirty="0" smtClean="0"/>
              <a:t>oán tử chuỗi (</a:t>
            </a:r>
            <a:r>
              <a:rPr lang="en" dirty="0" smtClean="0">
                <a:solidFill>
                  <a:srgbClr val="00B050"/>
                </a:solidFill>
              </a:rPr>
              <a:t>String</a:t>
            </a:r>
            <a:r>
              <a:rPr lang="en" dirty="0" smtClean="0"/>
              <a:t>).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C</a:t>
            </a:r>
            <a:r>
              <a:rPr lang="en" dirty="0" smtClean="0"/>
              <a:t>ộng chuỗi</a:t>
            </a:r>
          </a:p>
          <a:p>
            <a:pPr marL="685800" lvl="1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C</a:t>
            </a:r>
            <a:r>
              <a:rPr lang="en" dirty="0" smtClean="0"/>
              <a:t>ộng bằng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v"/>
            </a:pPr>
            <a:r>
              <a:rPr lang="en-US" dirty="0" smtClean="0"/>
              <a:t>T</a:t>
            </a:r>
            <a:r>
              <a:rPr lang="en" dirty="0" smtClean="0"/>
              <a:t>oán tử mảng (</a:t>
            </a:r>
            <a:r>
              <a:rPr lang="en" dirty="0" smtClean="0">
                <a:solidFill>
                  <a:srgbClr val="00B050"/>
                </a:solidFill>
              </a:rPr>
              <a:t>Array</a:t>
            </a:r>
            <a:r>
              <a:rPr lang="en" dirty="0" smtClean="0"/>
              <a:t>).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Shape 188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08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Array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" dirty="0" smtClean="0"/>
              <a:t>Mảng thứ tự (index)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M</a:t>
            </a:r>
            <a:r>
              <a:rPr lang="en" dirty="0" smtClean="0"/>
              <a:t>ảng quan hệ (associative)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M</a:t>
            </a:r>
            <a:r>
              <a:rPr lang="en" dirty="0" smtClean="0"/>
              <a:t>ảng đa chiều (multi-dimentional)</a:t>
            </a:r>
            <a:endParaRPr lang="en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353"/>
            <a:ext cx="1781400" cy="7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 descr="php_logo.png"/>
          <p:cNvPicPr preferRelativeResize="0"/>
          <p:nvPr/>
        </p:nvPicPr>
        <p:blipFill rotWithShape="1">
          <a:blip r:embed="rId4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/>
              <a:t>Condition If - else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" dirty="0" smtClean="0">
                <a:solidFill>
                  <a:srgbClr val="FF0000"/>
                </a:solidFill>
              </a:rPr>
              <a:t>f</a:t>
            </a:r>
            <a:r>
              <a:rPr lang="en" dirty="0" smtClean="0"/>
              <a:t>: if(dieu kien){ thuc thi code}</a:t>
            </a:r>
            <a:endParaRPr lang="en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" dirty="0" smtClean="0">
                <a:solidFill>
                  <a:srgbClr val="FF0000"/>
                </a:solidFill>
              </a:rPr>
              <a:t>lse </a:t>
            </a:r>
            <a:r>
              <a:rPr lang="en" dirty="0" smtClean="0"/>
              <a:t>{Thuc thi code Neu if == false}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" dirty="0" smtClean="0">
                <a:solidFill>
                  <a:srgbClr val="FF0000"/>
                </a:solidFill>
              </a:rPr>
              <a:t>lse </a:t>
            </a:r>
            <a:r>
              <a:rPr lang="en" dirty="0" smtClean="0"/>
              <a:t>if (dieu kien){ thuc thi code}</a:t>
            </a:r>
            <a:endParaRPr lang="en" dirty="0"/>
          </a:p>
        </p:txBody>
      </p:sp>
      <p:sp>
        <p:nvSpPr>
          <p:cNvPr id="195" name="Shape 195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Shape 19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543</Words>
  <Application>Microsoft Office PowerPoint</Application>
  <PresentationFormat>On-screen Show (16:9)</PresentationFormat>
  <Paragraphs>123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Simple Light</vt:lpstr>
      <vt:lpstr>Office Theme</vt:lpstr>
      <vt:lpstr>PHP - Introduction</vt:lpstr>
      <vt:lpstr>Variable - Biến</vt:lpstr>
      <vt:lpstr>Echo/Print/Var_dump</vt:lpstr>
      <vt:lpstr>Data Types</vt:lpstr>
      <vt:lpstr>Constant</vt:lpstr>
      <vt:lpstr>Operator</vt:lpstr>
      <vt:lpstr>Operator</vt:lpstr>
      <vt:lpstr>Array</vt:lpstr>
      <vt:lpstr>Condition If - else</vt:lpstr>
      <vt:lpstr>switch-case</vt:lpstr>
      <vt:lpstr>Loops</vt:lpstr>
      <vt:lpstr>While - loop</vt:lpstr>
      <vt:lpstr>Do…While - loop</vt:lpstr>
      <vt:lpstr>For loop</vt:lpstr>
      <vt:lpstr>Foreach loop</vt:lpstr>
      <vt:lpstr>Functions</vt:lpstr>
      <vt:lpstr>Sorting Array//</vt:lpstr>
      <vt:lpstr>SuperGlobal</vt:lpstr>
      <vt:lpstr>String method</vt:lpstr>
      <vt:lpstr>String method</vt:lpstr>
      <vt:lpstr>Array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Introduction</dc:title>
  <cp:lastModifiedBy>Windows User</cp:lastModifiedBy>
  <cp:revision>59</cp:revision>
  <dcterms:modified xsi:type="dcterms:W3CDTF">2017-09-24T11:06:35Z</dcterms:modified>
</cp:coreProperties>
</file>