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76" r:id="rId3"/>
    <p:sldId id="281" r:id="rId4"/>
    <p:sldId id="291" r:id="rId5"/>
    <p:sldId id="282" r:id="rId6"/>
    <p:sldId id="290" r:id="rId7"/>
    <p:sldId id="294" r:id="rId8"/>
    <p:sldId id="289" r:id="rId9"/>
    <p:sldId id="292" r:id="rId10"/>
    <p:sldId id="27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1" autoAdjust="0"/>
    <p:restoredTop sz="94660"/>
  </p:normalViewPr>
  <p:slideViewPr>
    <p:cSldViewPr>
      <p:cViewPr>
        <p:scale>
          <a:sx n="102" d="100"/>
          <a:sy n="102" d="100"/>
        </p:scale>
        <p:origin x="-684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5910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500" cy="617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254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381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SzPct val="78571"/>
              <a:buNone/>
              <a:defRPr sz="1400"/>
            </a:lvl2pPr>
            <a:lvl3pPr lvl="2" indent="0" rtl="0">
              <a:spcBef>
                <a:spcPts val="0"/>
              </a:spcBef>
              <a:buSzPct val="78571"/>
              <a:buNone/>
              <a:defRPr sz="1400"/>
            </a:lvl3pPr>
            <a:lvl4pPr lvl="3" indent="0" rtl="0">
              <a:spcBef>
                <a:spcPts val="0"/>
              </a:spcBef>
              <a:buSzPct val="78571"/>
              <a:buNone/>
              <a:defRPr sz="1400"/>
            </a:lvl4pPr>
            <a:lvl5pPr lvl="4" indent="0" rtl="0">
              <a:spcBef>
                <a:spcPts val="0"/>
              </a:spcBef>
              <a:buSzPct val="78571"/>
              <a:buNone/>
              <a:defRPr sz="1400"/>
            </a:lvl5pPr>
            <a:lvl6pPr lvl="5" indent="0" rtl="0">
              <a:spcBef>
                <a:spcPts val="0"/>
              </a:spcBef>
              <a:buSzPct val="78571"/>
              <a:buNone/>
              <a:defRPr sz="1400"/>
            </a:lvl6pPr>
            <a:lvl7pPr lvl="6" indent="0" rtl="0">
              <a:spcBef>
                <a:spcPts val="0"/>
              </a:spcBef>
              <a:buSzPct val="78571"/>
              <a:buNone/>
              <a:defRPr sz="1400"/>
            </a:lvl7pPr>
            <a:lvl8pPr lvl="7" indent="0" rtl="0">
              <a:spcBef>
                <a:spcPts val="0"/>
              </a:spcBef>
              <a:buSzPct val="78571"/>
              <a:buNone/>
              <a:defRPr sz="1400"/>
            </a:lvl8pPr>
            <a:lvl9pPr lvl="8" indent="0" rtl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MYSQL</a:t>
            </a:r>
            <a:endParaRPr lang="en" sz="4100" dirty="0"/>
          </a:p>
        </p:txBody>
      </p:sp>
      <p:sp>
        <p:nvSpPr>
          <p:cNvPr id="218" name="Shape 218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Noto Sans Symbols"/>
              <a:buChar char="❖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Shape 220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62150"/>
            <a:ext cx="4038600" cy="20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7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Kiểu dữ liệu SqL</a:t>
            </a:r>
            <a:endParaRPr lang="en" sz="4100" dirty="0"/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NUMERIC</a:t>
            </a:r>
          </a:p>
          <a:p>
            <a:pPr marL="685800" lvl="1" indent="-342900"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INT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(signed/unsigned)</a:t>
            </a:r>
          </a:p>
          <a:p>
            <a:pPr marL="685800" lvl="1" indent="-342900"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Float</a:t>
            </a:r>
          </a:p>
          <a:p>
            <a:pPr marL="685800" lvl="1" indent="-342900"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Double</a:t>
            </a:r>
          </a:p>
          <a:p>
            <a:pPr marL="685800" lvl="1" indent="-342900" algn="l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Decimal </a:t>
            </a:r>
            <a:endParaRPr lang="en-US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DATE and TIME</a:t>
            </a:r>
          </a:p>
          <a:p>
            <a:pPr marL="685800" lvl="1" indent="-342900" algn="l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Date </a:t>
            </a:r>
          </a:p>
          <a:p>
            <a:pPr marL="685800" lvl="1" indent="-342900" algn="l">
              <a:buFont typeface="Wingdings" pitchFamily="2" charset="2"/>
              <a:buChar char="§"/>
            </a:pPr>
            <a:r>
              <a:rPr lang="en-US" b="1" dirty="0" err="1" smtClean="0">
                <a:solidFill>
                  <a:srgbClr val="FF0000"/>
                </a:solidFill>
              </a:rPr>
              <a:t>Datetime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685800" lvl="1" indent="-342900" algn="l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Timestamp </a:t>
            </a:r>
          </a:p>
          <a:p>
            <a:pPr marL="685800" lvl="1" indent="-342900" algn="l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Time </a:t>
            </a:r>
            <a:endParaRPr lang="en-US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STRING</a:t>
            </a:r>
          </a:p>
          <a:p>
            <a:pPr marL="685800" lvl="1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Char</a:t>
            </a:r>
          </a:p>
          <a:p>
            <a:pPr marL="685800" lvl="1" indent="-342900" algn="l">
              <a:buFont typeface="Wingdings" pitchFamily="2" charset="2"/>
              <a:buChar char="v"/>
            </a:pPr>
            <a:r>
              <a:rPr lang="en-US" b="1" dirty="0" err="1" smtClean="0">
                <a:solidFill>
                  <a:srgbClr val="FF0000"/>
                </a:solidFill>
              </a:rPr>
              <a:t>Varchar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685800" lvl="1" indent="-342900" algn="l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Text (BLOB)</a:t>
            </a:r>
            <a:endParaRPr lang="en-US" dirty="0" smtClean="0"/>
          </a:p>
        </p:txBody>
      </p:sp>
      <p:sp>
        <p:nvSpPr>
          <p:cNvPr id="227" name="Shape 22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Shape 229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75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Lệnh sql cơ bản</a:t>
            </a:r>
            <a:endParaRPr lang="en" sz="4100" dirty="0"/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CREATE DATABASE</a:t>
            </a:r>
            <a:r>
              <a:rPr lang="en-US" dirty="0"/>
              <a:t> - creates a new </a:t>
            </a:r>
            <a:r>
              <a:rPr lang="en-US" dirty="0" smtClean="0"/>
              <a:t>database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DROP </a:t>
            </a:r>
            <a:r>
              <a:rPr lang="en-US" b="1" dirty="0">
                <a:solidFill>
                  <a:srgbClr val="FF0000"/>
                </a:solidFill>
              </a:rPr>
              <a:t>DATABASE</a:t>
            </a:r>
            <a:r>
              <a:rPr lang="en-US" dirty="0"/>
              <a:t> - </a:t>
            </a:r>
            <a:r>
              <a:rPr lang="en-US" dirty="0" smtClean="0"/>
              <a:t>deletes a </a:t>
            </a:r>
            <a:r>
              <a:rPr lang="en-US" dirty="0"/>
              <a:t>new </a:t>
            </a:r>
            <a:r>
              <a:rPr lang="en-US" dirty="0" smtClean="0"/>
              <a:t>database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CREATE </a:t>
            </a:r>
            <a:r>
              <a:rPr lang="en-US" b="1" dirty="0">
                <a:solidFill>
                  <a:srgbClr val="FF0000"/>
                </a:solidFill>
              </a:rPr>
              <a:t>TABLE</a:t>
            </a:r>
            <a:r>
              <a:rPr lang="en-US" dirty="0"/>
              <a:t> - creates a new </a:t>
            </a:r>
            <a:r>
              <a:rPr lang="en-US" dirty="0" smtClean="0"/>
              <a:t>table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DROP TABLE</a:t>
            </a:r>
            <a:r>
              <a:rPr lang="en-US" dirty="0"/>
              <a:t> - deletes a </a:t>
            </a:r>
            <a:r>
              <a:rPr lang="en-US" dirty="0" smtClean="0"/>
              <a:t>table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/>
              <a:t> - extracts data from a </a:t>
            </a:r>
            <a:r>
              <a:rPr lang="en-US" dirty="0" smtClean="0"/>
              <a:t>database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INSERT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INTO</a:t>
            </a:r>
            <a:r>
              <a:rPr lang="en-US" dirty="0"/>
              <a:t> - inserts new data into a </a:t>
            </a:r>
            <a:r>
              <a:rPr lang="en-US" dirty="0" smtClean="0"/>
              <a:t>database</a:t>
            </a:r>
            <a:endParaRPr lang="en-US" dirty="0"/>
          </a:p>
          <a:p>
            <a:pPr marL="342900" indent="-342900" algn="l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UPDATE</a:t>
            </a:r>
            <a:r>
              <a:rPr lang="en-US" dirty="0"/>
              <a:t> - updates data in a database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DELETE</a:t>
            </a:r>
            <a:r>
              <a:rPr lang="en-US" dirty="0"/>
              <a:t> - deletes data from a database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CREATE </a:t>
            </a:r>
            <a:r>
              <a:rPr lang="en-US" b="1" dirty="0">
                <a:solidFill>
                  <a:srgbClr val="FF0000"/>
                </a:solidFill>
              </a:rPr>
              <a:t>INDEX</a:t>
            </a:r>
            <a:r>
              <a:rPr lang="en-US" dirty="0"/>
              <a:t> - creates an index (search key)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DROP INDEX</a:t>
            </a:r>
            <a:r>
              <a:rPr lang="en-US" dirty="0"/>
              <a:t> - deletes an index</a:t>
            </a:r>
          </a:p>
        </p:txBody>
      </p:sp>
      <p:sp>
        <p:nvSpPr>
          <p:cNvPr id="227" name="Shape 227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Shape 229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74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dirty="0" smtClean="0"/>
              <a:t>Insert data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INSERT: </a:t>
            </a:r>
          </a:p>
          <a:p>
            <a:pPr algn="l"/>
            <a:r>
              <a:rPr lang="en-US" i="1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INSERT</a:t>
            </a:r>
            <a:r>
              <a:rPr lang="en-US" dirty="0"/>
              <a:t>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INTO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</a:t>
            </a:r>
            <a:r>
              <a:rPr lang="en-US" dirty="0"/>
              <a:t>,</a:t>
            </a:r>
            <a:r>
              <a:rPr lang="en-US" i="1" dirty="0"/>
              <a:t> column3</a:t>
            </a:r>
            <a:r>
              <a:rPr lang="en-US" dirty="0"/>
              <a:t>, ...)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VALUES</a:t>
            </a:r>
            <a:r>
              <a:rPr lang="en-US" dirty="0"/>
              <a:t>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</a:t>
            </a:r>
            <a:r>
              <a:rPr lang="en-US" dirty="0" smtClean="0"/>
              <a:t>...);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49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dirty="0" smtClean="0"/>
              <a:t>Select data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/>
              <a:t>SELECT: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 smtClean="0"/>
          </a:p>
          <a:p>
            <a:pPr algn="l"/>
            <a:r>
              <a:rPr lang="en-US" i="1" dirty="0"/>
              <a:t>	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i="1" dirty="0" smtClean="0"/>
              <a:t> column1</a:t>
            </a:r>
            <a:r>
              <a:rPr lang="en-US" dirty="0"/>
              <a:t>,</a:t>
            </a:r>
            <a:r>
              <a:rPr lang="en-US" i="1" dirty="0"/>
              <a:t> column2, </a:t>
            </a:r>
            <a:r>
              <a:rPr lang="en-US" i="1" dirty="0" smtClean="0"/>
              <a:t>...</a:t>
            </a:r>
          </a:p>
          <a:p>
            <a:pPr algn="l"/>
            <a:r>
              <a:rPr lang="en-US" i="1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 smtClean="0"/>
              <a:t>;</a:t>
            </a:r>
          </a:p>
          <a:p>
            <a:pPr algn="l"/>
            <a:r>
              <a:rPr lang="en-US" dirty="0" smtClean="0"/>
              <a:t>Select * to take all</a:t>
            </a:r>
          </a:p>
          <a:p>
            <a:pPr algn="l"/>
            <a:endParaRPr lang="en-US" dirty="0"/>
          </a:p>
          <a:p>
            <a:pPr lvl="1" algn="l"/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sz="1800" dirty="0"/>
              <a:t>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1800" dirty="0"/>
              <a:t>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sz="1800" dirty="0"/>
              <a:t>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62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dirty="0" smtClean="0"/>
              <a:t>Select data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sz="1800" dirty="0"/>
              <a:t> </a:t>
            </a:r>
            <a:r>
              <a:rPr lang="en-US" sz="1800" i="1" dirty="0"/>
              <a:t>condition</a:t>
            </a:r>
            <a:r>
              <a:rPr lang="en-US" sz="1800" dirty="0" smtClean="0"/>
              <a:t>;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500" dirty="0" smtClean="0"/>
              <a:t>Distinct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dirty="0" smtClean="0"/>
              <a:t>Count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500" dirty="0" smtClean="0"/>
              <a:t>Sum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dirty="0" err="1" smtClean="0"/>
              <a:t>Avg</a:t>
            </a:r>
            <a:endParaRPr lang="en-US" dirty="0" smtClean="0"/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500" dirty="0" smtClean="0"/>
              <a:t>Limit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dirty="0" smtClean="0"/>
              <a:t>Offset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dirty="0" smtClean="0"/>
              <a:t>Group by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500" dirty="0" smtClean="0"/>
              <a:t>Having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dirty="0" smtClean="0"/>
              <a:t>Min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500" dirty="0" smtClean="0"/>
              <a:t>max</a:t>
            </a:r>
            <a:endParaRPr lang="en-US" sz="1500" dirty="0"/>
          </a:p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12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dirty="0" smtClean="0"/>
              <a:t>MYSQL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LIKE</a:t>
            </a:r>
            <a:endParaRPr lang="en-US" dirty="0"/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LIKE </a:t>
            </a:r>
            <a:r>
              <a:rPr lang="en-US" sz="1400" dirty="0"/>
              <a:t>'a</a:t>
            </a:r>
            <a:r>
              <a:rPr lang="en-US" sz="1400" dirty="0" smtClean="0"/>
              <a:t>%‘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LIKE</a:t>
            </a:r>
            <a:r>
              <a:rPr lang="en-US" sz="1400" dirty="0"/>
              <a:t> '%</a:t>
            </a:r>
            <a:r>
              <a:rPr lang="en-US" sz="1400" dirty="0" smtClean="0"/>
              <a:t>a‘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LIKE</a:t>
            </a:r>
            <a:r>
              <a:rPr lang="en-US" sz="1400" dirty="0"/>
              <a:t> '%or</a:t>
            </a:r>
            <a:r>
              <a:rPr lang="en-US" sz="1400" dirty="0" smtClean="0"/>
              <a:t>%‘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LIKE</a:t>
            </a:r>
            <a:r>
              <a:rPr lang="en-US" sz="1400" dirty="0"/>
              <a:t> '_r</a:t>
            </a:r>
            <a:r>
              <a:rPr lang="en-US" sz="1400" dirty="0" smtClean="0"/>
              <a:t>%‘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LIKE</a:t>
            </a:r>
            <a:r>
              <a:rPr lang="en-US" sz="1400" dirty="0"/>
              <a:t> 'a</a:t>
            </a:r>
            <a:r>
              <a:rPr lang="en-US" sz="1400" dirty="0" smtClean="0"/>
              <a:t>_%_%‘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LIKE</a:t>
            </a:r>
            <a:r>
              <a:rPr lang="en-US" sz="1400" dirty="0"/>
              <a:t> '</a:t>
            </a:r>
            <a:r>
              <a:rPr lang="en-US" sz="1400" dirty="0" err="1"/>
              <a:t>a%o</a:t>
            </a:r>
            <a:r>
              <a:rPr lang="en-US" sz="1400" dirty="0"/>
              <a:t>'</a:t>
            </a:r>
            <a:endParaRPr lang="en-US" sz="1400" dirty="0" smtClean="0"/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LIKE</a:t>
            </a:r>
            <a:r>
              <a:rPr lang="en-US" sz="1400" dirty="0"/>
              <a:t> '[</a:t>
            </a:r>
            <a:r>
              <a:rPr lang="en-US" sz="1400" dirty="0" err="1"/>
              <a:t>bsp</a:t>
            </a:r>
            <a:r>
              <a:rPr lang="en-US" sz="1400" dirty="0" smtClean="0"/>
              <a:t>]%';</a:t>
            </a:r>
            <a:endParaRPr lang="en-US" sz="1400" dirty="0"/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LIKE</a:t>
            </a:r>
            <a:r>
              <a:rPr lang="en-US" sz="1400" dirty="0"/>
              <a:t> '</a:t>
            </a:r>
            <a:r>
              <a:rPr lang="en-US" sz="1400" dirty="0" err="1"/>
              <a:t>L_n_on</a:t>
            </a:r>
            <a:r>
              <a:rPr lang="en-US" sz="1400" dirty="0"/>
              <a:t>';</a:t>
            </a:r>
            <a:endParaRPr lang="en-US" sz="1400" dirty="0" smtClean="0"/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rgbClr val="00B050"/>
                </a:solidFill>
              </a:rPr>
              <a:t>LIKE</a:t>
            </a:r>
            <a:r>
              <a:rPr lang="en-US" sz="1400" dirty="0"/>
              <a:t> '[a-c</a:t>
            </a:r>
            <a:r>
              <a:rPr lang="en-US" sz="1400" dirty="0" smtClean="0"/>
              <a:t>]%';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LIKE</a:t>
            </a:r>
            <a:r>
              <a:rPr lang="en-US" sz="1400" dirty="0"/>
              <a:t> '[!</a:t>
            </a:r>
            <a:r>
              <a:rPr lang="en-US" sz="1400" dirty="0" err="1"/>
              <a:t>bsp</a:t>
            </a:r>
            <a:r>
              <a:rPr lang="en-US" sz="1400" dirty="0" smtClean="0"/>
              <a:t>]%';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NOT </a:t>
            </a:r>
            <a:r>
              <a:rPr lang="en-US" sz="1400" dirty="0" smtClean="0">
                <a:solidFill>
                  <a:srgbClr val="00B050"/>
                </a:solidFill>
              </a:rPr>
              <a:t>LIKE</a:t>
            </a:r>
          </a:p>
          <a:p>
            <a:pPr marL="628650" lvl="1" indent="-285750" algn="l">
              <a:buFont typeface="Arial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LIKE</a:t>
            </a:r>
            <a:r>
              <a:rPr lang="en-US" sz="1400" dirty="0"/>
              <a:t> '_</a:t>
            </a:r>
            <a:r>
              <a:rPr lang="en-US" sz="1400" dirty="0" err="1"/>
              <a:t>erlin</a:t>
            </a:r>
            <a:r>
              <a:rPr lang="en-US" sz="1400" dirty="0" smtClean="0"/>
              <a:t>';</a:t>
            </a:r>
            <a:endParaRPr sz="140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95250"/>
            <a:ext cx="103072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2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100" dirty="0" smtClean="0"/>
              <a:t>MYSQL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1058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285750" indent="-285750" algn="l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 algn="l">
              <a:buFont typeface="Wingdings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 </a:t>
            </a:r>
            <a:endParaRPr lang="en-US" dirty="0" smtClean="0"/>
          </a:p>
          <a:p>
            <a:pPr algn="l"/>
            <a:r>
              <a:rPr lang="en-US" i="1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SET</a:t>
            </a:r>
            <a:r>
              <a:rPr lang="en-US" dirty="0"/>
              <a:t> </a:t>
            </a:r>
            <a:r>
              <a:rPr lang="en-US" i="1" dirty="0"/>
              <a:t>column1 </a:t>
            </a:r>
            <a:r>
              <a:rPr lang="en-US" dirty="0"/>
              <a:t>=</a:t>
            </a:r>
            <a:r>
              <a:rPr lang="en-US" i="1" dirty="0"/>
              <a:t> value1</a:t>
            </a:r>
            <a:r>
              <a:rPr lang="en-US" dirty="0"/>
              <a:t>,</a:t>
            </a:r>
            <a:r>
              <a:rPr lang="en-US" i="1" dirty="0"/>
              <a:t> column2 </a:t>
            </a:r>
            <a:r>
              <a:rPr lang="en-US" dirty="0"/>
              <a:t>=</a:t>
            </a:r>
            <a:r>
              <a:rPr lang="en-US" i="1" dirty="0"/>
              <a:t> value2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dirty="0"/>
              <a:t>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95250"/>
            <a:ext cx="103072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2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1064300" y="178456"/>
            <a:ext cx="6858000" cy="5412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100" dirty="0" smtClean="0"/>
              <a:t>Joint Table</a:t>
            </a:r>
            <a:endParaRPr lang="en" sz="4100" dirty="0"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1064300" y="1037620"/>
            <a:ext cx="6858000" cy="40487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1028700" marR="0" lvl="3" indent="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0" y="809468"/>
            <a:ext cx="9144000" cy="34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 descr="php_logo.png"/>
          <p:cNvPicPr preferRelativeResize="0"/>
          <p:nvPr/>
        </p:nvPicPr>
        <p:blipFill rotWithShape="1">
          <a:blip r:embed="rId3">
            <a:alphaModFix/>
          </a:blip>
          <a:srcRect l="7374" r="7374"/>
          <a:stretch/>
        </p:blipFill>
        <p:spPr>
          <a:xfrm>
            <a:off x="7942249" y="67550"/>
            <a:ext cx="1054200" cy="7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76350"/>
            <a:ext cx="4124901" cy="1752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333505"/>
            <a:ext cx="418205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578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75</Words>
  <Application>Microsoft Office PowerPoint</Application>
  <PresentationFormat>On-screen Show (16:9)</PresentationFormat>
  <Paragraphs>72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Simple Light</vt:lpstr>
      <vt:lpstr>Office Theme</vt:lpstr>
      <vt:lpstr>MYSQL</vt:lpstr>
      <vt:lpstr>Kiểu dữ liệu SqL</vt:lpstr>
      <vt:lpstr>Lệnh sql cơ bản</vt:lpstr>
      <vt:lpstr>Insert data</vt:lpstr>
      <vt:lpstr>Select data</vt:lpstr>
      <vt:lpstr>Select data</vt:lpstr>
      <vt:lpstr>MYSQL</vt:lpstr>
      <vt:lpstr>MYSQL</vt:lpstr>
      <vt:lpstr>Joint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- Introduction</dc:title>
  <cp:lastModifiedBy>Windows User</cp:lastModifiedBy>
  <cp:revision>120</cp:revision>
  <dcterms:modified xsi:type="dcterms:W3CDTF">2017-10-14T12:08:57Z</dcterms:modified>
</cp:coreProperties>
</file>