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3"/>
  </p:notesMasterIdLst>
  <p:sldIdLst>
    <p:sldId id="256" r:id="rId3"/>
    <p:sldId id="258" r:id="rId4"/>
    <p:sldId id="281" r:id="rId5"/>
    <p:sldId id="282" r:id="rId6"/>
    <p:sldId id="289" r:id="rId7"/>
    <p:sldId id="284" r:id="rId8"/>
    <p:sldId id="283" r:id="rId9"/>
    <p:sldId id="290" r:id="rId10"/>
    <p:sldId id="295" r:id="rId11"/>
    <p:sldId id="285" r:id="rId12"/>
    <p:sldId id="286" r:id="rId13"/>
    <p:sldId id="287" r:id="rId14"/>
    <p:sldId id="288" r:id="rId15"/>
    <p:sldId id="291" r:id="rId16"/>
    <p:sldId id="293" r:id="rId17"/>
    <p:sldId id="292" r:id="rId18"/>
    <p:sldId id="294" r:id="rId19"/>
    <p:sldId id="298" r:id="rId20"/>
    <p:sldId id="296" r:id="rId21"/>
    <p:sldId id="297"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71" autoAdjust="0"/>
    <p:restoredTop sz="94660"/>
  </p:normalViewPr>
  <p:slideViewPr>
    <p:cSldViewPr>
      <p:cViewPr>
        <p:scale>
          <a:sx n="102" d="100"/>
          <a:sy n="102" d="100"/>
        </p:scale>
        <p:origin x="-684" y="2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70159102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1143000" y="841772"/>
            <a:ext cx="6858000" cy="1790700"/>
          </a:xfrm>
          <a:prstGeom prst="rect">
            <a:avLst/>
          </a:prstGeom>
          <a:noFill/>
          <a:ln>
            <a:noFill/>
          </a:ln>
        </p:spPr>
        <p:txBody>
          <a:bodyPr wrap="square" lIns="68575" tIns="68575" rIns="68575" bIns="68575" anchor="b" anchorCtr="0"/>
          <a:lstStyle>
            <a:lvl1pPr marL="0" marR="0" lvl="0" indent="0" algn="ctr" rtl="0">
              <a:lnSpc>
                <a:spcPct val="90000"/>
              </a:lnSpc>
              <a:spcBef>
                <a:spcPts val="0"/>
              </a:spcBef>
              <a:buClr>
                <a:schemeClr val="dk1"/>
              </a:buClr>
              <a:buFont typeface="Calibri"/>
              <a:buNone/>
              <a:defRPr sz="45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58" name="Shape 58"/>
          <p:cNvSpPr txBox="1">
            <a:spLocks noGrp="1"/>
          </p:cNvSpPr>
          <p:nvPr>
            <p:ph type="subTitle" idx="1"/>
          </p:nvPr>
        </p:nvSpPr>
        <p:spPr>
          <a:xfrm>
            <a:off x="1143000" y="2701528"/>
            <a:ext cx="6858000" cy="1241700"/>
          </a:xfrm>
          <a:prstGeom prst="rect">
            <a:avLst/>
          </a:prstGeom>
          <a:noFill/>
          <a:ln>
            <a:noFill/>
          </a:ln>
        </p:spPr>
        <p:txBody>
          <a:bodyPr wrap="square" lIns="68575" tIns="68575" rIns="68575" bIns="68575" anchor="t" anchorCtr="0"/>
          <a:lstStyle>
            <a:lvl1pPr marL="0" marR="0" lvl="0" indent="0" algn="ctr" rtl="0">
              <a:lnSpc>
                <a:spcPct val="90000"/>
              </a:lnSpc>
              <a:spcBef>
                <a:spcPts val="800"/>
              </a:spcBef>
              <a:buClr>
                <a:schemeClr val="dk1"/>
              </a:buClr>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buClr>
                <a:schemeClr val="dk1"/>
              </a:buClr>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buClr>
                <a:schemeClr val="dk1"/>
              </a:buClr>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28650" y="4767262"/>
            <a:ext cx="2057400" cy="273900"/>
          </a:xfrm>
          <a:prstGeom prst="rect">
            <a:avLst/>
          </a:prstGeom>
          <a:noFill/>
          <a:ln>
            <a:noFill/>
          </a:ln>
        </p:spPr>
        <p:txBody>
          <a:bodyPr wrap="square"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028950" y="4767262"/>
            <a:ext cx="3086100" cy="273900"/>
          </a:xfrm>
          <a:prstGeom prst="rect">
            <a:avLst/>
          </a:prstGeom>
          <a:noFill/>
          <a:ln>
            <a:noFill/>
          </a:ln>
        </p:spPr>
        <p:txBody>
          <a:bodyPr wrap="square"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6457950" y="4767262"/>
            <a:ext cx="2057400" cy="273900"/>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28650" y="273843"/>
            <a:ext cx="7886700" cy="994200"/>
          </a:xfrm>
          <a:prstGeom prst="rect">
            <a:avLst/>
          </a:prstGeom>
          <a:noFill/>
          <a:ln>
            <a:noFill/>
          </a:ln>
        </p:spPr>
        <p:txBody>
          <a:bodyPr wrap="square"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64" name="Shape 64"/>
          <p:cNvSpPr txBox="1">
            <a:spLocks noGrp="1"/>
          </p:cNvSpPr>
          <p:nvPr>
            <p:ph type="body" idx="1"/>
          </p:nvPr>
        </p:nvSpPr>
        <p:spPr>
          <a:xfrm>
            <a:off x="628650" y="1369218"/>
            <a:ext cx="7886700" cy="3263400"/>
          </a:xfrm>
          <a:prstGeom prst="rect">
            <a:avLst/>
          </a:prstGeom>
          <a:noFill/>
          <a:ln>
            <a:noFill/>
          </a:ln>
        </p:spPr>
        <p:txBody>
          <a:bodyPr wrap="square"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628650" y="4767262"/>
            <a:ext cx="2057400" cy="273900"/>
          </a:xfrm>
          <a:prstGeom prst="rect">
            <a:avLst/>
          </a:prstGeom>
          <a:noFill/>
          <a:ln>
            <a:noFill/>
          </a:ln>
        </p:spPr>
        <p:txBody>
          <a:bodyPr wrap="square"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028950" y="4767262"/>
            <a:ext cx="3086100" cy="273900"/>
          </a:xfrm>
          <a:prstGeom prst="rect">
            <a:avLst/>
          </a:prstGeom>
          <a:noFill/>
          <a:ln>
            <a:noFill/>
          </a:ln>
        </p:spPr>
        <p:txBody>
          <a:bodyPr wrap="square"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457950" y="4767262"/>
            <a:ext cx="2057400" cy="273900"/>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23887" y="1282303"/>
            <a:ext cx="7886700" cy="2139600"/>
          </a:xfrm>
          <a:prstGeom prst="rect">
            <a:avLst/>
          </a:prstGeom>
          <a:noFill/>
          <a:ln>
            <a:noFill/>
          </a:ln>
        </p:spPr>
        <p:txBody>
          <a:bodyPr wrap="square" lIns="68575" tIns="68575" rIns="68575" bIns="68575" anchor="b" anchorCtr="0"/>
          <a:lstStyle>
            <a:lvl1pPr marL="0" marR="0" lvl="0" indent="0" algn="l" rtl="0">
              <a:lnSpc>
                <a:spcPct val="90000"/>
              </a:lnSpc>
              <a:spcBef>
                <a:spcPts val="0"/>
              </a:spcBef>
              <a:buClr>
                <a:schemeClr val="dk1"/>
              </a:buClr>
              <a:buFont typeface="Calibri"/>
              <a:buNone/>
              <a:defRPr sz="45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70" name="Shape 70"/>
          <p:cNvSpPr txBox="1">
            <a:spLocks noGrp="1"/>
          </p:cNvSpPr>
          <p:nvPr>
            <p:ph type="body" idx="1"/>
          </p:nvPr>
        </p:nvSpPr>
        <p:spPr>
          <a:xfrm>
            <a:off x="623887" y="3442097"/>
            <a:ext cx="7886700" cy="1125300"/>
          </a:xfrm>
          <a:prstGeom prst="rect">
            <a:avLst/>
          </a:prstGeom>
          <a:noFill/>
          <a:ln>
            <a:noFill/>
          </a:ln>
        </p:spPr>
        <p:txBody>
          <a:bodyPr wrap="square" lIns="68575" tIns="68575" rIns="68575" bIns="68575" anchor="t" anchorCtr="0"/>
          <a:lstStyle>
            <a:lvl1pPr marL="0" marR="0" lvl="0" indent="0" algn="l" rtl="0">
              <a:lnSpc>
                <a:spcPct val="90000"/>
              </a:lnSpc>
              <a:spcBef>
                <a:spcPts val="800"/>
              </a:spcBef>
              <a:buClr>
                <a:srgbClr val="888888"/>
              </a:buClr>
              <a:buFont typeface="Arial"/>
              <a:buNone/>
              <a:defRPr sz="1800" b="0" i="0" u="none" strike="noStrike" cap="none">
                <a:solidFill>
                  <a:srgbClr val="888888"/>
                </a:solidFill>
                <a:latin typeface="Calibri"/>
                <a:ea typeface="Calibri"/>
                <a:cs typeface="Calibri"/>
                <a:sym typeface="Calibri"/>
              </a:defRPr>
            </a:lvl1pPr>
            <a:lvl2pPr marL="342900" marR="0" lvl="1" indent="0" algn="l" rtl="0">
              <a:lnSpc>
                <a:spcPct val="90000"/>
              </a:lnSpc>
              <a:spcBef>
                <a:spcPts val="400"/>
              </a:spcBef>
              <a:buClr>
                <a:srgbClr val="888888"/>
              </a:buClr>
              <a:buFont typeface="Arial"/>
              <a:buNone/>
              <a:defRPr sz="1500" b="0" i="0" u="none" strike="noStrike" cap="none">
                <a:solidFill>
                  <a:srgbClr val="888888"/>
                </a:solidFill>
                <a:latin typeface="Calibri"/>
                <a:ea typeface="Calibri"/>
                <a:cs typeface="Calibri"/>
                <a:sym typeface="Calibri"/>
              </a:defRPr>
            </a:lvl2pPr>
            <a:lvl3pPr marL="685800" marR="0" lvl="2" indent="0" algn="l" rtl="0">
              <a:lnSpc>
                <a:spcPct val="90000"/>
              </a:lnSpc>
              <a:spcBef>
                <a:spcPts val="400"/>
              </a:spcBef>
              <a:buClr>
                <a:srgbClr val="888888"/>
              </a:buClr>
              <a:buFont typeface="Arial"/>
              <a:buNone/>
              <a:defRPr sz="1400" b="0" i="0" u="none" strike="noStrike" cap="none">
                <a:solidFill>
                  <a:srgbClr val="888888"/>
                </a:solidFill>
                <a:latin typeface="Calibri"/>
                <a:ea typeface="Calibri"/>
                <a:cs typeface="Calibri"/>
                <a:sym typeface="Calibri"/>
              </a:defRPr>
            </a:lvl3pPr>
            <a:lvl4pPr marL="1028700" marR="0" lvl="3"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4pPr>
            <a:lvl5pPr marL="1371600" marR="0" lvl="4"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5pPr>
            <a:lvl6pPr marL="1714500" marR="0" lvl="5"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6pPr>
            <a:lvl7pPr marL="2057400" marR="0" lvl="6"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7pPr>
            <a:lvl8pPr marL="2400300" marR="0" lvl="7"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8pPr>
            <a:lvl9pPr marL="2743200" marR="0" lvl="8"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628650" y="4767262"/>
            <a:ext cx="2057400" cy="273900"/>
          </a:xfrm>
          <a:prstGeom prst="rect">
            <a:avLst/>
          </a:prstGeom>
          <a:noFill/>
          <a:ln>
            <a:noFill/>
          </a:ln>
        </p:spPr>
        <p:txBody>
          <a:bodyPr wrap="square"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028950" y="4767262"/>
            <a:ext cx="3086100" cy="273900"/>
          </a:xfrm>
          <a:prstGeom prst="rect">
            <a:avLst/>
          </a:prstGeom>
          <a:noFill/>
          <a:ln>
            <a:noFill/>
          </a:ln>
        </p:spPr>
        <p:txBody>
          <a:bodyPr wrap="square"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457950" y="4767262"/>
            <a:ext cx="2057400" cy="273900"/>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28650" y="273843"/>
            <a:ext cx="7886700" cy="994200"/>
          </a:xfrm>
          <a:prstGeom prst="rect">
            <a:avLst/>
          </a:prstGeom>
          <a:noFill/>
          <a:ln>
            <a:noFill/>
          </a:ln>
        </p:spPr>
        <p:txBody>
          <a:bodyPr wrap="square"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76" name="Shape 76"/>
          <p:cNvSpPr txBox="1">
            <a:spLocks noGrp="1"/>
          </p:cNvSpPr>
          <p:nvPr>
            <p:ph type="body" idx="1"/>
          </p:nvPr>
        </p:nvSpPr>
        <p:spPr>
          <a:xfrm>
            <a:off x="628650" y="1369218"/>
            <a:ext cx="3886200" cy="3263400"/>
          </a:xfrm>
          <a:prstGeom prst="rect">
            <a:avLst/>
          </a:prstGeom>
          <a:noFill/>
          <a:ln>
            <a:noFill/>
          </a:ln>
        </p:spPr>
        <p:txBody>
          <a:bodyPr wrap="square"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body" idx="2"/>
          </p:nvPr>
        </p:nvSpPr>
        <p:spPr>
          <a:xfrm>
            <a:off x="4629150" y="1369218"/>
            <a:ext cx="3886200" cy="3263400"/>
          </a:xfrm>
          <a:prstGeom prst="rect">
            <a:avLst/>
          </a:prstGeom>
          <a:noFill/>
          <a:ln>
            <a:noFill/>
          </a:ln>
        </p:spPr>
        <p:txBody>
          <a:bodyPr wrap="square"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628650" y="4767262"/>
            <a:ext cx="2057400" cy="273900"/>
          </a:xfrm>
          <a:prstGeom prst="rect">
            <a:avLst/>
          </a:prstGeom>
          <a:noFill/>
          <a:ln>
            <a:noFill/>
          </a:ln>
        </p:spPr>
        <p:txBody>
          <a:bodyPr wrap="square"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3028950" y="4767262"/>
            <a:ext cx="3086100" cy="273900"/>
          </a:xfrm>
          <a:prstGeom prst="rect">
            <a:avLst/>
          </a:prstGeom>
          <a:noFill/>
          <a:ln>
            <a:noFill/>
          </a:ln>
        </p:spPr>
        <p:txBody>
          <a:bodyPr wrap="square"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6457950" y="4767262"/>
            <a:ext cx="2057400" cy="273900"/>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629840" y="273843"/>
            <a:ext cx="7886700" cy="994200"/>
          </a:xfrm>
          <a:prstGeom prst="rect">
            <a:avLst/>
          </a:prstGeom>
          <a:noFill/>
          <a:ln>
            <a:noFill/>
          </a:ln>
        </p:spPr>
        <p:txBody>
          <a:bodyPr wrap="square"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83" name="Shape 83"/>
          <p:cNvSpPr txBox="1">
            <a:spLocks noGrp="1"/>
          </p:cNvSpPr>
          <p:nvPr>
            <p:ph type="body" idx="1"/>
          </p:nvPr>
        </p:nvSpPr>
        <p:spPr>
          <a:xfrm>
            <a:off x="629840" y="1260872"/>
            <a:ext cx="3868500" cy="617999"/>
          </a:xfrm>
          <a:prstGeom prst="rect">
            <a:avLst/>
          </a:prstGeom>
          <a:noFill/>
          <a:ln>
            <a:noFill/>
          </a:ln>
        </p:spPr>
        <p:txBody>
          <a:bodyPr wrap="square" lIns="68575" tIns="68575" rIns="68575" bIns="68575" anchor="b" anchorCtr="0"/>
          <a:lstStyle>
            <a:lvl1pPr marL="0" marR="0" lvl="0" indent="0" algn="l" rtl="0">
              <a:lnSpc>
                <a:spcPct val="90000"/>
              </a:lnSpc>
              <a:spcBef>
                <a:spcPts val="800"/>
              </a:spcBef>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1400" b="1"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629840" y="1878806"/>
            <a:ext cx="3868500" cy="2763300"/>
          </a:xfrm>
          <a:prstGeom prst="rect">
            <a:avLst/>
          </a:prstGeom>
          <a:noFill/>
          <a:ln>
            <a:noFill/>
          </a:ln>
        </p:spPr>
        <p:txBody>
          <a:bodyPr wrap="square"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3"/>
          </p:nvPr>
        </p:nvSpPr>
        <p:spPr>
          <a:xfrm>
            <a:off x="4629150" y="1260872"/>
            <a:ext cx="3887400" cy="617999"/>
          </a:xfrm>
          <a:prstGeom prst="rect">
            <a:avLst/>
          </a:prstGeom>
          <a:noFill/>
          <a:ln>
            <a:noFill/>
          </a:ln>
        </p:spPr>
        <p:txBody>
          <a:bodyPr wrap="square" lIns="68575" tIns="68575" rIns="68575" bIns="68575" anchor="b" anchorCtr="0"/>
          <a:lstStyle>
            <a:lvl1pPr marL="0" marR="0" lvl="0" indent="0" algn="l" rtl="0">
              <a:lnSpc>
                <a:spcPct val="90000"/>
              </a:lnSpc>
              <a:spcBef>
                <a:spcPts val="800"/>
              </a:spcBef>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1400" b="1"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4"/>
          </p:nvPr>
        </p:nvSpPr>
        <p:spPr>
          <a:xfrm>
            <a:off x="4629150" y="1878806"/>
            <a:ext cx="3887400" cy="2763300"/>
          </a:xfrm>
          <a:prstGeom prst="rect">
            <a:avLst/>
          </a:prstGeom>
          <a:noFill/>
          <a:ln>
            <a:noFill/>
          </a:ln>
        </p:spPr>
        <p:txBody>
          <a:bodyPr wrap="square"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628650" y="4767262"/>
            <a:ext cx="2057400" cy="273900"/>
          </a:xfrm>
          <a:prstGeom prst="rect">
            <a:avLst/>
          </a:prstGeom>
          <a:noFill/>
          <a:ln>
            <a:noFill/>
          </a:ln>
        </p:spPr>
        <p:txBody>
          <a:bodyPr wrap="square"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3028950" y="4767262"/>
            <a:ext cx="3086100" cy="273900"/>
          </a:xfrm>
          <a:prstGeom prst="rect">
            <a:avLst/>
          </a:prstGeom>
          <a:noFill/>
          <a:ln>
            <a:noFill/>
          </a:ln>
        </p:spPr>
        <p:txBody>
          <a:bodyPr wrap="square"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6457950" y="4767262"/>
            <a:ext cx="2057400" cy="273900"/>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28650" y="273843"/>
            <a:ext cx="7886700" cy="994200"/>
          </a:xfrm>
          <a:prstGeom prst="rect">
            <a:avLst/>
          </a:prstGeom>
          <a:noFill/>
          <a:ln>
            <a:noFill/>
          </a:ln>
        </p:spPr>
        <p:txBody>
          <a:bodyPr wrap="square"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92" name="Shape 92"/>
          <p:cNvSpPr txBox="1">
            <a:spLocks noGrp="1"/>
          </p:cNvSpPr>
          <p:nvPr>
            <p:ph type="dt" idx="10"/>
          </p:nvPr>
        </p:nvSpPr>
        <p:spPr>
          <a:xfrm>
            <a:off x="628650" y="4767262"/>
            <a:ext cx="2057400" cy="273900"/>
          </a:xfrm>
          <a:prstGeom prst="rect">
            <a:avLst/>
          </a:prstGeom>
          <a:noFill/>
          <a:ln>
            <a:noFill/>
          </a:ln>
        </p:spPr>
        <p:txBody>
          <a:bodyPr wrap="square"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3028950" y="4767262"/>
            <a:ext cx="3086100" cy="273900"/>
          </a:xfrm>
          <a:prstGeom prst="rect">
            <a:avLst/>
          </a:prstGeom>
          <a:noFill/>
          <a:ln>
            <a:noFill/>
          </a:ln>
        </p:spPr>
        <p:txBody>
          <a:bodyPr wrap="square"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6457950" y="4767262"/>
            <a:ext cx="2057400" cy="273900"/>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5"/>
        <p:cNvGrpSpPr/>
        <p:nvPr/>
      </p:nvGrpSpPr>
      <p:grpSpPr>
        <a:xfrm>
          <a:off x="0" y="0"/>
          <a:ext cx="0" cy="0"/>
          <a:chOff x="0" y="0"/>
          <a:chExt cx="0" cy="0"/>
        </a:xfrm>
      </p:grpSpPr>
      <p:sp>
        <p:nvSpPr>
          <p:cNvPr id="96" name="Shape 96"/>
          <p:cNvSpPr txBox="1">
            <a:spLocks noGrp="1"/>
          </p:cNvSpPr>
          <p:nvPr>
            <p:ph type="dt" idx="10"/>
          </p:nvPr>
        </p:nvSpPr>
        <p:spPr>
          <a:xfrm>
            <a:off x="628650" y="4767262"/>
            <a:ext cx="2057400" cy="273900"/>
          </a:xfrm>
          <a:prstGeom prst="rect">
            <a:avLst/>
          </a:prstGeom>
          <a:noFill/>
          <a:ln>
            <a:noFill/>
          </a:ln>
        </p:spPr>
        <p:txBody>
          <a:bodyPr wrap="square"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ftr" idx="11"/>
          </p:nvPr>
        </p:nvSpPr>
        <p:spPr>
          <a:xfrm>
            <a:off x="3028950" y="4767262"/>
            <a:ext cx="3086100" cy="273900"/>
          </a:xfrm>
          <a:prstGeom prst="rect">
            <a:avLst/>
          </a:prstGeom>
          <a:noFill/>
          <a:ln>
            <a:noFill/>
          </a:ln>
        </p:spPr>
        <p:txBody>
          <a:bodyPr wrap="square"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sldNum" idx="12"/>
          </p:nvPr>
        </p:nvSpPr>
        <p:spPr>
          <a:xfrm>
            <a:off x="6457950" y="4767262"/>
            <a:ext cx="2057400" cy="273900"/>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629840" y="342900"/>
            <a:ext cx="2949000" cy="1200300"/>
          </a:xfrm>
          <a:prstGeom prst="rect">
            <a:avLst/>
          </a:prstGeom>
          <a:noFill/>
          <a:ln>
            <a:noFill/>
          </a:ln>
        </p:spPr>
        <p:txBody>
          <a:bodyPr wrap="square" lIns="68575" tIns="68575" rIns="68575" bIns="68575" anchor="b" anchorCtr="0"/>
          <a:lstStyle>
            <a:lvl1pPr marL="0" marR="0" lvl="0" indent="0" algn="l" rtl="0">
              <a:lnSpc>
                <a:spcPct val="90000"/>
              </a:lnSpc>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101" name="Shape 101"/>
          <p:cNvSpPr txBox="1">
            <a:spLocks noGrp="1"/>
          </p:cNvSpPr>
          <p:nvPr>
            <p:ph type="body" idx="1"/>
          </p:nvPr>
        </p:nvSpPr>
        <p:spPr>
          <a:xfrm>
            <a:off x="3887390" y="740568"/>
            <a:ext cx="4629300" cy="3655200"/>
          </a:xfrm>
          <a:prstGeom prst="rect">
            <a:avLst/>
          </a:prstGeom>
          <a:noFill/>
          <a:ln>
            <a:noFill/>
          </a:ln>
        </p:spPr>
        <p:txBody>
          <a:bodyPr wrap="square" lIns="68575" tIns="68575" rIns="68575" bIns="68575" anchor="t" anchorCtr="0"/>
          <a:lstStyle>
            <a:lvl1pPr marL="177800" marR="0" lvl="0" indent="-25400" algn="l" rtl="0">
              <a:lnSpc>
                <a:spcPct val="90000"/>
              </a:lnSpc>
              <a:spcBef>
                <a:spcPts val="8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520700" marR="0" lvl="1" indent="-38100" algn="l" rtl="0">
              <a:lnSpc>
                <a:spcPct val="90000"/>
              </a:lnSpc>
              <a:spcBef>
                <a:spcPts val="4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2pPr>
            <a:lvl3pPr marL="863600" marR="0" lvl="2"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6500" marR="0" lvl="3"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1549400" marR="0" lvl="4"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1892300" marR="0" lvl="5"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2"/>
          </p:nvPr>
        </p:nvSpPr>
        <p:spPr>
          <a:xfrm>
            <a:off x="629840" y="1543050"/>
            <a:ext cx="2949000" cy="2858700"/>
          </a:xfrm>
          <a:prstGeom prst="rect">
            <a:avLst/>
          </a:prstGeom>
          <a:noFill/>
          <a:ln>
            <a:noFill/>
          </a:ln>
        </p:spPr>
        <p:txBody>
          <a:bodyPr wrap="square" lIns="68575" tIns="68575" rIns="68575" bIns="68575" anchor="t" anchorCtr="0"/>
          <a:lstStyle>
            <a:lvl1pPr marL="0" marR="0" lvl="0" indent="0" algn="l" rtl="0">
              <a:lnSpc>
                <a:spcPct val="90000"/>
              </a:lnSpc>
              <a:spcBef>
                <a:spcPts val="800"/>
              </a:spcBef>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628650" y="4767262"/>
            <a:ext cx="2057400" cy="273900"/>
          </a:xfrm>
          <a:prstGeom prst="rect">
            <a:avLst/>
          </a:prstGeom>
          <a:noFill/>
          <a:ln>
            <a:noFill/>
          </a:ln>
        </p:spPr>
        <p:txBody>
          <a:bodyPr wrap="square"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3028950" y="4767262"/>
            <a:ext cx="3086100" cy="273900"/>
          </a:xfrm>
          <a:prstGeom prst="rect">
            <a:avLst/>
          </a:prstGeom>
          <a:noFill/>
          <a:ln>
            <a:noFill/>
          </a:ln>
        </p:spPr>
        <p:txBody>
          <a:bodyPr wrap="square"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6457950" y="4767262"/>
            <a:ext cx="2057400" cy="273900"/>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629840" y="342900"/>
            <a:ext cx="2949000" cy="1200300"/>
          </a:xfrm>
          <a:prstGeom prst="rect">
            <a:avLst/>
          </a:prstGeom>
          <a:noFill/>
          <a:ln>
            <a:noFill/>
          </a:ln>
        </p:spPr>
        <p:txBody>
          <a:bodyPr wrap="square" lIns="68575" tIns="68575" rIns="68575" bIns="68575" anchor="b" anchorCtr="0"/>
          <a:lstStyle>
            <a:lvl1pPr marL="0" marR="0" lvl="0" indent="0" algn="l" rtl="0">
              <a:lnSpc>
                <a:spcPct val="90000"/>
              </a:lnSpc>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108" name="Shape 108"/>
          <p:cNvSpPr>
            <a:spLocks noGrp="1"/>
          </p:cNvSpPr>
          <p:nvPr>
            <p:ph type="pic" idx="2"/>
          </p:nvPr>
        </p:nvSpPr>
        <p:spPr>
          <a:xfrm>
            <a:off x="3887390" y="740568"/>
            <a:ext cx="4629300" cy="3655200"/>
          </a:xfrm>
          <a:prstGeom prst="rect">
            <a:avLst/>
          </a:prstGeom>
          <a:noFill/>
          <a:ln>
            <a:noFill/>
          </a:ln>
        </p:spPr>
        <p:txBody>
          <a:bodyPr wrap="square" lIns="68575" tIns="68575" rIns="68575" bIns="68575" anchor="t" anchorCtr="0"/>
          <a:lstStyle>
            <a:lvl1pPr marL="0" marR="0" lvl="0" indent="0" algn="l" rtl="0">
              <a:lnSpc>
                <a:spcPct val="90000"/>
              </a:lnSpc>
              <a:spcBef>
                <a:spcPts val="800"/>
              </a:spcBef>
              <a:buClr>
                <a:schemeClr val="dk1"/>
              </a:buClr>
              <a:buSzPct val="45833"/>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SzPct val="5238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SzPct val="61111"/>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1"/>
          </p:nvPr>
        </p:nvSpPr>
        <p:spPr>
          <a:xfrm>
            <a:off x="629840" y="1543050"/>
            <a:ext cx="2949000" cy="2858700"/>
          </a:xfrm>
          <a:prstGeom prst="rect">
            <a:avLst/>
          </a:prstGeom>
          <a:noFill/>
          <a:ln>
            <a:noFill/>
          </a:ln>
        </p:spPr>
        <p:txBody>
          <a:bodyPr wrap="square" lIns="68575" tIns="68575" rIns="68575" bIns="68575" anchor="t" anchorCtr="0"/>
          <a:lstStyle>
            <a:lvl1pPr marL="0" marR="0" lvl="0" indent="0" algn="l" rtl="0">
              <a:lnSpc>
                <a:spcPct val="90000"/>
              </a:lnSpc>
              <a:spcBef>
                <a:spcPts val="800"/>
              </a:spcBef>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dt" idx="10"/>
          </p:nvPr>
        </p:nvSpPr>
        <p:spPr>
          <a:xfrm>
            <a:off x="628650" y="4767262"/>
            <a:ext cx="2057400" cy="273900"/>
          </a:xfrm>
          <a:prstGeom prst="rect">
            <a:avLst/>
          </a:prstGeom>
          <a:noFill/>
          <a:ln>
            <a:noFill/>
          </a:ln>
        </p:spPr>
        <p:txBody>
          <a:bodyPr wrap="square"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3028950" y="4767262"/>
            <a:ext cx="3086100" cy="273900"/>
          </a:xfrm>
          <a:prstGeom prst="rect">
            <a:avLst/>
          </a:prstGeom>
          <a:noFill/>
          <a:ln>
            <a:noFill/>
          </a:ln>
        </p:spPr>
        <p:txBody>
          <a:bodyPr wrap="square"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6457950" y="4767262"/>
            <a:ext cx="2057400" cy="273900"/>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628650" y="273843"/>
            <a:ext cx="7886700" cy="994200"/>
          </a:xfrm>
          <a:prstGeom prst="rect">
            <a:avLst/>
          </a:prstGeom>
          <a:noFill/>
          <a:ln>
            <a:noFill/>
          </a:ln>
        </p:spPr>
        <p:txBody>
          <a:bodyPr wrap="square"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115" name="Shape 115"/>
          <p:cNvSpPr txBox="1">
            <a:spLocks noGrp="1"/>
          </p:cNvSpPr>
          <p:nvPr>
            <p:ph type="body" idx="1"/>
          </p:nvPr>
        </p:nvSpPr>
        <p:spPr>
          <a:xfrm rot="5400000">
            <a:off x="2940300" y="-942431"/>
            <a:ext cx="3263400" cy="7886700"/>
          </a:xfrm>
          <a:prstGeom prst="rect">
            <a:avLst/>
          </a:prstGeom>
          <a:noFill/>
          <a:ln>
            <a:noFill/>
          </a:ln>
        </p:spPr>
        <p:txBody>
          <a:bodyPr wrap="square"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628650" y="4767262"/>
            <a:ext cx="2057400" cy="273900"/>
          </a:xfrm>
          <a:prstGeom prst="rect">
            <a:avLst/>
          </a:prstGeom>
          <a:noFill/>
          <a:ln>
            <a:noFill/>
          </a:ln>
        </p:spPr>
        <p:txBody>
          <a:bodyPr wrap="square"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3028950" y="4767262"/>
            <a:ext cx="3086100" cy="273900"/>
          </a:xfrm>
          <a:prstGeom prst="rect">
            <a:avLst/>
          </a:prstGeom>
          <a:noFill/>
          <a:ln>
            <a:noFill/>
          </a:ln>
        </p:spPr>
        <p:txBody>
          <a:bodyPr wrap="square"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6457950" y="4767262"/>
            <a:ext cx="2057400" cy="273900"/>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rot="5400000">
            <a:off x="5350050" y="1467543"/>
            <a:ext cx="4359000" cy="1971600"/>
          </a:xfrm>
          <a:prstGeom prst="rect">
            <a:avLst/>
          </a:prstGeom>
          <a:noFill/>
          <a:ln>
            <a:noFill/>
          </a:ln>
        </p:spPr>
        <p:txBody>
          <a:bodyPr wrap="square"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121" name="Shape 121"/>
          <p:cNvSpPr txBox="1">
            <a:spLocks noGrp="1"/>
          </p:cNvSpPr>
          <p:nvPr>
            <p:ph type="body" idx="1"/>
          </p:nvPr>
        </p:nvSpPr>
        <p:spPr>
          <a:xfrm rot="5400000">
            <a:off x="1349475" y="-447056"/>
            <a:ext cx="4359000" cy="5800800"/>
          </a:xfrm>
          <a:prstGeom prst="rect">
            <a:avLst/>
          </a:prstGeom>
          <a:noFill/>
          <a:ln>
            <a:noFill/>
          </a:ln>
        </p:spPr>
        <p:txBody>
          <a:bodyPr wrap="square"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dt" idx="10"/>
          </p:nvPr>
        </p:nvSpPr>
        <p:spPr>
          <a:xfrm>
            <a:off x="628650" y="4767262"/>
            <a:ext cx="2057400" cy="273900"/>
          </a:xfrm>
          <a:prstGeom prst="rect">
            <a:avLst/>
          </a:prstGeom>
          <a:noFill/>
          <a:ln>
            <a:noFill/>
          </a:ln>
        </p:spPr>
        <p:txBody>
          <a:bodyPr wrap="square"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ftr" idx="11"/>
          </p:nvPr>
        </p:nvSpPr>
        <p:spPr>
          <a:xfrm>
            <a:off x="3028950" y="4767262"/>
            <a:ext cx="3086100" cy="273900"/>
          </a:xfrm>
          <a:prstGeom prst="rect">
            <a:avLst/>
          </a:prstGeom>
          <a:noFill/>
          <a:ln>
            <a:noFill/>
          </a:ln>
        </p:spPr>
        <p:txBody>
          <a:bodyPr wrap="square"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sldNum" idx="12"/>
          </p:nvPr>
        </p:nvSpPr>
        <p:spPr>
          <a:xfrm>
            <a:off x="6457950" y="4767262"/>
            <a:ext cx="2057400" cy="273900"/>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28650" y="273843"/>
            <a:ext cx="7886700" cy="994200"/>
          </a:xfrm>
          <a:prstGeom prst="rect">
            <a:avLst/>
          </a:prstGeom>
          <a:noFill/>
          <a:ln>
            <a:noFill/>
          </a:ln>
        </p:spPr>
        <p:txBody>
          <a:bodyPr wrap="square" lIns="68575" tIns="68575" rIns="68575" bIns="68575" anchor="ctr" anchorCtr="0"/>
          <a:lstStyle>
            <a:lvl1pPr marL="0" marR="0" lvl="0" indent="0" algn="l" rtl="0">
              <a:lnSpc>
                <a:spcPct val="90000"/>
              </a:lnSpc>
              <a:spcBef>
                <a:spcPts val="0"/>
              </a:spcBef>
              <a:buClr>
                <a:schemeClr val="dk1"/>
              </a:buClr>
              <a:buSzPct val="33333"/>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SzPct val="78571"/>
              <a:buNone/>
              <a:defRPr sz="1400"/>
            </a:lvl2pPr>
            <a:lvl3pPr lvl="2" indent="0" rtl="0">
              <a:spcBef>
                <a:spcPts val="0"/>
              </a:spcBef>
              <a:buSzPct val="78571"/>
              <a:buNone/>
              <a:defRPr sz="1400"/>
            </a:lvl3pPr>
            <a:lvl4pPr lvl="3" indent="0" rtl="0">
              <a:spcBef>
                <a:spcPts val="0"/>
              </a:spcBef>
              <a:buSzPct val="78571"/>
              <a:buNone/>
              <a:defRPr sz="1400"/>
            </a:lvl4pPr>
            <a:lvl5pPr lvl="4" indent="0" rtl="0">
              <a:spcBef>
                <a:spcPts val="0"/>
              </a:spcBef>
              <a:buSzPct val="78571"/>
              <a:buNone/>
              <a:defRPr sz="1400"/>
            </a:lvl5pPr>
            <a:lvl6pPr lvl="5" indent="0" rtl="0">
              <a:spcBef>
                <a:spcPts val="0"/>
              </a:spcBef>
              <a:buSzPct val="78571"/>
              <a:buNone/>
              <a:defRPr sz="1400"/>
            </a:lvl6pPr>
            <a:lvl7pPr lvl="6" indent="0" rtl="0">
              <a:spcBef>
                <a:spcPts val="0"/>
              </a:spcBef>
              <a:buSzPct val="78571"/>
              <a:buNone/>
              <a:defRPr sz="1400"/>
            </a:lvl7pPr>
            <a:lvl8pPr lvl="7" indent="0" rtl="0">
              <a:spcBef>
                <a:spcPts val="0"/>
              </a:spcBef>
              <a:buSzPct val="78571"/>
              <a:buNone/>
              <a:defRPr sz="1400"/>
            </a:lvl8pPr>
            <a:lvl9pPr lvl="8" indent="0" rtl="0">
              <a:spcBef>
                <a:spcPts val="0"/>
              </a:spcBef>
              <a:buSzPct val="78571"/>
              <a:buNone/>
              <a:defRPr sz="1400"/>
            </a:lvl9pPr>
          </a:lstStyle>
          <a:p>
            <a:endParaRPr/>
          </a:p>
        </p:txBody>
      </p:sp>
      <p:sp>
        <p:nvSpPr>
          <p:cNvPr id="52" name="Shape 52"/>
          <p:cNvSpPr txBox="1">
            <a:spLocks noGrp="1"/>
          </p:cNvSpPr>
          <p:nvPr>
            <p:ph type="body" idx="1"/>
          </p:nvPr>
        </p:nvSpPr>
        <p:spPr>
          <a:xfrm>
            <a:off x="628650" y="1369218"/>
            <a:ext cx="7886700" cy="3263400"/>
          </a:xfrm>
          <a:prstGeom prst="rect">
            <a:avLst/>
          </a:prstGeom>
          <a:noFill/>
          <a:ln>
            <a:noFill/>
          </a:ln>
        </p:spPr>
        <p:txBody>
          <a:bodyPr wrap="square"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628650" y="4767262"/>
            <a:ext cx="2057400" cy="273900"/>
          </a:xfrm>
          <a:prstGeom prst="rect">
            <a:avLst/>
          </a:prstGeom>
          <a:noFill/>
          <a:ln>
            <a:noFill/>
          </a:ln>
        </p:spPr>
        <p:txBody>
          <a:bodyPr wrap="square" lIns="68575" tIns="68575" rIns="68575" bIns="68575" anchor="ctr" anchorCtr="0"/>
          <a:lstStyle>
            <a:lvl1pPr marL="0" marR="0" lvl="0" indent="0" algn="l" rtl="0">
              <a:spcBef>
                <a:spcPts val="0"/>
              </a:spcBef>
              <a:buSzPct val="122222"/>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SzPct val="78571"/>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SzPct val="78571"/>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SzPct val="78571"/>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SzPct val="78571"/>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SzPct val="78571"/>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SzPct val="78571"/>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SzPct val="78571"/>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SzPct val="78571"/>
              <a:buNone/>
              <a:defRPr sz="1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028950" y="4767262"/>
            <a:ext cx="3086100" cy="273900"/>
          </a:xfrm>
          <a:prstGeom prst="rect">
            <a:avLst/>
          </a:prstGeom>
          <a:noFill/>
          <a:ln>
            <a:noFill/>
          </a:ln>
        </p:spPr>
        <p:txBody>
          <a:bodyPr wrap="square" lIns="68575" tIns="68575" rIns="68575" bIns="68575" anchor="ctr" anchorCtr="0"/>
          <a:lstStyle>
            <a:lvl1pPr marL="0" marR="0" lvl="0" indent="0" algn="ctr" rtl="0">
              <a:spcBef>
                <a:spcPts val="0"/>
              </a:spcBef>
              <a:buSzPct val="122222"/>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SzPct val="78571"/>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SzPct val="78571"/>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SzPct val="78571"/>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SzPct val="78571"/>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SzPct val="78571"/>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SzPct val="78571"/>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SzPct val="78571"/>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SzPct val="78571"/>
              <a:buNone/>
              <a:defRPr sz="1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6457950" y="4767262"/>
            <a:ext cx="2057400" cy="273900"/>
          </a:xfrm>
          <a:prstGeom prst="rect">
            <a:avLst/>
          </a:prstGeom>
          <a:noFill/>
          <a:ln>
            <a:noFill/>
          </a:ln>
        </p:spPr>
        <p:txBody>
          <a:bodyPr wrap="square"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hyperlink" Target="http://php.net/manual/en/language.oop5.overloading.php#object.set" TargetMode="External"/><Relationship Id="rId3" Type="http://schemas.openxmlformats.org/officeDocument/2006/relationships/hyperlink" Target="http://php.net/manual/en/language.oop5.decon.php#object.construct" TargetMode="External"/><Relationship Id="rId7" Type="http://schemas.openxmlformats.org/officeDocument/2006/relationships/hyperlink" Target="http://php.net/manual/en/language.oop5.overloading.php#object.get" TargetMode="External"/><Relationship Id="rId12"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hyperlink" Target="http://php.net/manual/en/language.oop5.overloading.php#object.callstatic" TargetMode="External"/><Relationship Id="rId11" Type="http://schemas.openxmlformats.org/officeDocument/2006/relationships/hyperlink" Target="http://php.net/manual/en/language.oop5.magic.php#object.sleep" TargetMode="External"/><Relationship Id="rId5" Type="http://schemas.openxmlformats.org/officeDocument/2006/relationships/hyperlink" Target="http://php.net/manual/en/language.oop5.overloading.php#object.call" TargetMode="External"/><Relationship Id="rId10" Type="http://schemas.openxmlformats.org/officeDocument/2006/relationships/hyperlink" Target="http://php.net/manual/en/language.oop5.overloading.php#object.unset" TargetMode="External"/><Relationship Id="rId4" Type="http://schemas.openxmlformats.org/officeDocument/2006/relationships/hyperlink" Target="http://php.net/manual/en/language.oop5.decon.php#object.destruct" TargetMode="External"/><Relationship Id="rId9" Type="http://schemas.openxmlformats.org/officeDocument/2006/relationships/hyperlink" Target="http://php.net/manual/en/language.oop5.overloading.php#object.isset"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php.net/manual/en/language.oop5.magic.php#object.debuginfo" TargetMode="External"/><Relationship Id="rId3" Type="http://schemas.openxmlformats.org/officeDocument/2006/relationships/hyperlink" Target="http://php.net/manual/en/language.oop5.magic.php#object.wakeup" TargetMode="External"/><Relationship Id="rId7" Type="http://schemas.openxmlformats.org/officeDocument/2006/relationships/hyperlink" Target="http://php.net/manual/en/language.oop5.cloning.php#object.clone"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hyperlink" Target="http://php.net/manual/en/language.oop5.magic.php#object.set-state" TargetMode="External"/><Relationship Id="rId5" Type="http://schemas.openxmlformats.org/officeDocument/2006/relationships/hyperlink" Target="http://php.net/manual/en/language.oop5.magic.php#object.invoke" TargetMode="External"/><Relationship Id="rId4" Type="http://schemas.openxmlformats.org/officeDocument/2006/relationships/hyperlink" Target="http://php.net/manual/en/language.oop5.magic.php#object.tostring" TargetMode="External"/><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ctrTitle"/>
          </p:nvPr>
        </p:nvSpPr>
        <p:spPr>
          <a:xfrm>
            <a:off x="1064300" y="178456"/>
            <a:ext cx="6858000" cy="541200"/>
          </a:xfrm>
          <a:prstGeom prst="rect">
            <a:avLst/>
          </a:prstGeom>
          <a:noFill/>
          <a:ln>
            <a:noFill/>
          </a:ln>
        </p:spPr>
        <p:txBody>
          <a:bodyPr wrap="square" lIns="68575" tIns="34275" rIns="68575" bIns="34275" anchor="b" anchorCtr="0">
            <a:noAutofit/>
          </a:bodyPr>
          <a:lstStyle/>
          <a:p>
            <a:pPr marL="0" marR="0" lvl="0" indent="0" algn="ctr" rtl="0">
              <a:lnSpc>
                <a:spcPct val="90000"/>
              </a:lnSpc>
              <a:spcBef>
                <a:spcPts val="0"/>
              </a:spcBef>
              <a:buClr>
                <a:schemeClr val="dk1"/>
              </a:buClr>
              <a:buSzPct val="25000"/>
              <a:buFont typeface="Calibri"/>
              <a:buNone/>
            </a:pPr>
            <a:r>
              <a:rPr lang="en" sz="4100" dirty="0"/>
              <a:t>PHP - </a:t>
            </a:r>
            <a:r>
              <a:rPr lang="en" sz="4100" dirty="0" smtClean="0"/>
              <a:t>OOP</a:t>
            </a:r>
            <a:endParaRPr lang="en" sz="4100" dirty="0"/>
          </a:p>
        </p:txBody>
      </p:sp>
      <p:sp>
        <p:nvSpPr>
          <p:cNvPr id="130" name="Shape 130"/>
          <p:cNvSpPr txBox="1">
            <a:spLocks noGrp="1"/>
          </p:cNvSpPr>
          <p:nvPr>
            <p:ph type="subTitle" idx="1"/>
          </p:nvPr>
        </p:nvSpPr>
        <p:spPr>
          <a:xfrm>
            <a:off x="1064300" y="1037620"/>
            <a:ext cx="6858000" cy="4105800"/>
          </a:xfrm>
          <a:prstGeom prst="rect">
            <a:avLst/>
          </a:prstGeom>
          <a:noFill/>
          <a:ln>
            <a:noFill/>
          </a:ln>
        </p:spPr>
        <p:txBody>
          <a:bodyPr wrap="square" lIns="68575" tIns="34275" rIns="68575" bIns="34275" anchor="t" anchorCtr="0">
            <a:noAutofit/>
          </a:bodyPr>
          <a:lstStyle/>
          <a:p>
            <a:pPr marL="342900" marR="0" lvl="0" indent="-342900" algn="l" rtl="0">
              <a:lnSpc>
                <a:spcPct val="90000"/>
              </a:lnSpc>
              <a:spcBef>
                <a:spcPts val="0"/>
              </a:spcBef>
              <a:spcAft>
                <a:spcPts val="0"/>
              </a:spcAft>
              <a:buClr>
                <a:schemeClr val="dk1"/>
              </a:buClr>
              <a:buSzPct val="100000"/>
              <a:buFont typeface="+mj-lt"/>
              <a:buAutoNum type="arabicPeriod"/>
            </a:pPr>
            <a:r>
              <a:rPr lang="en" dirty="0" smtClean="0"/>
              <a:t>Class và object</a:t>
            </a:r>
          </a:p>
          <a:p>
            <a:pPr marL="342900" marR="0" lvl="0" indent="-342900" algn="l" rtl="0">
              <a:lnSpc>
                <a:spcPct val="90000"/>
              </a:lnSpc>
              <a:spcBef>
                <a:spcPts val="0"/>
              </a:spcBef>
              <a:spcAft>
                <a:spcPts val="0"/>
              </a:spcAft>
              <a:buClr>
                <a:schemeClr val="dk1"/>
              </a:buClr>
              <a:buSzPct val="100000"/>
              <a:buFont typeface="+mj-lt"/>
              <a:buAutoNum type="arabicPeriod"/>
            </a:pPr>
            <a:r>
              <a:rPr lang="en" dirty="0" smtClean="0"/>
              <a:t>Từ khóa $this</a:t>
            </a:r>
          </a:p>
          <a:p>
            <a:pPr marL="342900" marR="0" lvl="0" indent="-342900" algn="l" rtl="0">
              <a:lnSpc>
                <a:spcPct val="90000"/>
              </a:lnSpc>
              <a:spcBef>
                <a:spcPts val="0"/>
              </a:spcBef>
              <a:spcAft>
                <a:spcPts val="0"/>
              </a:spcAft>
              <a:buClr>
                <a:schemeClr val="dk1"/>
              </a:buClr>
              <a:buSzPct val="100000"/>
              <a:buFont typeface="+mj-lt"/>
              <a:buAutoNum type="arabicPeriod"/>
            </a:pPr>
            <a:r>
              <a:rPr lang="en-US" dirty="0" smtClean="0"/>
              <a:t>P</a:t>
            </a:r>
            <a:r>
              <a:rPr lang="en" dirty="0" smtClean="0"/>
              <a:t>hương thức và thuộc tính chaining</a:t>
            </a:r>
          </a:p>
          <a:p>
            <a:pPr marL="342900" marR="0" lvl="0" indent="-342900" algn="l" rtl="0">
              <a:lnSpc>
                <a:spcPct val="90000"/>
              </a:lnSpc>
              <a:spcBef>
                <a:spcPts val="0"/>
              </a:spcBef>
              <a:spcAft>
                <a:spcPts val="0"/>
              </a:spcAft>
              <a:buClr>
                <a:schemeClr val="dk1"/>
              </a:buClr>
              <a:buSzPct val="100000"/>
              <a:buFont typeface="+mj-lt"/>
              <a:buAutoNum type="arabicPeriod"/>
            </a:pPr>
            <a:r>
              <a:rPr lang="en-US" dirty="0" smtClean="0"/>
              <a:t>P</a:t>
            </a:r>
            <a:r>
              <a:rPr lang="en" dirty="0" smtClean="0"/>
              <a:t>ublic và private</a:t>
            </a:r>
          </a:p>
          <a:p>
            <a:pPr marL="342900" marR="0" lvl="0" indent="-342900" algn="l" rtl="0">
              <a:lnSpc>
                <a:spcPct val="90000"/>
              </a:lnSpc>
              <a:spcBef>
                <a:spcPts val="0"/>
              </a:spcBef>
              <a:spcAft>
                <a:spcPts val="0"/>
              </a:spcAft>
              <a:buClr>
                <a:schemeClr val="dk1"/>
              </a:buClr>
              <a:buSzPct val="100000"/>
              <a:buFont typeface="+mj-lt"/>
              <a:buAutoNum type="arabicPeriod"/>
            </a:pPr>
            <a:r>
              <a:rPr lang="en-US" dirty="0" smtClean="0"/>
              <a:t>T</a:t>
            </a:r>
            <a:r>
              <a:rPr lang="en" dirty="0" smtClean="0"/>
              <a:t>hương thức và hằng magic</a:t>
            </a:r>
          </a:p>
          <a:p>
            <a:pPr marL="342900" marR="0" lvl="0" indent="-342900" algn="l" rtl="0">
              <a:lnSpc>
                <a:spcPct val="90000"/>
              </a:lnSpc>
              <a:spcBef>
                <a:spcPts val="0"/>
              </a:spcBef>
              <a:spcAft>
                <a:spcPts val="0"/>
              </a:spcAft>
              <a:buClr>
                <a:schemeClr val="dk1"/>
              </a:buClr>
              <a:buSzPct val="100000"/>
              <a:buFont typeface="+mj-lt"/>
              <a:buAutoNum type="arabicPeriod"/>
            </a:pPr>
            <a:r>
              <a:rPr lang="en-US" dirty="0" smtClean="0"/>
              <a:t>K</a:t>
            </a:r>
            <a:r>
              <a:rPr lang="en" dirty="0" smtClean="0"/>
              <a:t>ế thừa trong php</a:t>
            </a:r>
          </a:p>
          <a:p>
            <a:pPr marL="342900" marR="0" lvl="0" indent="-342900" algn="l" rtl="0">
              <a:lnSpc>
                <a:spcPct val="90000"/>
              </a:lnSpc>
              <a:spcBef>
                <a:spcPts val="0"/>
              </a:spcBef>
              <a:spcAft>
                <a:spcPts val="0"/>
              </a:spcAft>
              <a:buClr>
                <a:schemeClr val="dk1"/>
              </a:buClr>
              <a:buSzPct val="100000"/>
              <a:buFont typeface="+mj-lt"/>
              <a:buAutoNum type="arabicPeriod"/>
            </a:pPr>
            <a:r>
              <a:rPr lang="en-US" dirty="0" smtClean="0"/>
              <a:t>C</a:t>
            </a:r>
            <a:r>
              <a:rPr lang="en" dirty="0" smtClean="0"/>
              <a:t>lass và phương thức abstract</a:t>
            </a:r>
          </a:p>
          <a:p>
            <a:pPr marL="342900" marR="0" lvl="0" indent="-342900" algn="l" rtl="0">
              <a:lnSpc>
                <a:spcPct val="90000"/>
              </a:lnSpc>
              <a:spcBef>
                <a:spcPts val="0"/>
              </a:spcBef>
              <a:spcAft>
                <a:spcPts val="0"/>
              </a:spcAft>
              <a:buClr>
                <a:schemeClr val="dk1"/>
              </a:buClr>
              <a:buSzPct val="100000"/>
              <a:buFont typeface="+mj-lt"/>
              <a:buAutoNum type="arabicPeriod"/>
            </a:pPr>
            <a:r>
              <a:rPr lang="en-US" dirty="0" smtClean="0"/>
              <a:t>I</a:t>
            </a:r>
            <a:r>
              <a:rPr lang="en" dirty="0" smtClean="0"/>
              <a:t>nterface -  cấp độ tiếp theo của lớp trừu tượng</a:t>
            </a:r>
          </a:p>
          <a:p>
            <a:pPr marL="342900" marR="0" lvl="0" indent="-342900" algn="l" rtl="0">
              <a:lnSpc>
                <a:spcPct val="90000"/>
              </a:lnSpc>
              <a:spcBef>
                <a:spcPts val="0"/>
              </a:spcBef>
              <a:spcAft>
                <a:spcPts val="0"/>
              </a:spcAft>
              <a:buClr>
                <a:schemeClr val="dk1"/>
              </a:buClr>
              <a:buSzPct val="100000"/>
              <a:buFont typeface="+mj-lt"/>
              <a:buAutoNum type="arabicPeriod"/>
            </a:pPr>
            <a:r>
              <a:rPr lang="en-US" dirty="0" smtClean="0"/>
              <a:t>T</a:t>
            </a:r>
            <a:r>
              <a:rPr lang="en" dirty="0" smtClean="0"/>
              <a:t>ính đa hình</a:t>
            </a:r>
          </a:p>
          <a:p>
            <a:pPr marL="342900" marR="0" lvl="0" indent="-342900" algn="l" rtl="0">
              <a:lnSpc>
                <a:spcPct val="90000"/>
              </a:lnSpc>
              <a:spcBef>
                <a:spcPts val="0"/>
              </a:spcBef>
              <a:spcAft>
                <a:spcPts val="0"/>
              </a:spcAft>
              <a:buClr>
                <a:schemeClr val="dk1"/>
              </a:buClr>
              <a:buSzPct val="100000"/>
              <a:buFont typeface="+mj-lt"/>
              <a:buAutoNum type="arabicPeriod"/>
            </a:pPr>
            <a:r>
              <a:rPr lang="en-US" dirty="0" smtClean="0"/>
              <a:t>P</a:t>
            </a:r>
            <a:r>
              <a:rPr lang="en" dirty="0" smtClean="0"/>
              <a:t>hương thức và thuộc tính tĩnh</a:t>
            </a:r>
            <a:endParaRPr lang="en" dirty="0"/>
          </a:p>
        </p:txBody>
      </p:sp>
      <p:sp>
        <p:nvSpPr>
          <p:cNvPr id="131" name="Shape 131"/>
          <p:cNvSpPr/>
          <p:nvPr/>
        </p:nvSpPr>
        <p:spPr>
          <a:xfrm>
            <a:off x="0" y="809468"/>
            <a:ext cx="9144000" cy="34200"/>
          </a:xfrm>
          <a:prstGeom prst="rect">
            <a:avLst/>
          </a:prstGeom>
          <a:solidFill>
            <a:schemeClr val="accent5"/>
          </a:solidFill>
          <a:ln w="9525" cap="flat" cmpd="sng">
            <a:solidFill>
              <a:srgbClr val="42719B"/>
            </a:solidFill>
            <a:prstDash val="solid"/>
            <a:miter lim="800000"/>
            <a:headEnd type="none" w="med" len="med"/>
            <a:tailEnd type="none" w="med" len="med"/>
          </a:ln>
        </p:spPr>
        <p:txBody>
          <a:bodyPr wrap="square" lIns="68575" tIns="34275" rIns="68575" bIns="34275" anchor="ctr" anchorCtr="0">
            <a:noAutofit/>
          </a:bodyPr>
          <a:lstStyle/>
          <a:p>
            <a:pPr marL="0" marR="0" lvl="0" indent="0" algn="ctr" rtl="0">
              <a:spcBef>
                <a:spcPts val="0"/>
              </a:spcBef>
              <a:buNone/>
            </a:pPr>
            <a:endParaRPr sz="1400" b="0" i="0" u="none" strike="noStrike" cap="none">
              <a:solidFill>
                <a:srgbClr val="FFD966"/>
              </a:solidFill>
              <a:latin typeface="Calibri"/>
              <a:ea typeface="Calibri"/>
              <a:cs typeface="Calibri"/>
              <a:sym typeface="Calibri"/>
            </a:endParaRPr>
          </a:p>
        </p:txBody>
      </p:sp>
      <p:pic>
        <p:nvPicPr>
          <p:cNvPr id="132" name="Shape 132" descr="php_logo.png"/>
          <p:cNvPicPr preferRelativeResize="0"/>
          <p:nvPr/>
        </p:nvPicPr>
        <p:blipFill rotWithShape="1">
          <a:blip r:embed="rId3">
            <a:alphaModFix/>
          </a:blip>
          <a:srcRect l="7374" r="7374"/>
          <a:stretch/>
        </p:blipFill>
        <p:spPr>
          <a:xfrm>
            <a:off x="7942249" y="67550"/>
            <a:ext cx="1054200" cy="741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1064300" y="178456"/>
            <a:ext cx="6858000" cy="541200"/>
          </a:xfrm>
          <a:prstGeom prst="rect">
            <a:avLst/>
          </a:prstGeom>
          <a:noFill/>
          <a:ln>
            <a:noFill/>
          </a:ln>
        </p:spPr>
        <p:txBody>
          <a:bodyPr wrap="square" lIns="68575" tIns="34275" rIns="68575" bIns="34275" anchor="b" anchorCtr="0">
            <a:noAutofit/>
          </a:bodyPr>
          <a:lstStyle/>
          <a:p>
            <a:pPr marL="0" marR="0" lvl="0" indent="0" algn="ctr" rtl="0">
              <a:lnSpc>
                <a:spcPct val="90000"/>
              </a:lnSpc>
              <a:spcBef>
                <a:spcPts val="0"/>
              </a:spcBef>
              <a:buClr>
                <a:schemeClr val="dk1"/>
              </a:buClr>
              <a:buSzPct val="25000"/>
              <a:buFont typeface="Calibri"/>
              <a:buNone/>
            </a:pPr>
            <a:r>
              <a:rPr lang="en" sz="4100" dirty="0" smtClean="0"/>
              <a:t>PHP - OOP</a:t>
            </a:r>
            <a:endParaRPr lang="en" sz="4100" dirty="0"/>
          </a:p>
        </p:txBody>
      </p:sp>
      <p:sp>
        <p:nvSpPr>
          <p:cNvPr id="146" name="Shape 146"/>
          <p:cNvSpPr txBox="1">
            <a:spLocks noGrp="1"/>
          </p:cNvSpPr>
          <p:nvPr>
            <p:ph type="subTitle" idx="1"/>
          </p:nvPr>
        </p:nvSpPr>
        <p:spPr>
          <a:xfrm>
            <a:off x="1064300" y="1037620"/>
            <a:ext cx="6858000" cy="4105800"/>
          </a:xfrm>
          <a:prstGeom prst="rect">
            <a:avLst/>
          </a:prstGeom>
          <a:noFill/>
          <a:ln>
            <a:noFill/>
          </a:ln>
        </p:spPr>
        <p:txBody>
          <a:bodyPr wrap="square" lIns="68575" tIns="34275" rIns="68575" bIns="34275" anchor="t" anchorCtr="0">
            <a:noAutofit/>
          </a:bodyPr>
          <a:lstStyle/>
          <a:p>
            <a:pPr marL="342900" marR="0" lvl="0" indent="-419100" algn="l" rtl="0">
              <a:lnSpc>
                <a:spcPct val="90000"/>
              </a:lnSpc>
              <a:spcBef>
                <a:spcPts val="0"/>
              </a:spcBef>
              <a:spcAft>
                <a:spcPts val="0"/>
              </a:spcAft>
              <a:buClr>
                <a:schemeClr val="dk1"/>
              </a:buClr>
              <a:buSzPct val="100000"/>
              <a:buFont typeface="Noto Sans Symbols"/>
              <a:buChar char="❖"/>
            </a:pPr>
            <a:r>
              <a:rPr lang="en" sz="2400" b="1" dirty="0" smtClean="0"/>
              <a:t>Phương thức và thuộc tính chaining</a:t>
            </a:r>
          </a:p>
          <a:p>
            <a:pPr marL="342900" lvl="0" indent="-342900" algn="l">
              <a:spcBef>
                <a:spcPts val="0"/>
              </a:spcBef>
              <a:buFont typeface="Arial" pitchFamily="34" charset="0"/>
              <a:buChar char="•"/>
            </a:pPr>
            <a:r>
              <a:rPr lang="en-US" sz="2000" dirty="0">
                <a:solidFill>
                  <a:srgbClr val="FF0000"/>
                </a:solidFill>
              </a:rPr>
              <a:t>class</a:t>
            </a:r>
            <a:r>
              <a:rPr lang="en-US" sz="2000" dirty="0"/>
              <a:t> </a:t>
            </a:r>
            <a:r>
              <a:rPr lang="en-US" sz="2000" dirty="0">
                <a:solidFill>
                  <a:srgbClr val="00B050"/>
                </a:solidFill>
              </a:rPr>
              <a:t>Car</a:t>
            </a:r>
            <a:r>
              <a:rPr lang="en-US" sz="2000" dirty="0"/>
              <a:t> {   </a:t>
            </a:r>
            <a:endParaRPr lang="en-US" sz="2000" dirty="0" smtClean="0"/>
          </a:p>
          <a:p>
            <a:pPr lvl="1" algn="l">
              <a:spcBef>
                <a:spcPts val="0"/>
              </a:spcBef>
            </a:pPr>
            <a:r>
              <a:rPr lang="en-US" sz="1700" dirty="0"/>
              <a:t>	</a:t>
            </a:r>
            <a:r>
              <a:rPr lang="en-US" sz="1700" dirty="0" smtClean="0"/>
              <a:t>public </a:t>
            </a:r>
            <a:r>
              <a:rPr lang="en-US" sz="1700" dirty="0"/>
              <a:t>$tank; </a:t>
            </a:r>
            <a:endParaRPr lang="en-US" sz="1700" dirty="0" smtClean="0"/>
          </a:p>
          <a:p>
            <a:pPr lvl="1" algn="l">
              <a:spcBef>
                <a:spcPts val="0"/>
              </a:spcBef>
            </a:pPr>
            <a:endParaRPr lang="en-US" sz="1700" dirty="0"/>
          </a:p>
          <a:p>
            <a:pPr lvl="1" algn="l">
              <a:spcBef>
                <a:spcPts val="0"/>
              </a:spcBef>
            </a:pPr>
            <a:r>
              <a:rPr lang="en-US" sz="1800" dirty="0" smtClean="0">
                <a:solidFill>
                  <a:schemeClr val="tx2">
                    <a:lumMod val="90000"/>
                  </a:schemeClr>
                </a:solidFill>
              </a:rPr>
              <a:t>	// </a:t>
            </a:r>
            <a:r>
              <a:rPr lang="en-US" sz="1800" dirty="0">
                <a:solidFill>
                  <a:schemeClr val="tx2">
                    <a:lumMod val="90000"/>
                  </a:schemeClr>
                </a:solidFill>
              </a:rPr>
              <a:t>Add </a:t>
            </a:r>
            <a:r>
              <a:rPr lang="en-US" sz="1800" dirty="0" smtClean="0">
                <a:solidFill>
                  <a:schemeClr val="tx2">
                    <a:lumMod val="90000"/>
                  </a:schemeClr>
                </a:solidFill>
              </a:rPr>
              <a:t>litter of </a:t>
            </a:r>
            <a:r>
              <a:rPr lang="en-US" sz="1800" dirty="0">
                <a:solidFill>
                  <a:schemeClr val="tx2">
                    <a:lumMod val="90000"/>
                  </a:schemeClr>
                </a:solidFill>
              </a:rPr>
              <a:t>fuel to the tank when we fill it. </a:t>
            </a:r>
            <a:r>
              <a:rPr lang="en-US" sz="1800" dirty="0"/>
              <a:t>  </a:t>
            </a:r>
            <a:endParaRPr lang="en-US" sz="1800" dirty="0" smtClean="0"/>
          </a:p>
          <a:p>
            <a:pPr lvl="1" algn="l">
              <a:spcBef>
                <a:spcPts val="0"/>
              </a:spcBef>
            </a:pPr>
            <a:r>
              <a:rPr lang="en-US" sz="1800" dirty="0" smtClean="0">
                <a:solidFill>
                  <a:srgbClr val="FF0000"/>
                </a:solidFill>
              </a:rPr>
              <a:t>	public</a:t>
            </a:r>
            <a:r>
              <a:rPr lang="en-US" sz="1800" dirty="0" smtClean="0"/>
              <a:t> </a:t>
            </a:r>
            <a:r>
              <a:rPr lang="en-US" sz="1800" dirty="0"/>
              <a:t>function </a:t>
            </a:r>
            <a:r>
              <a:rPr lang="en-US" sz="1800" dirty="0">
                <a:solidFill>
                  <a:srgbClr val="00B050"/>
                </a:solidFill>
              </a:rPr>
              <a:t>fill</a:t>
            </a:r>
            <a:r>
              <a:rPr lang="en-US" sz="1800" dirty="0" smtClean="0"/>
              <a:t>($lit) </a:t>
            </a:r>
            <a:r>
              <a:rPr lang="en-US" sz="1800" dirty="0"/>
              <a:t>  {     </a:t>
            </a:r>
            <a:endParaRPr lang="en-US" sz="1800" dirty="0" smtClean="0"/>
          </a:p>
          <a:p>
            <a:pPr lvl="1" algn="l">
              <a:spcBef>
                <a:spcPts val="0"/>
              </a:spcBef>
            </a:pPr>
            <a:r>
              <a:rPr lang="en-US" sz="1800" dirty="0" smtClean="0"/>
              <a:t>		</a:t>
            </a:r>
            <a:r>
              <a:rPr lang="en-US" sz="1800" dirty="0" smtClean="0">
                <a:solidFill>
                  <a:srgbClr val="FF0000"/>
                </a:solidFill>
              </a:rPr>
              <a:t>$</a:t>
            </a:r>
            <a:r>
              <a:rPr lang="en-US" sz="1800" dirty="0">
                <a:solidFill>
                  <a:srgbClr val="FF0000"/>
                </a:solidFill>
              </a:rPr>
              <a:t>this-</a:t>
            </a:r>
            <a:r>
              <a:rPr lang="en-US" sz="1800" dirty="0"/>
              <a:t>&gt; tank += </a:t>
            </a:r>
            <a:r>
              <a:rPr lang="en-US" sz="1800" dirty="0" smtClean="0"/>
              <a:t>$lit; </a:t>
            </a:r>
            <a:r>
              <a:rPr lang="en-US" sz="1800" dirty="0"/>
              <a:t>  </a:t>
            </a:r>
            <a:endParaRPr lang="en-US" sz="1800" dirty="0" smtClean="0"/>
          </a:p>
          <a:p>
            <a:pPr lvl="1" algn="l">
              <a:spcBef>
                <a:spcPts val="0"/>
              </a:spcBef>
            </a:pPr>
            <a:r>
              <a:rPr lang="en-US" sz="1800" dirty="0"/>
              <a:t>	</a:t>
            </a:r>
            <a:r>
              <a:rPr lang="en-US" sz="1800" dirty="0" smtClean="0"/>
              <a:t>}</a:t>
            </a:r>
          </a:p>
          <a:p>
            <a:pPr lvl="2" algn="l">
              <a:spcBef>
                <a:spcPts val="0"/>
              </a:spcBef>
            </a:pPr>
            <a:r>
              <a:rPr lang="en-US" sz="1700" dirty="0" smtClean="0"/>
              <a:t>	</a:t>
            </a:r>
            <a:r>
              <a:rPr lang="en-US" sz="1700" dirty="0" smtClean="0">
                <a:solidFill>
                  <a:schemeClr val="tx2">
                    <a:lumMod val="90000"/>
                  </a:schemeClr>
                </a:solidFill>
              </a:rPr>
              <a:t>// </a:t>
            </a:r>
            <a:r>
              <a:rPr lang="en-US" sz="1700" dirty="0" err="1">
                <a:solidFill>
                  <a:schemeClr val="tx2">
                    <a:lumMod val="90000"/>
                  </a:schemeClr>
                </a:solidFill>
              </a:rPr>
              <a:t>Substract</a:t>
            </a:r>
            <a:r>
              <a:rPr lang="en-US" sz="1700" dirty="0">
                <a:solidFill>
                  <a:schemeClr val="tx2">
                    <a:lumMod val="90000"/>
                  </a:schemeClr>
                </a:solidFill>
              </a:rPr>
              <a:t> </a:t>
            </a:r>
            <a:r>
              <a:rPr lang="en-US" sz="1700" dirty="0" smtClean="0">
                <a:solidFill>
                  <a:schemeClr val="tx2">
                    <a:lumMod val="90000"/>
                  </a:schemeClr>
                </a:solidFill>
              </a:rPr>
              <a:t>litter of </a:t>
            </a:r>
            <a:r>
              <a:rPr lang="en-US" sz="1700" dirty="0">
                <a:solidFill>
                  <a:schemeClr val="tx2">
                    <a:lumMod val="90000"/>
                  </a:schemeClr>
                </a:solidFill>
              </a:rPr>
              <a:t>fuel from the tank as we ride the car. </a:t>
            </a:r>
            <a:r>
              <a:rPr lang="en-US" sz="1700" dirty="0"/>
              <a:t>  </a:t>
            </a:r>
            <a:endParaRPr lang="en-US" sz="1700" dirty="0" smtClean="0"/>
          </a:p>
          <a:p>
            <a:pPr lvl="2" algn="l">
              <a:spcBef>
                <a:spcPts val="0"/>
              </a:spcBef>
            </a:pPr>
            <a:r>
              <a:rPr lang="en-US" sz="1700" dirty="0" smtClean="0"/>
              <a:t>	</a:t>
            </a:r>
            <a:r>
              <a:rPr lang="en-US" sz="1700" dirty="0" smtClean="0">
                <a:solidFill>
                  <a:srgbClr val="FF0000"/>
                </a:solidFill>
              </a:rPr>
              <a:t>public</a:t>
            </a:r>
            <a:r>
              <a:rPr lang="en-US" sz="1700" dirty="0" smtClean="0"/>
              <a:t> </a:t>
            </a:r>
            <a:r>
              <a:rPr lang="en-US" sz="1700" dirty="0"/>
              <a:t>function </a:t>
            </a:r>
            <a:r>
              <a:rPr lang="en-US" sz="1700" dirty="0">
                <a:solidFill>
                  <a:srgbClr val="00B050"/>
                </a:solidFill>
              </a:rPr>
              <a:t>ride</a:t>
            </a:r>
            <a:r>
              <a:rPr lang="en-US" sz="1700" dirty="0" smtClean="0"/>
              <a:t>($lit) </a:t>
            </a:r>
            <a:r>
              <a:rPr lang="en-US" sz="1700" dirty="0"/>
              <a:t>  {     </a:t>
            </a:r>
            <a:endParaRPr lang="en-US" sz="1700" dirty="0" smtClean="0"/>
          </a:p>
          <a:p>
            <a:pPr lvl="2" algn="l">
              <a:spcBef>
                <a:spcPts val="0"/>
              </a:spcBef>
            </a:pPr>
            <a:r>
              <a:rPr lang="en-US" sz="1700" dirty="0" smtClean="0"/>
              <a:t>		$</a:t>
            </a:r>
            <a:r>
              <a:rPr lang="en-US" sz="1700" dirty="0"/>
              <a:t>miles = </a:t>
            </a:r>
            <a:r>
              <a:rPr lang="en-US" sz="1700" dirty="0" smtClean="0"/>
              <a:t> $lit; </a:t>
            </a:r>
            <a:r>
              <a:rPr lang="en-US" sz="1700" dirty="0"/>
              <a:t>    </a:t>
            </a:r>
            <a:endParaRPr lang="en-US" sz="1700" dirty="0" smtClean="0"/>
          </a:p>
          <a:p>
            <a:pPr lvl="2" algn="l">
              <a:spcBef>
                <a:spcPts val="0"/>
              </a:spcBef>
            </a:pPr>
            <a:r>
              <a:rPr lang="en-US" sz="1700" dirty="0" smtClean="0"/>
              <a:t>		$</a:t>
            </a:r>
            <a:r>
              <a:rPr lang="en-US" sz="1700" dirty="0"/>
              <a:t>gallons =  </a:t>
            </a:r>
            <a:r>
              <a:rPr lang="en-US" sz="1700" dirty="0" smtClean="0"/>
              <a:t>$</a:t>
            </a:r>
            <a:r>
              <a:rPr lang="en-US" sz="1700" dirty="0"/>
              <a:t>miles/50;     </a:t>
            </a:r>
            <a:endParaRPr lang="en-US" sz="1700" dirty="0" smtClean="0"/>
          </a:p>
          <a:p>
            <a:pPr lvl="2" algn="l">
              <a:spcBef>
                <a:spcPts val="0"/>
              </a:spcBef>
            </a:pPr>
            <a:r>
              <a:rPr lang="en-US" sz="1700" dirty="0" smtClean="0"/>
              <a:t>		</a:t>
            </a:r>
            <a:r>
              <a:rPr lang="en-US" sz="1700" dirty="0" smtClean="0">
                <a:solidFill>
                  <a:srgbClr val="FF0000"/>
                </a:solidFill>
              </a:rPr>
              <a:t>$</a:t>
            </a:r>
            <a:r>
              <a:rPr lang="en-US" sz="1700" dirty="0">
                <a:solidFill>
                  <a:srgbClr val="FF0000"/>
                </a:solidFill>
              </a:rPr>
              <a:t>this-</a:t>
            </a:r>
            <a:r>
              <a:rPr lang="en-US" sz="1700" dirty="0"/>
              <a:t>&gt; tank -= $gallons;   </a:t>
            </a:r>
            <a:endParaRPr lang="en-US" sz="1700" dirty="0" smtClean="0"/>
          </a:p>
          <a:p>
            <a:pPr lvl="2" algn="l">
              <a:spcBef>
                <a:spcPts val="0"/>
              </a:spcBef>
            </a:pPr>
            <a:r>
              <a:rPr lang="en-US" sz="1700" dirty="0" smtClean="0"/>
              <a:t>}</a:t>
            </a:r>
            <a:endParaRPr lang="en-US" sz="1600" dirty="0" smtClean="0"/>
          </a:p>
          <a:p>
            <a:pPr lvl="1" algn="l">
              <a:spcBef>
                <a:spcPts val="0"/>
              </a:spcBef>
            </a:pPr>
            <a:r>
              <a:rPr lang="en-US" sz="1700" dirty="0" smtClean="0"/>
              <a:t>}</a:t>
            </a:r>
          </a:p>
        </p:txBody>
      </p:sp>
      <p:sp>
        <p:nvSpPr>
          <p:cNvPr id="147" name="Shape 147"/>
          <p:cNvSpPr/>
          <p:nvPr/>
        </p:nvSpPr>
        <p:spPr>
          <a:xfrm>
            <a:off x="0" y="809468"/>
            <a:ext cx="9144000" cy="34200"/>
          </a:xfrm>
          <a:prstGeom prst="rect">
            <a:avLst/>
          </a:prstGeom>
          <a:solidFill>
            <a:schemeClr val="accent5"/>
          </a:solidFill>
          <a:ln w="9525" cap="flat" cmpd="sng">
            <a:solidFill>
              <a:srgbClr val="42719B"/>
            </a:solidFill>
            <a:prstDash val="solid"/>
            <a:miter lim="800000"/>
            <a:headEnd type="none" w="med" len="med"/>
            <a:tailEnd type="none" w="med" len="med"/>
          </a:ln>
        </p:spPr>
        <p:txBody>
          <a:bodyPr wrap="square" lIns="68575" tIns="34275" rIns="68575" bIns="34275" anchor="ctr" anchorCtr="0">
            <a:noAutofit/>
          </a:bodyPr>
          <a:lstStyle/>
          <a:p>
            <a:pPr marL="0" marR="0" lvl="0" indent="0" algn="ctr" rtl="0">
              <a:spcBef>
                <a:spcPts val="0"/>
              </a:spcBef>
              <a:buNone/>
            </a:pPr>
            <a:endParaRPr sz="1400" b="0" i="0" u="none" strike="noStrike" cap="none">
              <a:solidFill>
                <a:srgbClr val="FFD966"/>
              </a:solidFill>
              <a:latin typeface="Calibri"/>
              <a:ea typeface="Calibri"/>
              <a:cs typeface="Calibri"/>
              <a:sym typeface="Calibri"/>
            </a:endParaRPr>
          </a:p>
        </p:txBody>
      </p:sp>
      <p:pic>
        <p:nvPicPr>
          <p:cNvPr id="148" name="Shape 148" descr="php_logo.png"/>
          <p:cNvPicPr preferRelativeResize="0"/>
          <p:nvPr/>
        </p:nvPicPr>
        <p:blipFill rotWithShape="1">
          <a:blip r:embed="rId3">
            <a:alphaModFix/>
          </a:blip>
          <a:srcRect l="7374" r="7374"/>
          <a:stretch/>
        </p:blipFill>
        <p:spPr>
          <a:xfrm>
            <a:off x="7942249" y="67550"/>
            <a:ext cx="1054200" cy="741900"/>
          </a:xfrm>
          <a:prstGeom prst="rect">
            <a:avLst/>
          </a:prstGeom>
          <a:noFill/>
          <a:ln>
            <a:noFill/>
          </a:ln>
        </p:spPr>
      </p:pic>
    </p:spTree>
    <p:extLst>
      <p:ext uri="{BB962C8B-B14F-4D97-AF65-F5344CB8AC3E}">
        <p14:creationId xmlns:p14="http://schemas.microsoft.com/office/powerpoint/2010/main" val="2291394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1064300" y="178456"/>
            <a:ext cx="6858000" cy="541200"/>
          </a:xfrm>
          <a:prstGeom prst="rect">
            <a:avLst/>
          </a:prstGeom>
          <a:noFill/>
          <a:ln>
            <a:noFill/>
          </a:ln>
        </p:spPr>
        <p:txBody>
          <a:bodyPr wrap="square" lIns="68575" tIns="34275" rIns="68575" bIns="34275" anchor="b" anchorCtr="0">
            <a:noAutofit/>
          </a:bodyPr>
          <a:lstStyle/>
          <a:p>
            <a:pPr marL="0" marR="0" lvl="0" indent="0" algn="ctr" rtl="0">
              <a:lnSpc>
                <a:spcPct val="90000"/>
              </a:lnSpc>
              <a:spcBef>
                <a:spcPts val="0"/>
              </a:spcBef>
              <a:buClr>
                <a:schemeClr val="dk1"/>
              </a:buClr>
              <a:buSzPct val="25000"/>
              <a:buFont typeface="Calibri"/>
              <a:buNone/>
            </a:pPr>
            <a:r>
              <a:rPr lang="en" sz="4100" dirty="0" smtClean="0"/>
              <a:t>PHP - OOP</a:t>
            </a:r>
            <a:endParaRPr lang="en" sz="4100" dirty="0"/>
          </a:p>
        </p:txBody>
      </p:sp>
      <p:sp>
        <p:nvSpPr>
          <p:cNvPr id="146" name="Shape 146"/>
          <p:cNvSpPr txBox="1">
            <a:spLocks noGrp="1"/>
          </p:cNvSpPr>
          <p:nvPr>
            <p:ph type="subTitle" idx="1"/>
          </p:nvPr>
        </p:nvSpPr>
        <p:spPr>
          <a:xfrm>
            <a:off x="1064300" y="1037620"/>
            <a:ext cx="6858000" cy="4105800"/>
          </a:xfrm>
          <a:prstGeom prst="rect">
            <a:avLst/>
          </a:prstGeom>
          <a:noFill/>
          <a:ln>
            <a:noFill/>
          </a:ln>
        </p:spPr>
        <p:txBody>
          <a:bodyPr wrap="square" lIns="68575" tIns="34275" rIns="68575" bIns="34275" anchor="t" anchorCtr="0">
            <a:noAutofit/>
          </a:bodyPr>
          <a:lstStyle/>
          <a:p>
            <a:pPr marL="342900" marR="0" lvl="0" indent="-419100" algn="l" rtl="0">
              <a:lnSpc>
                <a:spcPct val="90000"/>
              </a:lnSpc>
              <a:spcBef>
                <a:spcPts val="0"/>
              </a:spcBef>
              <a:spcAft>
                <a:spcPts val="0"/>
              </a:spcAft>
              <a:buClr>
                <a:schemeClr val="dk1"/>
              </a:buClr>
              <a:buSzPct val="100000"/>
              <a:buFont typeface="Noto Sans Symbols"/>
              <a:buChar char="❖"/>
            </a:pPr>
            <a:r>
              <a:rPr lang="en" sz="2400" b="1" dirty="0" smtClean="0"/>
              <a:t>Phương thức và thuộc tính chaining</a:t>
            </a:r>
          </a:p>
          <a:p>
            <a:pPr marL="342900" lvl="0" indent="-342900" algn="l">
              <a:spcBef>
                <a:spcPts val="0"/>
              </a:spcBef>
              <a:buFont typeface="Arial" pitchFamily="34" charset="0"/>
              <a:buChar char="•"/>
            </a:pPr>
            <a:r>
              <a:rPr lang="en-US" sz="1600" dirty="0"/>
              <a:t>$tank = $car -&gt; </a:t>
            </a:r>
            <a:r>
              <a:rPr lang="en-US" sz="1600" dirty="0" smtClean="0"/>
              <a:t>fill(10</a:t>
            </a:r>
            <a:r>
              <a:rPr lang="en-US" sz="1600" dirty="0"/>
              <a:t>) -&gt; ride(40) -&gt; tank</a:t>
            </a:r>
            <a:r>
              <a:rPr lang="en-US" sz="1600" dirty="0" smtClean="0"/>
              <a:t>;</a:t>
            </a:r>
          </a:p>
          <a:p>
            <a:pPr marL="342900" lvl="0" indent="-342900" algn="l">
              <a:spcBef>
                <a:spcPts val="0"/>
              </a:spcBef>
              <a:buFont typeface="Arial" pitchFamily="34" charset="0"/>
              <a:buChar char="•"/>
            </a:pPr>
            <a:r>
              <a:rPr lang="en-US" sz="1600" dirty="0" smtClean="0"/>
              <a:t>-&gt; </a:t>
            </a:r>
            <a:r>
              <a:rPr lang="en-US" sz="1600" dirty="0" err="1" smtClean="0"/>
              <a:t>chúng</a:t>
            </a:r>
            <a:r>
              <a:rPr lang="en-US" sz="1600" dirty="0" smtClean="0"/>
              <a:t> ta </a:t>
            </a:r>
            <a:r>
              <a:rPr lang="en-US" sz="1600" dirty="0" err="1" smtClean="0"/>
              <a:t>nói</a:t>
            </a:r>
            <a:r>
              <a:rPr lang="en-US" sz="1600" dirty="0" smtClean="0"/>
              <a:t> </a:t>
            </a:r>
            <a:r>
              <a:rPr lang="en-US" sz="1600" dirty="0" err="1" smtClean="0"/>
              <a:t>răng</a:t>
            </a:r>
            <a:r>
              <a:rPr lang="en-US" sz="1600" dirty="0" smtClean="0"/>
              <a:t>: </a:t>
            </a:r>
            <a:r>
              <a:rPr lang="en-US" sz="1600" dirty="0" err="1" smtClean="0"/>
              <a:t>bao</a:t>
            </a:r>
            <a:r>
              <a:rPr lang="en-US" sz="1600" dirty="0" smtClean="0"/>
              <a:t> </a:t>
            </a:r>
            <a:r>
              <a:rPr lang="en-US" sz="1600" dirty="0" err="1" smtClean="0"/>
              <a:t>nhiêu</a:t>
            </a:r>
            <a:r>
              <a:rPr lang="en-US" sz="1600" dirty="0" smtClean="0"/>
              <a:t> </a:t>
            </a:r>
            <a:r>
              <a:rPr lang="en-US" sz="1600" dirty="0" err="1" smtClean="0"/>
              <a:t>xăng</a:t>
            </a:r>
            <a:r>
              <a:rPr lang="en-US" sz="1600" dirty="0" smtClean="0"/>
              <a:t> </a:t>
            </a:r>
            <a:r>
              <a:rPr lang="en-US" sz="1600" dirty="0" err="1" smtClean="0"/>
              <a:t>còn</a:t>
            </a:r>
            <a:r>
              <a:rPr lang="en-US" sz="1600" dirty="0" smtClean="0"/>
              <a:t> </a:t>
            </a:r>
            <a:r>
              <a:rPr lang="en-US" sz="1600" dirty="0" err="1" smtClean="0"/>
              <a:t>lại</a:t>
            </a:r>
            <a:r>
              <a:rPr lang="en-US" sz="1600" dirty="0" smtClean="0"/>
              <a:t> </a:t>
            </a:r>
            <a:r>
              <a:rPr lang="en-US" sz="1600" dirty="0" err="1" smtClean="0"/>
              <a:t>khi</a:t>
            </a:r>
            <a:r>
              <a:rPr lang="en-US" sz="1600" dirty="0" smtClean="0"/>
              <a:t> </a:t>
            </a:r>
            <a:r>
              <a:rPr lang="en-US" sz="1600" dirty="0" err="1" smtClean="0"/>
              <a:t>chúng</a:t>
            </a:r>
            <a:r>
              <a:rPr lang="en-US" sz="1600" dirty="0" smtClean="0"/>
              <a:t> ta </a:t>
            </a:r>
            <a:r>
              <a:rPr lang="en-US" sz="1600" dirty="0" err="1" smtClean="0"/>
              <a:t>đổ</a:t>
            </a:r>
            <a:r>
              <a:rPr lang="en-US" sz="1600" dirty="0" smtClean="0"/>
              <a:t> 10 </a:t>
            </a:r>
            <a:r>
              <a:rPr lang="en-US" sz="1600" dirty="0" err="1" smtClean="0"/>
              <a:t>galon</a:t>
            </a:r>
            <a:r>
              <a:rPr lang="en-US" sz="1600" dirty="0" smtClean="0"/>
              <a:t> </a:t>
            </a:r>
            <a:r>
              <a:rPr lang="en-US" sz="1600" dirty="0" err="1" smtClean="0"/>
              <a:t>và</a:t>
            </a:r>
            <a:r>
              <a:rPr lang="en-US" sz="1600" dirty="0" smtClean="0"/>
              <a:t> </a:t>
            </a:r>
            <a:r>
              <a:rPr lang="en-US" sz="1600" dirty="0" err="1" smtClean="0"/>
              <a:t>đi</a:t>
            </a:r>
            <a:r>
              <a:rPr lang="en-US" sz="1600" dirty="0" smtClean="0"/>
              <a:t> </a:t>
            </a:r>
            <a:r>
              <a:rPr lang="en-US" sz="1600" dirty="0" err="1" smtClean="0"/>
              <a:t>trong</a:t>
            </a:r>
            <a:r>
              <a:rPr lang="en-US" sz="1600" dirty="0" smtClean="0"/>
              <a:t> 40km.</a:t>
            </a:r>
            <a:endParaRPr lang="en-US" sz="1700" dirty="0" smtClean="0"/>
          </a:p>
        </p:txBody>
      </p:sp>
      <p:sp>
        <p:nvSpPr>
          <p:cNvPr id="147" name="Shape 147"/>
          <p:cNvSpPr/>
          <p:nvPr/>
        </p:nvSpPr>
        <p:spPr>
          <a:xfrm>
            <a:off x="0" y="809468"/>
            <a:ext cx="9144000" cy="34200"/>
          </a:xfrm>
          <a:prstGeom prst="rect">
            <a:avLst/>
          </a:prstGeom>
          <a:solidFill>
            <a:schemeClr val="accent5"/>
          </a:solidFill>
          <a:ln w="9525" cap="flat" cmpd="sng">
            <a:solidFill>
              <a:srgbClr val="42719B"/>
            </a:solidFill>
            <a:prstDash val="solid"/>
            <a:miter lim="800000"/>
            <a:headEnd type="none" w="med" len="med"/>
            <a:tailEnd type="none" w="med" len="med"/>
          </a:ln>
        </p:spPr>
        <p:txBody>
          <a:bodyPr wrap="square" lIns="68575" tIns="34275" rIns="68575" bIns="34275" anchor="ctr" anchorCtr="0">
            <a:noAutofit/>
          </a:bodyPr>
          <a:lstStyle/>
          <a:p>
            <a:pPr marL="0" marR="0" lvl="0" indent="0" algn="ctr" rtl="0">
              <a:spcBef>
                <a:spcPts val="0"/>
              </a:spcBef>
              <a:buNone/>
            </a:pPr>
            <a:endParaRPr sz="1400" b="0" i="0" u="none" strike="noStrike" cap="none">
              <a:solidFill>
                <a:srgbClr val="FFD966"/>
              </a:solidFill>
              <a:latin typeface="Calibri"/>
              <a:ea typeface="Calibri"/>
              <a:cs typeface="Calibri"/>
              <a:sym typeface="Calibri"/>
            </a:endParaRPr>
          </a:p>
        </p:txBody>
      </p:sp>
      <p:pic>
        <p:nvPicPr>
          <p:cNvPr id="148" name="Shape 148" descr="php_logo.png"/>
          <p:cNvPicPr preferRelativeResize="0"/>
          <p:nvPr/>
        </p:nvPicPr>
        <p:blipFill rotWithShape="1">
          <a:blip r:embed="rId3">
            <a:alphaModFix/>
          </a:blip>
          <a:srcRect l="7374" r="7374"/>
          <a:stretch/>
        </p:blipFill>
        <p:spPr>
          <a:xfrm>
            <a:off x="7942249" y="67550"/>
            <a:ext cx="1054200" cy="741900"/>
          </a:xfrm>
          <a:prstGeom prst="rect">
            <a:avLst/>
          </a:prstGeom>
          <a:noFill/>
          <a:ln>
            <a:noFill/>
          </a:ln>
        </p:spPr>
      </p:pic>
    </p:spTree>
    <p:extLst>
      <p:ext uri="{BB962C8B-B14F-4D97-AF65-F5344CB8AC3E}">
        <p14:creationId xmlns:p14="http://schemas.microsoft.com/office/powerpoint/2010/main" val="203638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1064300" y="178456"/>
            <a:ext cx="6858000" cy="541200"/>
          </a:xfrm>
          <a:prstGeom prst="rect">
            <a:avLst/>
          </a:prstGeom>
          <a:noFill/>
          <a:ln>
            <a:noFill/>
          </a:ln>
        </p:spPr>
        <p:txBody>
          <a:bodyPr wrap="square" lIns="68575" tIns="34275" rIns="68575" bIns="34275" anchor="b" anchorCtr="0">
            <a:noAutofit/>
          </a:bodyPr>
          <a:lstStyle/>
          <a:p>
            <a:pPr marL="0" marR="0" lvl="0" indent="0" algn="ctr" rtl="0">
              <a:lnSpc>
                <a:spcPct val="90000"/>
              </a:lnSpc>
              <a:spcBef>
                <a:spcPts val="0"/>
              </a:spcBef>
              <a:buClr>
                <a:schemeClr val="dk1"/>
              </a:buClr>
              <a:buSzPct val="25000"/>
              <a:buFont typeface="Calibri"/>
              <a:buNone/>
            </a:pPr>
            <a:r>
              <a:rPr lang="en" sz="4100" dirty="0" smtClean="0"/>
              <a:t>PHP - OOP</a:t>
            </a:r>
            <a:endParaRPr lang="en" sz="4100" dirty="0"/>
          </a:p>
        </p:txBody>
      </p:sp>
      <p:sp>
        <p:nvSpPr>
          <p:cNvPr id="146" name="Shape 146"/>
          <p:cNvSpPr txBox="1">
            <a:spLocks noGrp="1"/>
          </p:cNvSpPr>
          <p:nvPr>
            <p:ph type="subTitle" idx="1"/>
          </p:nvPr>
        </p:nvSpPr>
        <p:spPr>
          <a:xfrm>
            <a:off x="1064300" y="1037620"/>
            <a:ext cx="6858000" cy="4105800"/>
          </a:xfrm>
          <a:prstGeom prst="rect">
            <a:avLst/>
          </a:prstGeom>
          <a:noFill/>
          <a:ln>
            <a:noFill/>
          </a:ln>
        </p:spPr>
        <p:txBody>
          <a:bodyPr wrap="square" lIns="68575" tIns="34275" rIns="68575" bIns="34275" anchor="t" anchorCtr="0">
            <a:noAutofit/>
          </a:bodyPr>
          <a:lstStyle/>
          <a:p>
            <a:pPr marL="342900" marR="0" lvl="0" indent="-419100" algn="l" rtl="0">
              <a:lnSpc>
                <a:spcPct val="90000"/>
              </a:lnSpc>
              <a:spcBef>
                <a:spcPts val="0"/>
              </a:spcBef>
              <a:spcAft>
                <a:spcPts val="0"/>
              </a:spcAft>
              <a:buClr>
                <a:schemeClr val="dk1"/>
              </a:buClr>
              <a:buSzPct val="100000"/>
              <a:buFont typeface="Noto Sans Symbols"/>
              <a:buChar char="❖"/>
            </a:pPr>
            <a:r>
              <a:rPr lang="en" sz="2400" b="1" dirty="0" smtClean="0">
                <a:solidFill>
                  <a:srgbClr val="FF0000"/>
                </a:solidFill>
              </a:rPr>
              <a:t>Tính chất của hướng đối tượng</a:t>
            </a:r>
          </a:p>
          <a:p>
            <a:pPr marL="723900" lvl="1" indent="-457200" algn="l">
              <a:spcBef>
                <a:spcPts val="0"/>
              </a:spcBef>
              <a:buFont typeface="+mj-lt"/>
              <a:buAutoNum type="arabicPeriod"/>
            </a:pPr>
            <a:r>
              <a:rPr lang="en" sz="2100" b="1" dirty="0" smtClean="0">
                <a:solidFill>
                  <a:schemeClr val="tx1"/>
                </a:solidFill>
              </a:rPr>
              <a:t>Tính Trừu tượng: </a:t>
            </a:r>
          </a:p>
          <a:p>
            <a:pPr marL="1066800" lvl="2" indent="-457200" algn="l">
              <a:spcBef>
                <a:spcPts val="0"/>
              </a:spcBef>
              <a:buFont typeface="Arial" pitchFamily="34" charset="0"/>
              <a:buChar char="•"/>
            </a:pPr>
            <a:r>
              <a:rPr lang="en" sz="1800" i="1" dirty="0" smtClean="0">
                <a:solidFill>
                  <a:schemeClr val="tx1"/>
                </a:solidFill>
              </a:rPr>
              <a:t>đưa các đặc điểm và hành động của sự vật, sự việc trong thực tế vào trong lập trình.</a:t>
            </a:r>
          </a:p>
          <a:p>
            <a:pPr marL="1066800" lvl="2" indent="-457200" algn="l">
              <a:spcBef>
                <a:spcPts val="0"/>
              </a:spcBef>
              <a:buFont typeface="Arial" pitchFamily="34" charset="0"/>
              <a:buChar char="•"/>
            </a:pPr>
            <a:r>
              <a:rPr lang="en-US" sz="1800" i="1" dirty="0" smtClean="0">
                <a:solidFill>
                  <a:schemeClr val="tx1"/>
                </a:solidFill>
              </a:rPr>
              <a:t>K</a:t>
            </a:r>
            <a:r>
              <a:rPr lang="en" sz="1800" i="1" dirty="0" smtClean="0">
                <a:solidFill>
                  <a:schemeClr val="tx1"/>
                </a:solidFill>
              </a:rPr>
              <a:t>hai báo thuộc tính, hành động gán giá trị</a:t>
            </a:r>
          </a:p>
          <a:p>
            <a:pPr marL="723900" lvl="1" indent="-457200" algn="l">
              <a:spcBef>
                <a:spcPts val="0"/>
              </a:spcBef>
              <a:buFont typeface="+mj-lt"/>
              <a:buAutoNum type="arabicPeriod"/>
            </a:pPr>
            <a:r>
              <a:rPr lang="en-US" sz="2100" b="1" dirty="0" smtClean="0">
                <a:solidFill>
                  <a:schemeClr val="tx1"/>
                </a:solidFill>
              </a:rPr>
              <a:t>T</a:t>
            </a:r>
            <a:r>
              <a:rPr lang="en" sz="2100" b="1" dirty="0" smtClean="0">
                <a:solidFill>
                  <a:schemeClr val="tx1"/>
                </a:solidFill>
              </a:rPr>
              <a:t>ính đa hình: </a:t>
            </a:r>
            <a:r>
              <a:rPr lang="en" sz="1800" dirty="0" smtClean="0">
                <a:solidFill>
                  <a:schemeClr val="tx1"/>
                </a:solidFill>
              </a:rPr>
              <a:t>các đối tượng khác nhau, khi sử dụng cùng phương thức sẽ có kết quả khác nhau</a:t>
            </a:r>
          </a:p>
          <a:p>
            <a:pPr marL="723900" lvl="1" indent="-457200" algn="l">
              <a:spcBef>
                <a:spcPts val="0"/>
              </a:spcBef>
              <a:buFont typeface="+mj-lt"/>
              <a:buAutoNum type="arabicPeriod"/>
            </a:pPr>
            <a:r>
              <a:rPr lang="en-US" sz="2100" b="1" dirty="0" smtClean="0">
                <a:solidFill>
                  <a:schemeClr val="tx1"/>
                </a:solidFill>
              </a:rPr>
              <a:t>T</a:t>
            </a:r>
            <a:r>
              <a:rPr lang="en" sz="2100" b="1" dirty="0" smtClean="0">
                <a:solidFill>
                  <a:schemeClr val="tx1"/>
                </a:solidFill>
              </a:rPr>
              <a:t>ính kế thừa:</a:t>
            </a:r>
          </a:p>
          <a:p>
            <a:pPr marL="952500" lvl="2" indent="-342900" algn="l">
              <a:spcBef>
                <a:spcPts val="0"/>
              </a:spcBef>
              <a:buFont typeface="Arial" pitchFamily="34" charset="0"/>
              <a:buChar char="•"/>
            </a:pPr>
            <a:r>
              <a:rPr lang="en-US" sz="2000" dirty="0" smtClean="0">
                <a:solidFill>
                  <a:schemeClr val="tx1"/>
                </a:solidFill>
              </a:rPr>
              <a:t>extends</a:t>
            </a:r>
            <a:endParaRPr lang="en" sz="2000" dirty="0" smtClean="0">
              <a:solidFill>
                <a:schemeClr val="tx1"/>
              </a:solidFill>
            </a:endParaRPr>
          </a:p>
          <a:p>
            <a:pPr marL="723900" lvl="1" indent="-457200" algn="l">
              <a:spcBef>
                <a:spcPts val="0"/>
              </a:spcBef>
              <a:buFont typeface="+mj-lt"/>
              <a:buAutoNum type="arabicPeriod"/>
            </a:pPr>
            <a:r>
              <a:rPr lang="en-US" sz="2100" b="1" dirty="0" smtClean="0">
                <a:solidFill>
                  <a:schemeClr val="tx1"/>
                </a:solidFill>
              </a:rPr>
              <a:t>T</a:t>
            </a:r>
            <a:r>
              <a:rPr lang="en" sz="2100" b="1" dirty="0" smtClean="0">
                <a:solidFill>
                  <a:schemeClr val="tx1"/>
                </a:solidFill>
              </a:rPr>
              <a:t>ính đóng gói</a:t>
            </a:r>
          </a:p>
          <a:p>
            <a:pPr marL="1066800" lvl="2" indent="-457200" algn="l">
              <a:spcBef>
                <a:spcPts val="0"/>
              </a:spcBef>
              <a:buFont typeface="Arial" pitchFamily="34" charset="0"/>
              <a:buChar char="•"/>
            </a:pPr>
            <a:r>
              <a:rPr lang="en-US" sz="2000" dirty="0" smtClean="0">
                <a:solidFill>
                  <a:schemeClr val="tx1"/>
                </a:solidFill>
              </a:rPr>
              <a:t>Access modifier</a:t>
            </a:r>
            <a:r>
              <a:rPr lang="en" sz="2000" dirty="0" smtClean="0">
                <a:solidFill>
                  <a:schemeClr val="tx1"/>
                </a:solidFill>
              </a:rPr>
              <a:t>: </a:t>
            </a:r>
          </a:p>
        </p:txBody>
      </p:sp>
      <p:sp>
        <p:nvSpPr>
          <p:cNvPr id="147" name="Shape 147"/>
          <p:cNvSpPr/>
          <p:nvPr/>
        </p:nvSpPr>
        <p:spPr>
          <a:xfrm>
            <a:off x="0" y="809468"/>
            <a:ext cx="9144000" cy="34200"/>
          </a:xfrm>
          <a:prstGeom prst="rect">
            <a:avLst/>
          </a:prstGeom>
          <a:solidFill>
            <a:schemeClr val="accent5"/>
          </a:solidFill>
          <a:ln w="9525" cap="flat" cmpd="sng">
            <a:solidFill>
              <a:srgbClr val="42719B"/>
            </a:solidFill>
            <a:prstDash val="solid"/>
            <a:miter lim="800000"/>
            <a:headEnd type="none" w="med" len="med"/>
            <a:tailEnd type="none" w="med" len="med"/>
          </a:ln>
        </p:spPr>
        <p:txBody>
          <a:bodyPr wrap="square" lIns="68575" tIns="34275" rIns="68575" bIns="34275" anchor="ctr" anchorCtr="0">
            <a:noAutofit/>
          </a:bodyPr>
          <a:lstStyle/>
          <a:p>
            <a:pPr marL="0" marR="0" lvl="0" indent="0" algn="ctr" rtl="0">
              <a:spcBef>
                <a:spcPts val="0"/>
              </a:spcBef>
              <a:buNone/>
            </a:pPr>
            <a:endParaRPr sz="1400" b="0" i="0" u="none" strike="noStrike" cap="none">
              <a:solidFill>
                <a:srgbClr val="FFD966"/>
              </a:solidFill>
              <a:latin typeface="Calibri"/>
              <a:ea typeface="Calibri"/>
              <a:cs typeface="Calibri"/>
              <a:sym typeface="Calibri"/>
            </a:endParaRPr>
          </a:p>
        </p:txBody>
      </p:sp>
      <p:pic>
        <p:nvPicPr>
          <p:cNvPr id="148" name="Shape 148" descr="php_logo.png"/>
          <p:cNvPicPr preferRelativeResize="0"/>
          <p:nvPr/>
        </p:nvPicPr>
        <p:blipFill rotWithShape="1">
          <a:blip r:embed="rId3">
            <a:alphaModFix/>
          </a:blip>
          <a:srcRect l="7374" r="7374"/>
          <a:stretch/>
        </p:blipFill>
        <p:spPr>
          <a:xfrm>
            <a:off x="7942249" y="67550"/>
            <a:ext cx="1054200" cy="741900"/>
          </a:xfrm>
          <a:prstGeom prst="rect">
            <a:avLst/>
          </a:prstGeom>
          <a:noFill/>
          <a:ln>
            <a:noFill/>
          </a:ln>
        </p:spPr>
      </p:pic>
    </p:spTree>
    <p:extLst>
      <p:ext uri="{BB962C8B-B14F-4D97-AF65-F5344CB8AC3E}">
        <p14:creationId xmlns:p14="http://schemas.microsoft.com/office/powerpoint/2010/main" val="2713193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1064300" y="178456"/>
            <a:ext cx="6858000" cy="541200"/>
          </a:xfrm>
          <a:prstGeom prst="rect">
            <a:avLst/>
          </a:prstGeom>
          <a:noFill/>
          <a:ln>
            <a:noFill/>
          </a:ln>
        </p:spPr>
        <p:txBody>
          <a:bodyPr wrap="square" lIns="68575" tIns="34275" rIns="68575" bIns="34275" anchor="b" anchorCtr="0">
            <a:noAutofit/>
          </a:bodyPr>
          <a:lstStyle/>
          <a:p>
            <a:pPr marL="0" marR="0" lvl="0" indent="0" algn="ctr" rtl="0">
              <a:lnSpc>
                <a:spcPct val="90000"/>
              </a:lnSpc>
              <a:spcBef>
                <a:spcPts val="0"/>
              </a:spcBef>
              <a:buClr>
                <a:schemeClr val="dk1"/>
              </a:buClr>
              <a:buSzPct val="25000"/>
              <a:buFont typeface="Calibri"/>
              <a:buNone/>
            </a:pPr>
            <a:r>
              <a:rPr lang="en" sz="4100" dirty="0" smtClean="0"/>
              <a:t>PHP - OOP</a:t>
            </a:r>
            <a:endParaRPr lang="en" sz="4100" dirty="0"/>
          </a:p>
        </p:txBody>
      </p:sp>
      <p:sp>
        <p:nvSpPr>
          <p:cNvPr id="146" name="Shape 146"/>
          <p:cNvSpPr txBox="1">
            <a:spLocks noGrp="1"/>
          </p:cNvSpPr>
          <p:nvPr>
            <p:ph type="subTitle" idx="1"/>
          </p:nvPr>
        </p:nvSpPr>
        <p:spPr>
          <a:xfrm>
            <a:off x="1064300" y="1037620"/>
            <a:ext cx="6858000" cy="4105800"/>
          </a:xfrm>
          <a:prstGeom prst="rect">
            <a:avLst/>
          </a:prstGeom>
          <a:noFill/>
          <a:ln>
            <a:noFill/>
          </a:ln>
        </p:spPr>
        <p:txBody>
          <a:bodyPr wrap="square" lIns="68575" tIns="34275" rIns="68575" bIns="34275" anchor="t" anchorCtr="0">
            <a:noAutofit/>
          </a:bodyPr>
          <a:lstStyle/>
          <a:p>
            <a:pPr marL="342900" marR="0" lvl="0" indent="-419100" algn="l" rtl="0">
              <a:lnSpc>
                <a:spcPct val="90000"/>
              </a:lnSpc>
              <a:spcBef>
                <a:spcPts val="0"/>
              </a:spcBef>
              <a:spcAft>
                <a:spcPts val="0"/>
              </a:spcAft>
              <a:buClr>
                <a:schemeClr val="dk1"/>
              </a:buClr>
              <a:buSzPct val="100000"/>
              <a:buFont typeface="Noto Sans Symbols"/>
              <a:buChar char="❖"/>
            </a:pPr>
            <a:r>
              <a:rPr lang="en" sz="2400" b="1" dirty="0" smtClean="0">
                <a:solidFill>
                  <a:srgbClr val="FF0000"/>
                </a:solidFill>
              </a:rPr>
              <a:t>Public và Private</a:t>
            </a:r>
          </a:p>
          <a:p>
            <a:pPr marL="609600" lvl="1" indent="-342900" algn="l">
              <a:spcBef>
                <a:spcPts val="0"/>
              </a:spcBef>
              <a:buFont typeface="Wingdings" pitchFamily="2" charset="2"/>
              <a:buChar char="ü"/>
            </a:pPr>
            <a:r>
              <a:rPr lang="en" sz="2100" dirty="0" smtClean="0">
                <a:solidFill>
                  <a:schemeClr val="tx1"/>
                </a:solidFill>
              </a:rPr>
              <a:t>Thuộc tính và phương thức  </a:t>
            </a:r>
            <a:r>
              <a:rPr lang="en" sz="2100" dirty="0" smtClean="0">
                <a:solidFill>
                  <a:srgbClr val="FF0000"/>
                </a:solidFill>
              </a:rPr>
              <a:t>Public</a:t>
            </a:r>
            <a:r>
              <a:rPr lang="en" sz="2100" dirty="0" smtClean="0">
                <a:solidFill>
                  <a:schemeClr val="tx1"/>
                </a:solidFill>
              </a:rPr>
              <a:t> cho phép truy cập từ lớp kế thừa và từ bên ngoài</a:t>
            </a:r>
          </a:p>
          <a:p>
            <a:pPr marL="609600" lvl="1" indent="-342900" algn="l">
              <a:spcBef>
                <a:spcPts val="0"/>
              </a:spcBef>
              <a:buFont typeface="Wingdings" pitchFamily="2" charset="2"/>
              <a:buChar char="ü"/>
            </a:pPr>
            <a:r>
              <a:rPr lang="en" sz="2100" dirty="0">
                <a:solidFill>
                  <a:schemeClr val="tx1"/>
                </a:solidFill>
              </a:rPr>
              <a:t>Thuộc tính và phương thức  </a:t>
            </a:r>
            <a:r>
              <a:rPr lang="en" sz="2100" dirty="0" smtClean="0">
                <a:solidFill>
                  <a:srgbClr val="FF0000"/>
                </a:solidFill>
              </a:rPr>
              <a:t>Private </a:t>
            </a:r>
            <a:r>
              <a:rPr lang="en" sz="2100" dirty="0" smtClean="0">
                <a:solidFill>
                  <a:schemeClr val="tx1"/>
                </a:solidFill>
              </a:rPr>
              <a:t>không</a:t>
            </a:r>
            <a:r>
              <a:rPr lang="en" sz="2100" dirty="0" smtClean="0">
                <a:solidFill>
                  <a:srgbClr val="FF0000"/>
                </a:solidFill>
              </a:rPr>
              <a:t> </a:t>
            </a:r>
            <a:r>
              <a:rPr lang="en" sz="2100" dirty="0" smtClean="0">
                <a:solidFill>
                  <a:schemeClr val="tx1"/>
                </a:solidFill>
              </a:rPr>
              <a:t>cho </a:t>
            </a:r>
            <a:r>
              <a:rPr lang="en" sz="2100" dirty="0">
                <a:solidFill>
                  <a:schemeClr val="tx1"/>
                </a:solidFill>
              </a:rPr>
              <a:t>phép truy cập từ lớp kế thừa và từ bên ngoài</a:t>
            </a:r>
            <a:endParaRPr lang="en" sz="2100" dirty="0" smtClean="0">
              <a:solidFill>
                <a:schemeClr val="tx1"/>
              </a:solidFill>
            </a:endParaRPr>
          </a:p>
        </p:txBody>
      </p:sp>
      <p:sp>
        <p:nvSpPr>
          <p:cNvPr id="147" name="Shape 147"/>
          <p:cNvSpPr/>
          <p:nvPr/>
        </p:nvSpPr>
        <p:spPr>
          <a:xfrm>
            <a:off x="0" y="809468"/>
            <a:ext cx="9144000" cy="34200"/>
          </a:xfrm>
          <a:prstGeom prst="rect">
            <a:avLst/>
          </a:prstGeom>
          <a:solidFill>
            <a:schemeClr val="accent5"/>
          </a:solidFill>
          <a:ln w="9525" cap="flat" cmpd="sng">
            <a:solidFill>
              <a:srgbClr val="42719B"/>
            </a:solidFill>
            <a:prstDash val="solid"/>
            <a:miter lim="800000"/>
            <a:headEnd type="none" w="med" len="med"/>
            <a:tailEnd type="none" w="med" len="med"/>
          </a:ln>
        </p:spPr>
        <p:txBody>
          <a:bodyPr wrap="square" lIns="68575" tIns="34275" rIns="68575" bIns="34275" anchor="ctr" anchorCtr="0">
            <a:noAutofit/>
          </a:bodyPr>
          <a:lstStyle/>
          <a:p>
            <a:pPr marL="0" marR="0" lvl="0" indent="0" algn="ctr" rtl="0">
              <a:spcBef>
                <a:spcPts val="0"/>
              </a:spcBef>
              <a:buNone/>
            </a:pPr>
            <a:endParaRPr sz="1400" b="0" i="0" u="none" strike="noStrike" cap="none">
              <a:solidFill>
                <a:srgbClr val="FFD966"/>
              </a:solidFill>
              <a:latin typeface="Calibri"/>
              <a:ea typeface="Calibri"/>
              <a:cs typeface="Calibri"/>
              <a:sym typeface="Calibri"/>
            </a:endParaRPr>
          </a:p>
        </p:txBody>
      </p:sp>
      <p:pic>
        <p:nvPicPr>
          <p:cNvPr id="148" name="Shape 148" descr="php_logo.png"/>
          <p:cNvPicPr preferRelativeResize="0"/>
          <p:nvPr/>
        </p:nvPicPr>
        <p:blipFill rotWithShape="1">
          <a:blip r:embed="rId3">
            <a:alphaModFix/>
          </a:blip>
          <a:srcRect l="7374" r="7374"/>
          <a:stretch/>
        </p:blipFill>
        <p:spPr>
          <a:xfrm>
            <a:off x="7942249" y="67550"/>
            <a:ext cx="1054200" cy="741900"/>
          </a:xfrm>
          <a:prstGeom prst="rect">
            <a:avLst/>
          </a:prstGeom>
          <a:noFill/>
          <a:ln>
            <a:noFill/>
          </a:ln>
        </p:spPr>
      </p:pic>
    </p:spTree>
    <p:extLst>
      <p:ext uri="{BB962C8B-B14F-4D97-AF65-F5344CB8AC3E}">
        <p14:creationId xmlns:p14="http://schemas.microsoft.com/office/powerpoint/2010/main" val="3662197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1064300" y="178456"/>
            <a:ext cx="6858000" cy="541200"/>
          </a:xfrm>
          <a:prstGeom prst="rect">
            <a:avLst/>
          </a:prstGeom>
          <a:noFill/>
          <a:ln>
            <a:noFill/>
          </a:ln>
        </p:spPr>
        <p:txBody>
          <a:bodyPr wrap="square" lIns="68575" tIns="34275" rIns="68575" bIns="34275" anchor="b" anchorCtr="0">
            <a:noAutofit/>
          </a:bodyPr>
          <a:lstStyle/>
          <a:p>
            <a:pPr marL="0" marR="0" lvl="0" indent="0" algn="ctr" rtl="0">
              <a:lnSpc>
                <a:spcPct val="90000"/>
              </a:lnSpc>
              <a:spcBef>
                <a:spcPts val="0"/>
              </a:spcBef>
              <a:buClr>
                <a:schemeClr val="dk1"/>
              </a:buClr>
              <a:buSzPct val="25000"/>
              <a:buFont typeface="Calibri"/>
              <a:buNone/>
            </a:pPr>
            <a:r>
              <a:rPr lang="en" sz="4100" dirty="0" smtClean="0"/>
              <a:t>PHP - OOP</a:t>
            </a:r>
            <a:endParaRPr lang="en" sz="4100" dirty="0"/>
          </a:p>
        </p:txBody>
      </p:sp>
      <p:sp>
        <p:nvSpPr>
          <p:cNvPr id="146" name="Shape 146"/>
          <p:cNvSpPr txBox="1">
            <a:spLocks noGrp="1"/>
          </p:cNvSpPr>
          <p:nvPr>
            <p:ph type="subTitle" idx="1"/>
          </p:nvPr>
        </p:nvSpPr>
        <p:spPr>
          <a:xfrm>
            <a:off x="1064300" y="1037620"/>
            <a:ext cx="6858000" cy="4105800"/>
          </a:xfrm>
          <a:prstGeom prst="rect">
            <a:avLst/>
          </a:prstGeom>
          <a:noFill/>
          <a:ln>
            <a:noFill/>
          </a:ln>
        </p:spPr>
        <p:txBody>
          <a:bodyPr wrap="square" lIns="68575" tIns="34275" rIns="68575" bIns="34275" anchor="t" anchorCtr="0">
            <a:noAutofit/>
          </a:bodyPr>
          <a:lstStyle/>
          <a:p>
            <a:pPr marL="342900" marR="0" lvl="0" indent="-419100" algn="l" rtl="0">
              <a:lnSpc>
                <a:spcPct val="90000"/>
              </a:lnSpc>
              <a:spcBef>
                <a:spcPts val="0"/>
              </a:spcBef>
              <a:spcAft>
                <a:spcPts val="0"/>
              </a:spcAft>
              <a:buClr>
                <a:schemeClr val="dk1"/>
              </a:buClr>
              <a:buSzPct val="100000"/>
              <a:buFont typeface="Noto Sans Symbols"/>
              <a:buChar char="❖"/>
            </a:pPr>
            <a:r>
              <a:rPr lang="en" sz="2400" b="1" dirty="0" smtClean="0">
                <a:solidFill>
                  <a:srgbClr val="FF0000"/>
                </a:solidFill>
              </a:rPr>
              <a:t>interface</a:t>
            </a:r>
          </a:p>
          <a:p>
            <a:pPr marL="609600" lvl="1" indent="-342900" algn="l">
              <a:spcBef>
                <a:spcPts val="0"/>
              </a:spcBef>
              <a:buFont typeface="Wingdings" pitchFamily="2" charset="2"/>
              <a:buChar char="ü"/>
            </a:pPr>
            <a:r>
              <a:rPr lang="vi-VN" sz="2000" dirty="0"/>
              <a:t>Interface là </a:t>
            </a:r>
            <a:r>
              <a:rPr lang="vi-VN" sz="2000" dirty="0">
                <a:solidFill>
                  <a:srgbClr val="FF0000"/>
                </a:solidFill>
              </a:rPr>
              <a:t>một lớp rỗng</a:t>
            </a:r>
            <a:r>
              <a:rPr lang="vi-VN" sz="2000" dirty="0"/>
              <a:t> chỉ chứa khai báo về tên phương thức không có khai báo về thuộc tính hay thứ gì khác và các </a:t>
            </a:r>
            <a:r>
              <a:rPr lang="vi-VN" sz="2000" dirty="0">
                <a:solidFill>
                  <a:srgbClr val="FF0000"/>
                </a:solidFill>
              </a:rPr>
              <a:t>phương thức này cũng là rỗng</a:t>
            </a:r>
            <a:r>
              <a:rPr lang="vi-VN" sz="2000" dirty="0"/>
              <a:t>. Bởi vậy bất kỳ lớp nào sử dụng lớp interface đều </a:t>
            </a:r>
            <a:r>
              <a:rPr lang="vi-VN" sz="2000" dirty="0">
                <a:solidFill>
                  <a:srgbClr val="FF0000"/>
                </a:solidFill>
              </a:rPr>
              <a:t>phải định nghĩa các phương thức đã khai báo ở lớp interface</a:t>
            </a:r>
            <a:r>
              <a:rPr lang="vi-VN" sz="2000" dirty="0"/>
              <a:t>, nếu cố tình không khai báo thì PHP sẽ báo lỗi, để sử dụng lớp interface bạn chỉ việc khai báo với từ khóa implements và một lớp có thể sử dụng nhiều interface cũng như vừa có thể kế thừa từ lớp khác và đồng thời sử dụng interface</a:t>
            </a:r>
            <a:endParaRPr lang="en" sz="2000" dirty="0" smtClean="0">
              <a:solidFill>
                <a:schemeClr val="tx1"/>
              </a:solidFill>
            </a:endParaRPr>
          </a:p>
        </p:txBody>
      </p:sp>
      <p:sp>
        <p:nvSpPr>
          <p:cNvPr id="147" name="Shape 147"/>
          <p:cNvSpPr/>
          <p:nvPr/>
        </p:nvSpPr>
        <p:spPr>
          <a:xfrm>
            <a:off x="0" y="809468"/>
            <a:ext cx="9144000" cy="34200"/>
          </a:xfrm>
          <a:prstGeom prst="rect">
            <a:avLst/>
          </a:prstGeom>
          <a:solidFill>
            <a:schemeClr val="accent5"/>
          </a:solidFill>
          <a:ln w="9525" cap="flat" cmpd="sng">
            <a:solidFill>
              <a:srgbClr val="42719B"/>
            </a:solidFill>
            <a:prstDash val="solid"/>
            <a:miter lim="800000"/>
            <a:headEnd type="none" w="med" len="med"/>
            <a:tailEnd type="none" w="med" len="med"/>
          </a:ln>
        </p:spPr>
        <p:txBody>
          <a:bodyPr wrap="square" lIns="68575" tIns="34275" rIns="68575" bIns="34275" anchor="ctr" anchorCtr="0">
            <a:noAutofit/>
          </a:bodyPr>
          <a:lstStyle/>
          <a:p>
            <a:pPr marL="0" marR="0" lvl="0" indent="0" algn="ctr" rtl="0">
              <a:spcBef>
                <a:spcPts val="0"/>
              </a:spcBef>
              <a:buNone/>
            </a:pPr>
            <a:endParaRPr sz="1400" b="0" i="0" u="none" strike="noStrike" cap="none">
              <a:solidFill>
                <a:srgbClr val="FFD966"/>
              </a:solidFill>
              <a:latin typeface="Calibri"/>
              <a:ea typeface="Calibri"/>
              <a:cs typeface="Calibri"/>
              <a:sym typeface="Calibri"/>
            </a:endParaRPr>
          </a:p>
        </p:txBody>
      </p:sp>
      <p:pic>
        <p:nvPicPr>
          <p:cNvPr id="148" name="Shape 148" descr="php_logo.png"/>
          <p:cNvPicPr preferRelativeResize="0"/>
          <p:nvPr/>
        </p:nvPicPr>
        <p:blipFill rotWithShape="1">
          <a:blip r:embed="rId3">
            <a:alphaModFix/>
          </a:blip>
          <a:srcRect l="7374" r="7374"/>
          <a:stretch/>
        </p:blipFill>
        <p:spPr>
          <a:xfrm>
            <a:off x="7942249" y="67550"/>
            <a:ext cx="1054200" cy="741900"/>
          </a:xfrm>
          <a:prstGeom prst="rect">
            <a:avLst/>
          </a:prstGeom>
          <a:noFill/>
          <a:ln>
            <a:noFill/>
          </a:ln>
        </p:spPr>
      </p:pic>
    </p:spTree>
    <p:extLst>
      <p:ext uri="{BB962C8B-B14F-4D97-AF65-F5344CB8AC3E}">
        <p14:creationId xmlns:p14="http://schemas.microsoft.com/office/powerpoint/2010/main" val="845316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1064300" y="178456"/>
            <a:ext cx="6858000" cy="541200"/>
          </a:xfrm>
          <a:prstGeom prst="rect">
            <a:avLst/>
          </a:prstGeom>
          <a:noFill/>
          <a:ln>
            <a:noFill/>
          </a:ln>
        </p:spPr>
        <p:txBody>
          <a:bodyPr wrap="square" lIns="68575" tIns="34275" rIns="68575" bIns="34275" anchor="b" anchorCtr="0">
            <a:noAutofit/>
          </a:bodyPr>
          <a:lstStyle/>
          <a:p>
            <a:pPr marL="0" marR="0" lvl="0" indent="0" algn="ctr" rtl="0">
              <a:lnSpc>
                <a:spcPct val="90000"/>
              </a:lnSpc>
              <a:spcBef>
                <a:spcPts val="0"/>
              </a:spcBef>
              <a:buClr>
                <a:schemeClr val="dk1"/>
              </a:buClr>
              <a:buSzPct val="25000"/>
              <a:buFont typeface="Calibri"/>
              <a:buNone/>
            </a:pPr>
            <a:r>
              <a:rPr lang="en" sz="4100" dirty="0" smtClean="0"/>
              <a:t>PHP - OOP</a:t>
            </a:r>
            <a:endParaRPr lang="en" sz="4100" dirty="0"/>
          </a:p>
        </p:txBody>
      </p:sp>
      <p:sp>
        <p:nvSpPr>
          <p:cNvPr id="146" name="Shape 146"/>
          <p:cNvSpPr txBox="1">
            <a:spLocks noGrp="1"/>
          </p:cNvSpPr>
          <p:nvPr>
            <p:ph type="subTitle" idx="1"/>
          </p:nvPr>
        </p:nvSpPr>
        <p:spPr>
          <a:xfrm>
            <a:off x="1064300" y="843668"/>
            <a:ext cx="6858000" cy="4299752"/>
          </a:xfrm>
          <a:prstGeom prst="rect">
            <a:avLst/>
          </a:prstGeom>
          <a:noFill/>
          <a:ln>
            <a:noFill/>
          </a:ln>
        </p:spPr>
        <p:txBody>
          <a:bodyPr wrap="square" lIns="68575" tIns="34275" rIns="68575" bIns="34275" anchor="t" anchorCtr="0">
            <a:noAutofit/>
          </a:bodyPr>
          <a:lstStyle/>
          <a:p>
            <a:pPr algn="l" fontAlgn="base"/>
            <a:r>
              <a:rPr lang="vi-VN" b="1" dirty="0"/>
              <a:t>Tính chất của interface.</a:t>
            </a:r>
          </a:p>
          <a:p>
            <a:pPr marL="285750" indent="-285750" algn="l" fontAlgn="base">
              <a:buFont typeface="Arial" pitchFamily="34" charset="0"/>
              <a:buChar char="•"/>
            </a:pPr>
            <a:r>
              <a:rPr lang="vi-VN" b="1" dirty="0" smtClean="0"/>
              <a:t>Interface </a:t>
            </a:r>
            <a:r>
              <a:rPr lang="vi-VN" b="1" dirty="0"/>
              <a:t>không phải là một đối tượng.</a:t>
            </a:r>
            <a:endParaRPr lang="vi-VN" dirty="0"/>
          </a:p>
          <a:p>
            <a:pPr marL="285750" indent="-285750" algn="l" fontAlgn="base">
              <a:buFont typeface="Arial" pitchFamily="34" charset="0"/>
              <a:buChar char="•"/>
            </a:pPr>
            <a:r>
              <a:rPr lang="vi-VN" dirty="0"/>
              <a:t>Trong interface chúng ta </a:t>
            </a:r>
            <a:r>
              <a:rPr lang="vi-VN" dirty="0">
                <a:solidFill>
                  <a:srgbClr val="FF0000"/>
                </a:solidFill>
              </a:rPr>
              <a:t>chỉ được khai báo</a:t>
            </a:r>
            <a:r>
              <a:rPr lang="vi-VN" dirty="0"/>
              <a:t> phương thức chứ không được định nghĩa chúng.</a:t>
            </a:r>
          </a:p>
          <a:p>
            <a:pPr marL="285750" indent="-285750" algn="l" fontAlgn="base">
              <a:buFont typeface="Arial" pitchFamily="34" charset="0"/>
              <a:buChar char="•"/>
            </a:pPr>
            <a:r>
              <a:rPr lang="vi-VN" dirty="0"/>
              <a:t>Trong interface chúng ta </a:t>
            </a:r>
            <a:r>
              <a:rPr lang="vi-VN" dirty="0">
                <a:solidFill>
                  <a:srgbClr val="FF0000"/>
                </a:solidFill>
              </a:rPr>
              <a:t>có thể khai báo được hằng </a:t>
            </a:r>
            <a:r>
              <a:rPr lang="vi-VN" dirty="0"/>
              <a:t>nhưng không thể khai báo biến.</a:t>
            </a:r>
          </a:p>
          <a:p>
            <a:pPr marL="285750" indent="-285750" algn="l" fontAlgn="base">
              <a:buFont typeface="Arial" pitchFamily="34" charset="0"/>
              <a:buChar char="•"/>
            </a:pPr>
            <a:r>
              <a:rPr lang="vi-VN" dirty="0"/>
              <a:t>Một </a:t>
            </a:r>
            <a:r>
              <a:rPr lang="vi-VN" dirty="0">
                <a:solidFill>
                  <a:srgbClr val="FF0000"/>
                </a:solidFill>
              </a:rPr>
              <a:t>interface không thể khởi tạo được </a:t>
            </a:r>
            <a:r>
              <a:rPr lang="vi-VN" dirty="0"/>
              <a:t>(vì nó không phải là một đối tượng).</a:t>
            </a:r>
          </a:p>
          <a:p>
            <a:pPr marL="285750" indent="-285750" algn="l" fontAlgn="base">
              <a:buFont typeface="Arial" pitchFamily="34" charset="0"/>
              <a:buChar char="•"/>
            </a:pPr>
            <a:r>
              <a:rPr lang="vi-VN" dirty="0"/>
              <a:t>Các lớp implement interface thì </a:t>
            </a:r>
            <a:r>
              <a:rPr lang="vi-VN" dirty="0">
                <a:solidFill>
                  <a:srgbClr val="FF0000"/>
                </a:solidFill>
              </a:rPr>
              <a:t>phải khai báo và định nghĩa lại </a:t>
            </a:r>
            <a:r>
              <a:rPr lang="vi-VN" dirty="0"/>
              <a:t>các phương thức có trong interface đó.</a:t>
            </a:r>
          </a:p>
          <a:p>
            <a:pPr marL="285750" indent="-285750" algn="l" fontAlgn="base">
              <a:buFont typeface="Arial" pitchFamily="34" charset="0"/>
              <a:buChar char="•"/>
            </a:pPr>
            <a:r>
              <a:rPr lang="vi-VN" dirty="0"/>
              <a:t>Một class có thể </a:t>
            </a:r>
            <a:r>
              <a:rPr lang="vi-VN" dirty="0">
                <a:solidFill>
                  <a:srgbClr val="FF0000"/>
                </a:solidFill>
              </a:rPr>
              <a:t>implement nhiều interface</a:t>
            </a:r>
            <a:r>
              <a:rPr lang="vi-VN" dirty="0"/>
              <a:t>.</a:t>
            </a:r>
          </a:p>
          <a:p>
            <a:pPr marL="285750" indent="-285750" algn="l" fontAlgn="base">
              <a:buFont typeface="Arial" pitchFamily="34" charset="0"/>
              <a:buChar char="•"/>
            </a:pPr>
            <a:r>
              <a:rPr lang="vi-VN" dirty="0"/>
              <a:t>Các </a:t>
            </a:r>
            <a:r>
              <a:rPr lang="vi-VN" dirty="0">
                <a:solidFill>
                  <a:srgbClr val="FF0000"/>
                </a:solidFill>
              </a:rPr>
              <a:t>interface có thể kế thừa lẫn nhau</a:t>
            </a:r>
            <a:r>
              <a:rPr lang="vi-VN" dirty="0"/>
              <a:t>.</a:t>
            </a:r>
          </a:p>
        </p:txBody>
      </p:sp>
      <p:sp>
        <p:nvSpPr>
          <p:cNvPr id="147" name="Shape 147"/>
          <p:cNvSpPr/>
          <p:nvPr/>
        </p:nvSpPr>
        <p:spPr>
          <a:xfrm>
            <a:off x="0" y="809468"/>
            <a:ext cx="9144000" cy="34200"/>
          </a:xfrm>
          <a:prstGeom prst="rect">
            <a:avLst/>
          </a:prstGeom>
          <a:solidFill>
            <a:schemeClr val="accent5"/>
          </a:solidFill>
          <a:ln w="9525" cap="flat" cmpd="sng">
            <a:solidFill>
              <a:srgbClr val="42719B"/>
            </a:solidFill>
            <a:prstDash val="solid"/>
            <a:miter lim="800000"/>
            <a:headEnd type="none" w="med" len="med"/>
            <a:tailEnd type="none" w="med" len="med"/>
          </a:ln>
        </p:spPr>
        <p:txBody>
          <a:bodyPr wrap="square" lIns="68575" tIns="34275" rIns="68575" bIns="34275" anchor="ctr" anchorCtr="0">
            <a:noAutofit/>
          </a:bodyPr>
          <a:lstStyle/>
          <a:p>
            <a:pPr marL="0" marR="0" lvl="0" indent="0" algn="ctr" rtl="0">
              <a:spcBef>
                <a:spcPts val="0"/>
              </a:spcBef>
              <a:buNone/>
            </a:pPr>
            <a:endParaRPr sz="1400" b="0" i="0" u="none" strike="noStrike" cap="none">
              <a:solidFill>
                <a:srgbClr val="FFD966"/>
              </a:solidFill>
              <a:latin typeface="Calibri"/>
              <a:ea typeface="Calibri"/>
              <a:cs typeface="Calibri"/>
              <a:sym typeface="Calibri"/>
            </a:endParaRPr>
          </a:p>
        </p:txBody>
      </p:sp>
      <p:pic>
        <p:nvPicPr>
          <p:cNvPr id="148" name="Shape 148" descr="php_logo.png"/>
          <p:cNvPicPr preferRelativeResize="0"/>
          <p:nvPr/>
        </p:nvPicPr>
        <p:blipFill rotWithShape="1">
          <a:blip r:embed="rId3">
            <a:alphaModFix/>
          </a:blip>
          <a:srcRect l="7374" r="7374"/>
          <a:stretch/>
        </p:blipFill>
        <p:spPr>
          <a:xfrm>
            <a:off x="7942249" y="67550"/>
            <a:ext cx="1054200" cy="741900"/>
          </a:xfrm>
          <a:prstGeom prst="rect">
            <a:avLst/>
          </a:prstGeom>
          <a:noFill/>
          <a:ln>
            <a:noFill/>
          </a:ln>
        </p:spPr>
      </p:pic>
    </p:spTree>
    <p:extLst>
      <p:ext uri="{BB962C8B-B14F-4D97-AF65-F5344CB8AC3E}">
        <p14:creationId xmlns:p14="http://schemas.microsoft.com/office/powerpoint/2010/main" val="1449038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1064300" y="178456"/>
            <a:ext cx="6858000" cy="541200"/>
          </a:xfrm>
          <a:prstGeom prst="rect">
            <a:avLst/>
          </a:prstGeom>
          <a:noFill/>
          <a:ln>
            <a:noFill/>
          </a:ln>
        </p:spPr>
        <p:txBody>
          <a:bodyPr wrap="square" lIns="68575" tIns="34275" rIns="68575" bIns="34275" anchor="b" anchorCtr="0">
            <a:noAutofit/>
          </a:bodyPr>
          <a:lstStyle/>
          <a:p>
            <a:pPr marL="0" marR="0" lvl="0" indent="0" algn="ctr" rtl="0">
              <a:lnSpc>
                <a:spcPct val="90000"/>
              </a:lnSpc>
              <a:spcBef>
                <a:spcPts val="0"/>
              </a:spcBef>
              <a:buClr>
                <a:schemeClr val="dk1"/>
              </a:buClr>
              <a:buSzPct val="25000"/>
              <a:buFont typeface="Calibri"/>
              <a:buNone/>
            </a:pPr>
            <a:r>
              <a:rPr lang="en" sz="4100" dirty="0" smtClean="0"/>
              <a:t>PHP - OOP</a:t>
            </a:r>
            <a:endParaRPr lang="en" sz="4100" dirty="0"/>
          </a:p>
        </p:txBody>
      </p:sp>
      <p:sp>
        <p:nvSpPr>
          <p:cNvPr id="146" name="Shape 146"/>
          <p:cNvSpPr txBox="1">
            <a:spLocks noGrp="1"/>
          </p:cNvSpPr>
          <p:nvPr>
            <p:ph type="subTitle" idx="1"/>
          </p:nvPr>
        </p:nvSpPr>
        <p:spPr>
          <a:xfrm>
            <a:off x="762000" y="1037620"/>
            <a:ext cx="7543800" cy="4105800"/>
          </a:xfrm>
          <a:prstGeom prst="rect">
            <a:avLst/>
          </a:prstGeom>
          <a:noFill/>
          <a:ln>
            <a:noFill/>
          </a:ln>
        </p:spPr>
        <p:txBody>
          <a:bodyPr wrap="square" lIns="68575" tIns="34275" rIns="68575" bIns="34275" anchor="t" anchorCtr="0">
            <a:noAutofit/>
          </a:bodyPr>
          <a:lstStyle/>
          <a:p>
            <a:pPr marL="342900" lvl="0" indent="-419100" algn="l">
              <a:spcBef>
                <a:spcPts val="0"/>
              </a:spcBef>
              <a:buFont typeface="Noto Sans Symbols"/>
              <a:buChar char="❖"/>
            </a:pPr>
            <a:r>
              <a:rPr lang="en" sz="2400" b="1" dirty="0" smtClean="0">
                <a:solidFill>
                  <a:srgbClr val="FF0000"/>
                </a:solidFill>
              </a:rPr>
              <a:t>Abstract Class: </a:t>
            </a:r>
            <a:r>
              <a:rPr lang="vi-VN" dirty="0"/>
              <a:t>Lớp trừu tượng trước tiên nó chính là 1 lớp, nhưng nó được gọi là lớp trừu tượng bởi vì</a:t>
            </a:r>
            <a:r>
              <a:rPr lang="vi-VN" sz="2400" dirty="0"/>
              <a:t>:</a:t>
            </a:r>
            <a:endParaRPr lang="en" sz="2400" b="1" dirty="0" smtClean="0">
              <a:solidFill>
                <a:srgbClr val="FF0000"/>
              </a:solidFill>
            </a:endParaRPr>
          </a:p>
          <a:p>
            <a:pPr marL="609600" lvl="1" indent="-342900" algn="l">
              <a:spcBef>
                <a:spcPts val="0"/>
              </a:spcBef>
              <a:buFont typeface="Wingdings" pitchFamily="2" charset="2"/>
              <a:buChar char="ü"/>
            </a:pPr>
            <a:r>
              <a:rPr lang="vi-VN" sz="2000" dirty="0"/>
              <a:t>Lớp này sẽ chứa các phương thức trừa tượng</a:t>
            </a:r>
            <a:r>
              <a:rPr lang="vi-VN" sz="2000" dirty="0" smtClean="0"/>
              <a:t>.</a:t>
            </a:r>
            <a:endParaRPr lang="en-US" sz="2000" dirty="0" smtClean="0"/>
          </a:p>
          <a:p>
            <a:pPr marL="609600" lvl="1" indent="-342900" algn="l">
              <a:spcBef>
                <a:spcPts val="0"/>
              </a:spcBef>
              <a:buFont typeface="Wingdings" pitchFamily="2" charset="2"/>
              <a:buChar char="ü"/>
            </a:pPr>
            <a:r>
              <a:rPr lang="vi-VN" sz="2000" dirty="0"/>
              <a:t>Các lớp khác khi kế thừa lớp trừu tượng sẽ phải định nghĩa các phương thức trừu tượng ấy</a:t>
            </a:r>
            <a:r>
              <a:rPr lang="vi-VN" sz="2000" dirty="0" smtClean="0"/>
              <a:t>.</a:t>
            </a:r>
            <a:endParaRPr lang="en-US" sz="2000" dirty="0" smtClean="0"/>
          </a:p>
          <a:p>
            <a:pPr marL="609600" lvl="1" indent="-342900" algn="l">
              <a:spcBef>
                <a:spcPts val="0"/>
              </a:spcBef>
              <a:buFont typeface="Wingdings" pitchFamily="2" charset="2"/>
              <a:buChar char="ü"/>
            </a:pPr>
            <a:r>
              <a:rPr lang="vi-VN" sz="2000" dirty="0"/>
              <a:t>Một class chỉ có thể kế thừa 1 lớp trừu tượng</a:t>
            </a:r>
            <a:r>
              <a:rPr lang="vi-VN" sz="2000" dirty="0" smtClean="0"/>
              <a:t>.</a:t>
            </a:r>
            <a:endParaRPr lang="en-US" sz="2000" dirty="0" smtClean="0"/>
          </a:p>
          <a:p>
            <a:pPr marL="609600" lvl="1" indent="-342900" algn="l">
              <a:spcBef>
                <a:spcPts val="0"/>
              </a:spcBef>
              <a:buFont typeface="Wingdings" pitchFamily="2" charset="2"/>
              <a:buChar char="ü"/>
            </a:pPr>
            <a:r>
              <a:rPr lang="en-US" sz="2000" dirty="0" err="1" smtClean="0"/>
              <a:t>Chỉ</a:t>
            </a:r>
            <a:r>
              <a:rPr lang="en-US" sz="2000" dirty="0" smtClean="0"/>
              <a:t> </a:t>
            </a:r>
            <a:r>
              <a:rPr lang="en-US" sz="2000" dirty="0" err="1" smtClean="0"/>
              <a:t>có</a:t>
            </a:r>
            <a:r>
              <a:rPr lang="en-US" sz="2000" dirty="0" smtClean="0"/>
              <a:t> </a:t>
            </a:r>
            <a:r>
              <a:rPr lang="en-US" sz="2000" dirty="0" err="1" smtClean="0"/>
              <a:t>phương</a:t>
            </a:r>
            <a:r>
              <a:rPr lang="en-US" sz="2000" dirty="0" smtClean="0"/>
              <a:t> </a:t>
            </a:r>
            <a:r>
              <a:rPr lang="en-US" sz="2000" dirty="0" err="1" smtClean="0"/>
              <a:t>thức</a:t>
            </a:r>
            <a:r>
              <a:rPr lang="en-US" sz="2000" dirty="0" smtClean="0"/>
              <a:t> </a:t>
            </a:r>
            <a:r>
              <a:rPr lang="en-US" sz="2000" dirty="0" err="1" smtClean="0"/>
              <a:t>trườu</a:t>
            </a:r>
            <a:r>
              <a:rPr lang="en-US" sz="2000" dirty="0" smtClean="0"/>
              <a:t> </a:t>
            </a:r>
            <a:r>
              <a:rPr lang="en-US" sz="2000" dirty="0" err="1" smtClean="0"/>
              <a:t>tượng</a:t>
            </a:r>
            <a:r>
              <a:rPr lang="en-US" sz="2000" dirty="0" smtClean="0"/>
              <a:t>, </a:t>
            </a:r>
            <a:r>
              <a:rPr lang="en-US" sz="2000" dirty="0" err="1" smtClean="0"/>
              <a:t>ko</a:t>
            </a:r>
            <a:r>
              <a:rPr lang="en-US" sz="2000" dirty="0" smtClean="0"/>
              <a:t> </a:t>
            </a:r>
            <a:r>
              <a:rPr lang="en-US" sz="2000" dirty="0" err="1" smtClean="0"/>
              <a:t>có</a:t>
            </a:r>
            <a:r>
              <a:rPr lang="en-US" sz="2000" dirty="0" smtClean="0"/>
              <a:t> </a:t>
            </a:r>
            <a:r>
              <a:rPr lang="en-US" sz="2000" dirty="0" err="1" smtClean="0"/>
              <a:t>thuộc</a:t>
            </a:r>
            <a:r>
              <a:rPr lang="en-US" sz="2000" dirty="0" smtClean="0"/>
              <a:t> </a:t>
            </a:r>
            <a:r>
              <a:rPr lang="en-US" sz="2000" smtClean="0"/>
              <a:t>tính</a:t>
            </a:r>
            <a:endParaRPr lang="en-US" sz="2000" dirty="0" smtClean="0"/>
          </a:p>
          <a:p>
            <a:pPr marL="609600" lvl="1" indent="-342900" algn="l">
              <a:spcBef>
                <a:spcPts val="0"/>
              </a:spcBef>
              <a:buFont typeface="Wingdings" pitchFamily="2" charset="2"/>
              <a:buChar char="§"/>
            </a:pPr>
            <a:r>
              <a:rPr lang="en-US" sz="2000" dirty="0" smtClean="0">
                <a:solidFill>
                  <a:schemeClr val="tx1"/>
                </a:solidFill>
              </a:rPr>
              <a:t>1 </a:t>
            </a:r>
            <a:r>
              <a:rPr lang="en-US" sz="2000" dirty="0" err="1" smtClean="0">
                <a:solidFill>
                  <a:schemeClr val="tx1"/>
                </a:solidFill>
              </a:rPr>
              <a:t>phương</a:t>
            </a:r>
            <a:r>
              <a:rPr lang="en-US" sz="2000" dirty="0" smtClean="0">
                <a:solidFill>
                  <a:schemeClr val="tx1"/>
                </a:solidFill>
              </a:rPr>
              <a:t> </a:t>
            </a:r>
            <a:r>
              <a:rPr lang="en-US" sz="2000" dirty="0" err="1" smtClean="0">
                <a:solidFill>
                  <a:schemeClr val="tx1"/>
                </a:solidFill>
              </a:rPr>
              <a:t>thức</a:t>
            </a:r>
            <a:r>
              <a:rPr lang="en-US" sz="2000" dirty="0" smtClean="0">
                <a:solidFill>
                  <a:schemeClr val="tx1"/>
                </a:solidFill>
              </a:rPr>
              <a:t> </a:t>
            </a:r>
            <a:r>
              <a:rPr lang="en-US" sz="2000" dirty="0" err="1" smtClean="0">
                <a:solidFill>
                  <a:schemeClr val="tx1"/>
                </a:solidFill>
              </a:rPr>
              <a:t>trừu</a:t>
            </a:r>
            <a:r>
              <a:rPr lang="en-US" sz="2000" dirty="0" smtClean="0">
                <a:solidFill>
                  <a:schemeClr val="tx1"/>
                </a:solidFill>
              </a:rPr>
              <a:t> </a:t>
            </a:r>
            <a:r>
              <a:rPr lang="en-US" sz="2000" dirty="0" err="1" smtClean="0">
                <a:solidFill>
                  <a:schemeClr val="tx1"/>
                </a:solidFill>
              </a:rPr>
              <a:t>tượng</a:t>
            </a:r>
            <a:r>
              <a:rPr lang="en-US" sz="2000" dirty="0" smtClean="0">
                <a:solidFill>
                  <a:schemeClr val="tx1"/>
                </a:solidFill>
              </a:rPr>
              <a:t> </a:t>
            </a:r>
            <a:r>
              <a:rPr lang="en-US" sz="2000" dirty="0" err="1" smtClean="0">
                <a:solidFill>
                  <a:schemeClr val="tx1"/>
                </a:solidFill>
              </a:rPr>
              <a:t>chỉ</a:t>
            </a:r>
            <a:r>
              <a:rPr lang="en-US" sz="2000" dirty="0" smtClean="0">
                <a:solidFill>
                  <a:schemeClr val="tx1"/>
                </a:solidFill>
              </a:rPr>
              <a:t> </a:t>
            </a:r>
            <a:r>
              <a:rPr lang="en-US" sz="2000" dirty="0" err="1" smtClean="0">
                <a:solidFill>
                  <a:schemeClr val="tx1"/>
                </a:solidFill>
              </a:rPr>
              <a:t>khai</a:t>
            </a:r>
            <a:r>
              <a:rPr lang="en-US" sz="2000" dirty="0" smtClean="0">
                <a:solidFill>
                  <a:schemeClr val="tx1"/>
                </a:solidFill>
              </a:rPr>
              <a:t> </a:t>
            </a:r>
            <a:r>
              <a:rPr lang="en-US" sz="2000" dirty="0" err="1" smtClean="0">
                <a:solidFill>
                  <a:schemeClr val="tx1"/>
                </a:solidFill>
              </a:rPr>
              <a:t>báo</a:t>
            </a:r>
            <a:r>
              <a:rPr lang="en-US" sz="2000" dirty="0" smtClean="0">
                <a:solidFill>
                  <a:schemeClr val="tx1"/>
                </a:solidFill>
              </a:rPr>
              <a:t> </a:t>
            </a:r>
            <a:r>
              <a:rPr lang="en-US" sz="2000" dirty="0" err="1" smtClean="0">
                <a:solidFill>
                  <a:schemeClr val="tx1"/>
                </a:solidFill>
              </a:rPr>
              <a:t>chứ</a:t>
            </a:r>
            <a:r>
              <a:rPr lang="en-US" sz="2000" dirty="0" smtClean="0">
                <a:solidFill>
                  <a:schemeClr val="tx1"/>
                </a:solidFill>
              </a:rPr>
              <a:t> </a:t>
            </a:r>
            <a:r>
              <a:rPr lang="en-US" sz="2000" dirty="0" err="1" smtClean="0">
                <a:solidFill>
                  <a:schemeClr val="tx1"/>
                </a:solidFill>
              </a:rPr>
              <a:t>ko</a:t>
            </a:r>
            <a:r>
              <a:rPr lang="en-US" sz="2000" dirty="0" smtClean="0">
                <a:solidFill>
                  <a:schemeClr val="tx1"/>
                </a:solidFill>
              </a:rPr>
              <a:t> </a:t>
            </a:r>
            <a:r>
              <a:rPr lang="en-US" sz="2000" dirty="0" err="1" smtClean="0">
                <a:solidFill>
                  <a:schemeClr val="tx1"/>
                </a:solidFill>
              </a:rPr>
              <a:t>định</a:t>
            </a:r>
            <a:r>
              <a:rPr lang="en-US" sz="2000" dirty="0" smtClean="0">
                <a:solidFill>
                  <a:schemeClr val="tx1"/>
                </a:solidFill>
              </a:rPr>
              <a:t> </a:t>
            </a:r>
            <a:r>
              <a:rPr lang="en-US" sz="2000" dirty="0" err="1" smtClean="0">
                <a:solidFill>
                  <a:schemeClr val="tx1"/>
                </a:solidFill>
              </a:rPr>
              <a:t>nghĩa</a:t>
            </a:r>
            <a:endParaRPr lang="en" sz="2000" dirty="0" smtClean="0">
              <a:solidFill>
                <a:schemeClr val="tx1"/>
              </a:solidFill>
            </a:endParaRPr>
          </a:p>
        </p:txBody>
      </p:sp>
      <p:sp>
        <p:nvSpPr>
          <p:cNvPr id="147" name="Shape 147"/>
          <p:cNvSpPr/>
          <p:nvPr/>
        </p:nvSpPr>
        <p:spPr>
          <a:xfrm>
            <a:off x="0" y="809468"/>
            <a:ext cx="9144000" cy="34200"/>
          </a:xfrm>
          <a:prstGeom prst="rect">
            <a:avLst/>
          </a:prstGeom>
          <a:solidFill>
            <a:schemeClr val="accent5"/>
          </a:solidFill>
          <a:ln w="9525" cap="flat" cmpd="sng">
            <a:solidFill>
              <a:srgbClr val="42719B"/>
            </a:solidFill>
            <a:prstDash val="solid"/>
            <a:miter lim="800000"/>
            <a:headEnd type="none" w="med" len="med"/>
            <a:tailEnd type="none" w="med" len="med"/>
          </a:ln>
        </p:spPr>
        <p:txBody>
          <a:bodyPr wrap="square" lIns="68575" tIns="34275" rIns="68575" bIns="34275" anchor="ctr" anchorCtr="0">
            <a:noAutofit/>
          </a:bodyPr>
          <a:lstStyle/>
          <a:p>
            <a:pPr marL="0" marR="0" lvl="0" indent="0" algn="ctr" rtl="0">
              <a:spcBef>
                <a:spcPts val="0"/>
              </a:spcBef>
              <a:buNone/>
            </a:pPr>
            <a:endParaRPr sz="1400" b="0" i="0" u="none" strike="noStrike" cap="none">
              <a:solidFill>
                <a:srgbClr val="FFD966"/>
              </a:solidFill>
              <a:latin typeface="Calibri"/>
              <a:ea typeface="Calibri"/>
              <a:cs typeface="Calibri"/>
              <a:sym typeface="Calibri"/>
            </a:endParaRPr>
          </a:p>
        </p:txBody>
      </p:sp>
      <p:pic>
        <p:nvPicPr>
          <p:cNvPr id="148" name="Shape 148" descr="php_logo.png"/>
          <p:cNvPicPr preferRelativeResize="0"/>
          <p:nvPr/>
        </p:nvPicPr>
        <p:blipFill rotWithShape="1">
          <a:blip r:embed="rId3">
            <a:alphaModFix/>
          </a:blip>
          <a:srcRect l="7374" r="7374"/>
          <a:stretch/>
        </p:blipFill>
        <p:spPr>
          <a:xfrm>
            <a:off x="7942249" y="67550"/>
            <a:ext cx="1054200" cy="741900"/>
          </a:xfrm>
          <a:prstGeom prst="rect">
            <a:avLst/>
          </a:prstGeom>
          <a:noFill/>
          <a:ln>
            <a:noFill/>
          </a:ln>
        </p:spPr>
      </p:pic>
    </p:spTree>
    <p:extLst>
      <p:ext uri="{BB962C8B-B14F-4D97-AF65-F5344CB8AC3E}">
        <p14:creationId xmlns:p14="http://schemas.microsoft.com/office/powerpoint/2010/main" val="514193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1064300" y="178456"/>
            <a:ext cx="6858000" cy="541200"/>
          </a:xfrm>
          <a:prstGeom prst="rect">
            <a:avLst/>
          </a:prstGeom>
          <a:noFill/>
          <a:ln>
            <a:noFill/>
          </a:ln>
        </p:spPr>
        <p:txBody>
          <a:bodyPr wrap="square" lIns="68575" tIns="34275" rIns="68575" bIns="34275" anchor="b" anchorCtr="0">
            <a:noAutofit/>
          </a:bodyPr>
          <a:lstStyle/>
          <a:p>
            <a:pPr marL="0" marR="0" lvl="0" indent="0" algn="ctr" rtl="0">
              <a:lnSpc>
                <a:spcPct val="90000"/>
              </a:lnSpc>
              <a:spcBef>
                <a:spcPts val="0"/>
              </a:spcBef>
              <a:buClr>
                <a:schemeClr val="dk1"/>
              </a:buClr>
              <a:buSzPct val="25000"/>
              <a:buFont typeface="Calibri"/>
              <a:buNone/>
            </a:pPr>
            <a:r>
              <a:rPr lang="en" sz="4100" dirty="0" smtClean="0"/>
              <a:t>PHP - OOP</a:t>
            </a:r>
            <a:endParaRPr lang="en" sz="4100" dirty="0"/>
          </a:p>
        </p:txBody>
      </p:sp>
      <p:sp>
        <p:nvSpPr>
          <p:cNvPr id="146" name="Shape 146"/>
          <p:cNvSpPr txBox="1">
            <a:spLocks noGrp="1"/>
          </p:cNvSpPr>
          <p:nvPr>
            <p:ph type="subTitle" idx="1"/>
          </p:nvPr>
        </p:nvSpPr>
        <p:spPr>
          <a:xfrm>
            <a:off x="762000" y="1037620"/>
            <a:ext cx="7543800" cy="4105800"/>
          </a:xfrm>
          <a:prstGeom prst="rect">
            <a:avLst/>
          </a:prstGeom>
          <a:noFill/>
          <a:ln>
            <a:noFill/>
          </a:ln>
        </p:spPr>
        <p:txBody>
          <a:bodyPr wrap="square" lIns="68575" tIns="34275" rIns="68575" bIns="34275" anchor="t" anchorCtr="0">
            <a:noAutofit/>
          </a:bodyPr>
          <a:lstStyle/>
          <a:p>
            <a:pPr marL="342900" lvl="0" indent="-419100" algn="l">
              <a:spcBef>
                <a:spcPts val="0"/>
              </a:spcBef>
              <a:buFont typeface="Noto Sans Symbols"/>
              <a:buChar char="❖"/>
            </a:pPr>
            <a:r>
              <a:rPr lang="en" sz="2400" b="1" dirty="0" smtClean="0">
                <a:solidFill>
                  <a:srgbClr val="FF0000"/>
                </a:solidFill>
              </a:rPr>
              <a:t>Trait trong php: </a:t>
            </a:r>
            <a:r>
              <a:rPr lang="en" sz="1600" b="1" dirty="0">
                <a:solidFill>
                  <a:schemeClr val="tx1"/>
                </a:solidFill>
              </a:rPr>
              <a:t>T</a:t>
            </a:r>
            <a:r>
              <a:rPr lang="en" sz="1600" b="1" dirty="0" smtClean="0">
                <a:solidFill>
                  <a:schemeClr val="tx1"/>
                </a:solidFill>
              </a:rPr>
              <a:t>ừ phiên bản php 5.4</a:t>
            </a:r>
            <a:endParaRPr lang="en-US" sz="1600" dirty="0">
              <a:solidFill>
                <a:schemeClr val="tx1"/>
              </a:solidFill>
            </a:endParaRPr>
          </a:p>
          <a:p>
            <a:pPr lvl="0" algn="l">
              <a:spcBef>
                <a:spcPts val="0"/>
              </a:spcBef>
            </a:pPr>
            <a:r>
              <a:rPr lang="en-US" sz="2000" dirty="0" err="1" smtClean="0"/>
              <a:t>Khai</a:t>
            </a:r>
            <a:r>
              <a:rPr lang="en-US" sz="2000" dirty="0" smtClean="0"/>
              <a:t> </a:t>
            </a:r>
            <a:r>
              <a:rPr lang="en-US" sz="2000" dirty="0" err="1" smtClean="0"/>
              <a:t>báo</a:t>
            </a:r>
            <a:r>
              <a:rPr lang="en-US" sz="2000" dirty="0" smtClean="0"/>
              <a:t> </a:t>
            </a:r>
            <a:r>
              <a:rPr lang="en-US" sz="2000" dirty="0" err="1" smtClean="0"/>
              <a:t>từ</a:t>
            </a:r>
            <a:r>
              <a:rPr lang="en-US" sz="2000" dirty="0" smtClean="0"/>
              <a:t> </a:t>
            </a:r>
            <a:r>
              <a:rPr lang="en-US" sz="2000" dirty="0" err="1" smtClean="0"/>
              <a:t>khóa</a:t>
            </a:r>
            <a:r>
              <a:rPr lang="en-US" sz="2000" dirty="0" smtClean="0"/>
              <a:t> use </a:t>
            </a:r>
            <a:r>
              <a:rPr lang="en-US" sz="2000" dirty="0" err="1" smtClean="0"/>
              <a:t>để</a:t>
            </a:r>
            <a:r>
              <a:rPr lang="en-US" sz="2000" dirty="0" smtClean="0"/>
              <a:t> </a:t>
            </a:r>
            <a:r>
              <a:rPr lang="en-US" sz="2000" dirty="0" err="1" smtClean="0"/>
              <a:t>sử</a:t>
            </a:r>
            <a:r>
              <a:rPr lang="en-US" sz="2000" dirty="0" smtClean="0"/>
              <a:t> </a:t>
            </a:r>
            <a:r>
              <a:rPr lang="en-US" sz="2000" dirty="0" err="1" smtClean="0"/>
              <a:t>dụng</a:t>
            </a:r>
            <a:r>
              <a:rPr lang="en-US" sz="2000" dirty="0" smtClean="0"/>
              <a:t> trait </a:t>
            </a:r>
            <a:r>
              <a:rPr lang="en-US" sz="2000" dirty="0" err="1" smtClean="0"/>
              <a:t>mà</a:t>
            </a:r>
            <a:r>
              <a:rPr lang="en-US" sz="2000" dirty="0" smtClean="0"/>
              <a:t> </a:t>
            </a:r>
            <a:r>
              <a:rPr lang="en-US" sz="2000" dirty="0" err="1" smtClean="0"/>
              <a:t>ko</a:t>
            </a:r>
            <a:r>
              <a:rPr lang="en-US" sz="2000" dirty="0" smtClean="0"/>
              <a:t> </a:t>
            </a:r>
            <a:r>
              <a:rPr lang="en-US" sz="2000" dirty="0" err="1" smtClean="0"/>
              <a:t>cần</a:t>
            </a:r>
            <a:r>
              <a:rPr lang="en-US" sz="2000" dirty="0" smtClean="0"/>
              <a:t> </a:t>
            </a:r>
            <a:r>
              <a:rPr lang="en-US" sz="2000" dirty="0" smtClean="0">
                <a:solidFill>
                  <a:srgbClr val="FF0000"/>
                </a:solidFill>
              </a:rPr>
              <a:t>extends</a:t>
            </a:r>
          </a:p>
          <a:p>
            <a:pPr lvl="0" algn="l">
              <a:spcBef>
                <a:spcPts val="0"/>
              </a:spcBef>
            </a:pPr>
            <a:r>
              <a:rPr lang="en-US" sz="2000" dirty="0" err="1" smtClean="0"/>
              <a:t>Khai</a:t>
            </a:r>
            <a:r>
              <a:rPr lang="en-US" sz="2000" dirty="0" smtClean="0"/>
              <a:t> </a:t>
            </a:r>
            <a:r>
              <a:rPr lang="en-US" sz="2000" dirty="0" err="1" smtClean="0"/>
              <a:t>báo</a:t>
            </a:r>
            <a:r>
              <a:rPr lang="en-US" sz="2000" dirty="0" smtClean="0"/>
              <a:t>:</a:t>
            </a:r>
          </a:p>
          <a:p>
            <a:pPr lvl="0" algn="l">
              <a:spcBef>
                <a:spcPts val="0"/>
              </a:spcBef>
            </a:pPr>
            <a:r>
              <a:rPr lang="en-US" sz="2000" dirty="0">
                <a:solidFill>
                  <a:schemeClr val="tx1"/>
                </a:solidFill>
              </a:rPr>
              <a:t>t</a:t>
            </a:r>
            <a:r>
              <a:rPr lang="en-US" sz="2000" dirty="0" smtClean="0">
                <a:solidFill>
                  <a:schemeClr val="tx1"/>
                </a:solidFill>
              </a:rPr>
              <a:t>rait </a:t>
            </a:r>
            <a:r>
              <a:rPr lang="en-US" sz="2000" dirty="0" smtClean="0">
                <a:solidFill>
                  <a:srgbClr val="00B050"/>
                </a:solidFill>
              </a:rPr>
              <a:t>Database</a:t>
            </a:r>
            <a:r>
              <a:rPr lang="en-US" sz="2000" dirty="0" smtClean="0">
                <a:solidFill>
                  <a:schemeClr val="tx1"/>
                </a:solidFill>
              </a:rPr>
              <a:t> {}</a:t>
            </a:r>
          </a:p>
          <a:p>
            <a:pPr lvl="0" algn="l">
              <a:spcBef>
                <a:spcPts val="0"/>
              </a:spcBef>
            </a:pPr>
            <a:r>
              <a:rPr lang="en-US" sz="2000" dirty="0" err="1" smtClean="0">
                <a:solidFill>
                  <a:schemeClr val="tx1"/>
                </a:solidFill>
              </a:rPr>
              <a:t>Sử</a:t>
            </a:r>
            <a:r>
              <a:rPr lang="en-US" sz="2000" dirty="0" smtClean="0">
                <a:solidFill>
                  <a:schemeClr val="tx1"/>
                </a:solidFill>
              </a:rPr>
              <a:t> </a:t>
            </a:r>
            <a:r>
              <a:rPr lang="en-US" sz="2000" dirty="0" err="1" smtClean="0">
                <a:solidFill>
                  <a:schemeClr val="tx1"/>
                </a:solidFill>
              </a:rPr>
              <a:t>dụng</a:t>
            </a:r>
            <a:r>
              <a:rPr lang="en-US" sz="2000" dirty="0" smtClean="0">
                <a:solidFill>
                  <a:schemeClr val="tx1"/>
                </a:solidFill>
              </a:rPr>
              <a:t>:</a:t>
            </a:r>
          </a:p>
          <a:p>
            <a:pPr lvl="0" algn="l">
              <a:spcBef>
                <a:spcPts val="0"/>
              </a:spcBef>
            </a:pPr>
            <a:r>
              <a:rPr lang="en-US" sz="2000" dirty="0" smtClean="0">
                <a:solidFill>
                  <a:schemeClr val="tx1"/>
                </a:solidFill>
              </a:rPr>
              <a:t>Class </a:t>
            </a:r>
            <a:r>
              <a:rPr lang="en-US" sz="2000" dirty="0" smtClean="0">
                <a:solidFill>
                  <a:srgbClr val="00B050"/>
                </a:solidFill>
              </a:rPr>
              <a:t>User</a:t>
            </a:r>
            <a:r>
              <a:rPr lang="en-US" sz="2000" dirty="0" smtClean="0">
                <a:solidFill>
                  <a:schemeClr val="tx1"/>
                </a:solidFill>
              </a:rPr>
              <a:t>{</a:t>
            </a:r>
          </a:p>
          <a:p>
            <a:pPr lvl="0" algn="l">
              <a:spcBef>
                <a:spcPts val="0"/>
              </a:spcBef>
            </a:pPr>
            <a:r>
              <a:rPr lang="en-US" sz="2000" dirty="0" smtClean="0">
                <a:solidFill>
                  <a:schemeClr val="tx1"/>
                </a:solidFill>
              </a:rPr>
              <a:t>	use </a:t>
            </a:r>
            <a:r>
              <a:rPr lang="en-US" sz="2000" dirty="0" smtClean="0">
                <a:solidFill>
                  <a:srgbClr val="00B050"/>
                </a:solidFill>
              </a:rPr>
              <a:t>Database</a:t>
            </a:r>
            <a:r>
              <a:rPr lang="en-US" sz="2000" dirty="0" smtClean="0">
                <a:solidFill>
                  <a:schemeClr val="tx1"/>
                </a:solidFill>
              </a:rPr>
              <a:t>;</a:t>
            </a:r>
          </a:p>
          <a:p>
            <a:pPr lvl="0" algn="l">
              <a:spcBef>
                <a:spcPts val="0"/>
              </a:spcBef>
            </a:pPr>
            <a:r>
              <a:rPr lang="en-US" sz="2000" dirty="0" smtClean="0">
                <a:solidFill>
                  <a:schemeClr val="tx1"/>
                </a:solidFill>
              </a:rPr>
              <a:t>}</a:t>
            </a:r>
          </a:p>
          <a:p>
            <a:pPr lvl="0" algn="l">
              <a:spcBef>
                <a:spcPts val="0"/>
              </a:spcBef>
            </a:pPr>
            <a:endParaRPr lang="en-US" sz="2000" dirty="0">
              <a:solidFill>
                <a:schemeClr val="tx1"/>
              </a:solidFill>
            </a:endParaRPr>
          </a:p>
          <a:p>
            <a:pPr lvl="0" algn="l">
              <a:spcBef>
                <a:spcPts val="0"/>
              </a:spcBef>
            </a:pPr>
            <a:r>
              <a:rPr lang="en-US" sz="2000" dirty="0" smtClean="0">
                <a:solidFill>
                  <a:schemeClr val="tx1"/>
                </a:solidFill>
              </a:rPr>
              <a:t>. </a:t>
            </a:r>
            <a:r>
              <a:rPr lang="en-US" sz="2000" dirty="0" err="1" smtClean="0">
                <a:solidFill>
                  <a:schemeClr val="tx1"/>
                </a:solidFill>
              </a:rPr>
              <a:t>Có</a:t>
            </a:r>
            <a:r>
              <a:rPr lang="en-US" sz="2000" dirty="0" smtClean="0">
                <a:solidFill>
                  <a:schemeClr val="tx1"/>
                </a:solidFill>
              </a:rPr>
              <a:t> </a:t>
            </a:r>
            <a:r>
              <a:rPr lang="en-US" sz="2000" dirty="0" err="1" smtClean="0">
                <a:solidFill>
                  <a:schemeClr val="tx1"/>
                </a:solidFill>
              </a:rPr>
              <a:t>thể</a:t>
            </a:r>
            <a:r>
              <a:rPr lang="en-US" sz="2000" dirty="0" smtClean="0">
                <a:solidFill>
                  <a:schemeClr val="tx1"/>
                </a:solidFill>
              </a:rPr>
              <a:t> use </a:t>
            </a:r>
            <a:r>
              <a:rPr lang="en-US" sz="2000" dirty="0" err="1" smtClean="0">
                <a:solidFill>
                  <a:schemeClr val="tx1"/>
                </a:solidFill>
              </a:rPr>
              <a:t>nhiều</a:t>
            </a:r>
            <a:r>
              <a:rPr lang="en-US" sz="2000" dirty="0" smtClean="0">
                <a:solidFill>
                  <a:schemeClr val="tx1"/>
                </a:solidFill>
              </a:rPr>
              <a:t> trait </a:t>
            </a:r>
            <a:r>
              <a:rPr lang="en-US" sz="2000" dirty="0" err="1" smtClean="0">
                <a:solidFill>
                  <a:schemeClr val="tx1"/>
                </a:solidFill>
              </a:rPr>
              <a:t>trong</a:t>
            </a:r>
            <a:r>
              <a:rPr lang="en-US" sz="2000" dirty="0" smtClean="0">
                <a:solidFill>
                  <a:schemeClr val="tx1"/>
                </a:solidFill>
              </a:rPr>
              <a:t> </a:t>
            </a:r>
            <a:r>
              <a:rPr lang="en-US" sz="2000" smtClean="0">
                <a:solidFill>
                  <a:schemeClr val="tx1"/>
                </a:solidFill>
              </a:rPr>
              <a:t>1 class</a:t>
            </a:r>
            <a:endParaRPr lang="en" sz="2000" dirty="0" smtClean="0">
              <a:solidFill>
                <a:schemeClr val="tx1"/>
              </a:solidFill>
            </a:endParaRPr>
          </a:p>
        </p:txBody>
      </p:sp>
      <p:sp>
        <p:nvSpPr>
          <p:cNvPr id="147" name="Shape 147"/>
          <p:cNvSpPr/>
          <p:nvPr/>
        </p:nvSpPr>
        <p:spPr>
          <a:xfrm>
            <a:off x="0" y="809468"/>
            <a:ext cx="9144000" cy="34200"/>
          </a:xfrm>
          <a:prstGeom prst="rect">
            <a:avLst/>
          </a:prstGeom>
          <a:solidFill>
            <a:schemeClr val="accent5"/>
          </a:solidFill>
          <a:ln w="9525" cap="flat" cmpd="sng">
            <a:solidFill>
              <a:srgbClr val="42719B"/>
            </a:solidFill>
            <a:prstDash val="solid"/>
            <a:miter lim="800000"/>
            <a:headEnd type="none" w="med" len="med"/>
            <a:tailEnd type="none" w="med" len="med"/>
          </a:ln>
        </p:spPr>
        <p:txBody>
          <a:bodyPr wrap="square" lIns="68575" tIns="34275" rIns="68575" bIns="34275" anchor="ctr" anchorCtr="0">
            <a:noAutofit/>
          </a:bodyPr>
          <a:lstStyle/>
          <a:p>
            <a:pPr marL="0" marR="0" lvl="0" indent="0" algn="ctr" rtl="0">
              <a:spcBef>
                <a:spcPts val="0"/>
              </a:spcBef>
              <a:buNone/>
            </a:pPr>
            <a:endParaRPr sz="1400" b="0" i="0" u="none" strike="noStrike" cap="none">
              <a:solidFill>
                <a:srgbClr val="FFD966"/>
              </a:solidFill>
              <a:latin typeface="Calibri"/>
              <a:ea typeface="Calibri"/>
              <a:cs typeface="Calibri"/>
              <a:sym typeface="Calibri"/>
            </a:endParaRPr>
          </a:p>
        </p:txBody>
      </p:sp>
      <p:pic>
        <p:nvPicPr>
          <p:cNvPr id="148" name="Shape 148" descr="php_logo.png"/>
          <p:cNvPicPr preferRelativeResize="0"/>
          <p:nvPr/>
        </p:nvPicPr>
        <p:blipFill rotWithShape="1">
          <a:blip r:embed="rId3">
            <a:alphaModFix/>
          </a:blip>
          <a:srcRect l="7374" r="7374"/>
          <a:stretch/>
        </p:blipFill>
        <p:spPr>
          <a:xfrm>
            <a:off x="7942249" y="67550"/>
            <a:ext cx="1054200" cy="741900"/>
          </a:xfrm>
          <a:prstGeom prst="rect">
            <a:avLst/>
          </a:prstGeom>
          <a:noFill/>
          <a:ln>
            <a:noFill/>
          </a:ln>
        </p:spPr>
      </p:pic>
    </p:spTree>
    <p:extLst>
      <p:ext uri="{BB962C8B-B14F-4D97-AF65-F5344CB8AC3E}">
        <p14:creationId xmlns:p14="http://schemas.microsoft.com/office/powerpoint/2010/main" val="3577591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1064300" y="178456"/>
            <a:ext cx="6858000" cy="541200"/>
          </a:xfrm>
          <a:prstGeom prst="rect">
            <a:avLst/>
          </a:prstGeom>
          <a:noFill/>
          <a:ln>
            <a:noFill/>
          </a:ln>
        </p:spPr>
        <p:txBody>
          <a:bodyPr wrap="square" lIns="68575" tIns="34275" rIns="68575" bIns="34275" anchor="b" anchorCtr="0">
            <a:noAutofit/>
          </a:bodyPr>
          <a:lstStyle/>
          <a:p>
            <a:pPr marL="0" marR="0" lvl="0" indent="0" algn="ctr" rtl="0">
              <a:lnSpc>
                <a:spcPct val="90000"/>
              </a:lnSpc>
              <a:spcBef>
                <a:spcPts val="0"/>
              </a:spcBef>
              <a:buClr>
                <a:schemeClr val="dk1"/>
              </a:buClr>
              <a:buSzPct val="25000"/>
              <a:buFont typeface="Calibri"/>
              <a:buNone/>
            </a:pPr>
            <a:r>
              <a:rPr lang="en" sz="4100" dirty="0" smtClean="0"/>
              <a:t>PHP - OOP</a:t>
            </a:r>
            <a:endParaRPr lang="en" sz="4100" dirty="0"/>
          </a:p>
        </p:txBody>
      </p:sp>
      <p:sp>
        <p:nvSpPr>
          <p:cNvPr id="146" name="Shape 146"/>
          <p:cNvSpPr txBox="1">
            <a:spLocks noGrp="1"/>
          </p:cNvSpPr>
          <p:nvPr>
            <p:ph type="subTitle" idx="1"/>
          </p:nvPr>
        </p:nvSpPr>
        <p:spPr>
          <a:xfrm>
            <a:off x="762000" y="1037620"/>
            <a:ext cx="7543800" cy="4105800"/>
          </a:xfrm>
          <a:prstGeom prst="rect">
            <a:avLst/>
          </a:prstGeom>
          <a:noFill/>
          <a:ln>
            <a:noFill/>
          </a:ln>
        </p:spPr>
        <p:txBody>
          <a:bodyPr wrap="square" lIns="68575" tIns="34275" rIns="68575" bIns="34275" anchor="t" anchorCtr="0">
            <a:noAutofit/>
          </a:bodyPr>
          <a:lstStyle/>
          <a:p>
            <a:pPr marL="342900" lvl="0" indent="-419100" algn="l">
              <a:spcBef>
                <a:spcPts val="0"/>
              </a:spcBef>
              <a:buFont typeface="Noto Sans Symbols"/>
              <a:buChar char="❖"/>
            </a:pPr>
            <a:r>
              <a:rPr lang="en-US" sz="2400" b="1" dirty="0" smtClean="0">
                <a:solidFill>
                  <a:srgbClr val="FF0000"/>
                </a:solidFill>
              </a:rPr>
              <a:t>M</a:t>
            </a:r>
            <a:r>
              <a:rPr lang="en" sz="2400" b="1" smtClean="0">
                <a:solidFill>
                  <a:srgbClr val="FF0000"/>
                </a:solidFill>
              </a:rPr>
              <a:t>ethod chaining</a:t>
            </a:r>
            <a:endParaRPr lang="en" sz="2000" dirty="0" smtClean="0">
              <a:solidFill>
                <a:schemeClr val="tx1"/>
              </a:solidFill>
            </a:endParaRPr>
          </a:p>
        </p:txBody>
      </p:sp>
      <p:sp>
        <p:nvSpPr>
          <p:cNvPr id="147" name="Shape 147"/>
          <p:cNvSpPr/>
          <p:nvPr/>
        </p:nvSpPr>
        <p:spPr>
          <a:xfrm>
            <a:off x="0" y="809468"/>
            <a:ext cx="9144000" cy="34200"/>
          </a:xfrm>
          <a:prstGeom prst="rect">
            <a:avLst/>
          </a:prstGeom>
          <a:solidFill>
            <a:schemeClr val="accent5"/>
          </a:solidFill>
          <a:ln w="9525" cap="flat" cmpd="sng">
            <a:solidFill>
              <a:srgbClr val="42719B"/>
            </a:solidFill>
            <a:prstDash val="solid"/>
            <a:miter lim="800000"/>
            <a:headEnd type="none" w="med" len="med"/>
            <a:tailEnd type="none" w="med" len="med"/>
          </a:ln>
        </p:spPr>
        <p:txBody>
          <a:bodyPr wrap="square" lIns="68575" tIns="34275" rIns="68575" bIns="34275" anchor="ctr" anchorCtr="0">
            <a:noAutofit/>
          </a:bodyPr>
          <a:lstStyle/>
          <a:p>
            <a:pPr marL="0" marR="0" lvl="0" indent="0" algn="ctr" rtl="0">
              <a:spcBef>
                <a:spcPts val="0"/>
              </a:spcBef>
              <a:buNone/>
            </a:pPr>
            <a:endParaRPr sz="1400" b="0" i="0" u="none" strike="noStrike" cap="none">
              <a:solidFill>
                <a:srgbClr val="FFD966"/>
              </a:solidFill>
              <a:latin typeface="Calibri"/>
              <a:ea typeface="Calibri"/>
              <a:cs typeface="Calibri"/>
              <a:sym typeface="Calibri"/>
            </a:endParaRPr>
          </a:p>
        </p:txBody>
      </p:sp>
      <p:pic>
        <p:nvPicPr>
          <p:cNvPr id="148" name="Shape 148" descr="php_logo.png"/>
          <p:cNvPicPr preferRelativeResize="0"/>
          <p:nvPr/>
        </p:nvPicPr>
        <p:blipFill rotWithShape="1">
          <a:blip r:embed="rId3">
            <a:alphaModFix/>
          </a:blip>
          <a:srcRect l="7374" r="7374"/>
          <a:stretch/>
        </p:blipFill>
        <p:spPr>
          <a:xfrm>
            <a:off x="7942249" y="67550"/>
            <a:ext cx="1054200" cy="741900"/>
          </a:xfrm>
          <a:prstGeom prst="rect">
            <a:avLst/>
          </a:prstGeom>
          <a:noFill/>
          <a:ln>
            <a:noFill/>
          </a:ln>
        </p:spPr>
      </p:pic>
    </p:spTree>
    <p:extLst>
      <p:ext uri="{BB962C8B-B14F-4D97-AF65-F5344CB8AC3E}">
        <p14:creationId xmlns:p14="http://schemas.microsoft.com/office/powerpoint/2010/main" val="2117061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1064300" y="178456"/>
            <a:ext cx="6858000" cy="541200"/>
          </a:xfrm>
          <a:prstGeom prst="rect">
            <a:avLst/>
          </a:prstGeom>
          <a:noFill/>
          <a:ln>
            <a:noFill/>
          </a:ln>
        </p:spPr>
        <p:txBody>
          <a:bodyPr wrap="square" lIns="68575" tIns="34275" rIns="68575" bIns="34275" anchor="b" anchorCtr="0">
            <a:noAutofit/>
          </a:bodyPr>
          <a:lstStyle/>
          <a:p>
            <a:pPr marL="0" marR="0" lvl="0" indent="0" algn="ctr" rtl="0">
              <a:lnSpc>
                <a:spcPct val="90000"/>
              </a:lnSpc>
              <a:spcBef>
                <a:spcPts val="0"/>
              </a:spcBef>
              <a:buClr>
                <a:schemeClr val="dk1"/>
              </a:buClr>
              <a:buSzPct val="25000"/>
              <a:buFont typeface="Calibri"/>
              <a:buNone/>
            </a:pPr>
            <a:r>
              <a:rPr lang="en" sz="4100" dirty="0" smtClean="0"/>
              <a:t>PHP - OOP</a:t>
            </a:r>
            <a:endParaRPr lang="en" sz="4100" dirty="0"/>
          </a:p>
        </p:txBody>
      </p:sp>
      <p:sp>
        <p:nvSpPr>
          <p:cNvPr id="146" name="Shape 146"/>
          <p:cNvSpPr txBox="1">
            <a:spLocks noGrp="1"/>
          </p:cNvSpPr>
          <p:nvPr>
            <p:ph type="subTitle" idx="1"/>
          </p:nvPr>
        </p:nvSpPr>
        <p:spPr>
          <a:xfrm>
            <a:off x="762000" y="1037620"/>
            <a:ext cx="7543800" cy="4105800"/>
          </a:xfrm>
          <a:prstGeom prst="rect">
            <a:avLst/>
          </a:prstGeom>
          <a:noFill/>
          <a:ln>
            <a:noFill/>
          </a:ln>
        </p:spPr>
        <p:txBody>
          <a:bodyPr wrap="square" lIns="68575" tIns="34275" rIns="68575" bIns="34275" anchor="t" anchorCtr="0">
            <a:noAutofit/>
          </a:bodyPr>
          <a:lstStyle/>
          <a:p>
            <a:pPr marL="342900" lvl="0" indent="-419100" algn="l">
              <a:spcBef>
                <a:spcPts val="0"/>
              </a:spcBef>
              <a:buFont typeface="Noto Sans Symbols"/>
              <a:buChar char="❖"/>
            </a:pPr>
            <a:r>
              <a:rPr lang="en-US" sz="2400" b="1" dirty="0" smtClean="0">
                <a:solidFill>
                  <a:srgbClr val="FF0000"/>
                </a:solidFill>
              </a:rPr>
              <a:t>E</a:t>
            </a:r>
            <a:r>
              <a:rPr lang="en" sz="2400" b="1" dirty="0" smtClean="0">
                <a:solidFill>
                  <a:srgbClr val="FF0000"/>
                </a:solidFill>
              </a:rPr>
              <a:t>arly binding and late binding</a:t>
            </a:r>
          </a:p>
          <a:p>
            <a:pPr marL="342900" lvl="0" indent="-419100" algn="l">
              <a:spcBef>
                <a:spcPts val="0"/>
              </a:spcBef>
              <a:buFont typeface="Noto Sans Symbols"/>
              <a:buChar char="❖"/>
            </a:pPr>
            <a:r>
              <a:rPr lang="en-US" sz="2400" b="1" dirty="0" smtClean="0">
                <a:solidFill>
                  <a:srgbClr val="FF0000"/>
                </a:solidFill>
              </a:rPr>
              <a:t>L</a:t>
            </a:r>
            <a:r>
              <a:rPr lang="en" sz="2400" b="1" dirty="0" smtClean="0">
                <a:solidFill>
                  <a:srgbClr val="FF0000"/>
                </a:solidFill>
              </a:rPr>
              <a:t>ate </a:t>
            </a:r>
            <a:r>
              <a:rPr lang="en" sz="2400" b="1" smtClean="0">
                <a:solidFill>
                  <a:srgbClr val="FF0000"/>
                </a:solidFill>
              </a:rPr>
              <a:t>static binding</a:t>
            </a:r>
            <a:endParaRPr lang="en-US" sz="1600" dirty="0">
              <a:solidFill>
                <a:schemeClr val="tx1"/>
              </a:solidFill>
            </a:endParaRPr>
          </a:p>
        </p:txBody>
      </p:sp>
      <p:sp>
        <p:nvSpPr>
          <p:cNvPr id="147" name="Shape 147"/>
          <p:cNvSpPr/>
          <p:nvPr/>
        </p:nvSpPr>
        <p:spPr>
          <a:xfrm>
            <a:off x="0" y="809468"/>
            <a:ext cx="9144000" cy="34200"/>
          </a:xfrm>
          <a:prstGeom prst="rect">
            <a:avLst/>
          </a:prstGeom>
          <a:solidFill>
            <a:schemeClr val="accent5"/>
          </a:solidFill>
          <a:ln w="9525" cap="flat" cmpd="sng">
            <a:solidFill>
              <a:srgbClr val="42719B"/>
            </a:solidFill>
            <a:prstDash val="solid"/>
            <a:miter lim="800000"/>
            <a:headEnd type="none" w="med" len="med"/>
            <a:tailEnd type="none" w="med" len="med"/>
          </a:ln>
        </p:spPr>
        <p:txBody>
          <a:bodyPr wrap="square" lIns="68575" tIns="34275" rIns="68575" bIns="34275" anchor="ctr" anchorCtr="0">
            <a:noAutofit/>
          </a:bodyPr>
          <a:lstStyle/>
          <a:p>
            <a:pPr marL="0" marR="0" lvl="0" indent="0" algn="ctr" rtl="0">
              <a:spcBef>
                <a:spcPts val="0"/>
              </a:spcBef>
              <a:buNone/>
            </a:pPr>
            <a:endParaRPr sz="1400" b="0" i="0" u="none" strike="noStrike" cap="none">
              <a:solidFill>
                <a:srgbClr val="FFD966"/>
              </a:solidFill>
              <a:latin typeface="Calibri"/>
              <a:ea typeface="Calibri"/>
              <a:cs typeface="Calibri"/>
              <a:sym typeface="Calibri"/>
            </a:endParaRPr>
          </a:p>
        </p:txBody>
      </p:sp>
      <p:pic>
        <p:nvPicPr>
          <p:cNvPr id="148" name="Shape 148" descr="php_logo.png"/>
          <p:cNvPicPr preferRelativeResize="0"/>
          <p:nvPr/>
        </p:nvPicPr>
        <p:blipFill rotWithShape="1">
          <a:blip r:embed="rId3">
            <a:alphaModFix/>
          </a:blip>
          <a:srcRect l="7374" r="7374"/>
          <a:stretch/>
        </p:blipFill>
        <p:spPr>
          <a:xfrm>
            <a:off x="7942249" y="67550"/>
            <a:ext cx="1054200" cy="741900"/>
          </a:xfrm>
          <a:prstGeom prst="rect">
            <a:avLst/>
          </a:prstGeom>
          <a:noFill/>
          <a:ln>
            <a:noFill/>
          </a:ln>
        </p:spPr>
      </p:pic>
    </p:spTree>
    <p:extLst>
      <p:ext uri="{BB962C8B-B14F-4D97-AF65-F5344CB8AC3E}">
        <p14:creationId xmlns:p14="http://schemas.microsoft.com/office/powerpoint/2010/main" val="1745219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1064300" y="178456"/>
            <a:ext cx="6858000" cy="541200"/>
          </a:xfrm>
          <a:prstGeom prst="rect">
            <a:avLst/>
          </a:prstGeom>
          <a:noFill/>
          <a:ln>
            <a:noFill/>
          </a:ln>
        </p:spPr>
        <p:txBody>
          <a:bodyPr wrap="square" lIns="68575" tIns="34275" rIns="68575" bIns="34275" anchor="b" anchorCtr="0">
            <a:noAutofit/>
          </a:bodyPr>
          <a:lstStyle/>
          <a:p>
            <a:pPr marL="0" marR="0" lvl="0" indent="0" algn="ctr" rtl="0">
              <a:lnSpc>
                <a:spcPct val="90000"/>
              </a:lnSpc>
              <a:spcBef>
                <a:spcPts val="0"/>
              </a:spcBef>
              <a:buClr>
                <a:schemeClr val="dk1"/>
              </a:buClr>
              <a:buSzPct val="25000"/>
              <a:buFont typeface="Calibri"/>
              <a:buNone/>
            </a:pPr>
            <a:r>
              <a:rPr lang="en" sz="4100" dirty="0" smtClean="0"/>
              <a:t>PHP - OOP</a:t>
            </a:r>
            <a:endParaRPr lang="en" sz="4100" dirty="0"/>
          </a:p>
        </p:txBody>
      </p:sp>
      <p:sp>
        <p:nvSpPr>
          <p:cNvPr id="146" name="Shape 146"/>
          <p:cNvSpPr txBox="1">
            <a:spLocks noGrp="1"/>
          </p:cNvSpPr>
          <p:nvPr>
            <p:ph type="subTitle" idx="1"/>
          </p:nvPr>
        </p:nvSpPr>
        <p:spPr>
          <a:xfrm>
            <a:off x="1064300" y="1037620"/>
            <a:ext cx="6858000" cy="4105800"/>
          </a:xfrm>
          <a:prstGeom prst="rect">
            <a:avLst/>
          </a:prstGeom>
          <a:noFill/>
          <a:ln>
            <a:noFill/>
          </a:ln>
        </p:spPr>
        <p:txBody>
          <a:bodyPr wrap="square" lIns="68575" tIns="34275" rIns="68575" bIns="34275" anchor="t" anchorCtr="0">
            <a:noAutofit/>
          </a:bodyPr>
          <a:lstStyle/>
          <a:p>
            <a:pPr marL="342900" marR="0" lvl="0" indent="-419100" algn="l" rtl="0">
              <a:lnSpc>
                <a:spcPct val="90000"/>
              </a:lnSpc>
              <a:spcBef>
                <a:spcPts val="0"/>
              </a:spcBef>
              <a:spcAft>
                <a:spcPts val="0"/>
              </a:spcAft>
              <a:buClr>
                <a:schemeClr val="dk1"/>
              </a:buClr>
              <a:buSzPct val="100000"/>
              <a:buFont typeface="Noto Sans Symbols"/>
              <a:buChar char="❖"/>
            </a:pPr>
            <a:r>
              <a:rPr lang="en" sz="3000" b="1" dirty="0" smtClean="0"/>
              <a:t>Class, Object, Method và property</a:t>
            </a:r>
            <a:endParaRPr lang="en" sz="3000" b="1" dirty="0"/>
          </a:p>
          <a:p>
            <a:pPr marL="685800" marR="0" lvl="1" indent="-393700" algn="l" rtl="0">
              <a:lnSpc>
                <a:spcPct val="90000"/>
              </a:lnSpc>
              <a:spcBef>
                <a:spcPts val="0"/>
              </a:spcBef>
              <a:spcAft>
                <a:spcPts val="0"/>
              </a:spcAft>
              <a:buClr>
                <a:schemeClr val="dk1"/>
              </a:buClr>
              <a:buSzPct val="100000"/>
              <a:buFont typeface="Arial" pitchFamily="34" charset="0"/>
              <a:buChar char="•"/>
            </a:pPr>
            <a:r>
              <a:rPr lang="en-US" sz="2400" b="1" dirty="0" smtClean="0"/>
              <a:t>C</a:t>
            </a:r>
            <a:r>
              <a:rPr lang="en" sz="2400" b="1" dirty="0" smtClean="0"/>
              <a:t>lass (lớp): </a:t>
            </a:r>
            <a:r>
              <a:rPr lang="en" sz="2400" dirty="0" smtClean="0">
                <a:solidFill>
                  <a:srgbClr val="00B050"/>
                </a:solidFill>
              </a:rPr>
              <a:t>Class là một mô hình mà dựa vào đó có thể khởi tạo đối tượng</a:t>
            </a:r>
          </a:p>
          <a:p>
            <a:pPr marL="685800" marR="0" lvl="1" indent="-393700" algn="l" rtl="0">
              <a:lnSpc>
                <a:spcPct val="90000"/>
              </a:lnSpc>
              <a:spcBef>
                <a:spcPts val="0"/>
              </a:spcBef>
              <a:spcAft>
                <a:spcPts val="0"/>
              </a:spcAft>
              <a:buClr>
                <a:schemeClr val="dk1"/>
              </a:buClr>
              <a:buSzPct val="100000"/>
              <a:buFont typeface="Arial" pitchFamily="34" charset="0"/>
              <a:buChar char="•"/>
            </a:pPr>
            <a:r>
              <a:rPr lang="en" sz="2400" b="1" dirty="0" smtClean="0">
                <a:solidFill>
                  <a:schemeClr val="tx1"/>
                </a:solidFill>
              </a:rPr>
              <a:t>Object</a:t>
            </a:r>
            <a:r>
              <a:rPr lang="en" sz="2400" dirty="0" smtClean="0">
                <a:solidFill>
                  <a:srgbClr val="00B050"/>
                </a:solidFill>
              </a:rPr>
              <a:t>: là 1 thực thể cụ thể được khởi tạo từ 1 mô hình (class)</a:t>
            </a:r>
          </a:p>
          <a:p>
            <a:pPr marL="1028700" lvl="2" indent="-393700" algn="l">
              <a:spcBef>
                <a:spcPts val="0"/>
              </a:spcBef>
              <a:buFont typeface="Wingdings" pitchFamily="2" charset="2"/>
              <a:buChar char="ü"/>
            </a:pPr>
            <a:r>
              <a:rPr lang="en-US" sz="2300" dirty="0" smtClean="0"/>
              <a:t>K</a:t>
            </a:r>
            <a:r>
              <a:rPr lang="en" sz="2300" dirty="0" smtClean="0"/>
              <a:t>hai báo với từ khóa class</a:t>
            </a:r>
          </a:p>
          <a:p>
            <a:pPr marL="1028700" lvl="2" indent="-393700" algn="l">
              <a:spcBef>
                <a:spcPts val="0"/>
              </a:spcBef>
              <a:buFont typeface="Wingdings" pitchFamily="2" charset="2"/>
              <a:buChar char="ü"/>
            </a:pPr>
            <a:r>
              <a:rPr lang="en" sz="2300" dirty="0" smtClean="0"/>
              <a:t>Viết hoa mỗi chữ cái đầu</a:t>
            </a:r>
          </a:p>
          <a:p>
            <a:pPr marL="1028700" lvl="2" indent="-393700" algn="l">
              <a:spcBef>
                <a:spcPts val="0"/>
              </a:spcBef>
              <a:buFont typeface="Wingdings" pitchFamily="2" charset="2"/>
              <a:buChar char="ü"/>
            </a:pPr>
            <a:r>
              <a:rPr lang="en-US" sz="2300" dirty="0" smtClean="0"/>
              <a:t>C</a:t>
            </a:r>
            <a:r>
              <a:rPr lang="en" sz="2300" dirty="0" smtClean="0"/>
              <a:t>lass có chứa method và attributes</a:t>
            </a:r>
          </a:p>
          <a:p>
            <a:pPr marL="1028700" lvl="2" indent="-393700" algn="l">
              <a:spcBef>
                <a:spcPts val="0"/>
              </a:spcBef>
              <a:buFont typeface="Wingdings" pitchFamily="2" charset="2"/>
              <a:buChar char="ü"/>
            </a:pPr>
            <a:r>
              <a:rPr lang="en-US" sz="2300" dirty="0" smtClean="0"/>
              <a:t>T</a:t>
            </a:r>
            <a:r>
              <a:rPr lang="en" sz="2300" dirty="0" smtClean="0"/>
              <a:t>ạo objects từ lớp</a:t>
            </a:r>
          </a:p>
          <a:p>
            <a:pPr marL="1371600" lvl="3" indent="-393700" algn="l">
              <a:spcBef>
                <a:spcPts val="0"/>
              </a:spcBef>
              <a:buFont typeface="Wingdings" pitchFamily="2" charset="2"/>
              <a:buChar char="§"/>
            </a:pPr>
            <a:r>
              <a:rPr lang="en-US" sz="2200" dirty="0"/>
              <a:t>$</a:t>
            </a:r>
            <a:r>
              <a:rPr lang="en-US" sz="2200" dirty="0" err="1"/>
              <a:t>bmw</a:t>
            </a:r>
            <a:r>
              <a:rPr lang="en-US" sz="2200" dirty="0"/>
              <a:t> = </a:t>
            </a:r>
            <a:r>
              <a:rPr lang="en-US" sz="2200" dirty="0">
                <a:solidFill>
                  <a:srgbClr val="FF0000"/>
                </a:solidFill>
              </a:rPr>
              <a:t>new</a:t>
            </a:r>
            <a:r>
              <a:rPr lang="en-US" sz="2200" dirty="0"/>
              <a:t> Car </a:t>
            </a:r>
            <a:r>
              <a:rPr lang="en-US" sz="2200" dirty="0" smtClean="0"/>
              <a:t>();</a:t>
            </a:r>
          </a:p>
          <a:p>
            <a:pPr marL="1371600" lvl="3" indent="-393700" algn="l">
              <a:spcBef>
                <a:spcPts val="0"/>
              </a:spcBef>
              <a:buFont typeface="Wingdings" pitchFamily="2" charset="2"/>
              <a:buChar char="§"/>
            </a:pPr>
            <a:r>
              <a:rPr lang="en-US" sz="2400" dirty="0"/>
              <a:t>$</a:t>
            </a:r>
            <a:r>
              <a:rPr lang="en-US" sz="2400" dirty="0" err="1"/>
              <a:t>mercedes</a:t>
            </a:r>
            <a:r>
              <a:rPr lang="en-US" sz="2400" dirty="0"/>
              <a:t> = </a:t>
            </a:r>
            <a:r>
              <a:rPr lang="en-US" sz="2400" dirty="0">
                <a:solidFill>
                  <a:srgbClr val="FF0000"/>
                </a:solidFill>
              </a:rPr>
              <a:t>new</a:t>
            </a:r>
            <a:r>
              <a:rPr lang="en-US" sz="2400" dirty="0"/>
              <a:t> Car ();</a:t>
            </a:r>
            <a:endParaRPr lang="en" sz="2100" dirty="0"/>
          </a:p>
          <a:p>
            <a:pPr marL="292100" marR="0" lvl="1" algn="l" rtl="0">
              <a:lnSpc>
                <a:spcPct val="90000"/>
              </a:lnSpc>
              <a:spcBef>
                <a:spcPts val="0"/>
              </a:spcBef>
              <a:spcAft>
                <a:spcPts val="0"/>
              </a:spcAft>
              <a:buClr>
                <a:schemeClr val="dk1"/>
              </a:buClr>
              <a:buSzPct val="100000"/>
            </a:pPr>
            <a:endParaRPr lang="en" sz="2400" dirty="0"/>
          </a:p>
          <a:p>
            <a:pPr marR="0" lvl="0" algn="l" rtl="0">
              <a:lnSpc>
                <a:spcPct val="90000"/>
              </a:lnSpc>
              <a:spcBef>
                <a:spcPts val="0"/>
              </a:spcBef>
              <a:spcAft>
                <a:spcPts val="0"/>
              </a:spcAft>
              <a:buNone/>
            </a:pPr>
            <a:endParaRPr dirty="0"/>
          </a:p>
          <a:p>
            <a:pPr marL="1028700" marR="0" lvl="3" indent="0" algn="l" rtl="0">
              <a:lnSpc>
                <a:spcPct val="90000"/>
              </a:lnSpc>
              <a:spcBef>
                <a:spcPts val="400"/>
              </a:spcBef>
              <a:buClr>
                <a:schemeClr val="dk1"/>
              </a:buClr>
              <a:buSzPct val="25000"/>
              <a:buFont typeface="Arial"/>
              <a:buNone/>
            </a:pPr>
            <a:endParaRPr sz="1200" b="0" i="0" u="none" strike="noStrike" cap="none" dirty="0">
              <a:solidFill>
                <a:schemeClr val="dk1"/>
              </a:solidFill>
              <a:latin typeface="Calibri"/>
              <a:ea typeface="Calibri"/>
              <a:cs typeface="Calibri"/>
              <a:sym typeface="Calibri"/>
            </a:endParaRPr>
          </a:p>
        </p:txBody>
      </p:sp>
      <p:sp>
        <p:nvSpPr>
          <p:cNvPr id="147" name="Shape 147"/>
          <p:cNvSpPr/>
          <p:nvPr/>
        </p:nvSpPr>
        <p:spPr>
          <a:xfrm>
            <a:off x="0" y="809468"/>
            <a:ext cx="9144000" cy="34200"/>
          </a:xfrm>
          <a:prstGeom prst="rect">
            <a:avLst/>
          </a:prstGeom>
          <a:solidFill>
            <a:schemeClr val="accent5"/>
          </a:solidFill>
          <a:ln w="9525" cap="flat" cmpd="sng">
            <a:solidFill>
              <a:srgbClr val="42719B"/>
            </a:solidFill>
            <a:prstDash val="solid"/>
            <a:miter lim="800000"/>
            <a:headEnd type="none" w="med" len="med"/>
            <a:tailEnd type="none" w="med" len="med"/>
          </a:ln>
        </p:spPr>
        <p:txBody>
          <a:bodyPr wrap="square" lIns="68575" tIns="34275" rIns="68575" bIns="34275" anchor="ctr" anchorCtr="0">
            <a:noAutofit/>
          </a:bodyPr>
          <a:lstStyle/>
          <a:p>
            <a:pPr marL="0" marR="0" lvl="0" indent="0" algn="ctr" rtl="0">
              <a:spcBef>
                <a:spcPts val="0"/>
              </a:spcBef>
              <a:buNone/>
            </a:pPr>
            <a:endParaRPr sz="1400" b="0" i="0" u="none" strike="noStrike" cap="none">
              <a:solidFill>
                <a:srgbClr val="FFD966"/>
              </a:solidFill>
              <a:latin typeface="Calibri"/>
              <a:ea typeface="Calibri"/>
              <a:cs typeface="Calibri"/>
              <a:sym typeface="Calibri"/>
            </a:endParaRPr>
          </a:p>
        </p:txBody>
      </p:sp>
      <p:pic>
        <p:nvPicPr>
          <p:cNvPr id="148" name="Shape 148" descr="php_logo.png"/>
          <p:cNvPicPr preferRelativeResize="0"/>
          <p:nvPr/>
        </p:nvPicPr>
        <p:blipFill rotWithShape="1">
          <a:blip r:embed="rId3">
            <a:alphaModFix/>
          </a:blip>
          <a:srcRect l="7374" r="7374"/>
          <a:stretch/>
        </p:blipFill>
        <p:spPr>
          <a:xfrm>
            <a:off x="7942249" y="67550"/>
            <a:ext cx="1054200" cy="741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1064300" y="178456"/>
            <a:ext cx="6858000" cy="541200"/>
          </a:xfrm>
          <a:prstGeom prst="rect">
            <a:avLst/>
          </a:prstGeom>
          <a:noFill/>
          <a:ln>
            <a:noFill/>
          </a:ln>
        </p:spPr>
        <p:txBody>
          <a:bodyPr wrap="square" lIns="68575" tIns="34275" rIns="68575" bIns="34275" anchor="b" anchorCtr="0">
            <a:noAutofit/>
          </a:bodyPr>
          <a:lstStyle/>
          <a:p>
            <a:pPr marL="0" marR="0" lvl="0" indent="0" algn="ctr" rtl="0">
              <a:lnSpc>
                <a:spcPct val="90000"/>
              </a:lnSpc>
              <a:spcBef>
                <a:spcPts val="0"/>
              </a:spcBef>
              <a:buClr>
                <a:schemeClr val="dk1"/>
              </a:buClr>
              <a:buSzPct val="25000"/>
              <a:buFont typeface="Calibri"/>
              <a:buNone/>
            </a:pPr>
            <a:r>
              <a:rPr lang="en" sz="4100" dirty="0" smtClean="0"/>
              <a:t>PHP - OOP</a:t>
            </a:r>
            <a:endParaRPr lang="en" sz="4100" dirty="0"/>
          </a:p>
        </p:txBody>
      </p:sp>
      <p:sp>
        <p:nvSpPr>
          <p:cNvPr id="146" name="Shape 146"/>
          <p:cNvSpPr txBox="1">
            <a:spLocks noGrp="1"/>
          </p:cNvSpPr>
          <p:nvPr>
            <p:ph type="subTitle" idx="1"/>
          </p:nvPr>
        </p:nvSpPr>
        <p:spPr>
          <a:xfrm>
            <a:off x="762000" y="1037620"/>
            <a:ext cx="7543800" cy="4105800"/>
          </a:xfrm>
          <a:prstGeom prst="rect">
            <a:avLst/>
          </a:prstGeom>
          <a:noFill/>
          <a:ln>
            <a:noFill/>
          </a:ln>
        </p:spPr>
        <p:txBody>
          <a:bodyPr wrap="square" lIns="68575" tIns="34275" rIns="68575" bIns="34275" anchor="t" anchorCtr="0">
            <a:noAutofit/>
          </a:bodyPr>
          <a:lstStyle/>
          <a:p>
            <a:pPr marL="342900" lvl="0" indent="-419100" algn="l">
              <a:spcBef>
                <a:spcPts val="0"/>
              </a:spcBef>
              <a:buFont typeface="Noto Sans Symbols"/>
              <a:buChar char="❖"/>
            </a:pPr>
            <a:r>
              <a:rPr lang="en-US" sz="2400" b="1" smtClean="0">
                <a:solidFill>
                  <a:srgbClr val="FF0000"/>
                </a:solidFill>
              </a:rPr>
              <a:t>Type hinting</a:t>
            </a:r>
            <a:endParaRPr lang="en-US" sz="1600" dirty="0">
              <a:solidFill>
                <a:schemeClr val="tx1"/>
              </a:solidFill>
            </a:endParaRPr>
          </a:p>
        </p:txBody>
      </p:sp>
      <p:sp>
        <p:nvSpPr>
          <p:cNvPr id="147" name="Shape 147"/>
          <p:cNvSpPr/>
          <p:nvPr/>
        </p:nvSpPr>
        <p:spPr>
          <a:xfrm>
            <a:off x="0" y="809468"/>
            <a:ext cx="9144000" cy="34200"/>
          </a:xfrm>
          <a:prstGeom prst="rect">
            <a:avLst/>
          </a:prstGeom>
          <a:solidFill>
            <a:schemeClr val="accent5"/>
          </a:solidFill>
          <a:ln w="9525" cap="flat" cmpd="sng">
            <a:solidFill>
              <a:srgbClr val="42719B"/>
            </a:solidFill>
            <a:prstDash val="solid"/>
            <a:miter lim="800000"/>
            <a:headEnd type="none" w="med" len="med"/>
            <a:tailEnd type="none" w="med" len="med"/>
          </a:ln>
        </p:spPr>
        <p:txBody>
          <a:bodyPr wrap="square" lIns="68575" tIns="34275" rIns="68575" bIns="34275" anchor="ctr" anchorCtr="0">
            <a:noAutofit/>
          </a:bodyPr>
          <a:lstStyle/>
          <a:p>
            <a:pPr marL="0" marR="0" lvl="0" indent="0" algn="ctr" rtl="0">
              <a:spcBef>
                <a:spcPts val="0"/>
              </a:spcBef>
              <a:buNone/>
            </a:pPr>
            <a:endParaRPr sz="1400" b="0" i="0" u="none" strike="noStrike" cap="none">
              <a:solidFill>
                <a:srgbClr val="FFD966"/>
              </a:solidFill>
              <a:latin typeface="Calibri"/>
              <a:ea typeface="Calibri"/>
              <a:cs typeface="Calibri"/>
              <a:sym typeface="Calibri"/>
            </a:endParaRPr>
          </a:p>
        </p:txBody>
      </p:sp>
      <p:pic>
        <p:nvPicPr>
          <p:cNvPr id="148" name="Shape 148" descr="php_logo.png"/>
          <p:cNvPicPr preferRelativeResize="0"/>
          <p:nvPr/>
        </p:nvPicPr>
        <p:blipFill rotWithShape="1">
          <a:blip r:embed="rId3">
            <a:alphaModFix/>
          </a:blip>
          <a:srcRect l="7374" r="7374"/>
          <a:stretch/>
        </p:blipFill>
        <p:spPr>
          <a:xfrm>
            <a:off x="7942249" y="67550"/>
            <a:ext cx="1054200" cy="741900"/>
          </a:xfrm>
          <a:prstGeom prst="rect">
            <a:avLst/>
          </a:prstGeom>
          <a:noFill/>
          <a:ln>
            <a:noFill/>
          </a:ln>
        </p:spPr>
      </p:pic>
    </p:spTree>
    <p:extLst>
      <p:ext uri="{BB962C8B-B14F-4D97-AF65-F5344CB8AC3E}">
        <p14:creationId xmlns:p14="http://schemas.microsoft.com/office/powerpoint/2010/main" val="3590067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1064300" y="178456"/>
            <a:ext cx="6858000" cy="541200"/>
          </a:xfrm>
          <a:prstGeom prst="rect">
            <a:avLst/>
          </a:prstGeom>
          <a:noFill/>
          <a:ln>
            <a:noFill/>
          </a:ln>
        </p:spPr>
        <p:txBody>
          <a:bodyPr wrap="square" lIns="68575" tIns="34275" rIns="68575" bIns="34275" anchor="b" anchorCtr="0">
            <a:noAutofit/>
          </a:bodyPr>
          <a:lstStyle/>
          <a:p>
            <a:pPr marL="0" marR="0" lvl="0" indent="0" algn="ctr" rtl="0">
              <a:lnSpc>
                <a:spcPct val="90000"/>
              </a:lnSpc>
              <a:spcBef>
                <a:spcPts val="0"/>
              </a:spcBef>
              <a:buClr>
                <a:schemeClr val="dk1"/>
              </a:buClr>
              <a:buSzPct val="25000"/>
              <a:buFont typeface="Calibri"/>
              <a:buNone/>
            </a:pPr>
            <a:r>
              <a:rPr lang="en" sz="4100" dirty="0" smtClean="0"/>
              <a:t>PHP - OOP</a:t>
            </a:r>
            <a:endParaRPr lang="en" sz="4100" dirty="0"/>
          </a:p>
        </p:txBody>
      </p:sp>
      <p:sp>
        <p:nvSpPr>
          <p:cNvPr id="146" name="Shape 146"/>
          <p:cNvSpPr txBox="1">
            <a:spLocks noGrp="1"/>
          </p:cNvSpPr>
          <p:nvPr>
            <p:ph type="subTitle" idx="1"/>
          </p:nvPr>
        </p:nvSpPr>
        <p:spPr>
          <a:xfrm>
            <a:off x="1064300" y="1037620"/>
            <a:ext cx="6858000" cy="4105800"/>
          </a:xfrm>
          <a:prstGeom prst="rect">
            <a:avLst/>
          </a:prstGeom>
          <a:noFill/>
          <a:ln>
            <a:noFill/>
          </a:ln>
        </p:spPr>
        <p:txBody>
          <a:bodyPr wrap="square" lIns="68575" tIns="34275" rIns="68575" bIns="34275" anchor="t" anchorCtr="0">
            <a:noAutofit/>
          </a:bodyPr>
          <a:lstStyle/>
          <a:p>
            <a:pPr marL="342900" marR="0" lvl="0" indent="-419100" algn="l" rtl="0">
              <a:lnSpc>
                <a:spcPct val="90000"/>
              </a:lnSpc>
              <a:spcBef>
                <a:spcPts val="0"/>
              </a:spcBef>
              <a:spcAft>
                <a:spcPts val="0"/>
              </a:spcAft>
              <a:buClr>
                <a:schemeClr val="dk1"/>
              </a:buClr>
              <a:buSzPct val="100000"/>
              <a:buFont typeface="Noto Sans Symbols"/>
              <a:buChar char="❖"/>
            </a:pPr>
            <a:r>
              <a:rPr lang="en" sz="3000" b="1" dirty="0" smtClean="0"/>
              <a:t>Class, Object,</a:t>
            </a:r>
            <a:endParaRPr lang="en" sz="2400" dirty="0"/>
          </a:p>
          <a:p>
            <a:pPr marR="0" lvl="0" algn="l" rtl="0">
              <a:lnSpc>
                <a:spcPct val="90000"/>
              </a:lnSpc>
              <a:spcBef>
                <a:spcPts val="0"/>
              </a:spcBef>
              <a:spcAft>
                <a:spcPts val="0"/>
              </a:spcAft>
              <a:buNone/>
            </a:pPr>
            <a:endParaRPr dirty="0"/>
          </a:p>
          <a:p>
            <a:pPr marL="1028700" marR="0" lvl="3" indent="0" algn="l" rtl="0">
              <a:lnSpc>
                <a:spcPct val="90000"/>
              </a:lnSpc>
              <a:spcBef>
                <a:spcPts val="400"/>
              </a:spcBef>
              <a:buClr>
                <a:schemeClr val="dk1"/>
              </a:buClr>
              <a:buSzPct val="25000"/>
              <a:buFont typeface="Arial"/>
              <a:buNone/>
            </a:pPr>
            <a:endParaRPr sz="1200" b="0" i="0" u="none" strike="noStrike" cap="none" dirty="0">
              <a:solidFill>
                <a:schemeClr val="dk1"/>
              </a:solidFill>
              <a:latin typeface="Calibri"/>
              <a:ea typeface="Calibri"/>
              <a:cs typeface="Calibri"/>
              <a:sym typeface="Calibri"/>
            </a:endParaRPr>
          </a:p>
        </p:txBody>
      </p:sp>
      <p:sp>
        <p:nvSpPr>
          <p:cNvPr id="147" name="Shape 147"/>
          <p:cNvSpPr/>
          <p:nvPr/>
        </p:nvSpPr>
        <p:spPr>
          <a:xfrm>
            <a:off x="0" y="809468"/>
            <a:ext cx="9144000" cy="34200"/>
          </a:xfrm>
          <a:prstGeom prst="rect">
            <a:avLst/>
          </a:prstGeom>
          <a:solidFill>
            <a:schemeClr val="accent5"/>
          </a:solidFill>
          <a:ln w="9525" cap="flat" cmpd="sng">
            <a:solidFill>
              <a:srgbClr val="42719B"/>
            </a:solidFill>
            <a:prstDash val="solid"/>
            <a:miter lim="800000"/>
            <a:headEnd type="none" w="med" len="med"/>
            <a:tailEnd type="none" w="med" len="med"/>
          </a:ln>
        </p:spPr>
        <p:txBody>
          <a:bodyPr wrap="square" lIns="68575" tIns="34275" rIns="68575" bIns="34275" anchor="ctr" anchorCtr="0">
            <a:noAutofit/>
          </a:bodyPr>
          <a:lstStyle/>
          <a:p>
            <a:pPr marL="0" marR="0" lvl="0" indent="0" algn="ctr" rtl="0">
              <a:spcBef>
                <a:spcPts val="0"/>
              </a:spcBef>
              <a:buNone/>
            </a:pPr>
            <a:endParaRPr sz="1400" b="0" i="0" u="none" strike="noStrike" cap="none">
              <a:solidFill>
                <a:srgbClr val="FFD966"/>
              </a:solidFill>
              <a:latin typeface="Calibri"/>
              <a:ea typeface="Calibri"/>
              <a:cs typeface="Calibri"/>
              <a:sym typeface="Calibri"/>
            </a:endParaRPr>
          </a:p>
        </p:txBody>
      </p:sp>
      <p:pic>
        <p:nvPicPr>
          <p:cNvPr id="148" name="Shape 148" descr="php_logo.png"/>
          <p:cNvPicPr preferRelativeResize="0"/>
          <p:nvPr/>
        </p:nvPicPr>
        <p:blipFill rotWithShape="1">
          <a:blip r:embed="rId3">
            <a:alphaModFix/>
          </a:blip>
          <a:srcRect l="7374" r="7374"/>
          <a:stretch/>
        </p:blipFill>
        <p:spPr>
          <a:xfrm>
            <a:off x="7942249" y="67550"/>
            <a:ext cx="1054200" cy="741900"/>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744" y="1581150"/>
            <a:ext cx="5407256" cy="3562349"/>
          </a:xfrm>
          <a:prstGeom prst="rect">
            <a:avLst/>
          </a:prstGeom>
        </p:spPr>
      </p:pic>
    </p:spTree>
    <p:extLst>
      <p:ext uri="{BB962C8B-B14F-4D97-AF65-F5344CB8AC3E}">
        <p14:creationId xmlns:p14="http://schemas.microsoft.com/office/powerpoint/2010/main" val="1139588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1064300" y="178456"/>
            <a:ext cx="6858000" cy="541200"/>
          </a:xfrm>
          <a:prstGeom prst="rect">
            <a:avLst/>
          </a:prstGeom>
          <a:noFill/>
          <a:ln>
            <a:noFill/>
          </a:ln>
        </p:spPr>
        <p:txBody>
          <a:bodyPr wrap="square" lIns="68575" tIns="34275" rIns="68575" bIns="34275" anchor="b" anchorCtr="0">
            <a:noAutofit/>
          </a:bodyPr>
          <a:lstStyle/>
          <a:p>
            <a:pPr marL="0" marR="0" lvl="0" indent="0" algn="ctr" rtl="0">
              <a:lnSpc>
                <a:spcPct val="90000"/>
              </a:lnSpc>
              <a:spcBef>
                <a:spcPts val="0"/>
              </a:spcBef>
              <a:buClr>
                <a:schemeClr val="dk1"/>
              </a:buClr>
              <a:buSzPct val="25000"/>
              <a:buFont typeface="Calibri"/>
              <a:buNone/>
            </a:pPr>
            <a:r>
              <a:rPr lang="en" sz="4100" dirty="0" smtClean="0"/>
              <a:t>PHP - OOP</a:t>
            </a:r>
            <a:endParaRPr lang="en" sz="4100" dirty="0"/>
          </a:p>
        </p:txBody>
      </p:sp>
      <p:sp>
        <p:nvSpPr>
          <p:cNvPr id="146" name="Shape 146"/>
          <p:cNvSpPr txBox="1">
            <a:spLocks noGrp="1"/>
          </p:cNvSpPr>
          <p:nvPr>
            <p:ph type="subTitle" idx="1"/>
          </p:nvPr>
        </p:nvSpPr>
        <p:spPr>
          <a:xfrm>
            <a:off x="1064300" y="1037620"/>
            <a:ext cx="6858000" cy="4105800"/>
          </a:xfrm>
          <a:prstGeom prst="rect">
            <a:avLst/>
          </a:prstGeom>
          <a:noFill/>
          <a:ln>
            <a:noFill/>
          </a:ln>
        </p:spPr>
        <p:txBody>
          <a:bodyPr wrap="square" lIns="68575" tIns="34275" rIns="68575" bIns="34275" anchor="t" anchorCtr="0">
            <a:noAutofit/>
          </a:bodyPr>
          <a:lstStyle/>
          <a:p>
            <a:pPr marL="342900" marR="0" lvl="0" indent="-419100" algn="l" rtl="0">
              <a:lnSpc>
                <a:spcPct val="90000"/>
              </a:lnSpc>
              <a:spcBef>
                <a:spcPts val="0"/>
              </a:spcBef>
              <a:spcAft>
                <a:spcPts val="0"/>
              </a:spcAft>
              <a:buClr>
                <a:schemeClr val="dk1"/>
              </a:buClr>
              <a:buSzPct val="100000"/>
              <a:buFont typeface="Noto Sans Symbols"/>
              <a:buChar char="❖"/>
            </a:pPr>
            <a:r>
              <a:rPr lang="en" sz="2400" dirty="0" smtClean="0"/>
              <a:t>Sau khi khởi tạo đối tượng có thể gán, truy cập, hoặc thay đổi thuộc tính và phương thức</a:t>
            </a:r>
            <a:endParaRPr lang="en" sz="2400" dirty="0"/>
          </a:p>
          <a:p>
            <a:pPr marL="685800" lvl="1" indent="-393700" algn="l">
              <a:spcBef>
                <a:spcPts val="0"/>
              </a:spcBef>
              <a:buFont typeface="Arial" pitchFamily="34" charset="0"/>
              <a:buChar char="•"/>
            </a:pPr>
            <a:r>
              <a:rPr lang="en-US" sz="2400" dirty="0"/>
              <a:t>$</a:t>
            </a:r>
            <a:r>
              <a:rPr lang="en-US" sz="2400" dirty="0" err="1"/>
              <a:t>bmw</a:t>
            </a:r>
            <a:r>
              <a:rPr lang="en-US" sz="2400" dirty="0"/>
              <a:t> -&gt; </a:t>
            </a:r>
            <a:r>
              <a:rPr lang="en-US" sz="2400" dirty="0">
                <a:solidFill>
                  <a:schemeClr val="accent5">
                    <a:lumMod val="75000"/>
                  </a:schemeClr>
                </a:solidFill>
              </a:rPr>
              <a:t>color</a:t>
            </a:r>
            <a:r>
              <a:rPr lang="en-US" sz="2400" dirty="0"/>
              <a:t> = </a:t>
            </a:r>
            <a:r>
              <a:rPr lang="en-US" sz="2400" dirty="0">
                <a:solidFill>
                  <a:srgbClr val="FF0000"/>
                </a:solidFill>
              </a:rPr>
              <a:t>'blue</a:t>
            </a:r>
            <a:r>
              <a:rPr lang="en-US" sz="2400" dirty="0"/>
              <a:t>';</a:t>
            </a:r>
            <a:endParaRPr lang="es-ES" sz="2400" dirty="0" smtClean="0">
              <a:solidFill>
                <a:schemeClr val="accent5">
                  <a:lumMod val="75000"/>
                </a:schemeClr>
              </a:solidFill>
            </a:endParaRPr>
          </a:p>
          <a:p>
            <a:pPr marL="685800" lvl="1" indent="-393700" algn="l">
              <a:spcBef>
                <a:spcPts val="0"/>
              </a:spcBef>
              <a:buFont typeface="Arial" pitchFamily="34" charset="0"/>
              <a:buChar char="•"/>
            </a:pPr>
            <a:r>
              <a:rPr lang="es-ES" sz="2400" dirty="0" smtClean="0">
                <a:solidFill>
                  <a:schemeClr val="accent5">
                    <a:lumMod val="75000"/>
                  </a:schemeClr>
                </a:solidFill>
              </a:rPr>
              <a:t>echo</a:t>
            </a:r>
            <a:r>
              <a:rPr lang="es-ES" sz="2400" dirty="0" smtClean="0"/>
              <a:t> </a:t>
            </a:r>
            <a:r>
              <a:rPr lang="es-ES" sz="2400" dirty="0"/>
              <a:t>$</a:t>
            </a:r>
            <a:r>
              <a:rPr lang="es-ES" sz="2400" dirty="0" err="1"/>
              <a:t>bmw</a:t>
            </a:r>
            <a:r>
              <a:rPr lang="es-ES" sz="2400" dirty="0"/>
              <a:t> -&gt; color; </a:t>
            </a:r>
            <a:endParaRPr lang="es-ES" sz="2400" dirty="0" smtClean="0"/>
          </a:p>
          <a:p>
            <a:pPr marL="685800" lvl="1" indent="-393700" algn="l">
              <a:spcBef>
                <a:spcPts val="0"/>
              </a:spcBef>
              <a:buFont typeface="Arial" pitchFamily="34" charset="0"/>
              <a:buChar char="•"/>
            </a:pPr>
            <a:r>
              <a:rPr lang="es-ES" sz="2400" dirty="0" smtClean="0">
                <a:solidFill>
                  <a:schemeClr val="accent5">
                    <a:lumMod val="75000"/>
                  </a:schemeClr>
                </a:solidFill>
              </a:rPr>
              <a:t>echo</a:t>
            </a:r>
            <a:r>
              <a:rPr lang="es-ES" sz="2400" dirty="0" smtClean="0"/>
              <a:t> </a:t>
            </a:r>
            <a:r>
              <a:rPr lang="es-ES" sz="2400" dirty="0"/>
              <a:t>$mercedes -&gt; color;</a:t>
            </a:r>
            <a:endParaRPr lang="en" sz="2400" dirty="0"/>
          </a:p>
          <a:p>
            <a:pPr marR="0" lvl="0" algn="l" rtl="0">
              <a:lnSpc>
                <a:spcPct val="90000"/>
              </a:lnSpc>
              <a:spcBef>
                <a:spcPts val="0"/>
              </a:spcBef>
              <a:spcAft>
                <a:spcPts val="0"/>
              </a:spcAft>
              <a:buNone/>
            </a:pPr>
            <a:endParaRPr dirty="0"/>
          </a:p>
          <a:p>
            <a:pPr marL="1028700" marR="0" lvl="3" indent="0" algn="l" rtl="0">
              <a:lnSpc>
                <a:spcPct val="90000"/>
              </a:lnSpc>
              <a:spcBef>
                <a:spcPts val="400"/>
              </a:spcBef>
              <a:buClr>
                <a:schemeClr val="dk1"/>
              </a:buClr>
              <a:buSzPct val="25000"/>
              <a:buFont typeface="Arial"/>
              <a:buNone/>
            </a:pPr>
            <a:endParaRPr sz="1200" b="0" i="0" u="none" strike="noStrike" cap="none" dirty="0">
              <a:solidFill>
                <a:schemeClr val="dk1"/>
              </a:solidFill>
              <a:latin typeface="Calibri"/>
              <a:ea typeface="Calibri"/>
              <a:cs typeface="Calibri"/>
              <a:sym typeface="Calibri"/>
            </a:endParaRPr>
          </a:p>
        </p:txBody>
      </p:sp>
      <p:sp>
        <p:nvSpPr>
          <p:cNvPr id="147" name="Shape 147"/>
          <p:cNvSpPr/>
          <p:nvPr/>
        </p:nvSpPr>
        <p:spPr>
          <a:xfrm>
            <a:off x="0" y="809468"/>
            <a:ext cx="9144000" cy="34200"/>
          </a:xfrm>
          <a:prstGeom prst="rect">
            <a:avLst/>
          </a:prstGeom>
          <a:solidFill>
            <a:schemeClr val="accent5"/>
          </a:solidFill>
          <a:ln w="9525" cap="flat" cmpd="sng">
            <a:solidFill>
              <a:srgbClr val="42719B"/>
            </a:solidFill>
            <a:prstDash val="solid"/>
            <a:miter lim="800000"/>
            <a:headEnd type="none" w="med" len="med"/>
            <a:tailEnd type="none" w="med" len="med"/>
          </a:ln>
        </p:spPr>
        <p:txBody>
          <a:bodyPr wrap="square" lIns="68575" tIns="34275" rIns="68575" bIns="34275" anchor="ctr" anchorCtr="0">
            <a:noAutofit/>
          </a:bodyPr>
          <a:lstStyle/>
          <a:p>
            <a:pPr marL="0" marR="0" lvl="0" indent="0" algn="ctr" rtl="0">
              <a:spcBef>
                <a:spcPts val="0"/>
              </a:spcBef>
              <a:buNone/>
            </a:pPr>
            <a:endParaRPr sz="1400" b="0" i="0" u="none" strike="noStrike" cap="none">
              <a:solidFill>
                <a:srgbClr val="FFD966"/>
              </a:solidFill>
              <a:latin typeface="Calibri"/>
              <a:ea typeface="Calibri"/>
              <a:cs typeface="Calibri"/>
              <a:sym typeface="Calibri"/>
            </a:endParaRPr>
          </a:p>
        </p:txBody>
      </p:sp>
      <p:pic>
        <p:nvPicPr>
          <p:cNvPr id="148" name="Shape 148" descr="php_logo.png"/>
          <p:cNvPicPr preferRelativeResize="0"/>
          <p:nvPr/>
        </p:nvPicPr>
        <p:blipFill rotWithShape="1">
          <a:blip r:embed="rId3">
            <a:alphaModFix/>
          </a:blip>
          <a:srcRect l="7374" r="7374"/>
          <a:stretch/>
        </p:blipFill>
        <p:spPr>
          <a:xfrm>
            <a:off x="7942249" y="67550"/>
            <a:ext cx="1054200" cy="741900"/>
          </a:xfrm>
          <a:prstGeom prst="rect">
            <a:avLst/>
          </a:prstGeom>
          <a:noFill/>
          <a:ln>
            <a:noFill/>
          </a:ln>
        </p:spPr>
      </p:pic>
    </p:spTree>
    <p:extLst>
      <p:ext uri="{BB962C8B-B14F-4D97-AF65-F5344CB8AC3E}">
        <p14:creationId xmlns:p14="http://schemas.microsoft.com/office/powerpoint/2010/main" val="426738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1064300" y="178456"/>
            <a:ext cx="6858000" cy="541200"/>
          </a:xfrm>
          <a:prstGeom prst="rect">
            <a:avLst/>
          </a:prstGeom>
          <a:noFill/>
          <a:ln>
            <a:noFill/>
          </a:ln>
        </p:spPr>
        <p:txBody>
          <a:bodyPr wrap="square" lIns="68575" tIns="34275" rIns="68575" bIns="34275" anchor="b" anchorCtr="0">
            <a:noAutofit/>
          </a:bodyPr>
          <a:lstStyle/>
          <a:p>
            <a:pPr marL="0" marR="0" lvl="0" indent="0" algn="ctr" rtl="0">
              <a:lnSpc>
                <a:spcPct val="90000"/>
              </a:lnSpc>
              <a:spcBef>
                <a:spcPts val="0"/>
              </a:spcBef>
              <a:buClr>
                <a:schemeClr val="dk1"/>
              </a:buClr>
              <a:buSzPct val="25000"/>
              <a:buFont typeface="Calibri"/>
              <a:buNone/>
            </a:pPr>
            <a:r>
              <a:rPr lang="en" sz="4100" dirty="0" smtClean="0"/>
              <a:t>PHP - OOP</a:t>
            </a:r>
            <a:endParaRPr lang="en" sz="4100" dirty="0"/>
          </a:p>
        </p:txBody>
      </p:sp>
      <p:sp>
        <p:nvSpPr>
          <p:cNvPr id="146" name="Shape 146"/>
          <p:cNvSpPr txBox="1">
            <a:spLocks noGrp="1"/>
          </p:cNvSpPr>
          <p:nvPr>
            <p:ph type="subTitle" idx="1"/>
          </p:nvPr>
        </p:nvSpPr>
        <p:spPr>
          <a:xfrm>
            <a:off x="1064300" y="1037620"/>
            <a:ext cx="6858000" cy="4105800"/>
          </a:xfrm>
          <a:prstGeom prst="rect">
            <a:avLst/>
          </a:prstGeom>
          <a:noFill/>
          <a:ln>
            <a:noFill/>
          </a:ln>
        </p:spPr>
        <p:txBody>
          <a:bodyPr wrap="square" lIns="68575" tIns="34275" rIns="68575" bIns="34275" anchor="t" anchorCtr="0">
            <a:noAutofit/>
          </a:bodyPr>
          <a:lstStyle/>
          <a:p>
            <a:pPr marL="342900" marR="0" lvl="0" indent="-419100" algn="l" rtl="0">
              <a:lnSpc>
                <a:spcPct val="90000"/>
              </a:lnSpc>
              <a:spcBef>
                <a:spcPts val="0"/>
              </a:spcBef>
              <a:spcAft>
                <a:spcPts val="0"/>
              </a:spcAft>
              <a:buClr>
                <a:schemeClr val="dk1"/>
              </a:buClr>
              <a:buSzPct val="100000"/>
              <a:buFont typeface="Noto Sans Symbols"/>
              <a:buChar char="❖"/>
            </a:pPr>
            <a:r>
              <a:rPr lang="en" sz="2400" b="1" dirty="0" smtClean="0"/>
              <a:t>Thêm phương thức cho class</a:t>
            </a:r>
          </a:p>
          <a:p>
            <a:pPr marL="685800" lvl="1" indent="-393700" algn="l">
              <a:spcBef>
                <a:spcPts val="0"/>
              </a:spcBef>
              <a:buFont typeface="Arial" pitchFamily="34" charset="0"/>
              <a:buChar char="•"/>
            </a:pPr>
            <a:r>
              <a:rPr lang="en-US" sz="2400" dirty="0">
                <a:solidFill>
                  <a:schemeClr val="accent1">
                    <a:lumMod val="75000"/>
                  </a:schemeClr>
                </a:solidFill>
              </a:rPr>
              <a:t>class</a:t>
            </a:r>
            <a:r>
              <a:rPr lang="en-US" sz="2400" dirty="0"/>
              <a:t> </a:t>
            </a:r>
            <a:r>
              <a:rPr lang="en-US" sz="2400" dirty="0">
                <a:solidFill>
                  <a:srgbClr val="00B050"/>
                </a:solidFill>
              </a:rPr>
              <a:t>Car</a:t>
            </a:r>
            <a:r>
              <a:rPr lang="en-US" sz="2400" dirty="0"/>
              <a:t> {     </a:t>
            </a:r>
            <a:endParaRPr lang="en-US" sz="2400" dirty="0" smtClean="0"/>
          </a:p>
          <a:p>
            <a:pPr marL="977900" lvl="3" algn="l">
              <a:spcBef>
                <a:spcPts val="0"/>
              </a:spcBef>
            </a:pPr>
            <a:r>
              <a:rPr lang="en-US" sz="2100" dirty="0" err="1" smtClean="0">
                <a:solidFill>
                  <a:srgbClr val="FF0000"/>
                </a:solidFill>
              </a:rPr>
              <a:t>var</a:t>
            </a:r>
            <a:r>
              <a:rPr lang="en-US" sz="2100" dirty="0" smtClean="0"/>
              <a:t> </a:t>
            </a:r>
            <a:r>
              <a:rPr lang="en-US" sz="2100" dirty="0"/>
              <a:t>$comp;   </a:t>
            </a:r>
            <a:endParaRPr lang="en-US" sz="2100" dirty="0" smtClean="0"/>
          </a:p>
          <a:p>
            <a:pPr marL="977900" lvl="3" algn="l">
              <a:spcBef>
                <a:spcPts val="0"/>
              </a:spcBef>
            </a:pPr>
            <a:r>
              <a:rPr lang="en-US" sz="2100" dirty="0" err="1">
                <a:solidFill>
                  <a:srgbClr val="FF0000"/>
                </a:solidFill>
              </a:rPr>
              <a:t>var</a:t>
            </a:r>
            <a:r>
              <a:rPr lang="en-US" sz="2100" dirty="0"/>
              <a:t> $color = 'beige';   </a:t>
            </a:r>
            <a:endParaRPr lang="en-US" sz="2100" dirty="0" smtClean="0"/>
          </a:p>
          <a:p>
            <a:pPr marL="977900" lvl="3" algn="l">
              <a:spcBef>
                <a:spcPts val="0"/>
              </a:spcBef>
            </a:pPr>
            <a:r>
              <a:rPr lang="en-US" sz="2100" dirty="0" err="1">
                <a:solidFill>
                  <a:srgbClr val="FF0000"/>
                </a:solidFill>
              </a:rPr>
              <a:t>var</a:t>
            </a:r>
            <a:r>
              <a:rPr lang="en-US" sz="2100" dirty="0"/>
              <a:t> $</a:t>
            </a:r>
            <a:r>
              <a:rPr lang="en-US" sz="2100" dirty="0" err="1"/>
              <a:t>hasSunRoof</a:t>
            </a:r>
            <a:r>
              <a:rPr lang="en-US" sz="2100" dirty="0"/>
              <a:t> = true;    </a:t>
            </a:r>
            <a:endParaRPr lang="en-US" sz="2100" dirty="0" smtClean="0"/>
          </a:p>
          <a:p>
            <a:pPr marL="977900" lvl="3" algn="l">
              <a:spcBef>
                <a:spcPts val="0"/>
              </a:spcBef>
            </a:pPr>
            <a:r>
              <a:rPr lang="en-US" sz="2100" dirty="0"/>
              <a:t> </a:t>
            </a:r>
            <a:endParaRPr lang="en-US" sz="2100" dirty="0" smtClean="0"/>
          </a:p>
          <a:p>
            <a:pPr marL="977900" lvl="3" algn="l">
              <a:spcBef>
                <a:spcPts val="0"/>
              </a:spcBef>
            </a:pPr>
            <a:r>
              <a:rPr lang="en-US" sz="2100" b="1" dirty="0" smtClean="0">
                <a:solidFill>
                  <a:srgbClr val="0070C0"/>
                </a:solidFill>
              </a:rPr>
              <a:t>function</a:t>
            </a:r>
            <a:r>
              <a:rPr lang="en-US" sz="2100" b="1" dirty="0" smtClean="0"/>
              <a:t> </a:t>
            </a:r>
            <a:r>
              <a:rPr lang="en-US" sz="2100" b="1" dirty="0" err="1" smtClean="0">
                <a:solidFill>
                  <a:srgbClr val="00B050"/>
                </a:solidFill>
              </a:rPr>
              <a:t>say</a:t>
            </a:r>
            <a:r>
              <a:rPr lang="en-US" sz="2100" b="1" dirty="0" err="1">
                <a:solidFill>
                  <a:srgbClr val="00B050"/>
                </a:solidFill>
              </a:rPr>
              <a:t>H</a:t>
            </a:r>
            <a:r>
              <a:rPr lang="en-US" sz="2100" b="1" dirty="0" err="1" smtClean="0">
                <a:solidFill>
                  <a:srgbClr val="00B050"/>
                </a:solidFill>
              </a:rPr>
              <a:t>ello</a:t>
            </a:r>
            <a:r>
              <a:rPr lang="en-US" sz="2100" b="1" dirty="0"/>
              <a:t>()   {</a:t>
            </a:r>
            <a:r>
              <a:rPr lang="en-US" sz="2100" dirty="0"/>
              <a:t>     </a:t>
            </a:r>
            <a:endParaRPr lang="en-US" sz="2100" dirty="0" smtClean="0"/>
          </a:p>
          <a:p>
            <a:pPr marL="977900" lvl="3" algn="l">
              <a:spcBef>
                <a:spcPts val="0"/>
              </a:spcBef>
            </a:pPr>
            <a:r>
              <a:rPr lang="en-US" sz="2100" dirty="0" smtClean="0"/>
              <a:t>	</a:t>
            </a:r>
            <a:r>
              <a:rPr lang="en-US" sz="2100" dirty="0" smtClean="0">
                <a:solidFill>
                  <a:srgbClr val="FF0000"/>
                </a:solidFill>
              </a:rPr>
              <a:t>return</a:t>
            </a:r>
            <a:r>
              <a:rPr lang="en-US" sz="2100" dirty="0" smtClean="0"/>
              <a:t> </a:t>
            </a:r>
            <a:r>
              <a:rPr lang="en-US" sz="2100" dirty="0"/>
              <a:t>"beep";   </a:t>
            </a:r>
            <a:endParaRPr lang="en-US" sz="2100" dirty="0" smtClean="0"/>
          </a:p>
          <a:p>
            <a:pPr marL="977900" lvl="3" algn="l">
              <a:spcBef>
                <a:spcPts val="0"/>
              </a:spcBef>
            </a:pPr>
            <a:r>
              <a:rPr lang="en-US" sz="2100" b="1" dirty="0" smtClean="0"/>
              <a:t>}</a:t>
            </a:r>
            <a:r>
              <a:rPr lang="en-US" sz="2100" dirty="0" smtClean="0"/>
              <a:t> </a:t>
            </a:r>
          </a:p>
          <a:p>
            <a:pPr marL="635000" lvl="2" algn="l">
              <a:spcBef>
                <a:spcPts val="0"/>
              </a:spcBef>
            </a:pPr>
            <a:r>
              <a:rPr lang="en-US" sz="2300" dirty="0" smtClean="0"/>
              <a:t>}</a:t>
            </a:r>
            <a:endParaRPr dirty="0"/>
          </a:p>
          <a:p>
            <a:pPr marL="1028700" marR="0" lvl="3" indent="0" algn="l" rtl="0">
              <a:lnSpc>
                <a:spcPct val="90000"/>
              </a:lnSpc>
              <a:spcBef>
                <a:spcPts val="400"/>
              </a:spcBef>
              <a:buClr>
                <a:schemeClr val="dk1"/>
              </a:buClr>
              <a:buSzPct val="25000"/>
              <a:buFont typeface="Arial"/>
              <a:buNone/>
            </a:pPr>
            <a:endParaRPr sz="1200" b="0" i="0" u="none" strike="noStrike" cap="none" dirty="0">
              <a:solidFill>
                <a:schemeClr val="dk1"/>
              </a:solidFill>
              <a:latin typeface="Calibri"/>
              <a:ea typeface="Calibri"/>
              <a:cs typeface="Calibri"/>
              <a:sym typeface="Calibri"/>
            </a:endParaRPr>
          </a:p>
        </p:txBody>
      </p:sp>
      <p:sp>
        <p:nvSpPr>
          <p:cNvPr id="147" name="Shape 147"/>
          <p:cNvSpPr/>
          <p:nvPr/>
        </p:nvSpPr>
        <p:spPr>
          <a:xfrm>
            <a:off x="0" y="809468"/>
            <a:ext cx="9144000" cy="34200"/>
          </a:xfrm>
          <a:prstGeom prst="rect">
            <a:avLst/>
          </a:prstGeom>
          <a:solidFill>
            <a:schemeClr val="accent5"/>
          </a:solidFill>
          <a:ln w="9525" cap="flat" cmpd="sng">
            <a:solidFill>
              <a:srgbClr val="42719B"/>
            </a:solidFill>
            <a:prstDash val="solid"/>
            <a:miter lim="800000"/>
            <a:headEnd type="none" w="med" len="med"/>
            <a:tailEnd type="none" w="med" len="med"/>
          </a:ln>
        </p:spPr>
        <p:txBody>
          <a:bodyPr wrap="square" lIns="68575" tIns="34275" rIns="68575" bIns="34275" anchor="ctr" anchorCtr="0">
            <a:noAutofit/>
          </a:bodyPr>
          <a:lstStyle/>
          <a:p>
            <a:pPr marL="0" marR="0" lvl="0" indent="0" algn="ctr" rtl="0">
              <a:spcBef>
                <a:spcPts val="0"/>
              </a:spcBef>
              <a:buNone/>
            </a:pPr>
            <a:endParaRPr sz="1400" b="0" i="0" u="none" strike="noStrike" cap="none">
              <a:solidFill>
                <a:srgbClr val="FFD966"/>
              </a:solidFill>
              <a:latin typeface="Calibri"/>
              <a:ea typeface="Calibri"/>
              <a:cs typeface="Calibri"/>
              <a:sym typeface="Calibri"/>
            </a:endParaRPr>
          </a:p>
        </p:txBody>
      </p:sp>
      <p:pic>
        <p:nvPicPr>
          <p:cNvPr id="148" name="Shape 148" descr="php_logo.png"/>
          <p:cNvPicPr preferRelativeResize="0"/>
          <p:nvPr/>
        </p:nvPicPr>
        <p:blipFill rotWithShape="1">
          <a:blip r:embed="rId3">
            <a:alphaModFix/>
          </a:blip>
          <a:srcRect l="7374" r="7374"/>
          <a:stretch/>
        </p:blipFill>
        <p:spPr>
          <a:xfrm>
            <a:off x="7942249" y="67550"/>
            <a:ext cx="1054200" cy="741900"/>
          </a:xfrm>
          <a:prstGeom prst="rect">
            <a:avLst/>
          </a:prstGeom>
          <a:noFill/>
          <a:ln>
            <a:noFill/>
          </a:ln>
        </p:spPr>
      </p:pic>
    </p:spTree>
    <p:extLst>
      <p:ext uri="{BB962C8B-B14F-4D97-AF65-F5344CB8AC3E}">
        <p14:creationId xmlns:p14="http://schemas.microsoft.com/office/powerpoint/2010/main" val="2807551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1064300" y="178456"/>
            <a:ext cx="6858000" cy="541200"/>
          </a:xfrm>
          <a:prstGeom prst="rect">
            <a:avLst/>
          </a:prstGeom>
          <a:noFill/>
          <a:ln>
            <a:noFill/>
          </a:ln>
        </p:spPr>
        <p:txBody>
          <a:bodyPr wrap="square" lIns="68575" tIns="34275" rIns="68575" bIns="34275" anchor="b" anchorCtr="0">
            <a:noAutofit/>
          </a:bodyPr>
          <a:lstStyle/>
          <a:p>
            <a:pPr marL="0" marR="0" lvl="0" indent="0" algn="ctr" rtl="0">
              <a:lnSpc>
                <a:spcPct val="90000"/>
              </a:lnSpc>
              <a:spcBef>
                <a:spcPts val="0"/>
              </a:spcBef>
              <a:buClr>
                <a:schemeClr val="dk1"/>
              </a:buClr>
              <a:buSzPct val="25000"/>
              <a:buFont typeface="Calibri"/>
              <a:buNone/>
            </a:pPr>
            <a:r>
              <a:rPr lang="en" sz="4100" dirty="0" smtClean="0"/>
              <a:t>PHP - OOP</a:t>
            </a:r>
            <a:endParaRPr lang="en" sz="4100" dirty="0"/>
          </a:p>
        </p:txBody>
      </p:sp>
      <p:sp>
        <p:nvSpPr>
          <p:cNvPr id="146" name="Shape 146"/>
          <p:cNvSpPr txBox="1">
            <a:spLocks noGrp="1"/>
          </p:cNvSpPr>
          <p:nvPr>
            <p:ph type="subTitle" idx="1"/>
          </p:nvPr>
        </p:nvSpPr>
        <p:spPr>
          <a:xfrm>
            <a:off x="1064300" y="1037620"/>
            <a:ext cx="6858000" cy="4105800"/>
          </a:xfrm>
          <a:prstGeom prst="rect">
            <a:avLst/>
          </a:prstGeom>
          <a:noFill/>
          <a:ln>
            <a:noFill/>
          </a:ln>
        </p:spPr>
        <p:txBody>
          <a:bodyPr wrap="square" lIns="68575" tIns="34275" rIns="68575" bIns="34275" anchor="t" anchorCtr="0">
            <a:noAutofit/>
          </a:bodyPr>
          <a:lstStyle/>
          <a:p>
            <a:pPr marL="342900" marR="0" lvl="0" indent="-419100" algn="l" rtl="0">
              <a:lnSpc>
                <a:spcPct val="90000"/>
              </a:lnSpc>
              <a:spcBef>
                <a:spcPts val="0"/>
              </a:spcBef>
              <a:spcAft>
                <a:spcPts val="0"/>
              </a:spcAft>
              <a:buClr>
                <a:schemeClr val="dk1"/>
              </a:buClr>
              <a:buSzPct val="100000"/>
              <a:buFont typeface="Noto Sans Symbols"/>
              <a:buChar char="❖"/>
            </a:pPr>
            <a:r>
              <a:rPr lang="en" sz="2400" b="1" dirty="0" smtClean="0"/>
              <a:t>Từ khóa $this: </a:t>
            </a:r>
          </a:p>
          <a:p>
            <a:pPr marL="342900" marR="0" lvl="0" indent="-342900" algn="l" rtl="0">
              <a:lnSpc>
                <a:spcPct val="90000"/>
              </a:lnSpc>
              <a:spcBef>
                <a:spcPts val="0"/>
              </a:spcBef>
              <a:spcAft>
                <a:spcPts val="0"/>
              </a:spcAft>
              <a:buClr>
                <a:schemeClr val="dk1"/>
              </a:buClr>
              <a:buSzPct val="100000"/>
              <a:buFont typeface="Arial" pitchFamily="34" charset="0"/>
              <a:buChar char="•"/>
            </a:pPr>
            <a:r>
              <a:rPr lang="en-US" sz="2400" dirty="0" smtClean="0"/>
              <a:t>T</a:t>
            </a:r>
            <a:r>
              <a:rPr lang="en" sz="2400" dirty="0" smtClean="0"/>
              <a:t>ừ khóa $this chỉ ra rằng chúng ta sử dụng chính phương thức và thuộc tính của lớp và cho phép chúng ta truy cập đến chúng trong phạm vi của lớp</a:t>
            </a:r>
          </a:p>
          <a:p>
            <a:pPr lvl="2" algn="l">
              <a:buSzPct val="25000"/>
            </a:pPr>
            <a:r>
              <a:rPr lang="en-US" sz="2000" dirty="0" smtClean="0">
                <a:solidFill>
                  <a:srgbClr val="FF0000"/>
                </a:solidFill>
              </a:rPr>
              <a:t>$</a:t>
            </a:r>
            <a:r>
              <a:rPr lang="en-US" sz="2000" dirty="0">
                <a:solidFill>
                  <a:srgbClr val="FF0000"/>
                </a:solidFill>
              </a:rPr>
              <a:t>this </a:t>
            </a:r>
            <a:r>
              <a:rPr lang="en-US" sz="2000" dirty="0"/>
              <a:t>-&gt; </a:t>
            </a:r>
            <a:r>
              <a:rPr lang="en-US" sz="2000" dirty="0" err="1"/>
              <a:t>propertyName</a:t>
            </a:r>
            <a:r>
              <a:rPr lang="en-US" sz="2000" dirty="0" smtClean="0"/>
              <a:t>;</a:t>
            </a:r>
          </a:p>
          <a:p>
            <a:pPr lvl="2" algn="l">
              <a:buSzPct val="25000"/>
            </a:pPr>
            <a:r>
              <a:rPr lang="en-US" sz="2000" dirty="0">
                <a:solidFill>
                  <a:srgbClr val="FF0000"/>
                </a:solidFill>
              </a:rPr>
              <a:t>$this</a:t>
            </a:r>
            <a:r>
              <a:rPr lang="en-US" sz="2000" dirty="0"/>
              <a:t> -&gt; </a:t>
            </a:r>
            <a:r>
              <a:rPr lang="en-US" sz="2000" dirty="0" err="1"/>
              <a:t>methodName</a:t>
            </a:r>
            <a:r>
              <a:rPr lang="en-US" sz="2000" dirty="0" smtClean="0"/>
              <a:t>();</a:t>
            </a:r>
            <a:endParaRPr lang="en-US" sz="2000" dirty="0"/>
          </a:p>
          <a:p>
            <a:pPr lvl="2" algn="l">
              <a:buSzPct val="25000"/>
            </a:pPr>
            <a:r>
              <a:rPr lang="en-US" sz="2000" dirty="0" err="1" smtClean="0"/>
              <a:t>Từ</a:t>
            </a:r>
            <a:r>
              <a:rPr lang="en-US" sz="2000" dirty="0" smtClean="0"/>
              <a:t> </a:t>
            </a:r>
            <a:r>
              <a:rPr lang="en-US" sz="2000" dirty="0" err="1" smtClean="0"/>
              <a:t>khóa</a:t>
            </a:r>
            <a:r>
              <a:rPr lang="en-US" sz="2000" dirty="0" smtClean="0"/>
              <a:t> $this </a:t>
            </a:r>
            <a:r>
              <a:rPr lang="en-US" sz="2000" dirty="0" err="1" smtClean="0"/>
              <a:t>sử</a:t>
            </a:r>
            <a:r>
              <a:rPr lang="en-US" sz="2000" dirty="0" smtClean="0"/>
              <a:t> </a:t>
            </a:r>
            <a:r>
              <a:rPr lang="en-US" sz="2000" dirty="0" err="1" smtClean="0"/>
              <a:t>dụng</a:t>
            </a:r>
            <a:r>
              <a:rPr lang="en-US" sz="2000" dirty="0" smtClean="0"/>
              <a:t> </a:t>
            </a:r>
            <a:r>
              <a:rPr lang="en-US" sz="2000" dirty="0" err="1" smtClean="0"/>
              <a:t>trong</a:t>
            </a:r>
            <a:r>
              <a:rPr lang="en-US" sz="2000" dirty="0" smtClean="0"/>
              <a:t> </a:t>
            </a:r>
            <a:r>
              <a:rPr lang="en-US" sz="2000" dirty="0" err="1" smtClean="0"/>
              <a:t>phương</a:t>
            </a:r>
            <a:r>
              <a:rPr lang="en-US" sz="2000" dirty="0" smtClean="0"/>
              <a:t> </a:t>
            </a:r>
            <a:r>
              <a:rPr lang="en-US" sz="2000" dirty="0" err="1" smtClean="0"/>
              <a:t>thức</a:t>
            </a:r>
            <a:r>
              <a:rPr lang="en-US" sz="2000" dirty="0" smtClean="0"/>
              <a:t> </a:t>
            </a:r>
            <a:r>
              <a:rPr lang="en-US" sz="2000" dirty="0" err="1" smtClean="0"/>
              <a:t>hoặc</a:t>
            </a:r>
            <a:r>
              <a:rPr lang="en-US" sz="2000" dirty="0" smtClean="0"/>
              <a:t> attribute </a:t>
            </a:r>
            <a:r>
              <a:rPr lang="en-US" sz="2000" dirty="0" err="1" smtClean="0"/>
              <a:t>để</a:t>
            </a:r>
            <a:r>
              <a:rPr lang="en-US" sz="2000" dirty="0" smtClean="0"/>
              <a:t> </a:t>
            </a:r>
            <a:r>
              <a:rPr lang="en-US" sz="2000" dirty="0" err="1" smtClean="0"/>
              <a:t>gọi</a:t>
            </a:r>
            <a:r>
              <a:rPr lang="en-US" sz="2000" dirty="0" smtClean="0"/>
              <a:t> </a:t>
            </a:r>
            <a:r>
              <a:rPr lang="en-US" sz="2000" dirty="0" err="1" smtClean="0"/>
              <a:t>đến</a:t>
            </a:r>
            <a:r>
              <a:rPr lang="en-US" sz="2000" dirty="0" smtClean="0"/>
              <a:t> </a:t>
            </a:r>
            <a:r>
              <a:rPr lang="en-US" sz="2000" dirty="0" err="1" smtClean="0"/>
              <a:t>các</a:t>
            </a:r>
            <a:r>
              <a:rPr lang="en-US" sz="2000" dirty="0" smtClean="0"/>
              <a:t> </a:t>
            </a:r>
            <a:r>
              <a:rPr lang="en-US" sz="2000" dirty="0" err="1" smtClean="0"/>
              <a:t>thuộc</a:t>
            </a:r>
            <a:r>
              <a:rPr lang="en-US" sz="2000" dirty="0" smtClean="0"/>
              <a:t> </a:t>
            </a:r>
            <a:r>
              <a:rPr lang="en-US" sz="2000" dirty="0" err="1" smtClean="0"/>
              <a:t>tính</a:t>
            </a:r>
            <a:r>
              <a:rPr lang="en-US" sz="2000" dirty="0" smtClean="0"/>
              <a:t> </a:t>
            </a:r>
            <a:r>
              <a:rPr lang="en-US" sz="2000" dirty="0" err="1" smtClean="0"/>
              <a:t>hoặc</a:t>
            </a:r>
            <a:r>
              <a:rPr lang="en-US" sz="2000" dirty="0" smtClean="0"/>
              <a:t> </a:t>
            </a:r>
            <a:r>
              <a:rPr lang="en-US" sz="2000" dirty="0" err="1" smtClean="0"/>
              <a:t>phương</a:t>
            </a:r>
            <a:r>
              <a:rPr lang="en-US" sz="2000" dirty="0" smtClean="0"/>
              <a:t> </a:t>
            </a:r>
            <a:r>
              <a:rPr lang="en-US" sz="2000" dirty="0" err="1" smtClean="0"/>
              <a:t>thức</a:t>
            </a:r>
            <a:r>
              <a:rPr lang="en-US" sz="2000" dirty="0" smtClean="0"/>
              <a:t> </a:t>
            </a:r>
            <a:r>
              <a:rPr lang="en-US" sz="2000" dirty="0" err="1" smtClean="0"/>
              <a:t>của</a:t>
            </a:r>
            <a:r>
              <a:rPr lang="en-US" sz="2000" dirty="0" smtClean="0"/>
              <a:t> class </a:t>
            </a:r>
            <a:r>
              <a:rPr lang="en-US" sz="2000" dirty="0" err="1" smtClean="0"/>
              <a:t>đó</a:t>
            </a:r>
            <a:endParaRPr lang="en-US" sz="2000" dirty="0" smtClean="0"/>
          </a:p>
          <a:p>
            <a:pPr lvl="2" algn="l">
              <a:buSzPct val="25000"/>
            </a:pPr>
            <a:endParaRPr lang="en-US" sz="2000" dirty="0" smtClean="0"/>
          </a:p>
        </p:txBody>
      </p:sp>
      <p:sp>
        <p:nvSpPr>
          <p:cNvPr id="147" name="Shape 147"/>
          <p:cNvSpPr/>
          <p:nvPr/>
        </p:nvSpPr>
        <p:spPr>
          <a:xfrm>
            <a:off x="0" y="809468"/>
            <a:ext cx="9144000" cy="34200"/>
          </a:xfrm>
          <a:prstGeom prst="rect">
            <a:avLst/>
          </a:prstGeom>
          <a:solidFill>
            <a:schemeClr val="accent5"/>
          </a:solidFill>
          <a:ln w="9525" cap="flat" cmpd="sng">
            <a:solidFill>
              <a:srgbClr val="42719B"/>
            </a:solidFill>
            <a:prstDash val="solid"/>
            <a:miter lim="800000"/>
            <a:headEnd type="none" w="med" len="med"/>
            <a:tailEnd type="none" w="med" len="med"/>
          </a:ln>
        </p:spPr>
        <p:txBody>
          <a:bodyPr wrap="square" lIns="68575" tIns="34275" rIns="68575" bIns="34275" anchor="ctr" anchorCtr="0">
            <a:noAutofit/>
          </a:bodyPr>
          <a:lstStyle/>
          <a:p>
            <a:pPr marL="0" marR="0" lvl="0" indent="0" algn="ctr" rtl="0">
              <a:spcBef>
                <a:spcPts val="0"/>
              </a:spcBef>
              <a:buNone/>
            </a:pPr>
            <a:endParaRPr sz="1400" b="0" i="0" u="none" strike="noStrike" cap="none">
              <a:solidFill>
                <a:srgbClr val="FFD966"/>
              </a:solidFill>
              <a:latin typeface="Calibri"/>
              <a:ea typeface="Calibri"/>
              <a:cs typeface="Calibri"/>
              <a:sym typeface="Calibri"/>
            </a:endParaRPr>
          </a:p>
        </p:txBody>
      </p:sp>
      <p:pic>
        <p:nvPicPr>
          <p:cNvPr id="148" name="Shape 148" descr="php_logo.png"/>
          <p:cNvPicPr preferRelativeResize="0"/>
          <p:nvPr/>
        </p:nvPicPr>
        <p:blipFill rotWithShape="1">
          <a:blip r:embed="rId3">
            <a:alphaModFix/>
          </a:blip>
          <a:srcRect l="7374" r="7374"/>
          <a:stretch/>
        </p:blipFill>
        <p:spPr>
          <a:xfrm>
            <a:off x="7942249" y="67550"/>
            <a:ext cx="1054200" cy="741900"/>
          </a:xfrm>
          <a:prstGeom prst="rect">
            <a:avLst/>
          </a:prstGeom>
          <a:noFill/>
          <a:ln>
            <a:noFill/>
          </a:ln>
        </p:spPr>
      </p:pic>
    </p:spTree>
    <p:extLst>
      <p:ext uri="{BB962C8B-B14F-4D97-AF65-F5344CB8AC3E}">
        <p14:creationId xmlns:p14="http://schemas.microsoft.com/office/powerpoint/2010/main" val="2833300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1064300" y="178456"/>
            <a:ext cx="6858000" cy="541200"/>
          </a:xfrm>
          <a:prstGeom prst="rect">
            <a:avLst/>
          </a:prstGeom>
          <a:noFill/>
          <a:ln>
            <a:noFill/>
          </a:ln>
        </p:spPr>
        <p:txBody>
          <a:bodyPr wrap="square" lIns="68575" tIns="34275" rIns="68575" bIns="34275" anchor="b" anchorCtr="0">
            <a:noAutofit/>
          </a:bodyPr>
          <a:lstStyle/>
          <a:p>
            <a:pPr marL="0" marR="0" lvl="0" indent="0" algn="ctr" rtl="0">
              <a:lnSpc>
                <a:spcPct val="90000"/>
              </a:lnSpc>
              <a:spcBef>
                <a:spcPts val="0"/>
              </a:spcBef>
              <a:buClr>
                <a:schemeClr val="dk1"/>
              </a:buClr>
              <a:buSzPct val="25000"/>
              <a:buFont typeface="Calibri"/>
              <a:buNone/>
            </a:pPr>
            <a:r>
              <a:rPr lang="en" sz="4100" dirty="0" smtClean="0"/>
              <a:t>PHP - OOP</a:t>
            </a:r>
            <a:endParaRPr lang="en" sz="4100" dirty="0"/>
          </a:p>
        </p:txBody>
      </p:sp>
      <p:sp>
        <p:nvSpPr>
          <p:cNvPr id="146" name="Shape 146"/>
          <p:cNvSpPr txBox="1">
            <a:spLocks noGrp="1"/>
          </p:cNvSpPr>
          <p:nvPr>
            <p:ph type="subTitle" idx="1"/>
          </p:nvPr>
        </p:nvSpPr>
        <p:spPr>
          <a:xfrm>
            <a:off x="1064300" y="1037620"/>
            <a:ext cx="6858000" cy="4105800"/>
          </a:xfrm>
          <a:prstGeom prst="rect">
            <a:avLst/>
          </a:prstGeom>
          <a:noFill/>
          <a:ln>
            <a:noFill/>
          </a:ln>
        </p:spPr>
        <p:txBody>
          <a:bodyPr wrap="square" lIns="68575" tIns="34275" rIns="68575" bIns="34275" anchor="t" anchorCtr="0">
            <a:noAutofit/>
          </a:bodyPr>
          <a:lstStyle/>
          <a:p>
            <a:pPr marL="342900" marR="0" lvl="0" indent="-419100" algn="l" rtl="0">
              <a:lnSpc>
                <a:spcPct val="90000"/>
              </a:lnSpc>
              <a:spcBef>
                <a:spcPts val="0"/>
              </a:spcBef>
              <a:spcAft>
                <a:spcPts val="0"/>
              </a:spcAft>
              <a:buClr>
                <a:schemeClr val="dk1"/>
              </a:buClr>
              <a:buSzPct val="100000"/>
              <a:buFont typeface="Noto Sans Symbols"/>
              <a:buChar char="❖"/>
            </a:pPr>
            <a:r>
              <a:rPr lang="en" sz="2400" b="1" dirty="0" smtClean="0"/>
              <a:t>Magic Methods</a:t>
            </a:r>
          </a:p>
          <a:p>
            <a:pPr marL="685800" lvl="1" indent="-393700" algn="l">
              <a:spcBef>
                <a:spcPts val="0"/>
              </a:spcBef>
              <a:buFont typeface="Arial" pitchFamily="34" charset="0"/>
              <a:buChar char="•"/>
            </a:pPr>
            <a:r>
              <a:rPr lang="en-US" sz="2400" dirty="0"/>
              <a:t> </a:t>
            </a:r>
            <a:r>
              <a:rPr lang="en-US" sz="2400" dirty="0" smtClean="0">
                <a:hlinkClick r:id="rId3"/>
              </a:rPr>
              <a:t>_construct()</a:t>
            </a:r>
            <a:r>
              <a:rPr lang="en-US" sz="2400" dirty="0" smtClean="0"/>
              <a:t>,</a:t>
            </a:r>
          </a:p>
          <a:p>
            <a:pPr marL="685800" lvl="1" indent="-393700" algn="l">
              <a:spcBef>
                <a:spcPts val="0"/>
              </a:spcBef>
              <a:buFont typeface="Arial" pitchFamily="34" charset="0"/>
              <a:buChar char="•"/>
            </a:pPr>
            <a:r>
              <a:rPr lang="en-US" sz="2400" dirty="0">
                <a:hlinkClick r:id="rId4"/>
              </a:rPr>
              <a:t>__destruct</a:t>
            </a:r>
            <a:r>
              <a:rPr lang="en-US" sz="2400" dirty="0" smtClean="0">
                <a:hlinkClick r:id="rId4"/>
              </a:rPr>
              <a:t>()</a:t>
            </a:r>
            <a:r>
              <a:rPr lang="en-US" sz="2400" dirty="0" smtClean="0"/>
              <a:t>, Tim </a:t>
            </a:r>
            <a:r>
              <a:rPr lang="en-US" sz="2400" dirty="0" err="1" smtClean="0"/>
              <a:t>hieu</a:t>
            </a:r>
            <a:r>
              <a:rPr lang="en-US" sz="2400" dirty="0"/>
              <a:t> </a:t>
            </a:r>
            <a:endParaRPr lang="en-US" sz="2400" dirty="0" smtClean="0"/>
          </a:p>
          <a:p>
            <a:pPr marL="685800" lvl="1" indent="-393700" algn="l">
              <a:spcBef>
                <a:spcPts val="0"/>
              </a:spcBef>
              <a:buFont typeface="Arial" pitchFamily="34" charset="0"/>
              <a:buChar char="•"/>
            </a:pPr>
            <a:r>
              <a:rPr lang="en-US" sz="2400" dirty="0"/>
              <a:t> </a:t>
            </a:r>
            <a:r>
              <a:rPr lang="en-US" sz="2400" dirty="0">
                <a:hlinkClick r:id="rId5"/>
              </a:rPr>
              <a:t>__call</a:t>
            </a:r>
            <a:r>
              <a:rPr lang="en-US" sz="2400" dirty="0" smtClean="0">
                <a:hlinkClick r:id="rId5"/>
              </a:rPr>
              <a:t>()</a:t>
            </a:r>
            <a:r>
              <a:rPr lang="en-US" sz="2400" dirty="0"/>
              <a:t> Tim </a:t>
            </a:r>
            <a:r>
              <a:rPr lang="en-US" sz="2400" dirty="0" err="1"/>
              <a:t>hieu</a:t>
            </a:r>
            <a:r>
              <a:rPr lang="en-US" sz="2400" dirty="0"/>
              <a:t> </a:t>
            </a:r>
            <a:r>
              <a:rPr lang="en-US" sz="2400" dirty="0" smtClean="0"/>
              <a:t>,</a:t>
            </a:r>
          </a:p>
          <a:p>
            <a:pPr marL="685800" lvl="1" indent="-393700" algn="l">
              <a:spcBef>
                <a:spcPts val="0"/>
              </a:spcBef>
              <a:buFont typeface="Arial" pitchFamily="34" charset="0"/>
              <a:buChar char="•"/>
            </a:pPr>
            <a:r>
              <a:rPr lang="en-US" sz="2400" dirty="0">
                <a:hlinkClick r:id="rId6"/>
              </a:rPr>
              <a:t>__</a:t>
            </a:r>
            <a:r>
              <a:rPr lang="en-US" sz="2400" dirty="0" err="1">
                <a:hlinkClick r:id="rId6"/>
              </a:rPr>
              <a:t>callStatic</a:t>
            </a:r>
            <a:r>
              <a:rPr lang="en-US" sz="2400" dirty="0">
                <a:hlinkClick r:id="rId6"/>
              </a:rPr>
              <a:t>()</a:t>
            </a:r>
            <a:r>
              <a:rPr lang="en-US" sz="2400" dirty="0"/>
              <a:t>, Tim </a:t>
            </a:r>
            <a:r>
              <a:rPr lang="en-US" sz="2400" dirty="0" err="1"/>
              <a:t>hieu</a:t>
            </a:r>
            <a:r>
              <a:rPr lang="en-US" sz="2400" dirty="0"/>
              <a:t> </a:t>
            </a:r>
            <a:endParaRPr lang="en-US" sz="2400" dirty="0" smtClean="0"/>
          </a:p>
          <a:p>
            <a:pPr marL="685800" lvl="1" indent="-393700" algn="l">
              <a:spcBef>
                <a:spcPts val="0"/>
              </a:spcBef>
              <a:buFont typeface="Arial" pitchFamily="34" charset="0"/>
              <a:buChar char="•"/>
            </a:pPr>
            <a:r>
              <a:rPr lang="en-US" sz="2400" dirty="0"/>
              <a:t> </a:t>
            </a:r>
            <a:r>
              <a:rPr lang="en-US" sz="2400" dirty="0">
                <a:hlinkClick r:id="rId7"/>
              </a:rPr>
              <a:t>__get()</a:t>
            </a:r>
            <a:r>
              <a:rPr lang="en-US" sz="2400" dirty="0"/>
              <a:t>, </a:t>
            </a:r>
            <a:endParaRPr lang="en-US" sz="2400" dirty="0" smtClean="0"/>
          </a:p>
          <a:p>
            <a:pPr marL="685800" lvl="1" indent="-393700" algn="l">
              <a:spcBef>
                <a:spcPts val="0"/>
              </a:spcBef>
              <a:buFont typeface="Arial" pitchFamily="34" charset="0"/>
              <a:buChar char="•"/>
            </a:pPr>
            <a:r>
              <a:rPr lang="en-US" sz="2400" dirty="0">
                <a:hlinkClick r:id="rId8"/>
              </a:rPr>
              <a:t>__set</a:t>
            </a:r>
            <a:r>
              <a:rPr lang="en-US" sz="2400" dirty="0" smtClean="0">
                <a:hlinkClick r:id="rId8"/>
              </a:rPr>
              <a:t>()</a:t>
            </a:r>
            <a:r>
              <a:rPr lang="en-US" sz="2400" dirty="0" smtClean="0"/>
              <a:t>,</a:t>
            </a:r>
          </a:p>
          <a:p>
            <a:pPr marL="685800" lvl="1" indent="-393700" algn="l">
              <a:spcBef>
                <a:spcPts val="0"/>
              </a:spcBef>
              <a:buFont typeface="Arial" pitchFamily="34" charset="0"/>
              <a:buChar char="•"/>
            </a:pPr>
            <a:r>
              <a:rPr lang="en-US" sz="2400" dirty="0"/>
              <a:t> </a:t>
            </a:r>
            <a:r>
              <a:rPr lang="en-US" sz="2400" dirty="0">
                <a:hlinkClick r:id="rId9"/>
              </a:rPr>
              <a:t>__</a:t>
            </a:r>
            <a:r>
              <a:rPr lang="en-US" sz="2400" dirty="0" err="1">
                <a:hlinkClick r:id="rId9"/>
              </a:rPr>
              <a:t>isset</a:t>
            </a:r>
            <a:r>
              <a:rPr lang="en-US" sz="2400" dirty="0">
                <a:hlinkClick r:id="rId9"/>
              </a:rPr>
              <a:t>()</a:t>
            </a:r>
            <a:r>
              <a:rPr lang="en-US" sz="2400" dirty="0"/>
              <a:t>, </a:t>
            </a:r>
            <a:endParaRPr lang="en-US" sz="2400" dirty="0" smtClean="0"/>
          </a:p>
          <a:p>
            <a:pPr marL="685800" lvl="1" indent="-393700" algn="l">
              <a:spcBef>
                <a:spcPts val="0"/>
              </a:spcBef>
              <a:buFont typeface="Arial" pitchFamily="34" charset="0"/>
              <a:buChar char="•"/>
            </a:pPr>
            <a:r>
              <a:rPr lang="en-US" sz="2400" dirty="0">
                <a:hlinkClick r:id="rId10"/>
              </a:rPr>
              <a:t>__unset</a:t>
            </a:r>
            <a:r>
              <a:rPr lang="en-US" sz="2400" dirty="0" smtClean="0">
                <a:hlinkClick r:id="rId10"/>
              </a:rPr>
              <a:t>()</a:t>
            </a:r>
            <a:r>
              <a:rPr lang="en-US" sz="2400" dirty="0" smtClean="0"/>
              <a:t>,</a:t>
            </a:r>
          </a:p>
          <a:p>
            <a:pPr marL="685800" lvl="1" indent="-393700" algn="l">
              <a:spcBef>
                <a:spcPts val="0"/>
              </a:spcBef>
              <a:buFont typeface="Arial" pitchFamily="34" charset="0"/>
              <a:buChar char="•"/>
            </a:pPr>
            <a:r>
              <a:rPr lang="en-US" sz="2400" dirty="0">
                <a:hlinkClick r:id="rId11"/>
              </a:rPr>
              <a:t>__sleep()</a:t>
            </a:r>
            <a:r>
              <a:rPr lang="en-US" sz="2400" dirty="0"/>
              <a:t>, Tim </a:t>
            </a:r>
            <a:r>
              <a:rPr lang="en-US" sz="2400" dirty="0" err="1" smtClean="0"/>
              <a:t>hieu</a:t>
            </a:r>
            <a:endParaRPr lang="en-US" sz="2400" dirty="0"/>
          </a:p>
        </p:txBody>
      </p:sp>
      <p:sp>
        <p:nvSpPr>
          <p:cNvPr id="147" name="Shape 147"/>
          <p:cNvSpPr/>
          <p:nvPr/>
        </p:nvSpPr>
        <p:spPr>
          <a:xfrm>
            <a:off x="0" y="809468"/>
            <a:ext cx="9144000" cy="34200"/>
          </a:xfrm>
          <a:prstGeom prst="rect">
            <a:avLst/>
          </a:prstGeom>
          <a:solidFill>
            <a:schemeClr val="accent5"/>
          </a:solidFill>
          <a:ln w="9525" cap="flat" cmpd="sng">
            <a:solidFill>
              <a:srgbClr val="42719B"/>
            </a:solidFill>
            <a:prstDash val="solid"/>
            <a:miter lim="800000"/>
            <a:headEnd type="none" w="med" len="med"/>
            <a:tailEnd type="none" w="med" len="med"/>
          </a:ln>
        </p:spPr>
        <p:txBody>
          <a:bodyPr wrap="square" lIns="68575" tIns="34275" rIns="68575" bIns="34275" anchor="ctr" anchorCtr="0">
            <a:noAutofit/>
          </a:bodyPr>
          <a:lstStyle/>
          <a:p>
            <a:pPr marL="0" marR="0" lvl="0" indent="0" algn="ctr" rtl="0">
              <a:spcBef>
                <a:spcPts val="0"/>
              </a:spcBef>
              <a:buNone/>
            </a:pPr>
            <a:endParaRPr sz="1400" b="0" i="0" u="none" strike="noStrike" cap="none">
              <a:solidFill>
                <a:srgbClr val="FFD966"/>
              </a:solidFill>
              <a:latin typeface="Calibri"/>
              <a:ea typeface="Calibri"/>
              <a:cs typeface="Calibri"/>
              <a:sym typeface="Calibri"/>
            </a:endParaRPr>
          </a:p>
        </p:txBody>
      </p:sp>
      <p:pic>
        <p:nvPicPr>
          <p:cNvPr id="148" name="Shape 148" descr="php_logo.png"/>
          <p:cNvPicPr preferRelativeResize="0"/>
          <p:nvPr/>
        </p:nvPicPr>
        <p:blipFill rotWithShape="1">
          <a:blip r:embed="rId12">
            <a:alphaModFix/>
          </a:blip>
          <a:srcRect l="7374" r="7374"/>
          <a:stretch/>
        </p:blipFill>
        <p:spPr>
          <a:xfrm>
            <a:off x="7942249" y="67550"/>
            <a:ext cx="1054200" cy="741900"/>
          </a:xfrm>
          <a:prstGeom prst="rect">
            <a:avLst/>
          </a:prstGeom>
          <a:noFill/>
          <a:ln>
            <a:noFill/>
          </a:ln>
        </p:spPr>
      </p:pic>
    </p:spTree>
    <p:extLst>
      <p:ext uri="{BB962C8B-B14F-4D97-AF65-F5344CB8AC3E}">
        <p14:creationId xmlns:p14="http://schemas.microsoft.com/office/powerpoint/2010/main" val="2770641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1064300" y="178456"/>
            <a:ext cx="6858000" cy="541200"/>
          </a:xfrm>
          <a:prstGeom prst="rect">
            <a:avLst/>
          </a:prstGeom>
          <a:noFill/>
          <a:ln>
            <a:noFill/>
          </a:ln>
        </p:spPr>
        <p:txBody>
          <a:bodyPr wrap="square" lIns="68575" tIns="34275" rIns="68575" bIns="34275" anchor="b" anchorCtr="0">
            <a:noAutofit/>
          </a:bodyPr>
          <a:lstStyle/>
          <a:p>
            <a:pPr marL="0" marR="0" lvl="0" indent="0" algn="ctr" rtl="0">
              <a:lnSpc>
                <a:spcPct val="90000"/>
              </a:lnSpc>
              <a:spcBef>
                <a:spcPts val="0"/>
              </a:spcBef>
              <a:buClr>
                <a:schemeClr val="dk1"/>
              </a:buClr>
              <a:buSzPct val="25000"/>
              <a:buFont typeface="Calibri"/>
              <a:buNone/>
            </a:pPr>
            <a:r>
              <a:rPr lang="en" sz="4100" dirty="0" smtClean="0"/>
              <a:t>PHP - OOP</a:t>
            </a:r>
            <a:endParaRPr lang="en" sz="4100" dirty="0"/>
          </a:p>
        </p:txBody>
      </p:sp>
      <p:sp>
        <p:nvSpPr>
          <p:cNvPr id="146" name="Shape 146"/>
          <p:cNvSpPr txBox="1">
            <a:spLocks noGrp="1"/>
          </p:cNvSpPr>
          <p:nvPr>
            <p:ph type="subTitle" idx="1"/>
          </p:nvPr>
        </p:nvSpPr>
        <p:spPr>
          <a:xfrm>
            <a:off x="1064300" y="1037620"/>
            <a:ext cx="6858000" cy="4105800"/>
          </a:xfrm>
          <a:prstGeom prst="rect">
            <a:avLst/>
          </a:prstGeom>
          <a:noFill/>
          <a:ln>
            <a:noFill/>
          </a:ln>
        </p:spPr>
        <p:txBody>
          <a:bodyPr wrap="square" lIns="68575" tIns="34275" rIns="68575" bIns="34275" anchor="t" anchorCtr="0">
            <a:noAutofit/>
          </a:bodyPr>
          <a:lstStyle/>
          <a:p>
            <a:pPr marL="342900" marR="0" lvl="0" indent="-419100" algn="l" rtl="0">
              <a:lnSpc>
                <a:spcPct val="90000"/>
              </a:lnSpc>
              <a:spcBef>
                <a:spcPts val="0"/>
              </a:spcBef>
              <a:spcAft>
                <a:spcPts val="0"/>
              </a:spcAft>
              <a:buClr>
                <a:schemeClr val="dk1"/>
              </a:buClr>
              <a:buSzPct val="100000"/>
              <a:buFont typeface="Noto Sans Symbols"/>
              <a:buChar char="❖"/>
            </a:pPr>
            <a:r>
              <a:rPr lang="en" sz="2400" b="1" dirty="0" smtClean="0"/>
              <a:t>Magic Methods</a:t>
            </a:r>
          </a:p>
          <a:p>
            <a:pPr marL="685800" lvl="1" indent="-393700" algn="l">
              <a:spcBef>
                <a:spcPts val="0"/>
              </a:spcBef>
              <a:buFont typeface="Arial" pitchFamily="34" charset="0"/>
              <a:buChar char="•"/>
            </a:pPr>
            <a:r>
              <a:rPr lang="en-US" sz="2400" dirty="0"/>
              <a:t> </a:t>
            </a:r>
            <a:r>
              <a:rPr lang="en-US" sz="2400" dirty="0" smtClean="0"/>
              <a:t>__</a:t>
            </a:r>
            <a:r>
              <a:rPr lang="en-US" sz="2400" dirty="0" smtClean="0">
                <a:hlinkClick r:id="rId3"/>
              </a:rPr>
              <a:t>wakeup</a:t>
            </a:r>
            <a:r>
              <a:rPr lang="en-US" sz="2400" dirty="0">
                <a:hlinkClick r:id="rId3"/>
              </a:rPr>
              <a:t>()</a:t>
            </a:r>
            <a:r>
              <a:rPr lang="en-US" sz="2400" dirty="0"/>
              <a:t>, </a:t>
            </a:r>
            <a:endParaRPr lang="en-US" sz="2400" dirty="0" smtClean="0"/>
          </a:p>
          <a:p>
            <a:pPr marL="685800" lvl="1" indent="-393700" algn="l">
              <a:spcBef>
                <a:spcPts val="0"/>
              </a:spcBef>
              <a:buFont typeface="Arial" pitchFamily="34" charset="0"/>
              <a:buChar char="•"/>
            </a:pPr>
            <a:r>
              <a:rPr lang="en-US" sz="2400" dirty="0" smtClean="0">
                <a:hlinkClick r:id="rId4"/>
              </a:rPr>
              <a:t>__</a:t>
            </a:r>
            <a:r>
              <a:rPr lang="en-US" sz="2400" dirty="0" err="1" smtClean="0">
                <a:hlinkClick r:id="rId4"/>
              </a:rPr>
              <a:t>toString</a:t>
            </a:r>
            <a:r>
              <a:rPr lang="en-US" sz="2400" dirty="0">
                <a:hlinkClick r:id="rId4"/>
              </a:rPr>
              <a:t>()</a:t>
            </a:r>
            <a:r>
              <a:rPr lang="en-US" sz="2400" dirty="0"/>
              <a:t>, Tim </a:t>
            </a:r>
            <a:r>
              <a:rPr lang="en-US" sz="2400" dirty="0" err="1"/>
              <a:t>hieu</a:t>
            </a:r>
            <a:r>
              <a:rPr lang="en-US" sz="2400" dirty="0"/>
              <a:t> </a:t>
            </a:r>
            <a:endParaRPr lang="en-US" sz="2400" dirty="0" smtClean="0"/>
          </a:p>
          <a:p>
            <a:pPr marL="685800" lvl="1" indent="-393700" algn="l">
              <a:spcBef>
                <a:spcPts val="0"/>
              </a:spcBef>
              <a:buFont typeface="Arial" pitchFamily="34" charset="0"/>
              <a:buChar char="•"/>
            </a:pPr>
            <a:r>
              <a:rPr lang="en-US" sz="2400" dirty="0" smtClean="0">
                <a:hlinkClick r:id="rId5"/>
              </a:rPr>
              <a:t>__invoke</a:t>
            </a:r>
            <a:r>
              <a:rPr lang="en-US" sz="2400" dirty="0">
                <a:hlinkClick r:id="rId5"/>
              </a:rPr>
              <a:t>()</a:t>
            </a:r>
            <a:r>
              <a:rPr lang="en-US" sz="2400" dirty="0"/>
              <a:t>, </a:t>
            </a:r>
            <a:endParaRPr lang="en-US" sz="2400" dirty="0" smtClean="0"/>
          </a:p>
          <a:p>
            <a:pPr marL="685800" lvl="1" indent="-393700" algn="l">
              <a:spcBef>
                <a:spcPts val="0"/>
              </a:spcBef>
              <a:buFont typeface="Arial" pitchFamily="34" charset="0"/>
              <a:buChar char="•"/>
            </a:pPr>
            <a:r>
              <a:rPr lang="en-US" sz="2400" dirty="0" smtClean="0">
                <a:hlinkClick r:id="rId6"/>
              </a:rPr>
              <a:t>__</a:t>
            </a:r>
            <a:r>
              <a:rPr lang="en-US" sz="2400" dirty="0" err="1" smtClean="0">
                <a:hlinkClick r:id="rId6"/>
              </a:rPr>
              <a:t>set_state</a:t>
            </a:r>
            <a:r>
              <a:rPr lang="en-US" sz="2400" dirty="0">
                <a:hlinkClick r:id="rId6"/>
              </a:rPr>
              <a:t>()</a:t>
            </a:r>
            <a:r>
              <a:rPr lang="en-US" sz="2400" dirty="0"/>
              <a:t>, </a:t>
            </a:r>
            <a:endParaRPr lang="en-US" sz="2400" dirty="0" smtClean="0"/>
          </a:p>
          <a:p>
            <a:pPr marL="685800" lvl="1" indent="-393700" algn="l">
              <a:spcBef>
                <a:spcPts val="0"/>
              </a:spcBef>
              <a:buFont typeface="Arial" pitchFamily="34" charset="0"/>
              <a:buChar char="•"/>
            </a:pPr>
            <a:r>
              <a:rPr lang="en-US" sz="2400" dirty="0" smtClean="0">
                <a:hlinkClick r:id="rId7"/>
              </a:rPr>
              <a:t>__</a:t>
            </a:r>
            <a:r>
              <a:rPr lang="en-US" sz="2400" dirty="0">
                <a:hlinkClick r:id="rId7"/>
              </a:rPr>
              <a:t>clone()</a:t>
            </a:r>
            <a:r>
              <a:rPr lang="en-US" sz="2400" dirty="0"/>
              <a:t> and </a:t>
            </a:r>
            <a:endParaRPr lang="en-US" sz="2400" dirty="0" smtClean="0"/>
          </a:p>
          <a:p>
            <a:pPr marL="685800" lvl="1" indent="-393700" algn="l">
              <a:spcBef>
                <a:spcPts val="0"/>
              </a:spcBef>
              <a:buFont typeface="Arial" pitchFamily="34" charset="0"/>
              <a:buChar char="•"/>
            </a:pPr>
            <a:r>
              <a:rPr lang="en-US" sz="2400" dirty="0" smtClean="0">
                <a:hlinkClick r:id="rId8"/>
              </a:rPr>
              <a:t>__</a:t>
            </a:r>
            <a:r>
              <a:rPr lang="en-US" sz="2400" dirty="0" err="1">
                <a:hlinkClick r:id="rId8"/>
              </a:rPr>
              <a:t>debugInfo</a:t>
            </a:r>
            <a:r>
              <a:rPr lang="en-US" sz="2400" dirty="0">
                <a:hlinkClick r:id="rId8"/>
              </a:rPr>
              <a:t>()</a:t>
            </a:r>
            <a:endParaRPr lang="en-US" sz="2400" dirty="0" smtClean="0"/>
          </a:p>
        </p:txBody>
      </p:sp>
      <p:sp>
        <p:nvSpPr>
          <p:cNvPr id="147" name="Shape 147"/>
          <p:cNvSpPr/>
          <p:nvPr/>
        </p:nvSpPr>
        <p:spPr>
          <a:xfrm>
            <a:off x="0" y="809468"/>
            <a:ext cx="9144000" cy="34200"/>
          </a:xfrm>
          <a:prstGeom prst="rect">
            <a:avLst/>
          </a:prstGeom>
          <a:solidFill>
            <a:schemeClr val="accent5"/>
          </a:solidFill>
          <a:ln w="9525" cap="flat" cmpd="sng">
            <a:solidFill>
              <a:srgbClr val="42719B"/>
            </a:solidFill>
            <a:prstDash val="solid"/>
            <a:miter lim="800000"/>
            <a:headEnd type="none" w="med" len="med"/>
            <a:tailEnd type="none" w="med" len="med"/>
          </a:ln>
        </p:spPr>
        <p:txBody>
          <a:bodyPr wrap="square" lIns="68575" tIns="34275" rIns="68575" bIns="34275" anchor="ctr" anchorCtr="0">
            <a:noAutofit/>
          </a:bodyPr>
          <a:lstStyle/>
          <a:p>
            <a:pPr marL="0" marR="0" lvl="0" indent="0" algn="ctr" rtl="0">
              <a:spcBef>
                <a:spcPts val="0"/>
              </a:spcBef>
              <a:buNone/>
            </a:pPr>
            <a:endParaRPr sz="1400" b="0" i="0" u="none" strike="noStrike" cap="none">
              <a:solidFill>
                <a:srgbClr val="FFD966"/>
              </a:solidFill>
              <a:latin typeface="Calibri"/>
              <a:ea typeface="Calibri"/>
              <a:cs typeface="Calibri"/>
              <a:sym typeface="Calibri"/>
            </a:endParaRPr>
          </a:p>
        </p:txBody>
      </p:sp>
      <p:pic>
        <p:nvPicPr>
          <p:cNvPr id="148" name="Shape 148" descr="php_logo.png"/>
          <p:cNvPicPr preferRelativeResize="0"/>
          <p:nvPr/>
        </p:nvPicPr>
        <p:blipFill rotWithShape="1">
          <a:blip r:embed="rId9">
            <a:alphaModFix/>
          </a:blip>
          <a:srcRect l="7374" r="7374"/>
          <a:stretch/>
        </p:blipFill>
        <p:spPr>
          <a:xfrm>
            <a:off x="7942249" y="67550"/>
            <a:ext cx="1054200" cy="741900"/>
          </a:xfrm>
          <a:prstGeom prst="rect">
            <a:avLst/>
          </a:prstGeom>
          <a:noFill/>
          <a:ln>
            <a:noFill/>
          </a:ln>
        </p:spPr>
      </p:pic>
    </p:spTree>
    <p:extLst>
      <p:ext uri="{BB962C8B-B14F-4D97-AF65-F5344CB8AC3E}">
        <p14:creationId xmlns:p14="http://schemas.microsoft.com/office/powerpoint/2010/main" val="3519199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1064300" y="178456"/>
            <a:ext cx="6858000" cy="541200"/>
          </a:xfrm>
          <a:prstGeom prst="rect">
            <a:avLst/>
          </a:prstGeom>
          <a:noFill/>
          <a:ln>
            <a:noFill/>
          </a:ln>
        </p:spPr>
        <p:txBody>
          <a:bodyPr wrap="square" lIns="68575" tIns="34275" rIns="68575" bIns="34275" anchor="b" anchorCtr="0">
            <a:noAutofit/>
          </a:bodyPr>
          <a:lstStyle/>
          <a:p>
            <a:pPr marL="0" marR="0" lvl="0" indent="0" algn="ctr" rtl="0">
              <a:lnSpc>
                <a:spcPct val="90000"/>
              </a:lnSpc>
              <a:spcBef>
                <a:spcPts val="0"/>
              </a:spcBef>
              <a:buClr>
                <a:schemeClr val="dk1"/>
              </a:buClr>
              <a:buSzPct val="25000"/>
              <a:buFont typeface="Calibri"/>
              <a:buNone/>
            </a:pPr>
            <a:r>
              <a:rPr lang="en" sz="4100" dirty="0" smtClean="0"/>
              <a:t>PHP - OOP</a:t>
            </a:r>
            <a:endParaRPr lang="en" sz="4100" dirty="0"/>
          </a:p>
        </p:txBody>
      </p:sp>
      <p:sp>
        <p:nvSpPr>
          <p:cNvPr id="146" name="Shape 146"/>
          <p:cNvSpPr txBox="1">
            <a:spLocks noGrp="1"/>
          </p:cNvSpPr>
          <p:nvPr>
            <p:ph type="subTitle" idx="1"/>
          </p:nvPr>
        </p:nvSpPr>
        <p:spPr>
          <a:xfrm>
            <a:off x="1064300" y="1037620"/>
            <a:ext cx="6858000" cy="4105800"/>
          </a:xfrm>
          <a:prstGeom prst="rect">
            <a:avLst/>
          </a:prstGeom>
          <a:noFill/>
          <a:ln>
            <a:noFill/>
          </a:ln>
        </p:spPr>
        <p:txBody>
          <a:bodyPr wrap="square" lIns="68575" tIns="34275" rIns="68575" bIns="34275" anchor="t" anchorCtr="0">
            <a:noAutofit/>
          </a:bodyPr>
          <a:lstStyle/>
          <a:p>
            <a:pPr marL="342900" marR="0" lvl="0" indent="-419100" algn="l" rtl="0">
              <a:lnSpc>
                <a:spcPct val="90000"/>
              </a:lnSpc>
              <a:spcBef>
                <a:spcPts val="0"/>
              </a:spcBef>
              <a:spcAft>
                <a:spcPts val="0"/>
              </a:spcAft>
              <a:buClr>
                <a:schemeClr val="dk1"/>
              </a:buClr>
              <a:buSzPct val="100000"/>
              <a:buFont typeface="Noto Sans Symbols"/>
              <a:buChar char="❖"/>
            </a:pPr>
            <a:r>
              <a:rPr lang="en" sz="2400" b="1" dirty="0" smtClean="0"/>
              <a:t>Static: </a:t>
            </a:r>
            <a:r>
              <a:rPr lang="en" sz="2000" dirty="0">
                <a:solidFill>
                  <a:schemeClr val="accent1">
                    <a:lumMod val="75000"/>
                  </a:schemeClr>
                </a:solidFill>
              </a:rPr>
              <a:t>L</a:t>
            </a:r>
            <a:r>
              <a:rPr lang="en" sz="2000" dirty="0" smtClean="0">
                <a:solidFill>
                  <a:schemeClr val="accent1">
                    <a:lumMod val="75000"/>
                  </a:schemeClr>
                </a:solidFill>
              </a:rPr>
              <a:t>à phương thức hoặc thuộc tính riêng cho 1 class-&gt;vì thế ko cần khởi tạo đối tượng</a:t>
            </a:r>
          </a:p>
          <a:p>
            <a:pPr marL="342900" marR="0" lvl="0" indent="-342900" algn="l" rtl="0">
              <a:lnSpc>
                <a:spcPct val="90000"/>
              </a:lnSpc>
              <a:spcBef>
                <a:spcPts val="0"/>
              </a:spcBef>
              <a:spcAft>
                <a:spcPts val="0"/>
              </a:spcAft>
              <a:buClr>
                <a:schemeClr val="dk1"/>
              </a:buClr>
              <a:buSzPct val="100000"/>
              <a:buFont typeface="Arial" pitchFamily="34" charset="0"/>
              <a:buChar char="•"/>
            </a:pPr>
            <a:r>
              <a:rPr lang="en-US" sz="2400" dirty="0" smtClean="0"/>
              <a:t>Scope Resolution operator</a:t>
            </a:r>
            <a:r>
              <a:rPr lang="en-US" sz="2400" dirty="0" smtClean="0">
                <a:solidFill>
                  <a:srgbClr val="00B050"/>
                </a:solidFill>
              </a:rPr>
              <a:t>(:</a:t>
            </a:r>
            <a:r>
              <a:rPr lang="en-US" sz="2400" dirty="0">
                <a:solidFill>
                  <a:srgbClr val="00B050"/>
                </a:solidFill>
                <a:sym typeface="Wingdings" pitchFamily="2" charset="2"/>
              </a:rPr>
              <a:t>:</a:t>
            </a:r>
            <a:r>
              <a:rPr lang="en-US" sz="2400" dirty="0" smtClean="0">
                <a:solidFill>
                  <a:srgbClr val="00B050"/>
                </a:solidFill>
                <a:sym typeface="Wingdings" pitchFamily="2" charset="2"/>
              </a:rPr>
              <a:t>)</a:t>
            </a:r>
            <a:endParaRPr lang="en-US" sz="2400" dirty="0" smtClean="0">
              <a:solidFill>
                <a:srgbClr val="00B050"/>
              </a:solidFill>
            </a:endParaRPr>
          </a:p>
          <a:p>
            <a:pPr marL="342900" marR="0" lvl="0" indent="-342900" algn="l" rtl="0">
              <a:lnSpc>
                <a:spcPct val="90000"/>
              </a:lnSpc>
              <a:spcBef>
                <a:spcPts val="0"/>
              </a:spcBef>
              <a:spcAft>
                <a:spcPts val="0"/>
              </a:spcAft>
              <a:buClr>
                <a:schemeClr val="dk1"/>
              </a:buClr>
              <a:buSzPct val="100000"/>
              <a:buFont typeface="Arial" pitchFamily="34" charset="0"/>
              <a:buChar char="•"/>
            </a:pPr>
            <a:r>
              <a:rPr lang="en-US" sz="2400" dirty="0" smtClean="0"/>
              <a:t>Static attribute</a:t>
            </a:r>
          </a:p>
          <a:p>
            <a:pPr marL="342900" marR="0" lvl="0" indent="-342900" algn="l" rtl="0">
              <a:lnSpc>
                <a:spcPct val="90000"/>
              </a:lnSpc>
              <a:spcBef>
                <a:spcPts val="0"/>
              </a:spcBef>
              <a:spcAft>
                <a:spcPts val="0"/>
              </a:spcAft>
              <a:buClr>
                <a:schemeClr val="dk1"/>
              </a:buClr>
              <a:buSzPct val="100000"/>
              <a:buFont typeface="Arial" pitchFamily="34" charset="0"/>
              <a:buChar char="•"/>
            </a:pPr>
            <a:r>
              <a:rPr lang="en-US" sz="2400" dirty="0" smtClean="0"/>
              <a:t>Static method</a:t>
            </a:r>
          </a:p>
          <a:p>
            <a:pPr marL="342900" marR="0" lvl="0" indent="-342900" algn="l" rtl="0">
              <a:lnSpc>
                <a:spcPct val="90000"/>
              </a:lnSpc>
              <a:spcBef>
                <a:spcPts val="0"/>
              </a:spcBef>
              <a:spcAft>
                <a:spcPts val="0"/>
              </a:spcAft>
              <a:buClr>
                <a:schemeClr val="dk1"/>
              </a:buClr>
              <a:buSzPct val="100000"/>
              <a:buFont typeface="Arial" pitchFamily="34" charset="0"/>
              <a:buChar char="•"/>
            </a:pPr>
            <a:r>
              <a:rPr lang="en-US" sz="2400" dirty="0" smtClean="0"/>
              <a:t>Self::</a:t>
            </a:r>
          </a:p>
          <a:p>
            <a:pPr marL="342900" marR="0" lvl="0" indent="-342900" algn="l" rtl="0">
              <a:lnSpc>
                <a:spcPct val="90000"/>
              </a:lnSpc>
              <a:spcBef>
                <a:spcPts val="0"/>
              </a:spcBef>
              <a:spcAft>
                <a:spcPts val="0"/>
              </a:spcAft>
              <a:buClr>
                <a:schemeClr val="dk1"/>
              </a:buClr>
              <a:buSzPct val="100000"/>
              <a:buFont typeface="Arial" pitchFamily="34" charset="0"/>
              <a:buChar char="•"/>
            </a:pPr>
            <a:r>
              <a:rPr lang="en-US" sz="2400" dirty="0" smtClean="0"/>
              <a:t>Parent::</a:t>
            </a:r>
          </a:p>
          <a:p>
            <a:pPr marL="342900" marR="0" lvl="0" indent="-342900" algn="l" rtl="0">
              <a:lnSpc>
                <a:spcPct val="90000"/>
              </a:lnSpc>
              <a:spcBef>
                <a:spcPts val="0"/>
              </a:spcBef>
              <a:spcAft>
                <a:spcPts val="0"/>
              </a:spcAft>
              <a:buClr>
                <a:schemeClr val="dk1"/>
              </a:buClr>
              <a:buSzPct val="100000"/>
              <a:buFont typeface="Arial" pitchFamily="34" charset="0"/>
              <a:buChar char="•"/>
            </a:pPr>
            <a:r>
              <a:rPr lang="en-US" sz="2400" dirty="0" smtClean="0"/>
              <a:t>New static()</a:t>
            </a:r>
          </a:p>
          <a:p>
            <a:pPr marL="342900" marR="0" lvl="0" indent="-342900" algn="l" rtl="0">
              <a:lnSpc>
                <a:spcPct val="90000"/>
              </a:lnSpc>
              <a:spcBef>
                <a:spcPts val="0"/>
              </a:spcBef>
              <a:spcAft>
                <a:spcPts val="0"/>
              </a:spcAft>
              <a:buClr>
                <a:schemeClr val="dk1"/>
              </a:buClr>
              <a:buSzPct val="100000"/>
              <a:buFont typeface="Arial" pitchFamily="34" charset="0"/>
              <a:buChar char="•"/>
            </a:pPr>
            <a:r>
              <a:rPr lang="en-US" sz="2400" dirty="0" smtClean="0"/>
              <a:t>Late static bindings</a:t>
            </a:r>
            <a:endParaRPr lang="en-US" sz="2000" dirty="0" smtClean="0"/>
          </a:p>
        </p:txBody>
      </p:sp>
      <p:sp>
        <p:nvSpPr>
          <p:cNvPr id="147" name="Shape 147"/>
          <p:cNvSpPr/>
          <p:nvPr/>
        </p:nvSpPr>
        <p:spPr>
          <a:xfrm>
            <a:off x="0" y="809468"/>
            <a:ext cx="9144000" cy="34200"/>
          </a:xfrm>
          <a:prstGeom prst="rect">
            <a:avLst/>
          </a:prstGeom>
          <a:solidFill>
            <a:schemeClr val="accent5"/>
          </a:solidFill>
          <a:ln w="9525" cap="flat" cmpd="sng">
            <a:solidFill>
              <a:srgbClr val="42719B"/>
            </a:solidFill>
            <a:prstDash val="solid"/>
            <a:miter lim="800000"/>
            <a:headEnd type="none" w="med" len="med"/>
            <a:tailEnd type="none" w="med" len="med"/>
          </a:ln>
        </p:spPr>
        <p:txBody>
          <a:bodyPr wrap="square" lIns="68575" tIns="34275" rIns="68575" bIns="34275" anchor="ctr" anchorCtr="0">
            <a:noAutofit/>
          </a:bodyPr>
          <a:lstStyle/>
          <a:p>
            <a:pPr marL="0" marR="0" lvl="0" indent="0" algn="ctr" rtl="0">
              <a:spcBef>
                <a:spcPts val="0"/>
              </a:spcBef>
              <a:buNone/>
            </a:pPr>
            <a:endParaRPr sz="1400" b="0" i="0" u="none" strike="noStrike" cap="none">
              <a:solidFill>
                <a:srgbClr val="FFD966"/>
              </a:solidFill>
              <a:latin typeface="Calibri"/>
              <a:ea typeface="Calibri"/>
              <a:cs typeface="Calibri"/>
              <a:sym typeface="Calibri"/>
            </a:endParaRPr>
          </a:p>
        </p:txBody>
      </p:sp>
      <p:pic>
        <p:nvPicPr>
          <p:cNvPr id="148" name="Shape 148" descr="php_logo.png"/>
          <p:cNvPicPr preferRelativeResize="0"/>
          <p:nvPr/>
        </p:nvPicPr>
        <p:blipFill rotWithShape="1">
          <a:blip r:embed="rId3">
            <a:alphaModFix/>
          </a:blip>
          <a:srcRect l="7374" r="7374"/>
          <a:stretch/>
        </p:blipFill>
        <p:spPr>
          <a:xfrm>
            <a:off x="7942249" y="67550"/>
            <a:ext cx="1054200" cy="741900"/>
          </a:xfrm>
          <a:prstGeom prst="rect">
            <a:avLst/>
          </a:prstGeom>
          <a:noFill/>
          <a:ln>
            <a:noFill/>
          </a:ln>
        </p:spPr>
      </p:pic>
    </p:spTree>
    <p:extLst>
      <p:ext uri="{BB962C8B-B14F-4D97-AF65-F5344CB8AC3E}">
        <p14:creationId xmlns:p14="http://schemas.microsoft.com/office/powerpoint/2010/main" val="397326062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1823</TotalTime>
  <Words>865</Words>
  <Application>Microsoft Office PowerPoint</Application>
  <PresentationFormat>On-screen Show (16:9)</PresentationFormat>
  <Paragraphs>145</Paragraphs>
  <Slides>20</Slides>
  <Notes>20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Simple Light</vt:lpstr>
      <vt:lpstr>Office Theme</vt:lpstr>
      <vt:lpstr>PHP - OOP</vt:lpstr>
      <vt:lpstr>PHP - OOP</vt:lpstr>
      <vt:lpstr>PHP - OOP</vt:lpstr>
      <vt:lpstr>PHP - OOP</vt:lpstr>
      <vt:lpstr>PHP - OOP</vt:lpstr>
      <vt:lpstr>PHP - OOP</vt:lpstr>
      <vt:lpstr>PHP - OOP</vt:lpstr>
      <vt:lpstr>PHP - OOP</vt:lpstr>
      <vt:lpstr>PHP - OOP</vt:lpstr>
      <vt:lpstr>PHP - OOP</vt:lpstr>
      <vt:lpstr>PHP - OOP</vt:lpstr>
      <vt:lpstr>PHP - OOP</vt:lpstr>
      <vt:lpstr>PHP - OOP</vt:lpstr>
      <vt:lpstr>PHP - OOP</vt:lpstr>
      <vt:lpstr>PHP - OOP</vt:lpstr>
      <vt:lpstr>PHP - OOP</vt:lpstr>
      <vt:lpstr>PHP - OOP</vt:lpstr>
      <vt:lpstr>PHP - OOP</vt:lpstr>
      <vt:lpstr>PHP - OOP</vt:lpstr>
      <vt:lpstr>PHP - OOP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Introduction</dc:title>
  <cp:lastModifiedBy>Windows User</cp:lastModifiedBy>
  <cp:revision>129</cp:revision>
  <dcterms:modified xsi:type="dcterms:W3CDTF">2017-11-02T07:03:16Z</dcterms:modified>
</cp:coreProperties>
</file>