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13"/>
  </p:notesMasterIdLst>
  <p:handoutMasterIdLst>
    <p:handoutMasterId r:id="rId14"/>
  </p:handoutMasterIdLst>
  <p:sldIdLst>
    <p:sldId id="258" r:id="rId4"/>
    <p:sldId id="261" r:id="rId5"/>
    <p:sldId id="700" r:id="rId6"/>
    <p:sldId id="807" r:id="rId7"/>
    <p:sldId id="808" r:id="rId8"/>
    <p:sldId id="809" r:id="rId9"/>
    <p:sldId id="810" r:id="rId10"/>
    <p:sldId id="811" r:id="rId11"/>
    <p:sldId id="688" r:id="rId12"/>
  </p:sldIdLst>
  <p:sldSz cx="12192000" cy="6858000"/>
  <p:notesSz cx="6797675" cy="9926638"/>
  <p:custDataLst>
    <p:tags r:id="rId15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mmeyer Christian, elaboratum" initials="SCe" lastIdx="1" clrIdx="0">
    <p:extLst>
      <p:ext uri="{19B8F6BF-5375-455C-9EA6-DF929625EA0E}">
        <p15:presenceInfo xmlns:p15="http://schemas.microsoft.com/office/powerpoint/2012/main" userId="Stummeyer Christian, elaboratum" providerId="None"/>
      </p:ext>
    </p:extLst>
  </p:cmAuthor>
  <p:cmAuthor id="2" name="Stummeyer Christian" initials="SC" lastIdx="0" clrIdx="1">
    <p:extLst>
      <p:ext uri="{19B8F6BF-5375-455C-9EA6-DF929625EA0E}">
        <p15:presenceInfo xmlns:p15="http://schemas.microsoft.com/office/powerpoint/2012/main" userId="S-1-5-21-168501203-1440557073-837300805-454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4" autoAdjust="0"/>
  </p:normalViewPr>
  <p:slideViewPr>
    <p:cSldViewPr snapToGrid="0" snapToObjects="1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857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09.07.2017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09.07.2017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04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4534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 1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61"/>
          <a:stretch/>
        </p:blipFill>
        <p:spPr>
          <a:xfrm>
            <a:off x="0" y="0"/>
            <a:ext cx="5032800" cy="6858000"/>
          </a:xfrm>
          <a:prstGeom prst="rect">
            <a:avLst/>
          </a:prstGeom>
        </p:spPr>
      </p:pic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595303" y="4130562"/>
            <a:ext cx="1049415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30.08.2016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369601" y="4139506"/>
            <a:ext cx="6046825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371427" y="3280856"/>
            <a:ext cx="7272931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3369600" y="2296800"/>
            <a:ext cx="7272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9" name="Bild 1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3319" b="70545"/>
          <a:stretch/>
        </p:blipFill>
        <p:spPr>
          <a:xfrm>
            <a:off x="0" y="3175"/>
            <a:ext cx="2439600" cy="20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18" y="1771651"/>
            <a:ext cx="53808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308420" y="6398644"/>
            <a:ext cx="53808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5" y="1771651"/>
            <a:ext cx="53808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32366" y="6398644"/>
            <a:ext cx="53808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18" y="1771651"/>
            <a:ext cx="53808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2"/>
            <a:ext cx="5401253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308420" y="6398644"/>
            <a:ext cx="53808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5" y="1770960"/>
            <a:ext cx="5402103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18" y="1771651"/>
            <a:ext cx="53808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2"/>
            <a:ext cx="5401253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308420" y="6398644"/>
            <a:ext cx="53808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762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80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86944" y="6510339"/>
            <a:ext cx="918464" cy="177736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D2F3B65-5D26-4378-875C-153D63999E6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0484" y="1172919"/>
            <a:ext cx="1097914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de-DE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Anmerkung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Fallstudie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Oberthema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21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folie (ro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8838" y="200990"/>
            <a:ext cx="10795613" cy="6064343"/>
          </a:xfrm>
          <a:noFill/>
        </p:spPr>
        <p:txBody>
          <a:bodyPr lIns="0" tIns="82690" anchor="ctr">
            <a:noAutofit/>
          </a:bodyPr>
          <a:lstStyle>
            <a:lvl1pPr marL="42404" indent="0" algn="l" defTabSz="5385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de-DE" sz="4800" b="1" i="0" kern="1200" spc="-141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 smtClean="0"/>
              <a:t>Text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7"/>
          </p:nvPr>
        </p:nvSpPr>
        <p:spPr>
          <a:xfrm>
            <a:off x="718758" y="6375683"/>
            <a:ext cx="8214687" cy="3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1345" bIns="41345" anchor="b" anchorCtr="0">
            <a:no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Pct val="160000"/>
              <a:buFont typeface="Arial Black" charset="0"/>
              <a:buNone/>
              <a:defRPr lang="de-DE" sz="1067" kern="1200" dirty="0">
                <a:solidFill>
                  <a:schemeClr val="bg1"/>
                </a:solidFill>
                <a:latin typeface="Arial"/>
                <a:ea typeface="ＭＳ Ｐゴシック" charset="-128"/>
                <a:cs typeface="Arial"/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230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14347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86944" y="6510339"/>
            <a:ext cx="918464" cy="177736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D2F3B65-5D26-4378-875C-153D63999E6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0484" y="1172919"/>
            <a:ext cx="1097914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de-DE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Anmerkung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Fallstudie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Oberthema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44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14725" y="1638059"/>
            <a:ext cx="8411249" cy="4707184"/>
          </a:xfrm>
        </p:spPr>
        <p:txBody>
          <a:bodyPr>
            <a:noAutofit/>
          </a:bodyPr>
          <a:lstStyle>
            <a:lvl1pPr marL="314148" indent="-314148" algn="l" rtl="0" eaLnBrk="0" fontAlgn="base" hangingPunct="0">
              <a:spcBef>
                <a:spcPts val="1413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Arial Black"/>
              <a:buChar char="―"/>
              <a:defRPr lang="de-DE" sz="1867" b="1" dirty="0" smtClean="0">
                <a:solidFill>
                  <a:schemeClr val="tx1"/>
                </a:solidFill>
                <a:latin typeface="Arial"/>
                <a:ea typeface="ＭＳ Ｐゴシック" pitchFamily="-106" charset="-128"/>
                <a:cs typeface="Arial"/>
              </a:defRPr>
            </a:lvl1pPr>
            <a:lvl2pPr marL="653030" indent="-323499" algn="l" rtl="0" eaLnBrk="0" fontAlgn="base" hangingPunct="0">
              <a:spcBef>
                <a:spcPts val="707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Arial Black"/>
              <a:buChar char="―"/>
              <a:defRPr lang="de-DE" sz="1600" b="1" dirty="0" smtClean="0">
                <a:solidFill>
                  <a:schemeClr val="tx1"/>
                </a:solidFill>
                <a:latin typeface="Arial"/>
                <a:ea typeface="ＭＳ Ｐゴシック" pitchFamily="-106" charset="-128"/>
                <a:cs typeface="Arial"/>
              </a:defRPr>
            </a:lvl2pPr>
            <a:lvl3pPr marL="948052" indent="-310408" algn="l" rtl="0" eaLnBrk="0" fontAlgn="base" hangingPunct="0">
              <a:spcBef>
                <a:spcPts val="707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 Black"/>
              <a:buChar char="―"/>
              <a:defRPr lang="de-DE" sz="1600" dirty="0" smtClean="0">
                <a:solidFill>
                  <a:schemeClr val="tx1"/>
                </a:solidFill>
                <a:latin typeface="Arial"/>
                <a:ea typeface="ＭＳ Ｐゴシック" pitchFamily="-106" charset="-128"/>
                <a:cs typeface="Arial"/>
              </a:defRPr>
            </a:lvl3pPr>
          </a:lstStyle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Textebene</a:t>
            </a:r>
          </a:p>
          <a:p>
            <a:pPr lvl="0"/>
            <a:endParaRPr lang="de-DE" dirty="0" smtClean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7" hasCustomPrompt="1"/>
          </p:nvPr>
        </p:nvSpPr>
        <p:spPr>
          <a:xfrm>
            <a:off x="718758" y="6375683"/>
            <a:ext cx="8214687" cy="3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1345" bIns="41345" anchor="b" anchorCtr="0">
            <a:noAutofit/>
          </a:bodyPr>
          <a:lstStyle>
            <a:lvl1pPr marL="0" marR="0" indent="0" algn="l" defTabSz="53854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Pct val="160000"/>
              <a:buFont typeface="Arial Black" charset="0"/>
              <a:buNone/>
              <a:tabLst/>
              <a:defRPr lang="de-DE" sz="1067" kern="120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</a:lstStyle>
          <a:p>
            <a:pPr marL="0" marR="0" lvl="0" indent="0" algn="l" defTabSz="53854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Pct val="160000"/>
              <a:buFont typeface="Arial Black" charset="0"/>
              <a:buNone/>
              <a:tabLst/>
              <a:defRPr/>
            </a:pPr>
            <a:r>
              <a:rPr lang="de-DE" dirty="0" smtClean="0"/>
              <a:t>Beschreibung / Quellenangabe</a:t>
            </a:r>
          </a:p>
        </p:txBody>
      </p:sp>
      <p:sp>
        <p:nvSpPr>
          <p:cNvPr id="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18400" y="0"/>
            <a:ext cx="8409600" cy="1008000"/>
          </a:xfrm>
          <a:prstGeom prst="rect">
            <a:avLst/>
          </a:prstGeom>
        </p:spPr>
        <p:txBody>
          <a:bodyPr vert="horz" lIns="127217" tIns="46800" rIns="0" bIns="46800" rtlCol="0" anchor="ctr">
            <a:noAutofit/>
          </a:bodyPr>
          <a:lstStyle/>
          <a:p>
            <a:pPr lvl="0" indent="0">
              <a:lnSpc>
                <a:spcPct val="90000"/>
              </a:lnSpc>
              <a:spcBef>
                <a:spcPts val="28"/>
              </a:spcBef>
              <a:buFont typeface="Arial"/>
            </a:pPr>
            <a:r>
              <a:rPr lang="de-DE" dirty="0" smtClean="0"/>
              <a:t>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9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1" y="1767840"/>
            <a:ext cx="11055617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18" y="1771652"/>
            <a:ext cx="53808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308420" y="6286884"/>
            <a:ext cx="53808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5" y="1771652"/>
            <a:ext cx="53808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32366" y="6286884"/>
            <a:ext cx="53808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5" y="1770960"/>
            <a:ext cx="5402103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18" y="1771652"/>
            <a:ext cx="53808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308420" y="6286884"/>
            <a:ext cx="53808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18" y="1771652"/>
            <a:ext cx="53808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308420" y="6286884"/>
            <a:ext cx="53808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2"/>
            <a:ext cx="5401253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16035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85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87415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63826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360363" indent="-360363">
              <a:lnSpc>
                <a:spcPct val="150000"/>
              </a:lnSpc>
              <a:spcBef>
                <a:spcPts val="0"/>
              </a:spcBef>
              <a:tabLst>
                <a:tab pos="360363" algn="l"/>
              </a:tabLst>
              <a:defRPr sz="1800" b="1" kern="0"/>
            </a:lvl1pPr>
            <a:lvl2pPr marL="720725" indent="-360363">
              <a:lnSpc>
                <a:spcPct val="150000"/>
              </a:lnSpc>
              <a:spcBef>
                <a:spcPts val="0"/>
              </a:spcBef>
              <a:defRPr sz="1800" kern="0"/>
            </a:lvl2pPr>
            <a:lvl3pPr marL="1073150" indent="-352425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834912" y="1766888"/>
            <a:ext cx="11063816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360363" indent="-360363">
              <a:lnSpc>
                <a:spcPct val="150000"/>
              </a:lnSpc>
              <a:spcBef>
                <a:spcPts val="0"/>
              </a:spcBef>
              <a:tabLst>
                <a:tab pos="360363" algn="l"/>
              </a:tabLst>
              <a:defRPr sz="1800" b="1" kern="0"/>
            </a:lvl1pPr>
            <a:lvl2pPr marL="720725" indent="-360363">
              <a:lnSpc>
                <a:spcPct val="150000"/>
              </a:lnSpc>
              <a:spcBef>
                <a:spcPts val="0"/>
              </a:spcBef>
              <a:defRPr sz="1800" kern="0"/>
            </a:lvl2pPr>
            <a:lvl3pPr marL="1073150" indent="-352425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10"/>
          <a:stretch/>
        </p:blipFill>
        <p:spPr>
          <a:xfrm>
            <a:off x="0" y="0"/>
            <a:ext cx="337457" cy="6858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3175" y="1583999"/>
            <a:ext cx="11843204" cy="499641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8838" y="1817288"/>
            <a:ext cx="10795613" cy="4498445"/>
          </a:xfrm>
          <a:noFill/>
        </p:spPr>
        <p:txBody>
          <a:bodyPr lIns="0" tIns="82690" anchor="ctr">
            <a:noAutofit/>
          </a:bodyPr>
          <a:lstStyle>
            <a:lvl1pPr marL="42404" indent="0" algn="l" defTabSz="5385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de-DE" sz="4800" b="1" i="0" kern="1200" spc="-141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 smtClean="0"/>
              <a:t>Text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10"/>
          <a:stretch/>
        </p:blipFill>
        <p:spPr>
          <a:xfrm>
            <a:off x="11730000" y="0"/>
            <a:ext cx="337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95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1786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1" y="1767840"/>
            <a:ext cx="11055617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90151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5" y="1770960"/>
            <a:ext cx="5402103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6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18" y="1771651"/>
            <a:ext cx="53808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308420" y="6398644"/>
            <a:ext cx="53808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600" y="745067"/>
            <a:ext cx="97536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emf"/><Relationship Id="rId5" Type="http://schemas.openxmlformats.org/officeDocument/2006/relationships/tags" Target="../tags/tag2.xml"/><Relationship Id="rId10" Type="http://schemas.openxmlformats.org/officeDocument/2006/relationships/image" Target="../media/image4.emf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6.emf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973550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think-cell Folie" r:id="rId6" imgW="451" imgH="450" progId="TCLayout.ActiveDocument.1">
                  <p:embed/>
                </p:oleObj>
              </mc:Choice>
              <mc:Fallback>
                <p:oleObj name="think-cell Folie" r:id="rId6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Bild 1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61"/>
          <a:stretch/>
        </p:blipFill>
        <p:spPr>
          <a:xfrm>
            <a:off x="0" y="0"/>
            <a:ext cx="50328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3369600" y="2296800"/>
            <a:ext cx="7272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3369600" y="3251201"/>
            <a:ext cx="7272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10"/>
          <a:stretch/>
        </p:blipFill>
        <p:spPr>
          <a:xfrm>
            <a:off x="0" y="0"/>
            <a:ext cx="337457" cy="6858000"/>
          </a:xfrm>
          <a:prstGeom prst="rect">
            <a:avLst/>
          </a:prstGeom>
        </p:spPr>
      </p:pic>
      <p:pic>
        <p:nvPicPr>
          <p:cNvPr id="10" name="Bild 15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1" r="7638" b="69390"/>
          <a:stretch/>
        </p:blipFill>
        <p:spPr>
          <a:xfrm>
            <a:off x="8092800" y="3175"/>
            <a:ext cx="2966400" cy="2099225"/>
          </a:xfrm>
          <a:prstGeom prst="rect">
            <a:avLst/>
          </a:prstGeom>
        </p:spPr>
      </p:pic>
      <p:pic>
        <p:nvPicPr>
          <p:cNvPr id="11" name="Bild 15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3319" b="70545"/>
          <a:stretch/>
        </p:blipFill>
        <p:spPr>
          <a:xfrm>
            <a:off x="0" y="3175"/>
            <a:ext cx="2439600" cy="20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1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1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1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1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1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613923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think-cell Folie" r:id="rId18" imgW="451" imgH="450" progId="TCLayout.ActiveDocument.1">
                  <p:embed/>
                </p:oleObj>
              </mc:Choice>
              <mc:Fallback>
                <p:oleObj name="think-cell Folie" r:id="rId18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ußzeilenplatzhalter 8"/>
          <p:cNvSpPr txBox="1">
            <a:spLocks/>
          </p:cNvSpPr>
          <p:nvPr/>
        </p:nvSpPr>
        <p:spPr>
          <a:xfrm>
            <a:off x="504577" y="6582965"/>
            <a:ext cx="109711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800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633600" y="1767599"/>
            <a:ext cx="11064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33600" y="6627686"/>
            <a:ext cx="444330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Konzeption und Entwicklung von Webanwendungen Projektabnahme</a:t>
            </a:r>
            <a:endParaRPr lang="de-DE" sz="800" dirty="0">
              <a:latin typeface="Arial"/>
            </a:endParaRPr>
          </a:p>
        </p:txBody>
      </p:sp>
      <p:pic>
        <p:nvPicPr>
          <p:cNvPr id="11" name="Bild 11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10"/>
          <a:stretch/>
        </p:blipFill>
        <p:spPr>
          <a:xfrm>
            <a:off x="0" y="0"/>
            <a:ext cx="337457" cy="6858000"/>
          </a:xfrm>
          <a:prstGeom prst="rect">
            <a:avLst/>
          </a:prstGeom>
        </p:spPr>
      </p:pic>
      <p:pic>
        <p:nvPicPr>
          <p:cNvPr id="13" name="Bild 11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3" b="81184"/>
          <a:stretch/>
        </p:blipFill>
        <p:spPr>
          <a:xfrm>
            <a:off x="10885712" y="15907"/>
            <a:ext cx="1216800" cy="12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710" r:id="rId5"/>
    <p:sldLayoutId id="2147483665" r:id="rId6"/>
    <p:sldLayoutId id="2147483662" r:id="rId7"/>
    <p:sldLayoutId id="2147483678" r:id="rId8"/>
    <p:sldLayoutId id="2147483677" r:id="rId9"/>
    <p:sldLayoutId id="2147483664" r:id="rId10"/>
    <p:sldLayoutId id="2147483680" r:id="rId11"/>
    <p:sldLayoutId id="2147483699" r:id="rId12"/>
    <p:sldLayoutId id="2147483707" r:id="rId13"/>
    <p:sldLayoutId id="214748371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21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21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21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21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21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504577" y="6582965"/>
            <a:ext cx="109711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800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633600" y="1767599"/>
            <a:ext cx="11064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600" y="6627685"/>
            <a:ext cx="256261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33600" y="6627686"/>
            <a:ext cx="44433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64627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think-cell Folie" r:id="rId4" imgW="451" imgH="450" progId="TCLayout.ActiveDocument.1">
                  <p:embed/>
                </p:oleObj>
              </mc:Choice>
              <mc:Fallback>
                <p:oleObj name="think-cell Folie" r:id="rId4" imgW="451" imgH="45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10.07.2017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Gülsen Yilmaz, </a:t>
            </a:r>
            <a:r>
              <a:rPr lang="de-DE" dirty="0" err="1" smtClean="0"/>
              <a:t>Kübra</a:t>
            </a:r>
            <a:r>
              <a:rPr lang="de-DE" dirty="0" smtClean="0"/>
              <a:t>, Peter Lettenbauer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Bücher Online Shop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 </a:t>
            </a:r>
            <a:r>
              <a:rPr lang="de-DE" dirty="0"/>
              <a:t>und Entwicklung von Webanwendungen</a:t>
            </a:r>
          </a:p>
        </p:txBody>
      </p:sp>
    </p:spTree>
    <p:extLst>
      <p:ext uri="{BB962C8B-B14F-4D97-AF65-F5344CB8AC3E}">
        <p14:creationId xmlns:p14="http://schemas.microsoft.com/office/powerpoint/2010/main" val="920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1070053" y="2204051"/>
            <a:ext cx="6480408" cy="37667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736" tIns="71736" rIns="0" bIns="717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506" b="1">
                <a:solidFill>
                  <a:schemeClr val="tx1"/>
                </a:solidFill>
                <a:latin typeface="Arial" panose="020B0604020202020204" pitchFamily="34" charset="0"/>
              </a:rPr>
              <a:t>Architektur und Screenflow</a:t>
            </a:r>
            <a:endParaRPr lang="de-DE" sz="1506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hteck 26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633600" y="2204051"/>
            <a:ext cx="376672" cy="376673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736" tIns="71736" rIns="71736" bIns="71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506" b="1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" name="Rechteck 25">
            <a:hlinkClick r:id="rId8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070053" y="1767599"/>
            <a:ext cx="6480408" cy="376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736" tIns="71736" rIns="0" bIns="717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506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Projektsteckbrief</a:t>
            </a:r>
            <a:endParaRPr lang="de-DE" sz="1506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sz="1506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hteck 24">
            <a:hlinkClick r:id="rId8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633600" y="1767599"/>
            <a:ext cx="376672" cy="376672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736" tIns="71736" rIns="71736" bIns="71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506" b="1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Titel 2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Konzeption </a:t>
            </a:r>
            <a:r>
              <a:rPr lang="de-DE" dirty="0"/>
              <a:t>und Entwicklung von Webanwendungen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6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Zielpublikum: </a:t>
            </a:r>
            <a:r>
              <a:rPr lang="de-DE" b="0" dirty="0" smtClean="0"/>
              <a:t>Studenten</a:t>
            </a:r>
          </a:p>
          <a:p>
            <a:r>
              <a:rPr lang="de-DE" dirty="0"/>
              <a:t>Sinn: </a:t>
            </a:r>
            <a:r>
              <a:rPr lang="de-DE" b="0" dirty="0" smtClean="0"/>
              <a:t>Studenten die Möglichkeit bieten teure Lehr- bzw. Fachbücher für das Studium billiger bzw. gebraucht zu erwerben und schnell wieder zu verkaufen</a:t>
            </a:r>
            <a:endParaRPr lang="de-DE" dirty="0"/>
          </a:p>
          <a:p>
            <a:r>
              <a:rPr lang="de-DE" dirty="0" smtClean="0"/>
              <a:t>Probleme/ Herausforderungen, die gelöst werden: </a:t>
            </a:r>
          </a:p>
          <a:p>
            <a:pPr indent="358775"/>
            <a:r>
              <a:rPr lang="de-DE" b="0" dirty="0" smtClean="0"/>
              <a:t>Online Shop von Studenten für Studenten </a:t>
            </a:r>
            <a:r>
              <a:rPr lang="de-DE" b="0" dirty="0" smtClean="0">
                <a:sym typeface="Wingdings" panose="05000000000000000000" pitchFamily="2" charset="2"/>
              </a:rPr>
              <a:t> einfache, unkomplizierte Abwicklung im Fokus</a:t>
            </a:r>
          </a:p>
          <a:p>
            <a:pPr indent="358775"/>
            <a:r>
              <a:rPr lang="de-DE" b="0" dirty="0" smtClean="0">
                <a:sym typeface="Wingdings" panose="05000000000000000000" pitchFamily="2" charset="2"/>
              </a:rPr>
              <a:t>Möglichkeit Geld zu sparen  gebraucht Bücher sind billiger als neue</a:t>
            </a:r>
          </a:p>
          <a:p>
            <a:pPr marL="719138" indent="-363538">
              <a:tabLst>
                <a:tab pos="719138" algn="l"/>
              </a:tabLst>
            </a:pPr>
            <a:r>
              <a:rPr lang="de-DE" b="0" dirty="0" smtClean="0">
                <a:sym typeface="Wingdings" panose="05000000000000000000" pitchFamily="2" charset="2"/>
              </a:rPr>
              <a:t>Buch kann nach einem Semester schnell wieder verkauft </a:t>
            </a:r>
            <a:r>
              <a:rPr lang="de-DE" b="0" dirty="0" smtClean="0">
                <a:sym typeface="Wingdings" panose="05000000000000000000" pitchFamily="2" charset="2"/>
              </a:rPr>
              <a:t>werden  nimmt keinen Platz weg </a:t>
            </a:r>
            <a:r>
              <a:rPr lang="de-DE" b="0" smtClean="0">
                <a:sym typeface="Wingdings" panose="05000000000000000000" pitchFamily="2" charset="2"/>
              </a:rPr>
              <a:t>und bringt </a:t>
            </a:r>
            <a:r>
              <a:rPr lang="de-DE" b="0" dirty="0" smtClean="0">
                <a:sym typeface="Wingdings" panose="05000000000000000000" pitchFamily="2" charset="2"/>
              </a:rPr>
              <a:t>Geld in die Kasse</a:t>
            </a:r>
            <a:endParaRPr lang="de-DE" b="0" dirty="0" smtClean="0"/>
          </a:p>
          <a:p>
            <a:r>
              <a:rPr lang="de-DE" dirty="0" smtClean="0"/>
              <a:t>ähnliche Websites: </a:t>
            </a:r>
            <a:r>
              <a:rPr lang="de-DE" b="0" dirty="0" smtClean="0"/>
              <a:t>amazon.com, ebay.com, rebuy.de, booklooker.de, momox.de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0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Screenflow</a:t>
            </a:r>
            <a:r>
              <a:rPr lang="de-DE" dirty="0" smtClean="0"/>
              <a:t> Registrierung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3203102" y="2107437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eingabeDaten</a:t>
            </a:r>
            <a:endParaRPr lang="en-US" dirty="0"/>
          </a:p>
        </p:txBody>
      </p:sp>
      <p:sp>
        <p:nvSpPr>
          <p:cNvPr id="12" name="Eine Ecke des Rechtecks schneiden 11"/>
          <p:cNvSpPr/>
          <p:nvPr/>
        </p:nvSpPr>
        <p:spPr>
          <a:xfrm>
            <a:off x="931963" y="1955036"/>
            <a:ext cx="150913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Account.jsp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2" idx="1"/>
            <a:endCxn id="12" idx="0"/>
          </p:cNvCxnSpPr>
          <p:nvPr/>
        </p:nvCxnSpPr>
        <p:spPr>
          <a:xfrm flipH="1">
            <a:off x="2441102" y="2429170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3203101" y="3225037"/>
            <a:ext cx="1744133" cy="643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decision-state:</a:t>
            </a:r>
          </a:p>
          <a:p>
            <a:pPr algn="ctr"/>
            <a:r>
              <a:rPr lang="en-US" dirty="0" err="1" smtClean="0"/>
              <a:t>checkDaten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2" idx="2"/>
          </p:cNvCxnSpPr>
          <p:nvPr/>
        </p:nvCxnSpPr>
        <p:spPr>
          <a:xfrm flipH="1">
            <a:off x="4075168" y="2750903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3832" y="3247373"/>
            <a:ext cx="1890139" cy="5933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Account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Gerader Verbinder 21"/>
          <p:cNvCxnSpPr>
            <a:endCxn id="20" idx="7"/>
          </p:cNvCxnSpPr>
          <p:nvPr/>
        </p:nvCxnSpPr>
        <p:spPr>
          <a:xfrm flipH="1">
            <a:off x="2417167" y="2696284"/>
            <a:ext cx="829000" cy="6379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7" idx="1"/>
          </p:cNvCxnSpPr>
          <p:nvPr/>
        </p:nvCxnSpPr>
        <p:spPr>
          <a:xfrm flipH="1">
            <a:off x="2693971" y="3546770"/>
            <a:ext cx="50913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7" idx="3"/>
            <a:endCxn id="2" idx="0"/>
          </p:cNvCxnSpPr>
          <p:nvPr/>
        </p:nvCxnSpPr>
        <p:spPr>
          <a:xfrm flipH="1" flipV="1">
            <a:off x="4075169" y="2107437"/>
            <a:ext cx="872065" cy="1439333"/>
          </a:xfrm>
          <a:prstGeom prst="bentConnector4">
            <a:avLst>
              <a:gd name="adj1" fmla="val -48523"/>
              <a:gd name="adj2" fmla="val 1293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054006" y="2822161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Eingabe abgeschickt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344542" y="2069597"/>
            <a:ext cx="154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Eingabe nicht valide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203102" y="5465199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v</a:t>
            </a:r>
            <a:r>
              <a:rPr lang="en-US" sz="1400" dirty="0" smtClean="0"/>
              <a:t>iew-state:</a:t>
            </a:r>
          </a:p>
          <a:p>
            <a:pPr algn="ctr"/>
            <a:r>
              <a:rPr lang="en-US" sz="1400" dirty="0" err="1" smtClean="0"/>
              <a:t>registrierungEnde</a:t>
            </a:r>
            <a:endParaRPr lang="en-US" sz="1400" dirty="0"/>
          </a:p>
        </p:txBody>
      </p:sp>
      <p:sp>
        <p:nvSpPr>
          <p:cNvPr id="36" name="Eine Ecke des Rechtecks schneiden 35"/>
          <p:cNvSpPr/>
          <p:nvPr/>
        </p:nvSpPr>
        <p:spPr>
          <a:xfrm>
            <a:off x="931963" y="5312798"/>
            <a:ext cx="150913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Konto.jsp</a:t>
            </a:r>
            <a:endParaRPr lang="en-US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441101" y="5786931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054005" y="4013464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Eingaben valide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203102" y="4358201"/>
            <a:ext cx="1744133" cy="6434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smtClean="0"/>
              <a:t>action-state:</a:t>
            </a:r>
          </a:p>
          <a:p>
            <a:pPr algn="ctr"/>
            <a:r>
              <a:rPr lang="en-US" sz="1500" dirty="0" err="1" smtClean="0"/>
              <a:t>registriereNutzer</a:t>
            </a:r>
            <a:endParaRPr lang="en-US" sz="15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>
            <a:off x="4051748" y="3868503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4051747" y="5001667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Screenflow</a:t>
            </a:r>
            <a:r>
              <a:rPr lang="de-DE" dirty="0" smtClean="0"/>
              <a:t> Login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3203102" y="2107437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eingabeDaten</a:t>
            </a:r>
            <a:endParaRPr lang="en-US" dirty="0"/>
          </a:p>
        </p:txBody>
      </p:sp>
      <p:sp>
        <p:nvSpPr>
          <p:cNvPr id="12" name="Eine Ecke des Rechtecks schneiden 11"/>
          <p:cNvSpPr/>
          <p:nvPr/>
        </p:nvSpPr>
        <p:spPr>
          <a:xfrm>
            <a:off x="931963" y="1955036"/>
            <a:ext cx="150913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Login.jsp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2" idx="1"/>
            <a:endCxn id="12" idx="0"/>
          </p:cNvCxnSpPr>
          <p:nvPr/>
        </p:nvCxnSpPr>
        <p:spPr>
          <a:xfrm flipH="1">
            <a:off x="2441102" y="2429170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3203101" y="3225037"/>
            <a:ext cx="1744133" cy="643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decision-state:</a:t>
            </a:r>
          </a:p>
          <a:p>
            <a:pPr algn="ctr"/>
            <a:r>
              <a:rPr lang="en-US" dirty="0" err="1" smtClean="0"/>
              <a:t>checkDaten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2" idx="2"/>
          </p:cNvCxnSpPr>
          <p:nvPr/>
        </p:nvCxnSpPr>
        <p:spPr>
          <a:xfrm flipH="1">
            <a:off x="4075168" y="2750903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3832" y="3247373"/>
            <a:ext cx="1890139" cy="5933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Account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Gerader Verbinder 21"/>
          <p:cNvCxnSpPr>
            <a:endCxn id="20" idx="7"/>
          </p:cNvCxnSpPr>
          <p:nvPr/>
        </p:nvCxnSpPr>
        <p:spPr>
          <a:xfrm flipH="1">
            <a:off x="2417167" y="2696284"/>
            <a:ext cx="829000" cy="6379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7" idx="1"/>
          </p:cNvCxnSpPr>
          <p:nvPr/>
        </p:nvCxnSpPr>
        <p:spPr>
          <a:xfrm flipH="1">
            <a:off x="2693971" y="3546770"/>
            <a:ext cx="50913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7" idx="3"/>
            <a:endCxn id="2" idx="0"/>
          </p:cNvCxnSpPr>
          <p:nvPr/>
        </p:nvCxnSpPr>
        <p:spPr>
          <a:xfrm flipH="1" flipV="1">
            <a:off x="4075169" y="2107437"/>
            <a:ext cx="872065" cy="1439333"/>
          </a:xfrm>
          <a:prstGeom prst="bentConnector4">
            <a:avLst>
              <a:gd name="adj1" fmla="val -48523"/>
              <a:gd name="adj2" fmla="val 1293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054006" y="2822161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Eingabe abgeschickt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344542" y="2069597"/>
            <a:ext cx="154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Eingabe nicht valide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203102" y="4390693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loginEnde</a:t>
            </a:r>
            <a:endParaRPr lang="en-US" dirty="0"/>
          </a:p>
        </p:txBody>
      </p:sp>
      <p:sp>
        <p:nvSpPr>
          <p:cNvPr id="36" name="Eine Ecke des Rechtecks schneiden 35"/>
          <p:cNvSpPr/>
          <p:nvPr/>
        </p:nvSpPr>
        <p:spPr>
          <a:xfrm>
            <a:off x="931963" y="4238292"/>
            <a:ext cx="150913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Konto.jsp</a:t>
            </a:r>
            <a:endParaRPr lang="en-US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441101" y="4712425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7" idx="2"/>
            <a:endCxn id="35" idx="0"/>
          </p:cNvCxnSpPr>
          <p:nvPr/>
        </p:nvCxnSpPr>
        <p:spPr>
          <a:xfrm>
            <a:off x="4075168" y="3868503"/>
            <a:ext cx="1" cy="522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4005" y="4013464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Eingaben valide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838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Screenflow</a:t>
            </a:r>
            <a:r>
              <a:rPr lang="de-DE" dirty="0" smtClean="0"/>
              <a:t> Suche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3203102" y="2107437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eingabeSuche</a:t>
            </a:r>
            <a:endParaRPr lang="en-US" dirty="0"/>
          </a:p>
        </p:txBody>
      </p:sp>
      <p:sp>
        <p:nvSpPr>
          <p:cNvPr id="12" name="Eine Ecke des Rechtecks schneiden 11"/>
          <p:cNvSpPr/>
          <p:nvPr/>
        </p:nvSpPr>
        <p:spPr>
          <a:xfrm>
            <a:off x="803833" y="1955036"/>
            <a:ext cx="1637270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Startseite.jsp</a:t>
            </a:r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2" idx="1"/>
            <a:endCxn id="12" idx="0"/>
          </p:cNvCxnSpPr>
          <p:nvPr/>
        </p:nvCxnSpPr>
        <p:spPr>
          <a:xfrm flipH="1">
            <a:off x="2441103" y="2429170"/>
            <a:ext cx="76199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3203101" y="3225037"/>
            <a:ext cx="1744133" cy="643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decision-state:</a:t>
            </a:r>
          </a:p>
          <a:p>
            <a:pPr algn="ctr"/>
            <a:r>
              <a:rPr lang="en-US" dirty="0" err="1" smtClean="0"/>
              <a:t>checkDaten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2" idx="2"/>
          </p:cNvCxnSpPr>
          <p:nvPr/>
        </p:nvCxnSpPr>
        <p:spPr>
          <a:xfrm flipH="1">
            <a:off x="4075168" y="2750903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3832" y="3247373"/>
            <a:ext cx="1890139" cy="5933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Buch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Gerader Verbinder 21"/>
          <p:cNvCxnSpPr>
            <a:endCxn id="20" idx="7"/>
          </p:cNvCxnSpPr>
          <p:nvPr/>
        </p:nvCxnSpPr>
        <p:spPr>
          <a:xfrm flipH="1">
            <a:off x="2417167" y="2696284"/>
            <a:ext cx="829000" cy="6379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7" idx="1"/>
          </p:cNvCxnSpPr>
          <p:nvPr/>
        </p:nvCxnSpPr>
        <p:spPr>
          <a:xfrm flipH="1">
            <a:off x="2693971" y="3546770"/>
            <a:ext cx="50913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054006" y="2822161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Eingabe abgeschickt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203102" y="4390693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sucheEnde</a:t>
            </a:r>
            <a:endParaRPr lang="en-US" dirty="0"/>
          </a:p>
        </p:txBody>
      </p:sp>
      <p:sp>
        <p:nvSpPr>
          <p:cNvPr id="36" name="Eine Ecke des Rechtecks schneiden 35"/>
          <p:cNvSpPr/>
          <p:nvPr/>
        </p:nvSpPr>
        <p:spPr>
          <a:xfrm>
            <a:off x="803833" y="4238292"/>
            <a:ext cx="163726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/>
              <a:t>Suchergebnisse.jsp</a:t>
            </a:r>
            <a:endParaRPr lang="en-US" sz="12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441101" y="4712425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7" idx="2"/>
            <a:endCxn id="35" idx="0"/>
          </p:cNvCxnSpPr>
          <p:nvPr/>
        </p:nvCxnSpPr>
        <p:spPr>
          <a:xfrm>
            <a:off x="4075168" y="3868503"/>
            <a:ext cx="1" cy="522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4005" y="4013464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Eingaben </a:t>
            </a:r>
            <a:r>
              <a:rPr lang="de-DE" sz="1200" dirty="0" smtClean="0"/>
              <a:t>gefunden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3600" y="6215233"/>
            <a:ext cx="4781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* Startseite oder jede andere Seite mit Navigationsleiste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6327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Screenflow</a:t>
            </a:r>
            <a:r>
              <a:rPr lang="de-DE" dirty="0" smtClean="0"/>
              <a:t> Buch verkaufen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3203102" y="2107437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eingabeDaten</a:t>
            </a:r>
            <a:endParaRPr lang="en-US" dirty="0"/>
          </a:p>
        </p:txBody>
      </p:sp>
      <p:sp>
        <p:nvSpPr>
          <p:cNvPr id="12" name="Eine Ecke des Rechtecks schneiden 11"/>
          <p:cNvSpPr/>
          <p:nvPr/>
        </p:nvSpPr>
        <p:spPr>
          <a:xfrm>
            <a:off x="931963" y="1955036"/>
            <a:ext cx="150913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 smtClean="0"/>
              <a:t>Verkaufen.jsp</a:t>
            </a:r>
            <a:endParaRPr lang="en-US" sz="1600" dirty="0"/>
          </a:p>
        </p:txBody>
      </p:sp>
      <p:cxnSp>
        <p:nvCxnSpPr>
          <p:cNvPr id="14" name="Gerade Verbindung mit Pfeil 13"/>
          <p:cNvCxnSpPr>
            <a:stCxn id="2" idx="1"/>
            <a:endCxn id="12" idx="0"/>
          </p:cNvCxnSpPr>
          <p:nvPr/>
        </p:nvCxnSpPr>
        <p:spPr>
          <a:xfrm flipH="1">
            <a:off x="2441102" y="2429170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3203101" y="3225037"/>
            <a:ext cx="1744133" cy="643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decision-state:</a:t>
            </a:r>
          </a:p>
          <a:p>
            <a:pPr algn="ctr"/>
            <a:r>
              <a:rPr lang="en-US" dirty="0" err="1" smtClean="0"/>
              <a:t>checkBücher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2" idx="2"/>
          </p:cNvCxnSpPr>
          <p:nvPr/>
        </p:nvCxnSpPr>
        <p:spPr>
          <a:xfrm flipH="1">
            <a:off x="4075168" y="2750903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3832" y="3247373"/>
            <a:ext cx="1890139" cy="5933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Buch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Gerader Verbinder 21"/>
          <p:cNvCxnSpPr>
            <a:endCxn id="20" idx="7"/>
          </p:cNvCxnSpPr>
          <p:nvPr/>
        </p:nvCxnSpPr>
        <p:spPr>
          <a:xfrm flipH="1">
            <a:off x="2417167" y="2707596"/>
            <a:ext cx="807838" cy="62667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7" idx="1"/>
          </p:cNvCxnSpPr>
          <p:nvPr/>
        </p:nvCxnSpPr>
        <p:spPr>
          <a:xfrm flipH="1">
            <a:off x="2693971" y="3546770"/>
            <a:ext cx="50913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054006" y="2822161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Eingabe abgeschickt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203102" y="5465199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verkaufEnde</a:t>
            </a:r>
            <a:endParaRPr lang="en-US" dirty="0"/>
          </a:p>
        </p:txBody>
      </p:sp>
      <p:sp>
        <p:nvSpPr>
          <p:cNvPr id="36" name="Eine Ecke des Rechtecks schneiden 35"/>
          <p:cNvSpPr/>
          <p:nvPr/>
        </p:nvSpPr>
        <p:spPr>
          <a:xfrm>
            <a:off x="931963" y="5312798"/>
            <a:ext cx="150913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Buch.jsp</a:t>
            </a:r>
            <a:endParaRPr lang="en-US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441101" y="5786931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054005" y="4013464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Buch vorhanden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203102" y="4358201"/>
            <a:ext cx="1744133" cy="6434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action-state:</a:t>
            </a:r>
          </a:p>
          <a:p>
            <a:pPr algn="ctr"/>
            <a:r>
              <a:rPr lang="en-US" sz="1200" dirty="0" err="1" smtClean="0"/>
              <a:t>hinzufügen</a:t>
            </a:r>
            <a:r>
              <a:rPr lang="en-US" sz="1200" dirty="0" err="1"/>
              <a:t>Exemplar</a:t>
            </a:r>
            <a:endParaRPr lang="en-US" sz="12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>
            <a:off x="4051748" y="3868503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4051747" y="5001667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5986087" y="3225037"/>
            <a:ext cx="1744133" cy="6434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smtClean="0"/>
              <a:t>action-state:</a:t>
            </a:r>
          </a:p>
          <a:p>
            <a:pPr algn="ctr"/>
            <a:r>
              <a:rPr lang="en-US" sz="1500" dirty="0" err="1" smtClean="0"/>
              <a:t>anlegen</a:t>
            </a:r>
            <a:r>
              <a:rPr lang="en-US" sz="1500" dirty="0" err="1"/>
              <a:t>Buch</a:t>
            </a:r>
            <a:endParaRPr lang="en-US" sz="1500" dirty="0"/>
          </a:p>
        </p:txBody>
      </p:sp>
      <p:cxnSp>
        <p:nvCxnSpPr>
          <p:cNvPr id="25" name="Gerade Verbindung mit Pfeil 24"/>
          <p:cNvCxnSpPr>
            <a:stCxn id="17" idx="3"/>
            <a:endCxn id="23" idx="1"/>
          </p:cNvCxnSpPr>
          <p:nvPr/>
        </p:nvCxnSpPr>
        <p:spPr>
          <a:xfrm>
            <a:off x="4947234" y="3546770"/>
            <a:ext cx="10388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942501" y="3587012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Neues Buch</a:t>
            </a:r>
            <a:endParaRPr lang="de-DE" sz="1200" dirty="0"/>
          </a:p>
        </p:txBody>
      </p:sp>
      <p:cxnSp>
        <p:nvCxnSpPr>
          <p:cNvPr id="9" name="Gewinkelte Verbindung 8"/>
          <p:cNvCxnSpPr>
            <a:stCxn id="23" idx="2"/>
            <a:endCxn id="40" idx="3"/>
          </p:cNvCxnSpPr>
          <p:nvPr/>
        </p:nvCxnSpPr>
        <p:spPr>
          <a:xfrm rot="5400000">
            <a:off x="5496980" y="3318759"/>
            <a:ext cx="811431" cy="1910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20" idx="5"/>
          </p:cNvCxnSpPr>
          <p:nvPr/>
        </p:nvCxnSpPr>
        <p:spPr>
          <a:xfrm flipH="1" flipV="1">
            <a:off x="2417167" y="3753860"/>
            <a:ext cx="785934" cy="92607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Screenflow</a:t>
            </a:r>
            <a:r>
              <a:rPr lang="de-DE" dirty="0" smtClean="0"/>
              <a:t> Buch kaufen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3203102" y="1316227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BuchAuswahl</a:t>
            </a:r>
            <a:endParaRPr lang="en-US" dirty="0"/>
          </a:p>
        </p:txBody>
      </p:sp>
      <p:sp>
        <p:nvSpPr>
          <p:cNvPr id="12" name="Eine Ecke des Rechtecks schneiden 11"/>
          <p:cNvSpPr/>
          <p:nvPr/>
        </p:nvSpPr>
        <p:spPr>
          <a:xfrm>
            <a:off x="931963" y="1163826"/>
            <a:ext cx="150913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 smtClean="0"/>
              <a:t>Buch.jsp</a:t>
            </a:r>
            <a:endParaRPr lang="en-US" sz="1600" dirty="0"/>
          </a:p>
        </p:txBody>
      </p:sp>
      <p:cxnSp>
        <p:nvCxnSpPr>
          <p:cNvPr id="14" name="Gerade Verbindung mit Pfeil 13"/>
          <p:cNvCxnSpPr>
            <a:stCxn id="2" idx="1"/>
            <a:endCxn id="12" idx="0"/>
          </p:cNvCxnSpPr>
          <p:nvPr/>
        </p:nvCxnSpPr>
        <p:spPr>
          <a:xfrm flipH="1">
            <a:off x="2441102" y="1637960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2" idx="2"/>
          </p:cNvCxnSpPr>
          <p:nvPr/>
        </p:nvCxnSpPr>
        <p:spPr>
          <a:xfrm flipH="1">
            <a:off x="4075168" y="1959693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3832" y="2456163"/>
            <a:ext cx="1890139" cy="5933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Buch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Gerader Verbinder 21"/>
          <p:cNvCxnSpPr>
            <a:endCxn id="20" idx="7"/>
          </p:cNvCxnSpPr>
          <p:nvPr/>
        </p:nvCxnSpPr>
        <p:spPr>
          <a:xfrm flipH="1">
            <a:off x="2417167" y="1916386"/>
            <a:ext cx="807838" cy="62667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054006" y="2030951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Exemplar gewählt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203101" y="5765763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kaufEnde</a:t>
            </a:r>
            <a:endParaRPr lang="en-US" dirty="0"/>
          </a:p>
        </p:txBody>
      </p:sp>
      <p:sp>
        <p:nvSpPr>
          <p:cNvPr id="36" name="Eine Ecke des Rechtecks schneiden 35"/>
          <p:cNvSpPr/>
          <p:nvPr/>
        </p:nvSpPr>
        <p:spPr>
          <a:xfrm>
            <a:off x="931962" y="5613362"/>
            <a:ext cx="150913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/>
              <a:t>paymentpage.jsp</a:t>
            </a:r>
            <a:endParaRPr lang="en-US" sz="12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441100" y="6087495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054005" y="3182586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Buch hinzugefügt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203102" y="2436917"/>
            <a:ext cx="1744133" cy="6434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action-state:</a:t>
            </a:r>
          </a:p>
          <a:p>
            <a:pPr algn="ctr"/>
            <a:r>
              <a:rPr lang="en-US" sz="1200" dirty="0" err="1" smtClean="0"/>
              <a:t>hinzufügenWarenkorb</a:t>
            </a:r>
            <a:endParaRPr lang="en-US" sz="12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>
            <a:off x="4051748" y="3077293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4051748" y="5296360"/>
            <a:ext cx="1" cy="47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40" idx="1"/>
            <a:endCxn id="20" idx="6"/>
          </p:cNvCxnSpPr>
          <p:nvPr/>
        </p:nvCxnSpPr>
        <p:spPr>
          <a:xfrm flipH="1" flipV="1">
            <a:off x="2693971" y="2752857"/>
            <a:ext cx="509131" cy="579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203102" y="3559868"/>
            <a:ext cx="1744133" cy="64346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iew-state:</a:t>
            </a:r>
          </a:p>
          <a:p>
            <a:pPr algn="ctr"/>
            <a:r>
              <a:rPr lang="en-US" dirty="0" err="1" smtClean="0"/>
              <a:t>Buch</a:t>
            </a:r>
            <a:endParaRPr lang="en-US" dirty="0"/>
          </a:p>
        </p:txBody>
      </p:sp>
      <p:sp>
        <p:nvSpPr>
          <p:cNvPr id="29" name="Eine Ecke des Rechtecks schneiden 28"/>
          <p:cNvSpPr/>
          <p:nvPr/>
        </p:nvSpPr>
        <p:spPr>
          <a:xfrm>
            <a:off x="931963" y="3407467"/>
            <a:ext cx="1509139" cy="94826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/>
              <a:t>Warenkorb.jsp</a:t>
            </a:r>
            <a:endParaRPr lang="en-US" sz="1400" dirty="0"/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2441101" y="3881600"/>
            <a:ext cx="762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203102" y="4674377"/>
            <a:ext cx="1744133" cy="6434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action-state:</a:t>
            </a:r>
          </a:p>
          <a:p>
            <a:pPr algn="ctr"/>
            <a:r>
              <a:rPr lang="en-US" sz="1200" dirty="0" err="1" smtClean="0"/>
              <a:t>kaufBuch</a:t>
            </a:r>
            <a:endParaRPr lang="en-US" sz="1200" dirty="0"/>
          </a:p>
        </p:txBody>
      </p:sp>
      <p:cxnSp>
        <p:nvCxnSpPr>
          <p:cNvPr id="43" name="Gerade Verbindung mit Pfeil 42"/>
          <p:cNvCxnSpPr>
            <a:stCxn id="28" idx="2"/>
            <a:endCxn id="34" idx="0"/>
          </p:cNvCxnSpPr>
          <p:nvPr/>
        </p:nvCxnSpPr>
        <p:spPr>
          <a:xfrm>
            <a:off x="4075169" y="4203334"/>
            <a:ext cx="0" cy="47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075169" y="4300355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Buch kaufen</a:t>
            </a:r>
            <a:endParaRPr lang="de-DE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4075168" y="5424931"/>
            <a:ext cx="17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Buch gekauft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393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4000" dirty="0" smtClean="0"/>
              <a:t>Vielen Dank für die Aufmerksamkeit</a:t>
            </a:r>
            <a:endParaRPr lang="en-US" sz="6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b2630b95-78cd-4572-916a-90ff878ed2cc"/>
  <p:tag name="THINKCELLUNDODONOTDELETE" val="0"/>
  <p:tag name="THINKCELLPRESENTATIONDONOTDELETE" val="&lt;?xml version=&quot;1.0&quot; encoding=&quot;UTF-16&quot; standalone=&quot;yes&quot;?&gt;&lt;root reqver=&quot;23045&quot;&gt;&lt;version val=&quot;25081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IT-Consulting&quot; subtitle=&quot;&quot; sizingModeId=&quot;1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d3c80f40-1a43-49fb-a42d-7859fa1b3fc4&quot; backupSlideId=&quot;8524e95d-8e6b-48aa-bbbb-ed4fec76d56b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346.865&quot; /&gt;&lt;column field=&quot;responsible&quot; label=&quot;Responsible&quot; visible=&quot;1&quot; checked=&quot;0&quot; leftSpacing=&quot;10&quot; rightDistribute=&quot;1&quot; dock=&quot;1&quot; rightSpacing=&quot;23.20546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9acef9ee-c33c-4f4f-a2a6-7169817c79f6&quot; parentId=&quot;&quot; level=&quot;1&quot; generateAgendaSlide=&quot;1&quot; showAgendaItem=&quot;1&quot; isBreak=&quot;0&quot; topic=&quot;Einführung in das IT-Consulting&quot; agendaSlideId=&quot;a6b660d4-47cc-48d7-a36d-adc2d38f45d1&quot; responsible=&quot;&quot; /&gt;&lt;item duration=&quot;30&quot; id=&quot;51c85bef-0ac2-46b5-9382-f9db5a48c322&quot; parentId=&quot;&quot; level=&quot;1&quot; generateAgendaSlide=&quot;1&quot; showAgendaItem=&quot;1&quot; isBreak=&quot;0&quot; topic=&quot;Ihr eigenes IT-Consulting-Projekt&quot; agendaSlideId=&quot;335b3f94-6f9f-4bf7-8f15-66bfaebb4ec2&quot; /&gt;&lt;item duration=&quot;30&quot; id=&quot;533ec990-2d57-4598-b32f-2b5076b391b9&quot; parentId=&quot;&quot; level=&quot;1&quot; generateAgendaSlide=&quot;1&quot; showAgendaItem=&quot;1&quot; isBreak=&quot;0&quot; topic=&quot;Projektakquise&quot; agendaSlideId=&quot;939f386b-a3ad-4fa1-abf9-881adb560ec5&quot; responsible=&quot;&quot; /&gt;&lt;item duration=&quot;30&quot; id=&quot;919de1b4-a9ee-4c38-b07d-d94cacd6a4ba&quot; parentId=&quot;&quot; level=&quot;1&quot; generateAgendaSlide=&quot;1&quot; showAgendaItem=&quot;1&quot; isBreak=&quot;0&quot; topic=&quot;Projektmanagement&quot; agendaSlideId=&quot;dc486b1d-e9fb-4905-8f82-c6adb09c9845&quot; /&gt;&lt;item duration=&quot;30&quot; id=&quot;6802f2d9-8082-447c-9784-9b32761b3158&quot; parentId=&quot;&quot; level=&quot;1&quot; generateAgendaSlide=&quot;1&quot; showAgendaItem=&quot;1&quot; isBreak=&quot;0&quot; topic=&quot;Erhebungs- und Präsentationstechniken&quot; agendaSlideId=&quot;6a53a00e-34b0-4487-a459-353e8d6a1c1c&quot; responsible=&quot;&quot; /&gt;&lt;item duration=&quot;30&quot; id=&quot;2bdec332-e946-402c-a326-86ed63603372&quot; parentId=&quot;&quot; level=&quot;1&quot; generateAgendaSlide=&quot;1&quot; showAgendaItem=&quot;1&quot; isBreak=&quot;0&quot; topic=&quot;Anforderungsmanagement: Erhebung der Kundenanforderungen&quot; agendaSlideId=&quot;6b2625d1-8e53-460b-b548-65fa35c2f8ad&quot; responsible=&quot;&quot; /&gt;&lt;item duration=&quot;30&quot; id=&quot;70b092f1-8846-402b-ba9d-9f08f10106a1&quot; parentId=&quot;2bdec332-e946-402c-a326-86ed63603372&quot; level=&quot;2&quot; generateAgendaSlide=&quot;1&quot; showAgendaItem=&quot;1&quot; isBreak=&quot;0&quot; topic=&quot;Erstellung eines Lastenheftes&quot; agendaSlideId=&quot;6620957d-dc7a-4a66-bc25-79529b631e38&quot; /&gt;&lt;item duration=&quot;30&quot; id=&quot;c63e6317-78bd-451e-be3f-bd146db2552b&quot; parentId=&quot;2bdec332-e946-402c-a326-86ed63603372&quot; level=&quot;2&quot; generateAgendaSlide=&quot;1&quot; showAgendaItem=&quot;1&quot; isBreak=&quot;0&quot; topic=&quot;Erstellung eines Pflichtenheftes&quot; agendaSlideId=&quot;bdcdcaee-65df-4014-99ca-695142920ae7&quot; /&gt;&lt;item duration=&quot;30&quot; id=&quot;00663eba-4bec-40d1-9a0b-ff5b2d97f1dc&quot; parentId=&quot;&quot; level=&quot;1&quot; generateAgendaSlide=&quot;1&quot; showAgendaItem=&quot;1&quot; isBreak=&quot;0&quot; topic=&quot;Erstellung eines Business Case&quot; agendaSlideId=&quot;847347c1-f8f3-4831-b69c-ec3c38400382&quot; responsible=&quot;&quot; /&gt;&lt;item duration=&quot;30&quot; id=&quot;b794f9c3-c20a-4bc3-9bde-c2fdbf43726d&quot; parentId=&quot;&quot; level=&quot;1&quot; generateAgendaSlide=&quot;1&quot; showAgendaItem=&quot;1&quot; isBreak=&quot;0&quot; topic=&quot;Erstellung eines Prototyps zur selbst entwickelten Lösung&quot; agendaSlideId=&quot;c2c3d65d-7304-4a37-9c59-e24baed21e83&quot; /&gt;&lt;item duration=&quot;30&quot; id=&quot;f45019ba-a7ed-44ce-b672-0de766c11cca&quot; parentId=&quot;&quot; level=&quot;1&quot; generateAgendaSlide=&quot;1&quot; showAgendaItem=&quot;1&quot; isBreak=&quot;0&quot; topic=&quot;Präsentation der Gruppenlösung&quot; agendaSlideId=&quot;6594c0db-5dee-435e-baf8-f3e528fd4dc6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d3c80f40-1a43-49fb-a42d-7859fa1b3fc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35b3f94-6f9f-4bf7-8f15-66bfaebb4ec2_Topic"/>
  <p:tag name="EE4P_AGENDAWIZARD_CONTENT" val="/Ihr eigenes IT-Consulting-Projekt"/>
  <p:tag name="EE4P_AGENDAWIZARD_PROPERTIES" val="84.25614/173.5473/510.2683/29.659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35b3f94-6f9f-4bf7-8f15-66bfaebb4ec2_ItemNo"/>
  <p:tag name="EE4P_AGENDAWIZARD_CONTENT" val="/2"/>
  <p:tag name="EE4P_AGENDAWIZARD_PROPERTIES" val="49.88976/173.5473/29.65921/29.659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6b660d4-47cc-48d7-a36d-adc2d38f45d1_Topic"/>
  <p:tag name="EE4P_AGENDAWIZARD_CONTENT" val="/Einführung in das IT-Consulting"/>
  <p:tag name="EE4P_AGENDAWIZARD_PROPERTIES" val="84.25614/139.181/510.2683/29.6592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6b660d4-47cc-48d7-a36d-adc2d38f45d1_ItemNo"/>
  <p:tag name="EE4P_AGENDAWIZARD_CONTENT" val="/1"/>
  <p:tag name="EE4P_AGENDAWIZARD_PROPERTIES" val="49.88976/139.181/29.65921/29.659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2" id="{9C098A82-C2B0-43E5-A98B-C575ED0C5D2D}" vid="{89B4B033-4D98-4800-99FF-00BF0F312593}"/>
    </a:ext>
  </a:extLst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2" id="{9C098A82-C2B0-43E5-A98B-C575ED0C5D2D}" vid="{9E5CED57-3F23-4747-BB79-C49CAE6003ED}"/>
    </a:ext>
  </a:extLst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2" id="{9C098A82-C2B0-43E5-A98B-C575ED0C5D2D}" vid="{FB8324A2-8AA1-4F0A-A947-E195C49210F3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 Business School 16-9 FD</Template>
  <TotalTime>0</TotalTime>
  <Words>263</Words>
  <Application>Microsoft Office PowerPoint</Application>
  <PresentationFormat>Breitbild</PresentationFormat>
  <Paragraphs>104</Paragraphs>
  <Slides>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Wingdings</vt:lpstr>
      <vt:lpstr>thi_template_thi_2</vt:lpstr>
      <vt:lpstr>Bildschirm</vt:lpstr>
      <vt:lpstr>Hörsaal</vt:lpstr>
      <vt:lpstr>think-cell Folie</vt:lpstr>
      <vt:lpstr>Konzeption und Entwicklung von Webanwendungen</vt:lpstr>
      <vt:lpstr>Konzeption und Entwicklung von Webanwendungen</vt:lpstr>
      <vt:lpstr>Projektsteckbrief</vt:lpstr>
      <vt:lpstr>Screenflow Registrierung</vt:lpstr>
      <vt:lpstr>Screenflow Login</vt:lpstr>
      <vt:lpstr>Screenflow Suche</vt:lpstr>
      <vt:lpstr>Screenflow Buch verkaufen</vt:lpstr>
      <vt:lpstr>Screenflow Buch kaufen</vt:lpstr>
      <vt:lpstr>PowerPoint-Präsentation</vt:lpstr>
    </vt:vector>
  </TitlesOfParts>
  <Company>Technische 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Digital Business</dc:title>
  <dc:creator>Stummeyer Christian, elaboratum</dc:creator>
  <cp:lastModifiedBy>Peter</cp:lastModifiedBy>
  <cp:revision>199</cp:revision>
  <cp:lastPrinted>2016-10-26T09:24:13Z</cp:lastPrinted>
  <dcterms:created xsi:type="dcterms:W3CDTF">2016-08-30T19:41:52Z</dcterms:created>
  <dcterms:modified xsi:type="dcterms:W3CDTF">2017-07-10T09:03:25Z</dcterms:modified>
</cp:coreProperties>
</file>