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7" r:id="rId2"/>
    <p:sldId id="312" r:id="rId3"/>
    <p:sldId id="266" r:id="rId4"/>
    <p:sldId id="301" r:id="rId5"/>
    <p:sldId id="306" r:id="rId6"/>
    <p:sldId id="303" r:id="rId7"/>
    <p:sldId id="310" r:id="rId8"/>
    <p:sldId id="311" r:id="rId9"/>
    <p:sldId id="304" r:id="rId10"/>
    <p:sldId id="313" r:id="rId11"/>
    <p:sldId id="308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07" r:id="rId42"/>
    <p:sldId id="314" r:id="rId43"/>
    <p:sldId id="309" r:id="rId44"/>
    <p:sldId id="305" r:id="rId45"/>
    <p:sldId id="302" r:id="rId46"/>
    <p:sldId id="272" r:id="rId47"/>
    <p:sldId id="273" r:id="rId48"/>
    <p:sldId id="282" r:id="rId49"/>
    <p:sldId id="34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810" autoAdjust="0"/>
  </p:normalViewPr>
  <p:slideViewPr>
    <p:cSldViewPr snapToGrid="0" showGuides="1">
      <p:cViewPr varScale="1">
        <p:scale>
          <a:sx n="70" d="100"/>
          <a:sy n="70" d="100"/>
        </p:scale>
        <p:origin x="66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dotnetlearners.com/linq" TargetMode="External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www.devart.com/dotconnect/postgresql/articles/tutorial_linq.html" TargetMode="External"/><Relationship Id="rId5" Type="http://schemas.openxmlformats.org/officeDocument/2006/relationships/hyperlink" Target="https://www.dammio.com/2016/12/03/phan-1-linq-gioi-thieu-ve-linq" TargetMode="External"/><Relationship Id="rId4" Type="http://schemas.openxmlformats.org/officeDocument/2006/relationships/hyperlink" Target="https://tranvantoanblog.wordpress.com/2017/04/18/linq-co-ban/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638878"/>
            <a:ext cx="4986338" cy="3262311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LINQ </a:t>
            </a:r>
            <a:r>
              <a:rPr lang="vi-VN" b="0" dirty="0"/>
              <a:t>(Language Integrated Query)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088675"/>
            <a:ext cx="4986338" cy="2246311"/>
          </a:xfrm>
        </p:spPr>
        <p:txBody>
          <a:bodyPr>
            <a:normAutofit/>
          </a:bodyPr>
          <a:lstStyle/>
          <a:p>
            <a:r>
              <a:rPr lang="vi-VN" dirty="0"/>
              <a:t>Giảng Viên: LÊ HUỲNH PHƯỚC.</a:t>
            </a:r>
          </a:p>
          <a:p>
            <a:r>
              <a:rPr lang="vi-VN" dirty="0"/>
              <a:t>Nhóm: - LÊ TRẦN BẢO SƯƠNG</a:t>
            </a:r>
          </a:p>
          <a:p>
            <a:r>
              <a:rPr lang="vi-VN" dirty="0"/>
              <a:t>	- TRẦN NGUYÊN VẸN</a:t>
            </a:r>
          </a:p>
          <a:p>
            <a:r>
              <a:rPr lang="vi-VN" dirty="0"/>
              <a:t>	- MAI TRÚC LÂM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DE860BC-070C-49AE-AF30-7F05D5940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87" r="-1" b="5983"/>
          <a:stretch/>
        </p:blipFill>
        <p:spPr>
          <a:xfrm>
            <a:off x="371476" y="278606"/>
            <a:ext cx="11520487" cy="3150394"/>
          </a:xfr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/>
          <a:p>
            <a:r>
              <a:rPr lang="en-US" dirty="0"/>
              <a:t>LINQ to SQL</a:t>
            </a:r>
          </a:p>
        </p:txBody>
      </p:sp>
      <p:sp>
        <p:nvSpPr>
          <p:cNvPr id="13" name="Subtitle 3">
            <a:extLst>
              <a:ext uri="{FF2B5EF4-FFF2-40B4-BE49-F238E27FC236}">
                <a16:creationId xmlns:a16="http://schemas.microsoft.com/office/drawing/2014/main" id="{8CC62626-3D1C-496F-8EE3-7A8460061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507" y="4991101"/>
            <a:ext cx="9242424" cy="673100"/>
          </a:xfrm>
        </p:spPr>
        <p:txBody>
          <a:bodyPr>
            <a:noAutofit/>
          </a:bodyPr>
          <a:lstStyle/>
          <a:p>
            <a:endParaRPr lang="en-US" sz="1800" dirty="0"/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pPr>
              <a:spcAft>
                <a:spcPts val="600"/>
              </a:spcAft>
            </a:pPr>
            <a:fld id="{03DC2DEF-D2FE-4B45-ABA4-9F153FD1C98A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8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301625"/>
            <a:ext cx="11060112" cy="685800"/>
          </a:xfrm>
        </p:spPr>
        <p:txBody>
          <a:bodyPr anchor="b">
            <a:normAutofit/>
          </a:bodyPr>
          <a:lstStyle/>
          <a:p>
            <a:r>
              <a:rPr lang="en-US" dirty="0"/>
              <a:t>LINQ to SQL Creating DBML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431452-9620-40D3-8ECA-01BBEC0ADCD2}"/>
              </a:ext>
            </a:extLst>
          </p:cNvPr>
          <p:cNvSpPr/>
          <p:nvPr/>
        </p:nvSpPr>
        <p:spPr>
          <a:xfrm>
            <a:off x="458788" y="5971600"/>
            <a:ext cx="11060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971020B6-8DCC-4FA4-A905-6CB9F2E5F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816" y="895685"/>
            <a:ext cx="5774368" cy="589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5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301625"/>
            <a:ext cx="11060112" cy="685800"/>
          </a:xfrm>
        </p:spPr>
        <p:txBody>
          <a:bodyPr anchor="b">
            <a:normAutofit/>
          </a:bodyPr>
          <a:lstStyle/>
          <a:p>
            <a:r>
              <a:rPr lang="en-US" dirty="0"/>
              <a:t>LINQ to SQL Creating DBML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431452-9620-40D3-8ECA-01BBEC0ADCD2}"/>
              </a:ext>
            </a:extLst>
          </p:cNvPr>
          <p:cNvSpPr/>
          <p:nvPr/>
        </p:nvSpPr>
        <p:spPr>
          <a:xfrm>
            <a:off x="458788" y="5971600"/>
            <a:ext cx="11060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2FF8110-23E6-45DA-B849-A1F015077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38" y="987425"/>
            <a:ext cx="8249924" cy="569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64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301625"/>
            <a:ext cx="11060112" cy="685800"/>
          </a:xfrm>
        </p:spPr>
        <p:txBody>
          <a:bodyPr anchor="b">
            <a:normAutofit/>
          </a:bodyPr>
          <a:lstStyle/>
          <a:p>
            <a:r>
              <a:rPr lang="en-US" dirty="0"/>
              <a:t>LINQ to SQL Creating DBML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431452-9620-40D3-8ECA-01BBEC0ADCD2}"/>
              </a:ext>
            </a:extLst>
          </p:cNvPr>
          <p:cNvSpPr/>
          <p:nvPr/>
        </p:nvSpPr>
        <p:spPr>
          <a:xfrm>
            <a:off x="458788" y="5971600"/>
            <a:ext cx="11060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AFCDAE-4EA7-4859-918E-5851C18B7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416" y="2321823"/>
            <a:ext cx="5425168" cy="221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5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301625"/>
            <a:ext cx="11060112" cy="685800"/>
          </a:xfrm>
        </p:spPr>
        <p:txBody>
          <a:bodyPr anchor="b">
            <a:normAutofit/>
          </a:bodyPr>
          <a:lstStyle/>
          <a:p>
            <a:r>
              <a:rPr lang="en-US" dirty="0"/>
              <a:t>LINQ to SQL Creating DBML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431452-9620-40D3-8ECA-01BBEC0ADCD2}"/>
              </a:ext>
            </a:extLst>
          </p:cNvPr>
          <p:cNvSpPr/>
          <p:nvPr/>
        </p:nvSpPr>
        <p:spPr>
          <a:xfrm>
            <a:off x="458788" y="5971600"/>
            <a:ext cx="11060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01EFFDA-2C61-4D21-9FD2-023DDA29D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897" y="987425"/>
            <a:ext cx="7812205" cy="587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65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301625"/>
            <a:ext cx="11060112" cy="685800"/>
          </a:xfrm>
        </p:spPr>
        <p:txBody>
          <a:bodyPr anchor="b">
            <a:normAutofit/>
          </a:bodyPr>
          <a:lstStyle/>
          <a:p>
            <a:r>
              <a:rPr lang="en-US" dirty="0"/>
              <a:t>LINQ to SQL Creating DBML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431452-9620-40D3-8ECA-01BBEC0ADCD2}"/>
              </a:ext>
            </a:extLst>
          </p:cNvPr>
          <p:cNvSpPr/>
          <p:nvPr/>
        </p:nvSpPr>
        <p:spPr>
          <a:xfrm>
            <a:off x="458788" y="5971600"/>
            <a:ext cx="11060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0443921-431E-4BE0-B8C8-0231D91DE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454" y="906052"/>
            <a:ext cx="7835092" cy="588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50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301625"/>
            <a:ext cx="11060112" cy="685800"/>
          </a:xfrm>
        </p:spPr>
        <p:txBody>
          <a:bodyPr anchor="b">
            <a:normAutofit/>
          </a:bodyPr>
          <a:lstStyle/>
          <a:p>
            <a:r>
              <a:rPr lang="en-US" dirty="0"/>
              <a:t>LINQ to SQL Creating DBML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431452-9620-40D3-8ECA-01BBEC0ADCD2}"/>
              </a:ext>
            </a:extLst>
          </p:cNvPr>
          <p:cNvSpPr/>
          <p:nvPr/>
        </p:nvSpPr>
        <p:spPr>
          <a:xfrm>
            <a:off x="458788" y="5971600"/>
            <a:ext cx="11060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62200C-519B-4911-BBE7-5A8A4FE5C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152" y="269875"/>
            <a:ext cx="429577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9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301625"/>
            <a:ext cx="11060112" cy="685800"/>
          </a:xfrm>
        </p:spPr>
        <p:txBody>
          <a:bodyPr anchor="b">
            <a:normAutofit/>
          </a:bodyPr>
          <a:lstStyle/>
          <a:p>
            <a:r>
              <a:rPr lang="en-US" dirty="0"/>
              <a:t>LINQ to SQL Creating DBML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431452-9620-40D3-8ECA-01BBEC0ADCD2}"/>
              </a:ext>
            </a:extLst>
          </p:cNvPr>
          <p:cNvSpPr/>
          <p:nvPr/>
        </p:nvSpPr>
        <p:spPr>
          <a:xfrm>
            <a:off x="458788" y="5971600"/>
            <a:ext cx="11060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638A599-57C0-47D1-87C4-D74969A61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998" y="882582"/>
            <a:ext cx="7768004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76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301625"/>
            <a:ext cx="11060112" cy="685800"/>
          </a:xfrm>
        </p:spPr>
        <p:txBody>
          <a:bodyPr anchor="b">
            <a:normAutofit/>
          </a:bodyPr>
          <a:lstStyle/>
          <a:p>
            <a:r>
              <a:rPr lang="en-US" dirty="0"/>
              <a:t>LINQ to SQL Creating DBML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431452-9620-40D3-8ECA-01BBEC0ADCD2}"/>
              </a:ext>
            </a:extLst>
          </p:cNvPr>
          <p:cNvSpPr/>
          <p:nvPr/>
        </p:nvSpPr>
        <p:spPr>
          <a:xfrm>
            <a:off x="458788" y="5971600"/>
            <a:ext cx="11060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F343F7D-0C31-4F08-A953-A82583CAE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6" y="987425"/>
            <a:ext cx="8088547" cy="583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16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301625"/>
            <a:ext cx="11060112" cy="685800"/>
          </a:xfrm>
        </p:spPr>
        <p:txBody>
          <a:bodyPr anchor="b">
            <a:normAutofit/>
          </a:bodyPr>
          <a:lstStyle/>
          <a:p>
            <a:r>
              <a:rPr lang="en-US" dirty="0"/>
              <a:t>LINQ to SQL Creating DBML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431452-9620-40D3-8ECA-01BBEC0ADCD2}"/>
              </a:ext>
            </a:extLst>
          </p:cNvPr>
          <p:cNvSpPr/>
          <p:nvPr/>
        </p:nvSpPr>
        <p:spPr>
          <a:xfrm>
            <a:off x="458788" y="5971600"/>
            <a:ext cx="11060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DE08BCA-9317-40CF-A048-32ADE6ECA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588" y="938692"/>
            <a:ext cx="8088512" cy="584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8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3DC2DEF-D2FE-4B45-ABA4-9F153FD1C98A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C633F2-99E7-4BEA-A6F8-780FBA1A3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0026" y="0"/>
            <a:ext cx="5911948" cy="6858000"/>
          </a:xfrm>
        </p:spPr>
      </p:pic>
    </p:spTree>
    <p:extLst>
      <p:ext uri="{BB962C8B-B14F-4D97-AF65-F5344CB8AC3E}">
        <p14:creationId xmlns:p14="http://schemas.microsoft.com/office/powerpoint/2010/main" val="68631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301625"/>
            <a:ext cx="11060112" cy="685800"/>
          </a:xfrm>
        </p:spPr>
        <p:txBody>
          <a:bodyPr anchor="b">
            <a:normAutofit/>
          </a:bodyPr>
          <a:lstStyle/>
          <a:p>
            <a:r>
              <a:rPr lang="en-US" dirty="0"/>
              <a:t>LINQ to SQL Creating DBML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431452-9620-40D3-8ECA-01BBEC0ADCD2}"/>
              </a:ext>
            </a:extLst>
          </p:cNvPr>
          <p:cNvSpPr/>
          <p:nvPr/>
        </p:nvSpPr>
        <p:spPr>
          <a:xfrm>
            <a:off x="458788" y="5971600"/>
            <a:ext cx="11060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25AEB15-6A8E-4983-84A8-E4F528129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436" y="987425"/>
            <a:ext cx="7403128" cy="582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85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301625"/>
            <a:ext cx="11060112" cy="685800"/>
          </a:xfrm>
        </p:spPr>
        <p:txBody>
          <a:bodyPr anchor="b">
            <a:normAutofit/>
          </a:bodyPr>
          <a:lstStyle/>
          <a:p>
            <a:r>
              <a:rPr lang="en-US" dirty="0"/>
              <a:t>LINQ to SQL Writing Select Query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431452-9620-40D3-8ECA-01BBEC0ADCD2}"/>
              </a:ext>
            </a:extLst>
          </p:cNvPr>
          <p:cNvSpPr/>
          <p:nvPr/>
        </p:nvSpPr>
        <p:spPr>
          <a:xfrm>
            <a:off x="458788" y="5971600"/>
            <a:ext cx="11060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B6361D-DFA0-4891-B788-3B15664E9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722" y="987425"/>
            <a:ext cx="6440556" cy="21614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FFB33C-B644-4DD7-8B38-3B1825848FE5}"/>
              </a:ext>
            </a:extLst>
          </p:cNvPr>
          <p:cNvSpPr txBox="1"/>
          <p:nvPr/>
        </p:nvSpPr>
        <p:spPr>
          <a:xfrm>
            <a:off x="2875723" y="3148882"/>
            <a:ext cx="64405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MyDBDataContext sqlObj = new MyDBDataContext();</a:t>
            </a:r>
          </a:p>
          <a:p>
            <a:r>
              <a:rPr lang="vi-VN" dirty="0"/>
              <a:t>var employees = from emps in sqlObj.tblEmployees</a:t>
            </a:r>
          </a:p>
          <a:p>
            <a:r>
              <a:rPr lang="vi-VN" dirty="0"/>
              <a:t>                     select new</a:t>
            </a:r>
          </a:p>
          <a:p>
            <a:r>
              <a:rPr lang="vi-VN" dirty="0"/>
              <a:t>                     {</a:t>
            </a:r>
          </a:p>
          <a:p>
            <a:r>
              <a:rPr lang="vi-VN" dirty="0"/>
              <a:t>                         emps.EmployeeID,</a:t>
            </a:r>
          </a:p>
          <a:p>
            <a:r>
              <a:rPr lang="vi-VN" dirty="0"/>
              <a:t>                         emps.EmployeeName,</a:t>
            </a:r>
          </a:p>
          <a:p>
            <a:r>
              <a:rPr lang="vi-VN" dirty="0"/>
              <a:t>                         emps.Salary</a:t>
            </a:r>
          </a:p>
          <a:p>
            <a:r>
              <a:rPr lang="vi-VN" dirty="0"/>
              <a:t>                     };</a:t>
            </a:r>
          </a:p>
          <a:p>
            <a:r>
              <a:rPr lang="vi-VN" dirty="0"/>
              <a:t>gvemployees.DataSource = employees;</a:t>
            </a:r>
          </a:p>
          <a:p>
            <a:r>
              <a:rPr lang="vi-VN" dirty="0"/>
              <a:t>gvemployees.DataBind();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71CA0-E356-46AB-A207-022DE6EAB239}"/>
              </a:ext>
            </a:extLst>
          </p:cNvPr>
          <p:cNvSpPr txBox="1"/>
          <p:nvPr/>
        </p:nvSpPr>
        <p:spPr>
          <a:xfrm>
            <a:off x="673100" y="6117888"/>
            <a:ext cx="11361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LINQ query will get the employee details from database table "</a:t>
            </a:r>
            <a:r>
              <a:rPr lang="en-US" sz="2800" dirty="0" err="1"/>
              <a:t>tblEmployees</a:t>
            </a:r>
            <a:r>
              <a:rPr lang="en-US" sz="2800" dirty="0"/>
              <a:t>".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2489974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SQL Joins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Inner Join</a:t>
            </a:r>
            <a:endParaRPr lang="vi-VN" sz="4800" dirty="0"/>
          </a:p>
          <a:p>
            <a:r>
              <a:rPr lang="vi-VN" sz="4800" dirty="0"/>
              <a:t>Group Join</a:t>
            </a:r>
            <a:endParaRPr lang="en-US" sz="4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Left Outer Join</a:t>
            </a:r>
          </a:p>
          <a:p>
            <a:r>
              <a:rPr lang="en-US" sz="4800" dirty="0"/>
              <a:t>Cross Join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22</a:t>
            </a:fld>
            <a:endParaRPr lang="en-US" dirty="0"/>
          </a:p>
        </p:txBody>
      </p:sp>
      <p:pic>
        <p:nvPicPr>
          <p:cNvPr id="11" name="Picture Placeholder 12">
            <a:extLst>
              <a:ext uri="{FF2B5EF4-FFF2-40B4-BE49-F238E27FC236}">
                <a16:creationId xmlns:a16="http://schemas.microsoft.com/office/drawing/2014/main" id="{D38CA64A-11C5-4BD7-8A2D-E6D58794D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757" t="-231" r="16551" b="231"/>
          <a:stretch/>
        </p:blipFill>
        <p:spPr>
          <a:xfrm>
            <a:off x="3967163" y="1233488"/>
            <a:ext cx="4257675" cy="5148262"/>
          </a:xfrm>
        </p:spPr>
      </p:pic>
    </p:spTree>
    <p:extLst>
      <p:ext uri="{BB962C8B-B14F-4D97-AF65-F5344CB8AC3E}">
        <p14:creationId xmlns:p14="http://schemas.microsoft.com/office/powerpoint/2010/main" val="98840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301625"/>
            <a:ext cx="11060112" cy="685800"/>
          </a:xfrm>
        </p:spPr>
        <p:txBody>
          <a:bodyPr anchor="b">
            <a:normAutofit/>
          </a:bodyPr>
          <a:lstStyle/>
          <a:p>
            <a:r>
              <a:rPr lang="en-US" dirty="0"/>
              <a:t>LINQ to SQL Inner Join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431452-9620-40D3-8ECA-01BBEC0ADCD2}"/>
              </a:ext>
            </a:extLst>
          </p:cNvPr>
          <p:cNvSpPr/>
          <p:nvPr/>
        </p:nvSpPr>
        <p:spPr>
          <a:xfrm>
            <a:off x="458788" y="5971600"/>
            <a:ext cx="11060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FFB33C-B644-4DD7-8B38-3B1825848FE5}"/>
              </a:ext>
            </a:extLst>
          </p:cNvPr>
          <p:cNvSpPr txBox="1"/>
          <p:nvPr/>
        </p:nvSpPr>
        <p:spPr>
          <a:xfrm>
            <a:off x="157648" y="3164681"/>
            <a:ext cx="64405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MyDBDataContext sqlObj = new MyDBDataContext();</a:t>
            </a:r>
          </a:p>
          <a:p>
            <a:r>
              <a:rPr lang="vi-VN" dirty="0"/>
              <a:t>var employees = from emps in sqlObj.tblEmployees</a:t>
            </a:r>
          </a:p>
          <a:p>
            <a:r>
              <a:rPr lang="vi-VN" dirty="0"/>
              <a:t>                </a:t>
            </a:r>
            <a:r>
              <a:rPr lang="vi-VN" b="1" dirty="0">
                <a:solidFill>
                  <a:srgbClr val="FF0000"/>
                </a:solidFill>
              </a:rPr>
              <a:t>join</a:t>
            </a:r>
            <a:r>
              <a:rPr lang="vi-VN" dirty="0"/>
              <a:t> depts in sqlObj.tblDepartments </a:t>
            </a:r>
            <a:r>
              <a:rPr lang="vi-VN" b="1" dirty="0">
                <a:solidFill>
                  <a:srgbClr val="FF0000"/>
                </a:solidFill>
              </a:rPr>
              <a:t>on</a:t>
            </a:r>
            <a:r>
              <a:rPr lang="vi-VN" dirty="0"/>
              <a:t> emps.DepartmentID equals depts.DepartmentID</a:t>
            </a:r>
          </a:p>
          <a:p>
            <a:r>
              <a:rPr lang="vi-VN" dirty="0"/>
              <a:t>                select new</a:t>
            </a:r>
          </a:p>
          <a:p>
            <a:r>
              <a:rPr lang="vi-VN" dirty="0"/>
              <a:t>                {</a:t>
            </a:r>
          </a:p>
          <a:p>
            <a:r>
              <a:rPr lang="vi-VN" dirty="0"/>
              <a:t>                    emps.EmployeeID,</a:t>
            </a:r>
          </a:p>
          <a:p>
            <a:r>
              <a:rPr lang="vi-VN" dirty="0"/>
              <a:t>                    emps.EmployeeName,</a:t>
            </a:r>
          </a:p>
          <a:p>
            <a:r>
              <a:rPr lang="vi-VN" dirty="0"/>
              <a:t>                    emps.Salary,</a:t>
            </a:r>
          </a:p>
          <a:p>
            <a:r>
              <a:rPr lang="vi-VN" dirty="0"/>
              <a:t>                    depts.DepartmentName</a:t>
            </a:r>
          </a:p>
          <a:p>
            <a:r>
              <a:rPr lang="vi-VN" dirty="0"/>
              <a:t>                };</a:t>
            </a:r>
          </a:p>
          <a:p>
            <a:r>
              <a:rPr lang="vi-VN" dirty="0"/>
              <a:t>gvemployees.DataSource = employees;</a:t>
            </a:r>
          </a:p>
          <a:p>
            <a:r>
              <a:rPr lang="vi-VN" dirty="0"/>
              <a:t>gvemployees.DataBind();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71CA0-E356-46AB-A207-022DE6EAB239}"/>
              </a:ext>
            </a:extLst>
          </p:cNvPr>
          <p:cNvSpPr txBox="1"/>
          <p:nvPr/>
        </p:nvSpPr>
        <p:spPr>
          <a:xfrm>
            <a:off x="5555976" y="4534286"/>
            <a:ext cx="7005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LINQ query will get the employee details from database table "</a:t>
            </a:r>
            <a:r>
              <a:rPr lang="en-US" sz="2800" dirty="0" err="1"/>
              <a:t>tblEmployees</a:t>
            </a:r>
            <a:r>
              <a:rPr lang="en-US" sz="2800" dirty="0"/>
              <a:t>".</a:t>
            </a:r>
            <a:endParaRPr lang="vi-VN" sz="28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E5944E-B01E-4D8E-9859-4820FE5CC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5" y="1027715"/>
            <a:ext cx="6002612" cy="2014483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DDE556-E3DB-4D71-9160-E4092914D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485" y="819657"/>
            <a:ext cx="6002609" cy="222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00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301625"/>
            <a:ext cx="11060112" cy="685800"/>
          </a:xfrm>
        </p:spPr>
        <p:txBody>
          <a:bodyPr anchor="b">
            <a:normAutofit/>
          </a:bodyPr>
          <a:lstStyle/>
          <a:p>
            <a:r>
              <a:rPr lang="en-US" dirty="0"/>
              <a:t>LINQ to SQL Inner Join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431452-9620-40D3-8ECA-01BBEC0ADCD2}"/>
              </a:ext>
            </a:extLst>
          </p:cNvPr>
          <p:cNvSpPr/>
          <p:nvPr/>
        </p:nvSpPr>
        <p:spPr>
          <a:xfrm>
            <a:off x="458788" y="5971600"/>
            <a:ext cx="11060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71CA0-E356-46AB-A207-022DE6EAB239}"/>
              </a:ext>
            </a:extLst>
          </p:cNvPr>
          <p:cNvSpPr txBox="1"/>
          <p:nvPr/>
        </p:nvSpPr>
        <p:spPr>
          <a:xfrm>
            <a:off x="0" y="3082488"/>
            <a:ext cx="700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 put:</a:t>
            </a:r>
            <a:endParaRPr lang="vi-VN" sz="28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E5944E-B01E-4D8E-9859-4820FE5CC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5" y="1027715"/>
            <a:ext cx="6002612" cy="2014483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DDE556-E3DB-4D71-9160-E4092914D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485" y="819657"/>
            <a:ext cx="6002609" cy="2222541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98CEB2-9051-45E8-90B0-9F68E11A0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519" y="3645998"/>
            <a:ext cx="7484649" cy="276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24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301625"/>
            <a:ext cx="11060112" cy="685800"/>
          </a:xfrm>
        </p:spPr>
        <p:txBody>
          <a:bodyPr anchor="b">
            <a:normAutofit/>
          </a:bodyPr>
          <a:lstStyle/>
          <a:p>
            <a:r>
              <a:rPr lang="en-US" dirty="0"/>
              <a:t>LINQ to SQL Group Join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25</a:t>
            </a:fld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431452-9620-40D3-8ECA-01BBEC0ADCD2}"/>
              </a:ext>
            </a:extLst>
          </p:cNvPr>
          <p:cNvSpPr/>
          <p:nvPr/>
        </p:nvSpPr>
        <p:spPr>
          <a:xfrm>
            <a:off x="458788" y="5971600"/>
            <a:ext cx="11060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E5944E-B01E-4D8E-9859-4820FE5CC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612" y="1210137"/>
            <a:ext cx="8852775" cy="2971001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E42E10-8127-419A-AE73-2D0485EB2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611" y="4551740"/>
            <a:ext cx="8852775" cy="1434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1CCC99-BADE-4462-A0FA-252C55127950}"/>
              </a:ext>
            </a:extLst>
          </p:cNvPr>
          <p:cNvSpPr txBox="1"/>
          <p:nvPr/>
        </p:nvSpPr>
        <p:spPr>
          <a:xfrm>
            <a:off x="0" y="2400250"/>
            <a:ext cx="17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Employees table</a:t>
            </a:r>
            <a:endParaRPr lang="vi-V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96F4AC-80CB-4FCE-AA7D-4ED616FA5549}"/>
              </a:ext>
            </a:extLst>
          </p:cNvPr>
          <p:cNvSpPr txBox="1"/>
          <p:nvPr/>
        </p:nvSpPr>
        <p:spPr>
          <a:xfrm>
            <a:off x="0" y="5084311"/>
            <a:ext cx="1669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Employees Expenses table</a:t>
            </a:r>
          </a:p>
        </p:txBody>
      </p:sp>
    </p:spTree>
    <p:extLst>
      <p:ext uri="{BB962C8B-B14F-4D97-AF65-F5344CB8AC3E}">
        <p14:creationId xmlns:p14="http://schemas.microsoft.com/office/powerpoint/2010/main" val="2420744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301625"/>
            <a:ext cx="11060112" cy="685800"/>
          </a:xfrm>
        </p:spPr>
        <p:txBody>
          <a:bodyPr anchor="b">
            <a:normAutofit/>
          </a:bodyPr>
          <a:lstStyle/>
          <a:p>
            <a:r>
              <a:rPr lang="en-US" dirty="0"/>
              <a:t>LINQ to SQL Group Join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26</a:t>
            </a:fld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431452-9620-40D3-8ECA-01BBEC0ADCD2}"/>
              </a:ext>
            </a:extLst>
          </p:cNvPr>
          <p:cNvSpPr/>
          <p:nvPr/>
        </p:nvSpPr>
        <p:spPr>
          <a:xfrm>
            <a:off x="458788" y="5971600"/>
            <a:ext cx="11060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FFB33C-B644-4DD7-8B38-3B1825848FE5}"/>
              </a:ext>
            </a:extLst>
          </p:cNvPr>
          <p:cNvSpPr txBox="1"/>
          <p:nvPr/>
        </p:nvSpPr>
        <p:spPr>
          <a:xfrm>
            <a:off x="458788" y="914196"/>
            <a:ext cx="112744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MyDBDataContext sqlObj = new MyDBDataContext();</a:t>
            </a:r>
          </a:p>
          <a:p>
            <a:r>
              <a:rPr lang="vi-VN" dirty="0"/>
              <a:t>var employees = from emps in sqlObj.tblEmployees</a:t>
            </a:r>
          </a:p>
          <a:p>
            <a:r>
              <a:rPr lang="vi-VN" dirty="0"/>
              <a:t>                </a:t>
            </a:r>
            <a:r>
              <a:rPr lang="vi-VN" b="1" dirty="0">
                <a:solidFill>
                  <a:srgbClr val="FF0000"/>
                </a:solidFill>
              </a:rPr>
              <a:t>join</a:t>
            </a:r>
            <a:r>
              <a:rPr lang="vi-VN" dirty="0"/>
              <a:t> empexp in sqlObj.tblEmployeeExpenses </a:t>
            </a:r>
            <a:r>
              <a:rPr lang="vi-VN" b="1" dirty="0">
                <a:solidFill>
                  <a:srgbClr val="FF0000"/>
                </a:solidFill>
              </a:rPr>
              <a:t>on</a:t>
            </a:r>
            <a:r>
              <a:rPr lang="vi-VN" dirty="0"/>
              <a:t> emps.EmployeeID equals empexp.EmployeeID </a:t>
            </a:r>
            <a:r>
              <a:rPr lang="vi-VN" b="1" dirty="0">
                <a:solidFill>
                  <a:srgbClr val="FF0000"/>
                </a:solidFill>
              </a:rPr>
              <a:t>into g</a:t>
            </a:r>
          </a:p>
          <a:p>
            <a:r>
              <a:rPr lang="vi-VN" dirty="0"/>
              <a:t>                select new</a:t>
            </a:r>
          </a:p>
          <a:p>
            <a:r>
              <a:rPr lang="vi-VN" dirty="0"/>
              <a:t>                {</a:t>
            </a:r>
          </a:p>
          <a:p>
            <a:r>
              <a:rPr lang="vi-VN" dirty="0"/>
              <a:t>                    emps.EmployeeID,</a:t>
            </a:r>
          </a:p>
          <a:p>
            <a:r>
              <a:rPr lang="vi-VN" dirty="0"/>
              <a:t>                    emps.EmployeeName,</a:t>
            </a:r>
          </a:p>
          <a:p>
            <a:r>
              <a:rPr lang="vi-VN" dirty="0"/>
              <a:t>                    emps.Salary,</a:t>
            </a:r>
          </a:p>
          <a:p>
            <a:r>
              <a:rPr lang="vi-VN" dirty="0"/>
              <a:t>                    ExpenseAmount = </a:t>
            </a:r>
            <a:r>
              <a:rPr lang="vi-VN" b="1" dirty="0">
                <a:solidFill>
                  <a:srgbClr val="FF0000"/>
                </a:solidFill>
              </a:rPr>
              <a:t>g.Sum(x =&gt; (decimal?)x.Amount)</a:t>
            </a:r>
          </a:p>
          <a:p>
            <a:r>
              <a:rPr lang="vi-VN" dirty="0"/>
              <a:t>                };</a:t>
            </a:r>
          </a:p>
          <a:p>
            <a:r>
              <a:rPr lang="vi-VN" dirty="0"/>
              <a:t>gvemployees.DataSource = employees;</a:t>
            </a:r>
          </a:p>
          <a:p>
            <a:r>
              <a:rPr lang="vi-VN" dirty="0"/>
              <a:t>gvemployees.DataBind();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91EDCA-524B-4A7D-874B-FF611CC15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316" y="3419222"/>
            <a:ext cx="7043646" cy="304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8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301625"/>
            <a:ext cx="11060112" cy="685800"/>
          </a:xfrm>
        </p:spPr>
        <p:txBody>
          <a:bodyPr anchor="b">
            <a:normAutofit/>
          </a:bodyPr>
          <a:lstStyle/>
          <a:p>
            <a:r>
              <a:rPr lang="en-US" dirty="0"/>
              <a:t>LINQ to SQL Left Outer Join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27</a:t>
            </a:fld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431452-9620-40D3-8ECA-01BBEC0ADCD2}"/>
              </a:ext>
            </a:extLst>
          </p:cNvPr>
          <p:cNvSpPr/>
          <p:nvPr/>
        </p:nvSpPr>
        <p:spPr>
          <a:xfrm>
            <a:off x="458788" y="5971600"/>
            <a:ext cx="11060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E5944E-B01E-4D8E-9859-4820FE5CC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587" y="971025"/>
            <a:ext cx="7500514" cy="25171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1CCC99-BADE-4462-A0FA-252C55127950}"/>
              </a:ext>
            </a:extLst>
          </p:cNvPr>
          <p:cNvSpPr txBox="1"/>
          <p:nvPr/>
        </p:nvSpPr>
        <p:spPr>
          <a:xfrm>
            <a:off x="458788" y="2222892"/>
            <a:ext cx="17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Employees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96F4AC-80CB-4FCE-AA7D-4ED616FA5549}"/>
              </a:ext>
            </a:extLst>
          </p:cNvPr>
          <p:cNvSpPr txBox="1"/>
          <p:nvPr/>
        </p:nvSpPr>
        <p:spPr>
          <a:xfrm>
            <a:off x="458787" y="4973664"/>
            <a:ext cx="204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Department table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4A2F79-D96E-41E0-80AF-D52BFECC0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956" y="3683341"/>
            <a:ext cx="6969775" cy="258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34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301625"/>
            <a:ext cx="11060112" cy="685800"/>
          </a:xfrm>
        </p:spPr>
        <p:txBody>
          <a:bodyPr anchor="b">
            <a:normAutofit/>
          </a:bodyPr>
          <a:lstStyle/>
          <a:p>
            <a:r>
              <a:rPr lang="en-US" dirty="0"/>
              <a:t>LINQ to SQL Left Outer Join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28</a:t>
            </a:fld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431452-9620-40D3-8ECA-01BBEC0ADCD2}"/>
              </a:ext>
            </a:extLst>
          </p:cNvPr>
          <p:cNvSpPr/>
          <p:nvPr/>
        </p:nvSpPr>
        <p:spPr>
          <a:xfrm>
            <a:off x="458788" y="5971600"/>
            <a:ext cx="11060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FFB33C-B644-4DD7-8B38-3B1825848FE5}"/>
              </a:ext>
            </a:extLst>
          </p:cNvPr>
          <p:cNvSpPr txBox="1"/>
          <p:nvPr/>
        </p:nvSpPr>
        <p:spPr>
          <a:xfrm>
            <a:off x="458788" y="914196"/>
            <a:ext cx="1127442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MyDBDataContext sqlObj = new MyDBDataContext();</a:t>
            </a:r>
          </a:p>
          <a:p>
            <a:r>
              <a:rPr lang="vi-VN" sz="2000" dirty="0"/>
              <a:t>var employees = from emps in sqlObj.tblEmployees</a:t>
            </a:r>
          </a:p>
          <a:p>
            <a:r>
              <a:rPr lang="vi-VN" sz="2000" dirty="0"/>
              <a:t>                </a:t>
            </a:r>
            <a:r>
              <a:rPr lang="vi-VN" sz="2000" b="1" dirty="0">
                <a:solidFill>
                  <a:srgbClr val="FF0000"/>
                </a:solidFill>
              </a:rPr>
              <a:t>join</a:t>
            </a:r>
            <a:r>
              <a:rPr lang="vi-VN" sz="2000" dirty="0"/>
              <a:t> de in sqlObj.tblDepartments </a:t>
            </a:r>
            <a:r>
              <a:rPr lang="vi-VN" sz="2000" b="1" dirty="0">
                <a:solidFill>
                  <a:srgbClr val="FF0000"/>
                </a:solidFill>
              </a:rPr>
              <a:t>on</a:t>
            </a:r>
            <a:r>
              <a:rPr lang="vi-VN" sz="2000" dirty="0"/>
              <a:t> emps.DepartmentID equals de.DepartmentID </a:t>
            </a:r>
            <a:r>
              <a:rPr lang="vi-VN" sz="2000" b="1" dirty="0">
                <a:solidFill>
                  <a:srgbClr val="FF0000"/>
                </a:solidFill>
              </a:rPr>
              <a:t>into dep from dept in dep.DefaultIfEmpty()</a:t>
            </a:r>
          </a:p>
          <a:p>
            <a:r>
              <a:rPr lang="vi-VN" sz="2000" dirty="0"/>
              <a:t>                select new</a:t>
            </a:r>
          </a:p>
          <a:p>
            <a:r>
              <a:rPr lang="vi-VN" sz="2000" dirty="0"/>
              <a:t>                {</a:t>
            </a:r>
          </a:p>
          <a:p>
            <a:r>
              <a:rPr lang="vi-VN" sz="2000" dirty="0"/>
              <a:t>                    emps.EmployeeID,</a:t>
            </a:r>
          </a:p>
          <a:p>
            <a:r>
              <a:rPr lang="vi-VN" sz="2000" dirty="0"/>
              <a:t>                    emps.EmployeeName,</a:t>
            </a:r>
          </a:p>
          <a:p>
            <a:r>
              <a:rPr lang="vi-VN" sz="2000" dirty="0"/>
              <a:t>                    emps.Salary,</a:t>
            </a:r>
          </a:p>
          <a:p>
            <a:r>
              <a:rPr lang="vi-VN" sz="2000" dirty="0"/>
              <a:t>                    </a:t>
            </a:r>
            <a:r>
              <a:rPr lang="vi-VN" sz="2000" b="1" dirty="0">
                <a:solidFill>
                  <a:srgbClr val="FF0000"/>
                </a:solidFill>
              </a:rPr>
              <a:t>dept.DepartmentName</a:t>
            </a:r>
          </a:p>
          <a:p>
            <a:r>
              <a:rPr lang="vi-VN" sz="2000" dirty="0"/>
              <a:t>                };</a:t>
            </a:r>
          </a:p>
          <a:p>
            <a:r>
              <a:rPr lang="vi-VN" sz="2000" dirty="0"/>
              <a:t>gvemployees.DataSource = employees;</a:t>
            </a:r>
          </a:p>
          <a:p>
            <a:r>
              <a:rPr lang="vi-VN" sz="2000" dirty="0"/>
              <a:t>gvemployees.DataBind();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84C009-9177-4F0D-A51B-07762D9C2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265" y="3161211"/>
            <a:ext cx="7188947" cy="310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53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301625"/>
            <a:ext cx="11060112" cy="685800"/>
          </a:xfrm>
        </p:spPr>
        <p:txBody>
          <a:bodyPr anchor="b">
            <a:normAutofit/>
          </a:bodyPr>
          <a:lstStyle/>
          <a:p>
            <a:r>
              <a:rPr lang="en-US" dirty="0"/>
              <a:t>LINQ to SQL Cross Join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29</a:t>
            </a:fld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431452-9620-40D3-8ECA-01BBEC0ADCD2}"/>
              </a:ext>
            </a:extLst>
          </p:cNvPr>
          <p:cNvSpPr/>
          <p:nvPr/>
        </p:nvSpPr>
        <p:spPr>
          <a:xfrm>
            <a:off x="458788" y="5971600"/>
            <a:ext cx="11060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E5944E-B01E-4D8E-9859-4820FE5CC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587" y="971025"/>
            <a:ext cx="7500514" cy="25171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1CCC99-BADE-4462-A0FA-252C55127950}"/>
              </a:ext>
            </a:extLst>
          </p:cNvPr>
          <p:cNvSpPr txBox="1"/>
          <p:nvPr/>
        </p:nvSpPr>
        <p:spPr>
          <a:xfrm>
            <a:off x="458788" y="2222892"/>
            <a:ext cx="17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Employees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96F4AC-80CB-4FCE-AA7D-4ED616FA5549}"/>
              </a:ext>
            </a:extLst>
          </p:cNvPr>
          <p:cNvSpPr txBox="1"/>
          <p:nvPr/>
        </p:nvSpPr>
        <p:spPr>
          <a:xfrm>
            <a:off x="458787" y="4973664"/>
            <a:ext cx="204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Department table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4A2F79-D96E-41E0-80AF-D52BFECC0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956" y="3683341"/>
            <a:ext cx="6969775" cy="258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4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close up of a sign&#10;&#10;Description automatically generated">
            <a:extLst>
              <a:ext uri="{FF2B5EF4-FFF2-40B4-BE49-F238E27FC236}">
                <a16:creationId xmlns:a16="http://schemas.microsoft.com/office/drawing/2014/main" id="{D8AC8312-8CF8-4112-BE32-765A79782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913" y="68263"/>
            <a:ext cx="9410186" cy="6375400"/>
          </a:xfrm>
          <a:noFill/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3DC2DEF-D2FE-4B45-ABA4-9F153FD1C98A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301625"/>
            <a:ext cx="11060112" cy="685800"/>
          </a:xfrm>
        </p:spPr>
        <p:txBody>
          <a:bodyPr anchor="b">
            <a:normAutofit/>
          </a:bodyPr>
          <a:lstStyle/>
          <a:p>
            <a:r>
              <a:rPr lang="en-US" dirty="0"/>
              <a:t>LINQ to SQL Cross Join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30</a:t>
            </a:fld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431452-9620-40D3-8ECA-01BBEC0ADCD2}"/>
              </a:ext>
            </a:extLst>
          </p:cNvPr>
          <p:cNvSpPr/>
          <p:nvPr/>
        </p:nvSpPr>
        <p:spPr>
          <a:xfrm>
            <a:off x="458788" y="5971600"/>
            <a:ext cx="11060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FFB33C-B644-4DD7-8B38-3B1825848FE5}"/>
              </a:ext>
            </a:extLst>
          </p:cNvPr>
          <p:cNvSpPr txBox="1"/>
          <p:nvPr/>
        </p:nvSpPr>
        <p:spPr>
          <a:xfrm>
            <a:off x="458788" y="987425"/>
            <a:ext cx="1127442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/>
              <a:t>MyDBDataContext sqlObj = new MyDBDataContext();</a:t>
            </a:r>
          </a:p>
          <a:p>
            <a:r>
              <a:rPr lang="vi-VN" sz="3200" dirty="0"/>
              <a:t>var employees = from emps in sqlObj.tblEmployees</a:t>
            </a:r>
          </a:p>
          <a:p>
            <a:r>
              <a:rPr lang="vi-VN" sz="3200" dirty="0"/>
              <a:t>                from depts in sqlObj.tblDepartments</a:t>
            </a:r>
          </a:p>
          <a:p>
            <a:r>
              <a:rPr lang="vi-VN" sz="3200" dirty="0"/>
              <a:t>                select new</a:t>
            </a:r>
          </a:p>
          <a:p>
            <a:r>
              <a:rPr lang="vi-VN" sz="3200" dirty="0"/>
              <a:t>                {</a:t>
            </a:r>
          </a:p>
          <a:p>
            <a:r>
              <a:rPr lang="vi-VN" sz="3200" dirty="0"/>
              <a:t>                    emps.EmployeeID,</a:t>
            </a:r>
          </a:p>
          <a:p>
            <a:r>
              <a:rPr lang="vi-VN" sz="3200" dirty="0"/>
              <a:t>                    emps.EmployeeName,</a:t>
            </a:r>
          </a:p>
          <a:p>
            <a:r>
              <a:rPr lang="vi-VN" sz="3200" dirty="0"/>
              <a:t>                    emps.Salary,</a:t>
            </a:r>
          </a:p>
          <a:p>
            <a:r>
              <a:rPr lang="vi-VN" sz="3200" dirty="0"/>
              <a:t>                    depts.DepartmentName</a:t>
            </a:r>
          </a:p>
          <a:p>
            <a:r>
              <a:rPr lang="vi-VN" sz="3200" dirty="0"/>
              <a:t>                };</a:t>
            </a:r>
          </a:p>
          <a:p>
            <a:r>
              <a:rPr lang="vi-VN" sz="3200" dirty="0"/>
              <a:t>gvemployees.DataSource = employees;</a:t>
            </a:r>
          </a:p>
          <a:p>
            <a:r>
              <a:rPr lang="vi-VN" sz="3200" dirty="0"/>
              <a:t>gvemployees.DataBind();</a:t>
            </a:r>
          </a:p>
        </p:txBody>
      </p:sp>
    </p:spTree>
    <p:extLst>
      <p:ext uri="{BB962C8B-B14F-4D97-AF65-F5344CB8AC3E}">
        <p14:creationId xmlns:p14="http://schemas.microsoft.com/office/powerpoint/2010/main" val="1828554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301625"/>
            <a:ext cx="11060112" cy="685800"/>
          </a:xfrm>
        </p:spPr>
        <p:txBody>
          <a:bodyPr anchor="b">
            <a:normAutofit/>
          </a:bodyPr>
          <a:lstStyle/>
          <a:p>
            <a:r>
              <a:rPr lang="en-US" dirty="0"/>
              <a:t>LINQ to SQL Cross Join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31</a:t>
            </a:fld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431452-9620-40D3-8ECA-01BBEC0ADCD2}"/>
              </a:ext>
            </a:extLst>
          </p:cNvPr>
          <p:cNvSpPr/>
          <p:nvPr/>
        </p:nvSpPr>
        <p:spPr>
          <a:xfrm>
            <a:off x="458788" y="5971600"/>
            <a:ext cx="11060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32A047-1C7A-4C80-A649-D9808A3CA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48557"/>
            <a:ext cx="4615985" cy="676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43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301625"/>
            <a:ext cx="11060112" cy="685800"/>
          </a:xfrm>
        </p:spPr>
        <p:txBody>
          <a:bodyPr anchor="b">
            <a:normAutofit/>
          </a:bodyPr>
          <a:lstStyle/>
          <a:p>
            <a:r>
              <a:rPr lang="en-US" dirty="0"/>
              <a:t>LINQ to SQL LIKE Operator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32</a:t>
            </a:fld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431452-9620-40D3-8ECA-01BBEC0ADCD2}"/>
              </a:ext>
            </a:extLst>
          </p:cNvPr>
          <p:cNvSpPr/>
          <p:nvPr/>
        </p:nvSpPr>
        <p:spPr>
          <a:xfrm>
            <a:off x="458788" y="5971600"/>
            <a:ext cx="11060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71CA0-E356-46AB-A207-022DE6EAB239}"/>
              </a:ext>
            </a:extLst>
          </p:cNvPr>
          <p:cNvSpPr txBox="1"/>
          <p:nvPr/>
        </p:nvSpPr>
        <p:spPr>
          <a:xfrm>
            <a:off x="458788" y="1006631"/>
            <a:ext cx="114331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 using </a:t>
            </a:r>
            <a:r>
              <a:rPr lang="en-US" sz="2400" b="1" dirty="0">
                <a:solidFill>
                  <a:srgbClr val="FF0000"/>
                </a:solidFill>
              </a:rPr>
              <a:t>Contains(), </a:t>
            </a:r>
            <a:r>
              <a:rPr lang="en-US" sz="2400" b="1" dirty="0" err="1">
                <a:solidFill>
                  <a:srgbClr val="FF0000"/>
                </a:solidFill>
              </a:rPr>
              <a:t>StartsWith</a:t>
            </a:r>
            <a:r>
              <a:rPr lang="en-US" sz="2400" b="1" dirty="0">
                <a:solidFill>
                  <a:srgbClr val="FF0000"/>
                </a:solidFill>
              </a:rPr>
              <a:t>(), </a:t>
            </a:r>
            <a:r>
              <a:rPr lang="en-US" sz="2400" b="1" dirty="0" err="1">
                <a:solidFill>
                  <a:srgbClr val="FF0000"/>
                </a:solidFill>
              </a:rPr>
              <a:t>EndsWith</a:t>
            </a:r>
            <a:r>
              <a:rPr lang="en-US" sz="2400" b="1" dirty="0">
                <a:solidFill>
                  <a:srgbClr val="FF0000"/>
                </a:solidFill>
              </a:rPr>
              <a:t>() </a:t>
            </a:r>
            <a:r>
              <a:rPr lang="en-US" sz="2400" dirty="0"/>
              <a:t>we can implement LIKE operator in LINQ to SQL.</a:t>
            </a:r>
          </a:p>
          <a:p>
            <a:r>
              <a:rPr lang="en-US" sz="2400" dirty="0"/>
              <a:t> - like '%</a:t>
            </a:r>
            <a:r>
              <a:rPr lang="en-US" sz="2400" dirty="0" err="1"/>
              <a:t>SearchString</a:t>
            </a:r>
            <a:r>
              <a:rPr lang="en-US" sz="2400" dirty="0"/>
              <a:t>%' = Contains("</a:t>
            </a:r>
            <a:r>
              <a:rPr lang="en-US" sz="2400" dirty="0" err="1"/>
              <a:t>SearchString</a:t>
            </a:r>
            <a:r>
              <a:rPr lang="en-US" sz="2400" dirty="0"/>
              <a:t>")</a:t>
            </a:r>
          </a:p>
          <a:p>
            <a:r>
              <a:rPr lang="en-US" sz="2400" dirty="0"/>
              <a:t> - like '%</a:t>
            </a:r>
            <a:r>
              <a:rPr lang="en-US" sz="2400" dirty="0" err="1"/>
              <a:t>SearchString</a:t>
            </a:r>
            <a:r>
              <a:rPr lang="en-US" sz="2400" dirty="0"/>
              <a:t>' = </a:t>
            </a:r>
            <a:r>
              <a:rPr lang="en-US" sz="2400" dirty="0" err="1"/>
              <a:t>StartsWith</a:t>
            </a:r>
            <a:r>
              <a:rPr lang="en-US" sz="2400" dirty="0"/>
              <a:t>("</a:t>
            </a:r>
            <a:r>
              <a:rPr lang="en-US" sz="2400" dirty="0" err="1"/>
              <a:t>SearchString</a:t>
            </a:r>
            <a:r>
              <a:rPr lang="en-US" sz="2400" dirty="0"/>
              <a:t>")</a:t>
            </a:r>
          </a:p>
          <a:p>
            <a:r>
              <a:rPr lang="en-US" sz="2400" dirty="0"/>
              <a:t> - like '</a:t>
            </a:r>
            <a:r>
              <a:rPr lang="en-US" sz="2400" dirty="0" err="1"/>
              <a:t>SearchString</a:t>
            </a:r>
            <a:r>
              <a:rPr lang="en-US" sz="2400" dirty="0"/>
              <a:t>%' = </a:t>
            </a:r>
            <a:r>
              <a:rPr lang="en-US" sz="2400" dirty="0" err="1"/>
              <a:t>EndsWith</a:t>
            </a:r>
            <a:r>
              <a:rPr lang="en-US" sz="2400" dirty="0"/>
              <a:t>("</a:t>
            </a:r>
            <a:r>
              <a:rPr lang="en-US" sz="2400" dirty="0" err="1"/>
              <a:t>SearchString</a:t>
            </a:r>
            <a:r>
              <a:rPr lang="en-US" sz="2400" dirty="0"/>
              <a:t>")</a:t>
            </a:r>
            <a:endParaRPr lang="vi-VN" sz="24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E5944E-B01E-4D8E-9859-4820FE5CC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987" y="3188357"/>
            <a:ext cx="7570026" cy="25405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AEB86F-6CE3-420A-9BB4-5E5E3ECB6A0D}"/>
              </a:ext>
            </a:extLst>
          </p:cNvPr>
          <p:cNvSpPr txBox="1"/>
          <p:nvPr/>
        </p:nvSpPr>
        <p:spPr>
          <a:xfrm>
            <a:off x="5136367" y="5930131"/>
            <a:ext cx="17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Employees table</a:t>
            </a:r>
          </a:p>
        </p:txBody>
      </p:sp>
    </p:spTree>
    <p:extLst>
      <p:ext uri="{BB962C8B-B14F-4D97-AF65-F5344CB8AC3E}">
        <p14:creationId xmlns:p14="http://schemas.microsoft.com/office/powerpoint/2010/main" val="342461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301625"/>
            <a:ext cx="11060112" cy="685800"/>
          </a:xfrm>
        </p:spPr>
        <p:txBody>
          <a:bodyPr anchor="b">
            <a:normAutofit/>
          </a:bodyPr>
          <a:lstStyle/>
          <a:p>
            <a:r>
              <a:rPr lang="en-US" dirty="0"/>
              <a:t>LINQ to SQL LIKE Operator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33</a:t>
            </a:fld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431452-9620-40D3-8ECA-01BBEC0ADCD2}"/>
              </a:ext>
            </a:extLst>
          </p:cNvPr>
          <p:cNvSpPr/>
          <p:nvPr/>
        </p:nvSpPr>
        <p:spPr>
          <a:xfrm>
            <a:off x="458788" y="5971600"/>
            <a:ext cx="11060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71CA0-E356-46AB-A207-022DE6EAB239}"/>
              </a:ext>
            </a:extLst>
          </p:cNvPr>
          <p:cNvSpPr txBox="1"/>
          <p:nvPr/>
        </p:nvSpPr>
        <p:spPr>
          <a:xfrm>
            <a:off x="458788" y="1006631"/>
            <a:ext cx="114331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MyDBDataContext</a:t>
            </a:r>
            <a:r>
              <a:rPr lang="en-US" sz="2400" dirty="0"/>
              <a:t> </a:t>
            </a:r>
            <a:r>
              <a:rPr lang="en-US" sz="2400" dirty="0" err="1"/>
              <a:t>sqlObj</a:t>
            </a:r>
            <a:r>
              <a:rPr lang="en-US" sz="2400" dirty="0"/>
              <a:t> = new </a:t>
            </a:r>
            <a:r>
              <a:rPr lang="en-US" sz="2400" dirty="0" err="1"/>
              <a:t>MyDBDataContext</a:t>
            </a:r>
            <a:r>
              <a:rPr lang="en-US" sz="2400" dirty="0"/>
              <a:t>();</a:t>
            </a:r>
          </a:p>
          <a:p>
            <a:r>
              <a:rPr lang="en-US" sz="2400" dirty="0"/>
              <a:t>var employees = from emps in </a:t>
            </a:r>
            <a:r>
              <a:rPr lang="en-US" sz="2400" dirty="0" err="1"/>
              <a:t>sqlObj.tblEmployees</a:t>
            </a:r>
            <a:endParaRPr lang="en-US" sz="2400" dirty="0"/>
          </a:p>
          <a:p>
            <a:r>
              <a:rPr lang="en-US" sz="2400" dirty="0"/>
              <a:t>                where </a:t>
            </a:r>
            <a:r>
              <a:rPr lang="en-US" sz="2400" dirty="0" err="1"/>
              <a:t>emps.EmployeeName.</a:t>
            </a:r>
            <a:r>
              <a:rPr lang="en-US" sz="2400" b="1" dirty="0" err="1">
                <a:solidFill>
                  <a:srgbClr val="FF0000"/>
                </a:solidFill>
              </a:rPr>
              <a:t>Contains</a:t>
            </a:r>
            <a:r>
              <a:rPr lang="en-US" sz="2400" b="1" dirty="0">
                <a:solidFill>
                  <a:srgbClr val="FF0000"/>
                </a:solidFill>
              </a:rPr>
              <a:t>("</a:t>
            </a:r>
            <a:r>
              <a:rPr lang="en-US" sz="2400" b="1" dirty="0" err="1">
                <a:solidFill>
                  <a:srgbClr val="FF0000"/>
                </a:solidFill>
              </a:rPr>
              <a:t>en</a:t>
            </a:r>
            <a:r>
              <a:rPr lang="en-US" sz="2400" b="1" dirty="0">
                <a:solidFill>
                  <a:srgbClr val="FF0000"/>
                </a:solidFill>
              </a:rPr>
              <a:t>")</a:t>
            </a:r>
          </a:p>
          <a:p>
            <a:r>
              <a:rPr lang="en-US" sz="2400" dirty="0"/>
              <a:t>                select new</a:t>
            </a:r>
          </a:p>
          <a:p>
            <a:r>
              <a:rPr lang="en-US" sz="2400" dirty="0"/>
              <a:t>                {</a:t>
            </a:r>
          </a:p>
          <a:p>
            <a:r>
              <a:rPr lang="en-US" sz="2400" dirty="0"/>
              <a:t>                    </a:t>
            </a:r>
            <a:r>
              <a:rPr lang="en-US" sz="2400" dirty="0" err="1"/>
              <a:t>emps.EmployeeID</a:t>
            </a:r>
            <a:r>
              <a:rPr lang="en-US" sz="2400" dirty="0"/>
              <a:t>,</a:t>
            </a:r>
          </a:p>
          <a:p>
            <a:r>
              <a:rPr lang="en-US" sz="2400" dirty="0"/>
              <a:t>                    </a:t>
            </a:r>
            <a:r>
              <a:rPr lang="en-US" sz="2400" b="1" dirty="0" err="1">
                <a:solidFill>
                  <a:srgbClr val="FF0000"/>
                </a:solidFill>
              </a:rPr>
              <a:t>emps.EmployeeName</a:t>
            </a:r>
            <a:r>
              <a:rPr lang="en-US" sz="2400" dirty="0"/>
              <a:t>,</a:t>
            </a:r>
          </a:p>
          <a:p>
            <a:r>
              <a:rPr lang="en-US" sz="2400" dirty="0"/>
              <a:t>                    </a:t>
            </a:r>
            <a:r>
              <a:rPr lang="en-US" sz="2400" dirty="0" err="1"/>
              <a:t>emps.Salary</a:t>
            </a:r>
            <a:endParaRPr lang="en-US" sz="2400" dirty="0"/>
          </a:p>
          <a:p>
            <a:r>
              <a:rPr lang="en-US" sz="2400" dirty="0"/>
              <a:t>                };</a:t>
            </a:r>
          </a:p>
          <a:p>
            <a:r>
              <a:rPr lang="en-US" sz="2400" dirty="0" err="1"/>
              <a:t>gvemployees.DataSource</a:t>
            </a:r>
            <a:r>
              <a:rPr lang="en-US" sz="2400" dirty="0"/>
              <a:t> = employees;</a:t>
            </a:r>
          </a:p>
          <a:p>
            <a:r>
              <a:rPr lang="en-US" sz="2400" dirty="0" err="1"/>
              <a:t>gvemployees.DataBind</a:t>
            </a:r>
            <a:r>
              <a:rPr lang="en-US" sz="2400" dirty="0"/>
              <a:t>();</a:t>
            </a:r>
            <a:endParaRPr lang="vi-VN" sz="24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0824EE-B85F-4BBB-A4EA-217BC188A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759" y="2498325"/>
            <a:ext cx="6654202" cy="224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73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301625"/>
            <a:ext cx="11060112" cy="685800"/>
          </a:xfrm>
        </p:spPr>
        <p:txBody>
          <a:bodyPr anchor="b">
            <a:normAutofit/>
          </a:bodyPr>
          <a:lstStyle/>
          <a:p>
            <a:r>
              <a:rPr lang="en-US" dirty="0"/>
              <a:t>LINQ to SQL LIKE Operator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34</a:t>
            </a:fld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431452-9620-40D3-8ECA-01BBEC0ADCD2}"/>
              </a:ext>
            </a:extLst>
          </p:cNvPr>
          <p:cNvSpPr/>
          <p:nvPr/>
        </p:nvSpPr>
        <p:spPr>
          <a:xfrm>
            <a:off x="458788" y="5971600"/>
            <a:ext cx="11060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71CA0-E356-46AB-A207-022DE6EAB239}"/>
              </a:ext>
            </a:extLst>
          </p:cNvPr>
          <p:cNvSpPr txBox="1"/>
          <p:nvPr/>
        </p:nvSpPr>
        <p:spPr>
          <a:xfrm>
            <a:off x="458788" y="1006631"/>
            <a:ext cx="114331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MyDBDataContext</a:t>
            </a:r>
            <a:r>
              <a:rPr lang="en-US" sz="2400" dirty="0"/>
              <a:t> </a:t>
            </a:r>
            <a:r>
              <a:rPr lang="en-US" sz="2400" dirty="0" err="1"/>
              <a:t>sqlObj</a:t>
            </a:r>
            <a:r>
              <a:rPr lang="en-US" sz="2400" dirty="0"/>
              <a:t> = new </a:t>
            </a:r>
            <a:r>
              <a:rPr lang="en-US" sz="2400" dirty="0" err="1"/>
              <a:t>MyDBDataContext</a:t>
            </a:r>
            <a:r>
              <a:rPr lang="en-US" sz="2400" dirty="0"/>
              <a:t>();</a:t>
            </a:r>
          </a:p>
          <a:p>
            <a:r>
              <a:rPr lang="en-US" sz="2400" dirty="0"/>
              <a:t>var employees = from emps in </a:t>
            </a:r>
            <a:r>
              <a:rPr lang="en-US" sz="2400" dirty="0" err="1"/>
              <a:t>sqlObj.tblEmployees</a:t>
            </a:r>
            <a:endParaRPr lang="en-US" sz="2400" dirty="0"/>
          </a:p>
          <a:p>
            <a:r>
              <a:rPr lang="en-US" sz="2400" dirty="0"/>
              <a:t>                where </a:t>
            </a:r>
            <a:r>
              <a:rPr lang="en-US" sz="2400" dirty="0" err="1"/>
              <a:t>emps.EmployeeName.</a:t>
            </a:r>
            <a:r>
              <a:rPr lang="en-US" sz="2400" b="1" dirty="0" err="1">
                <a:solidFill>
                  <a:srgbClr val="FF0000"/>
                </a:solidFill>
              </a:rPr>
              <a:t>StartsWith</a:t>
            </a:r>
            <a:r>
              <a:rPr lang="en-US" sz="2400" b="1" dirty="0">
                <a:solidFill>
                  <a:srgbClr val="FF0000"/>
                </a:solidFill>
              </a:rPr>
              <a:t>("v")</a:t>
            </a:r>
          </a:p>
          <a:p>
            <a:r>
              <a:rPr lang="en-US" sz="2400" dirty="0"/>
              <a:t>                select new</a:t>
            </a:r>
          </a:p>
          <a:p>
            <a:r>
              <a:rPr lang="en-US" sz="2400" dirty="0"/>
              <a:t>                {</a:t>
            </a:r>
          </a:p>
          <a:p>
            <a:r>
              <a:rPr lang="en-US" sz="2400" dirty="0"/>
              <a:t>                    </a:t>
            </a:r>
            <a:r>
              <a:rPr lang="en-US" sz="2400" dirty="0" err="1"/>
              <a:t>emps.EmployeeID</a:t>
            </a:r>
            <a:r>
              <a:rPr lang="en-US" sz="2400" dirty="0"/>
              <a:t>,</a:t>
            </a:r>
          </a:p>
          <a:p>
            <a:r>
              <a:rPr lang="en-US" sz="2400" dirty="0"/>
              <a:t>                    </a:t>
            </a:r>
            <a:r>
              <a:rPr lang="en-US" sz="2400" b="1" dirty="0" err="1">
                <a:solidFill>
                  <a:srgbClr val="FF0000"/>
                </a:solidFill>
              </a:rPr>
              <a:t>emps.EmployeeName</a:t>
            </a:r>
            <a:r>
              <a:rPr lang="en-US" sz="2400" dirty="0"/>
              <a:t>,</a:t>
            </a:r>
          </a:p>
          <a:p>
            <a:r>
              <a:rPr lang="en-US" sz="2400" dirty="0"/>
              <a:t>                    </a:t>
            </a:r>
            <a:r>
              <a:rPr lang="en-US" sz="2400" dirty="0" err="1"/>
              <a:t>emps.Salary</a:t>
            </a:r>
            <a:endParaRPr lang="en-US" sz="2400" dirty="0"/>
          </a:p>
          <a:p>
            <a:r>
              <a:rPr lang="en-US" sz="2400" dirty="0"/>
              <a:t>                };</a:t>
            </a:r>
          </a:p>
          <a:p>
            <a:r>
              <a:rPr lang="en-US" sz="2400" dirty="0" err="1"/>
              <a:t>gvemployees.DataSource</a:t>
            </a:r>
            <a:r>
              <a:rPr lang="en-US" sz="2400" dirty="0"/>
              <a:t> = employees;</a:t>
            </a:r>
          </a:p>
          <a:p>
            <a:r>
              <a:rPr lang="en-US" sz="2400" dirty="0" err="1"/>
              <a:t>gvemployees.DataBind</a:t>
            </a:r>
            <a:r>
              <a:rPr lang="en-US" sz="2400" dirty="0"/>
              <a:t>();</a:t>
            </a:r>
            <a:endParaRPr lang="vi-VN" sz="24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8A1854-A420-46C7-809A-A2031870E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492" y="2520720"/>
            <a:ext cx="6818508" cy="223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91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301625"/>
            <a:ext cx="11060112" cy="685800"/>
          </a:xfrm>
        </p:spPr>
        <p:txBody>
          <a:bodyPr anchor="b">
            <a:normAutofit/>
          </a:bodyPr>
          <a:lstStyle/>
          <a:p>
            <a:r>
              <a:rPr lang="en-US" dirty="0"/>
              <a:t>LINQ to SQL LIKE Operator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35</a:t>
            </a:fld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431452-9620-40D3-8ECA-01BBEC0ADCD2}"/>
              </a:ext>
            </a:extLst>
          </p:cNvPr>
          <p:cNvSpPr/>
          <p:nvPr/>
        </p:nvSpPr>
        <p:spPr>
          <a:xfrm>
            <a:off x="458788" y="5971600"/>
            <a:ext cx="11060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71CA0-E356-46AB-A207-022DE6EAB239}"/>
              </a:ext>
            </a:extLst>
          </p:cNvPr>
          <p:cNvSpPr txBox="1"/>
          <p:nvPr/>
        </p:nvSpPr>
        <p:spPr>
          <a:xfrm>
            <a:off x="458788" y="1006631"/>
            <a:ext cx="114331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MyDBDataContext</a:t>
            </a:r>
            <a:r>
              <a:rPr lang="en-US" sz="2400" dirty="0"/>
              <a:t> </a:t>
            </a:r>
            <a:r>
              <a:rPr lang="en-US" sz="2400" dirty="0" err="1"/>
              <a:t>sqlObj</a:t>
            </a:r>
            <a:r>
              <a:rPr lang="en-US" sz="2400" dirty="0"/>
              <a:t> = new </a:t>
            </a:r>
            <a:r>
              <a:rPr lang="en-US" sz="2400" dirty="0" err="1"/>
              <a:t>MyDBDataContext</a:t>
            </a:r>
            <a:r>
              <a:rPr lang="en-US" sz="2400" dirty="0"/>
              <a:t>();</a:t>
            </a:r>
          </a:p>
          <a:p>
            <a:r>
              <a:rPr lang="en-US" sz="2400" dirty="0"/>
              <a:t>var employees = from emps in </a:t>
            </a:r>
            <a:r>
              <a:rPr lang="en-US" sz="2400" dirty="0" err="1"/>
              <a:t>sqlObj.tblEmployees</a:t>
            </a:r>
            <a:endParaRPr lang="en-US" sz="2400" dirty="0"/>
          </a:p>
          <a:p>
            <a:r>
              <a:rPr lang="en-US" sz="2400" dirty="0"/>
              <a:t>                where </a:t>
            </a:r>
            <a:r>
              <a:rPr lang="en-US" sz="2400" dirty="0" err="1"/>
              <a:t>emps.EmployeeName.</a:t>
            </a:r>
            <a:r>
              <a:rPr lang="en-US" sz="2400" b="1" dirty="0" err="1">
                <a:solidFill>
                  <a:srgbClr val="FF0000"/>
                </a:solidFill>
              </a:rPr>
              <a:t>EndsWith</a:t>
            </a:r>
            <a:r>
              <a:rPr lang="en-US" sz="2400" b="1" dirty="0">
                <a:solidFill>
                  <a:srgbClr val="FF0000"/>
                </a:solidFill>
              </a:rPr>
              <a:t>("</a:t>
            </a:r>
            <a:r>
              <a:rPr lang="en-US" sz="2400" b="1" dirty="0" err="1">
                <a:solidFill>
                  <a:srgbClr val="FF0000"/>
                </a:solidFill>
              </a:rPr>
              <a:t>ms</a:t>
            </a:r>
            <a:r>
              <a:rPr lang="en-US" sz="2400" b="1" dirty="0">
                <a:solidFill>
                  <a:srgbClr val="FF0000"/>
                </a:solidFill>
              </a:rPr>
              <a:t>")</a:t>
            </a:r>
          </a:p>
          <a:p>
            <a:r>
              <a:rPr lang="en-US" sz="2400" dirty="0"/>
              <a:t>                select new</a:t>
            </a:r>
          </a:p>
          <a:p>
            <a:r>
              <a:rPr lang="en-US" sz="2400" dirty="0"/>
              <a:t>                {</a:t>
            </a:r>
          </a:p>
          <a:p>
            <a:r>
              <a:rPr lang="en-US" sz="2400" dirty="0"/>
              <a:t>                    </a:t>
            </a:r>
            <a:r>
              <a:rPr lang="en-US" sz="2400" dirty="0" err="1"/>
              <a:t>emps.EmployeeID</a:t>
            </a:r>
            <a:r>
              <a:rPr lang="en-US" sz="2400" dirty="0"/>
              <a:t>,</a:t>
            </a:r>
          </a:p>
          <a:p>
            <a:r>
              <a:rPr lang="en-US" sz="2400" dirty="0"/>
              <a:t>                    </a:t>
            </a:r>
            <a:r>
              <a:rPr lang="en-US" sz="2400" b="1" dirty="0" err="1">
                <a:solidFill>
                  <a:srgbClr val="FF0000"/>
                </a:solidFill>
              </a:rPr>
              <a:t>emps.EmployeeName</a:t>
            </a:r>
            <a:r>
              <a:rPr lang="en-US" sz="2400" dirty="0"/>
              <a:t>,</a:t>
            </a:r>
          </a:p>
          <a:p>
            <a:r>
              <a:rPr lang="en-US" sz="2400" dirty="0"/>
              <a:t>                    </a:t>
            </a:r>
            <a:r>
              <a:rPr lang="en-US" sz="2400" dirty="0" err="1"/>
              <a:t>emps.Salary</a:t>
            </a:r>
            <a:endParaRPr lang="en-US" sz="2400" dirty="0"/>
          </a:p>
          <a:p>
            <a:r>
              <a:rPr lang="en-US" sz="2400" dirty="0"/>
              <a:t>                };</a:t>
            </a:r>
          </a:p>
          <a:p>
            <a:r>
              <a:rPr lang="en-US" sz="2400" dirty="0" err="1"/>
              <a:t>gvemployees.DataSource</a:t>
            </a:r>
            <a:r>
              <a:rPr lang="en-US" sz="2400" dirty="0"/>
              <a:t> = employees;</a:t>
            </a:r>
          </a:p>
          <a:p>
            <a:r>
              <a:rPr lang="en-US" sz="2400" dirty="0" err="1"/>
              <a:t>gvemployees.DataBind</a:t>
            </a:r>
            <a:r>
              <a:rPr lang="en-US" sz="2400" dirty="0"/>
              <a:t>();</a:t>
            </a:r>
            <a:endParaRPr lang="vi-VN" sz="24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77FB74-CDA8-4500-BF69-21E526773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574" y="2604725"/>
            <a:ext cx="7202897" cy="164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4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301625"/>
            <a:ext cx="11060112" cy="685800"/>
          </a:xfrm>
        </p:spPr>
        <p:txBody>
          <a:bodyPr anchor="b">
            <a:normAutofit/>
          </a:bodyPr>
          <a:lstStyle/>
          <a:p>
            <a:r>
              <a:rPr lang="en-US" dirty="0"/>
              <a:t>LINQ to SQL Insert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36</a:t>
            </a:fld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431452-9620-40D3-8ECA-01BBEC0ADCD2}"/>
              </a:ext>
            </a:extLst>
          </p:cNvPr>
          <p:cNvSpPr/>
          <p:nvPr/>
        </p:nvSpPr>
        <p:spPr>
          <a:xfrm>
            <a:off x="458788" y="5971600"/>
            <a:ext cx="11060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71CA0-E356-46AB-A207-022DE6EAB239}"/>
              </a:ext>
            </a:extLst>
          </p:cNvPr>
          <p:cNvSpPr txBox="1"/>
          <p:nvPr/>
        </p:nvSpPr>
        <p:spPr>
          <a:xfrm>
            <a:off x="458788" y="3810876"/>
            <a:ext cx="114331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MyDBDataContext</a:t>
            </a:r>
            <a:r>
              <a:rPr lang="en-US" sz="2800" dirty="0"/>
              <a:t> </a:t>
            </a:r>
            <a:r>
              <a:rPr lang="en-US" sz="2800" dirty="0" err="1"/>
              <a:t>sqlObj</a:t>
            </a:r>
            <a:r>
              <a:rPr lang="en-US" sz="2800" dirty="0"/>
              <a:t> = new </a:t>
            </a:r>
            <a:r>
              <a:rPr lang="en-US" sz="2800" dirty="0" err="1"/>
              <a:t>MyDBDataContext</a:t>
            </a:r>
            <a:r>
              <a:rPr lang="en-US" sz="2800" dirty="0"/>
              <a:t>();</a:t>
            </a:r>
          </a:p>
          <a:p>
            <a:r>
              <a:rPr lang="en-US" sz="2800" dirty="0" err="1"/>
              <a:t>tblDepartment</a:t>
            </a:r>
            <a:r>
              <a:rPr lang="en-US" sz="2800" dirty="0"/>
              <a:t> dept = new </a:t>
            </a:r>
            <a:r>
              <a:rPr lang="en-US" sz="2800" dirty="0" err="1"/>
              <a:t>tblDepartment</a:t>
            </a:r>
            <a:r>
              <a:rPr lang="en-US" sz="2800" dirty="0"/>
              <a:t>();</a:t>
            </a:r>
          </a:p>
          <a:p>
            <a:r>
              <a:rPr lang="en-US" sz="2800" dirty="0" err="1"/>
              <a:t>dept.DepartmentName</a:t>
            </a:r>
            <a:r>
              <a:rPr lang="en-US" sz="2800" dirty="0"/>
              <a:t> = "Deployment";</a:t>
            </a:r>
          </a:p>
          <a:p>
            <a:r>
              <a:rPr lang="en-US" sz="2800" b="1" dirty="0" err="1">
                <a:solidFill>
                  <a:srgbClr val="FF0000"/>
                </a:solidFill>
              </a:rPr>
              <a:t>sqlObj.tblDepartments.InsertOnSubmit</a:t>
            </a:r>
            <a:r>
              <a:rPr lang="en-US" sz="2800" b="1" dirty="0">
                <a:solidFill>
                  <a:srgbClr val="FF0000"/>
                </a:solidFill>
              </a:rPr>
              <a:t>(dept);</a:t>
            </a:r>
          </a:p>
          <a:p>
            <a:r>
              <a:rPr lang="en-US" sz="2800" b="1" dirty="0" err="1">
                <a:solidFill>
                  <a:srgbClr val="FF0000"/>
                </a:solidFill>
              </a:rPr>
              <a:t>sqlObj.SubmitChanges</a:t>
            </a:r>
            <a:r>
              <a:rPr lang="en-US" sz="2800" b="1" dirty="0">
                <a:solidFill>
                  <a:srgbClr val="FF0000"/>
                </a:solidFill>
              </a:rPr>
              <a:t>();</a:t>
            </a:r>
            <a:endParaRPr lang="vi-VN" sz="2800" b="1" dirty="0">
              <a:solidFill>
                <a:srgbClr val="FF0000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FFE1C5-352F-4732-9C4C-D4E142C2E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88" y="987425"/>
            <a:ext cx="5835656" cy="2160724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F7744A74-0C7E-419F-8F8B-E78336658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654" y="1002380"/>
            <a:ext cx="5277558" cy="239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730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301625"/>
            <a:ext cx="11060112" cy="685800"/>
          </a:xfrm>
        </p:spPr>
        <p:txBody>
          <a:bodyPr anchor="b">
            <a:normAutofit/>
          </a:bodyPr>
          <a:lstStyle/>
          <a:p>
            <a:r>
              <a:rPr lang="en-US" dirty="0"/>
              <a:t>LINQ to SQL Update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37</a:t>
            </a:fld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431452-9620-40D3-8ECA-01BBEC0ADCD2}"/>
              </a:ext>
            </a:extLst>
          </p:cNvPr>
          <p:cNvSpPr/>
          <p:nvPr/>
        </p:nvSpPr>
        <p:spPr>
          <a:xfrm>
            <a:off x="458788" y="5971600"/>
            <a:ext cx="11060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71CA0-E356-46AB-A207-022DE6EAB239}"/>
              </a:ext>
            </a:extLst>
          </p:cNvPr>
          <p:cNvSpPr txBox="1"/>
          <p:nvPr/>
        </p:nvSpPr>
        <p:spPr>
          <a:xfrm>
            <a:off x="458788" y="3810876"/>
            <a:ext cx="114331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MyDBDataContext</a:t>
            </a:r>
            <a:r>
              <a:rPr lang="en-US" sz="2800" dirty="0"/>
              <a:t> </a:t>
            </a:r>
            <a:r>
              <a:rPr lang="en-US" sz="2800" dirty="0" err="1"/>
              <a:t>sqlObj</a:t>
            </a:r>
            <a:r>
              <a:rPr lang="en-US" sz="2800" dirty="0"/>
              <a:t> = new </a:t>
            </a:r>
            <a:r>
              <a:rPr lang="en-US" sz="2800" dirty="0" err="1"/>
              <a:t>MyDBDataContext</a:t>
            </a:r>
            <a:r>
              <a:rPr lang="en-US" sz="2800" dirty="0"/>
              <a:t>();</a:t>
            </a:r>
          </a:p>
          <a:p>
            <a:r>
              <a:rPr lang="en-US" sz="2800" dirty="0" err="1"/>
              <a:t>tblDepartment</a:t>
            </a:r>
            <a:r>
              <a:rPr lang="en-US" sz="2800" dirty="0"/>
              <a:t> dept = </a:t>
            </a:r>
            <a:r>
              <a:rPr lang="en-US" sz="2800" dirty="0" err="1"/>
              <a:t>sqlObj.tblDepartments.Single</a:t>
            </a:r>
            <a:r>
              <a:rPr lang="en-US" sz="2800" dirty="0"/>
              <a:t>(x =&gt; </a:t>
            </a:r>
            <a:r>
              <a:rPr lang="en-US" sz="2800" dirty="0" err="1"/>
              <a:t>x.DepartmentID</a:t>
            </a:r>
            <a:r>
              <a:rPr lang="en-US" sz="2800" dirty="0"/>
              <a:t> == 5);</a:t>
            </a:r>
          </a:p>
          <a:p>
            <a:r>
              <a:rPr lang="en-US" sz="2800" b="1" dirty="0" err="1">
                <a:solidFill>
                  <a:srgbClr val="FF0000"/>
                </a:solidFill>
              </a:rPr>
              <a:t>dept.DepartmentName</a:t>
            </a:r>
            <a:r>
              <a:rPr lang="en-US" sz="2800" b="1" dirty="0">
                <a:solidFill>
                  <a:srgbClr val="FF0000"/>
                </a:solidFill>
              </a:rPr>
              <a:t> = "Deployment Department";</a:t>
            </a:r>
          </a:p>
          <a:p>
            <a:r>
              <a:rPr lang="en-US" sz="2800" b="1" dirty="0" err="1">
                <a:solidFill>
                  <a:srgbClr val="FF0000"/>
                </a:solidFill>
              </a:rPr>
              <a:t>sqlObj.SubmitChanges</a:t>
            </a:r>
            <a:r>
              <a:rPr lang="en-US" sz="2800" b="1" dirty="0">
                <a:solidFill>
                  <a:srgbClr val="FF0000"/>
                </a:solidFill>
              </a:rPr>
              <a:t>();</a:t>
            </a:r>
            <a:endParaRPr lang="vi-VN" sz="2800" b="1" dirty="0">
              <a:solidFill>
                <a:srgbClr val="FF0000"/>
              </a:solidFill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F7744A74-0C7E-419F-8F8B-E78336658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88" y="987425"/>
            <a:ext cx="5315744" cy="2410628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B0D5E7-A6C2-4613-8CD5-2EF1FE2CB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532" y="987425"/>
            <a:ext cx="6171913" cy="234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369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301625"/>
            <a:ext cx="11060112" cy="685800"/>
          </a:xfrm>
        </p:spPr>
        <p:txBody>
          <a:bodyPr anchor="b">
            <a:normAutofit/>
          </a:bodyPr>
          <a:lstStyle/>
          <a:p>
            <a:r>
              <a:rPr lang="en-US" dirty="0"/>
              <a:t>LINQ to SQL Delete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38</a:t>
            </a:fld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431452-9620-40D3-8ECA-01BBEC0ADCD2}"/>
              </a:ext>
            </a:extLst>
          </p:cNvPr>
          <p:cNvSpPr/>
          <p:nvPr/>
        </p:nvSpPr>
        <p:spPr>
          <a:xfrm>
            <a:off x="458788" y="5971600"/>
            <a:ext cx="11060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71CA0-E356-46AB-A207-022DE6EAB239}"/>
              </a:ext>
            </a:extLst>
          </p:cNvPr>
          <p:cNvSpPr txBox="1"/>
          <p:nvPr/>
        </p:nvSpPr>
        <p:spPr>
          <a:xfrm>
            <a:off x="458788" y="3810876"/>
            <a:ext cx="114331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MyDBDataContext</a:t>
            </a:r>
            <a:r>
              <a:rPr lang="en-US" sz="2800" dirty="0"/>
              <a:t> </a:t>
            </a:r>
            <a:r>
              <a:rPr lang="en-US" sz="2800" dirty="0" err="1"/>
              <a:t>sqlObj</a:t>
            </a:r>
            <a:r>
              <a:rPr lang="en-US" sz="2800" dirty="0"/>
              <a:t> = new </a:t>
            </a:r>
            <a:r>
              <a:rPr lang="en-US" sz="2800" dirty="0" err="1"/>
              <a:t>MyDBDataContext</a:t>
            </a:r>
            <a:r>
              <a:rPr lang="en-US" sz="2800" dirty="0"/>
              <a:t>();</a:t>
            </a:r>
          </a:p>
          <a:p>
            <a:r>
              <a:rPr lang="en-US" sz="2800" dirty="0" err="1"/>
              <a:t>tblDepartment</a:t>
            </a:r>
            <a:r>
              <a:rPr lang="en-US" sz="2800" dirty="0"/>
              <a:t> dept = </a:t>
            </a:r>
            <a:r>
              <a:rPr lang="en-US" sz="2800" dirty="0" err="1"/>
              <a:t>sqlObj.tblDepartments.Single</a:t>
            </a:r>
            <a:r>
              <a:rPr lang="en-US" sz="2800" dirty="0"/>
              <a:t>(x =&gt; </a:t>
            </a:r>
            <a:r>
              <a:rPr lang="en-US" sz="2800" dirty="0" err="1"/>
              <a:t>x.DepartmentID</a:t>
            </a:r>
            <a:r>
              <a:rPr lang="en-US" sz="2800" dirty="0"/>
              <a:t> == 5);</a:t>
            </a:r>
          </a:p>
          <a:p>
            <a:r>
              <a:rPr lang="en-US" sz="2800" b="1" dirty="0" err="1">
                <a:solidFill>
                  <a:srgbClr val="FF0000"/>
                </a:solidFill>
              </a:rPr>
              <a:t>sqlObj.tblDepartments.DeleteOnSubmit</a:t>
            </a:r>
            <a:r>
              <a:rPr lang="en-US" sz="2800" b="1" dirty="0">
                <a:solidFill>
                  <a:srgbClr val="FF0000"/>
                </a:solidFill>
              </a:rPr>
              <a:t>(dept);</a:t>
            </a:r>
          </a:p>
          <a:p>
            <a:r>
              <a:rPr lang="en-US" sz="2800" b="1" dirty="0" err="1">
                <a:solidFill>
                  <a:srgbClr val="FF0000"/>
                </a:solidFill>
              </a:rPr>
              <a:t>sqlObj.SubmitChanges</a:t>
            </a:r>
            <a:r>
              <a:rPr lang="en-US" sz="2800" b="1" dirty="0">
                <a:solidFill>
                  <a:srgbClr val="FF0000"/>
                </a:solidFill>
              </a:rPr>
              <a:t>();</a:t>
            </a:r>
            <a:endParaRPr lang="vi-VN" sz="2800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B0D5E7-A6C2-4613-8CD5-2EF1FE2CB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95" y="970665"/>
            <a:ext cx="5471749" cy="2076459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D71F23-524D-4930-B78E-7863217F0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582" y="987425"/>
            <a:ext cx="5589529" cy="176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669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301625"/>
            <a:ext cx="11060112" cy="685800"/>
          </a:xfrm>
        </p:spPr>
        <p:txBody>
          <a:bodyPr anchor="b">
            <a:normAutofit/>
          </a:bodyPr>
          <a:lstStyle/>
          <a:p>
            <a:r>
              <a:rPr lang="en-US" dirty="0"/>
              <a:t>LINQ to SQL Calling Stored Procedure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39</a:t>
            </a:fld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431452-9620-40D3-8ECA-01BBEC0ADCD2}"/>
              </a:ext>
            </a:extLst>
          </p:cNvPr>
          <p:cNvSpPr/>
          <p:nvPr/>
        </p:nvSpPr>
        <p:spPr>
          <a:xfrm>
            <a:off x="458788" y="5971600"/>
            <a:ext cx="11060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71CA0-E356-46AB-A207-022DE6EAB239}"/>
              </a:ext>
            </a:extLst>
          </p:cNvPr>
          <p:cNvSpPr txBox="1"/>
          <p:nvPr/>
        </p:nvSpPr>
        <p:spPr>
          <a:xfrm>
            <a:off x="379413" y="1537939"/>
            <a:ext cx="114331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MyDBDataContext</a:t>
            </a:r>
            <a:r>
              <a:rPr lang="en-US" sz="2800" dirty="0"/>
              <a:t> </a:t>
            </a:r>
            <a:r>
              <a:rPr lang="en-US" sz="2800" dirty="0" err="1"/>
              <a:t>sqlObj</a:t>
            </a:r>
            <a:r>
              <a:rPr lang="en-US" sz="2800" dirty="0"/>
              <a:t> = new </a:t>
            </a:r>
            <a:r>
              <a:rPr lang="en-US" sz="2800" dirty="0" err="1"/>
              <a:t>MyDBDataContext</a:t>
            </a:r>
            <a:r>
              <a:rPr lang="en-US" sz="2800" dirty="0"/>
              <a:t>();</a:t>
            </a:r>
          </a:p>
          <a:p>
            <a:r>
              <a:rPr lang="en-US" sz="2800" dirty="0" err="1"/>
              <a:t>gvemployees.DataSource</a:t>
            </a:r>
            <a:r>
              <a:rPr lang="en-US" sz="2800" dirty="0"/>
              <a:t>= </a:t>
            </a:r>
            <a:r>
              <a:rPr lang="en-US" sz="2800" dirty="0" err="1"/>
              <a:t>sqlObj.</a:t>
            </a:r>
            <a:r>
              <a:rPr lang="en-US" sz="2800" b="1" dirty="0" err="1">
                <a:solidFill>
                  <a:srgbClr val="FF0000"/>
                </a:solidFill>
              </a:rPr>
              <a:t>SP_GetDepartments</a:t>
            </a:r>
            <a:r>
              <a:rPr lang="en-US" sz="2800" b="1" dirty="0">
                <a:solidFill>
                  <a:srgbClr val="FF0000"/>
                </a:solidFill>
              </a:rPr>
              <a:t>();</a:t>
            </a:r>
          </a:p>
          <a:p>
            <a:r>
              <a:rPr lang="en-US" sz="2800" dirty="0" err="1"/>
              <a:t>gvemployees.DataBind</a:t>
            </a:r>
            <a:r>
              <a:rPr lang="en-US" sz="2800" dirty="0"/>
              <a:t>();</a:t>
            </a:r>
            <a:endParaRPr lang="vi-VN" sz="28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276C3-AC27-436F-9FA2-989935EC94AE}"/>
              </a:ext>
            </a:extLst>
          </p:cNvPr>
          <p:cNvSpPr txBox="1"/>
          <p:nvPr/>
        </p:nvSpPr>
        <p:spPr>
          <a:xfrm>
            <a:off x="379413" y="987425"/>
            <a:ext cx="7113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LINQ Query Calling SP without parameters:</a:t>
            </a:r>
            <a:endParaRPr lang="vi-VN" sz="3200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A39B74-1C59-47AA-84BC-EA2AEE5F6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077" y="3200414"/>
            <a:ext cx="4487534" cy="277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3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DE860BC-070C-49AE-AF30-7F05D5940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87" r="-1" b="5983"/>
          <a:stretch/>
        </p:blipFill>
        <p:spPr>
          <a:xfrm>
            <a:off x="371476" y="278606"/>
            <a:ext cx="11520487" cy="3150394"/>
          </a:xfr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/>
          <a:p>
            <a:r>
              <a:rPr lang="en-US" dirty="0"/>
              <a:t>LINQ to Objects</a:t>
            </a:r>
          </a:p>
        </p:txBody>
      </p:sp>
      <p:sp>
        <p:nvSpPr>
          <p:cNvPr id="13" name="Subtitle 3">
            <a:extLst>
              <a:ext uri="{FF2B5EF4-FFF2-40B4-BE49-F238E27FC236}">
                <a16:creationId xmlns:a16="http://schemas.microsoft.com/office/drawing/2014/main" id="{8CC62626-3D1C-496F-8EE3-7A8460061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507" y="4991101"/>
            <a:ext cx="9242424" cy="673100"/>
          </a:xfrm>
        </p:spPr>
        <p:txBody>
          <a:bodyPr>
            <a:noAutofit/>
          </a:bodyPr>
          <a:lstStyle/>
          <a:p>
            <a:r>
              <a:rPr lang="en-US" sz="1800" dirty="0"/>
              <a:t>We can write LINQ queries to objects like Strings, Arrays, </a:t>
            </a:r>
            <a:r>
              <a:rPr lang="en-US" sz="1800" dirty="0" err="1"/>
              <a:t>ArrayList</a:t>
            </a:r>
            <a:r>
              <a:rPr lang="en-US" sz="1800" dirty="0"/>
              <a:t>, File </a:t>
            </a:r>
            <a:r>
              <a:rPr lang="en-US" sz="1800" dirty="0" err="1"/>
              <a:t>Directoreis</a:t>
            </a:r>
            <a:r>
              <a:rPr lang="en-US" sz="1800" dirty="0"/>
              <a:t> ...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pPr>
              <a:spcAft>
                <a:spcPts val="600"/>
              </a:spcAft>
            </a:pPr>
            <a:fld id="{03DC2DEF-D2FE-4B45-ABA4-9F153FD1C98A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53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301625"/>
            <a:ext cx="11060112" cy="685800"/>
          </a:xfrm>
        </p:spPr>
        <p:txBody>
          <a:bodyPr anchor="b">
            <a:normAutofit/>
          </a:bodyPr>
          <a:lstStyle/>
          <a:p>
            <a:r>
              <a:rPr lang="en-US" dirty="0"/>
              <a:t>LINQ to SQL Calling Stored Procedure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40</a:t>
            </a:fld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431452-9620-40D3-8ECA-01BBEC0ADCD2}"/>
              </a:ext>
            </a:extLst>
          </p:cNvPr>
          <p:cNvSpPr/>
          <p:nvPr/>
        </p:nvSpPr>
        <p:spPr>
          <a:xfrm>
            <a:off x="458788" y="5971600"/>
            <a:ext cx="11060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71CA0-E356-46AB-A207-022DE6EAB239}"/>
              </a:ext>
            </a:extLst>
          </p:cNvPr>
          <p:cNvSpPr txBox="1"/>
          <p:nvPr/>
        </p:nvSpPr>
        <p:spPr>
          <a:xfrm>
            <a:off x="379413" y="1537939"/>
            <a:ext cx="114331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MyDBDataContext</a:t>
            </a:r>
            <a:r>
              <a:rPr lang="en-US" sz="2800" dirty="0"/>
              <a:t> </a:t>
            </a:r>
            <a:r>
              <a:rPr lang="en-US" sz="2800" dirty="0" err="1"/>
              <a:t>sqlObj</a:t>
            </a:r>
            <a:r>
              <a:rPr lang="en-US" sz="2800" dirty="0"/>
              <a:t> = new </a:t>
            </a:r>
            <a:r>
              <a:rPr lang="en-US" sz="2800" dirty="0" err="1"/>
              <a:t>MyDBDataContext</a:t>
            </a:r>
            <a:r>
              <a:rPr lang="en-US" sz="2800" dirty="0"/>
              <a:t>();</a:t>
            </a:r>
          </a:p>
          <a:p>
            <a:r>
              <a:rPr lang="en-US" sz="2800" dirty="0" err="1"/>
              <a:t>sqlObj.</a:t>
            </a:r>
            <a:r>
              <a:rPr lang="en-US" sz="2800" b="1" dirty="0" err="1">
                <a:solidFill>
                  <a:srgbClr val="FF0000"/>
                </a:solidFill>
              </a:rPr>
              <a:t>SP_InsertDepartments</a:t>
            </a:r>
            <a:r>
              <a:rPr lang="en-US" sz="2800" b="1" dirty="0">
                <a:solidFill>
                  <a:srgbClr val="FF0000"/>
                </a:solidFill>
              </a:rPr>
              <a:t>("Test Department");</a:t>
            </a:r>
            <a:endParaRPr lang="vi-VN" sz="28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276C3-AC27-436F-9FA2-989935EC94AE}"/>
              </a:ext>
            </a:extLst>
          </p:cNvPr>
          <p:cNvSpPr txBox="1"/>
          <p:nvPr/>
        </p:nvSpPr>
        <p:spPr>
          <a:xfrm>
            <a:off x="379413" y="987425"/>
            <a:ext cx="6560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LINQ Query Calling SP with parameters:</a:t>
            </a:r>
            <a:endParaRPr lang="vi-VN" sz="32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B9F8D0-678C-47CB-A85F-1D693A9A4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439" y="3042560"/>
            <a:ext cx="7510809" cy="292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324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DE860BC-070C-49AE-AF30-7F05D5940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87" r="-1" b="5983"/>
          <a:stretch/>
        </p:blipFill>
        <p:spPr>
          <a:xfrm>
            <a:off x="371476" y="278606"/>
            <a:ext cx="11520487" cy="3150394"/>
          </a:xfr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/>
          <a:p>
            <a:r>
              <a:rPr lang="en-US" dirty="0"/>
              <a:t>LINQ to </a:t>
            </a:r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13" name="Subtitle 3">
            <a:extLst>
              <a:ext uri="{FF2B5EF4-FFF2-40B4-BE49-F238E27FC236}">
                <a16:creationId xmlns:a16="http://schemas.microsoft.com/office/drawing/2014/main" id="{8CC62626-3D1C-496F-8EE3-7A8460061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507" y="4991101"/>
            <a:ext cx="9242424" cy="673100"/>
          </a:xfrm>
        </p:spPr>
        <p:txBody>
          <a:bodyPr>
            <a:noAutofit/>
          </a:bodyPr>
          <a:lstStyle/>
          <a:p>
            <a:endParaRPr lang="en-US" sz="1800" dirty="0"/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pPr>
              <a:spcAft>
                <a:spcPts val="600"/>
              </a:spcAft>
            </a:pPr>
            <a:fld id="{03DC2DEF-D2FE-4B45-ABA4-9F153FD1C98A}" type="slidenum">
              <a:rPr lang="en-US" smtClean="0"/>
              <a:pPr>
                <a:spcAft>
                  <a:spcPts val="600"/>
                </a:spcAft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590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301625"/>
            <a:ext cx="11060112" cy="685800"/>
          </a:xfrm>
        </p:spPr>
        <p:txBody>
          <a:bodyPr anchor="b">
            <a:normAutofit/>
          </a:bodyPr>
          <a:lstStyle/>
          <a:p>
            <a:r>
              <a:rPr lang="en-US" sz="3600" dirty="0"/>
              <a:t>LINQ to Objects - LINQ to </a:t>
            </a:r>
            <a:r>
              <a:rPr lang="en-US" sz="3600" dirty="0" err="1"/>
              <a:t>DataSet</a:t>
            </a:r>
            <a:endParaRPr lang="en-US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95363"/>
            <a:ext cx="10679112" cy="4950634"/>
          </a:xfrm>
        </p:spPr>
        <p:txBody>
          <a:bodyPr>
            <a:noAutofit/>
          </a:bodyPr>
          <a:lstStyle/>
          <a:p>
            <a:r>
              <a:rPr lang="vi-VN" sz="1800" dirty="0"/>
              <a:t>var res = from exp in ds.Tables[0].AsEnumerable()</a:t>
            </a:r>
          </a:p>
          <a:p>
            <a:r>
              <a:rPr lang="vi-VN" sz="1800" dirty="0"/>
              <a:t>            where exp.Field&lt;string&gt;("EmployeeName") == "Ravi"</a:t>
            </a:r>
          </a:p>
          <a:p>
            <a:r>
              <a:rPr lang="vi-VN" sz="1800" dirty="0"/>
              <a:t>            select new</a:t>
            </a:r>
          </a:p>
          <a:p>
            <a:r>
              <a:rPr lang="vi-VN" sz="1800" dirty="0"/>
              <a:t>            {</a:t>
            </a:r>
          </a:p>
          <a:p>
            <a:r>
              <a:rPr lang="vi-VN" sz="1800" dirty="0"/>
              <a:t>                EmployeeName = exp.Field&lt;string&gt;("EmployeeName"),</a:t>
            </a:r>
          </a:p>
          <a:p>
            <a:r>
              <a:rPr lang="vi-VN" sz="1800" dirty="0"/>
              <a:t>                ExpenseAmount = exp.Field&lt;decimal&gt;("ExpenseAmount"),</a:t>
            </a:r>
          </a:p>
          <a:p>
            <a:r>
              <a:rPr lang="vi-VN" sz="1800" dirty="0"/>
              <a:t>                ExpenseDate = exp.Field&lt;DateTime&gt;("ExpenseDate").ToString("MM/dd/yyyy"),</a:t>
            </a:r>
          </a:p>
          <a:p>
            <a:r>
              <a:rPr lang="vi-VN" sz="1800" dirty="0"/>
              <a:t>                Expense = exp.Field&lt;string&gt;("Expense"),</a:t>
            </a:r>
          </a:p>
          <a:p>
            <a:r>
              <a:rPr lang="vi-VN" sz="1800" dirty="0"/>
              <a:t>                DepartmentName = exp.Field&lt;string&gt;("DepartmentName"),</a:t>
            </a:r>
          </a:p>
          <a:p>
            <a:r>
              <a:rPr lang="vi-VN" sz="1800" dirty="0"/>
              <a:t>            };</a:t>
            </a:r>
          </a:p>
          <a:p>
            <a:endParaRPr lang="vi-VN" sz="1800" dirty="0"/>
          </a:p>
          <a:p>
            <a:r>
              <a:rPr lang="vi-VN" sz="1800" dirty="0"/>
              <a:t>gvemployees.DataSource = res;</a:t>
            </a:r>
          </a:p>
          <a:p>
            <a:r>
              <a:rPr lang="vi-VN" sz="1800" dirty="0"/>
              <a:t>gvemployees.DataBind();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42</a:t>
            </a:fld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431452-9620-40D3-8ECA-01BBEC0ADCD2}"/>
              </a:ext>
            </a:extLst>
          </p:cNvPr>
          <p:cNvSpPr/>
          <p:nvPr/>
        </p:nvSpPr>
        <p:spPr>
          <a:xfrm>
            <a:off x="458788" y="5971600"/>
            <a:ext cx="11060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LINQ Query to find Employee Ravi Expenses from Dataset.</a:t>
            </a:r>
          </a:p>
        </p:txBody>
      </p:sp>
    </p:spTree>
    <p:extLst>
      <p:ext uri="{BB962C8B-B14F-4D97-AF65-F5344CB8AC3E}">
        <p14:creationId xmlns:p14="http://schemas.microsoft.com/office/powerpoint/2010/main" val="14007367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301625"/>
            <a:ext cx="11060112" cy="685800"/>
          </a:xfrm>
        </p:spPr>
        <p:txBody>
          <a:bodyPr anchor="b">
            <a:normAutofit/>
          </a:bodyPr>
          <a:lstStyle/>
          <a:p>
            <a:r>
              <a:rPr lang="en-US" sz="3600" dirty="0"/>
              <a:t>LINQ to Objects - LINQ to </a:t>
            </a:r>
            <a:r>
              <a:rPr lang="en-US" sz="3600" dirty="0" err="1"/>
              <a:t>DataSet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43</a:t>
            </a:fld>
            <a:endParaRPr lang="en-US" sz="800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FFF69F-A551-4707-A225-5DE5456B9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1" y="2431370"/>
            <a:ext cx="11780518" cy="1995259"/>
          </a:xfrm>
        </p:spPr>
      </p:pic>
    </p:spTree>
    <p:extLst>
      <p:ext uri="{BB962C8B-B14F-4D97-AF65-F5344CB8AC3E}">
        <p14:creationId xmlns:p14="http://schemas.microsoft.com/office/powerpoint/2010/main" val="24261929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DE860BC-070C-49AE-AF30-7F05D5940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87" r="-1" b="5983"/>
          <a:stretch/>
        </p:blipFill>
        <p:spPr>
          <a:xfrm>
            <a:off x="371476" y="278606"/>
            <a:ext cx="11520487" cy="3150394"/>
          </a:xfr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/>
          <a:p>
            <a:r>
              <a:rPr lang="en-US" dirty="0"/>
              <a:t>LINQ to Entities</a:t>
            </a:r>
          </a:p>
        </p:txBody>
      </p:sp>
      <p:sp>
        <p:nvSpPr>
          <p:cNvPr id="13" name="Subtitle 3">
            <a:extLst>
              <a:ext uri="{FF2B5EF4-FFF2-40B4-BE49-F238E27FC236}">
                <a16:creationId xmlns:a16="http://schemas.microsoft.com/office/drawing/2014/main" id="{8CC62626-3D1C-496F-8EE3-7A8460061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507" y="4991101"/>
            <a:ext cx="9242424" cy="673100"/>
          </a:xfrm>
        </p:spPr>
        <p:txBody>
          <a:bodyPr>
            <a:noAutofit/>
          </a:bodyPr>
          <a:lstStyle/>
          <a:p>
            <a:r>
              <a:rPr lang="en-US" sz="1800" dirty="0"/>
              <a:t>LINQ to entities will be used in Entity frame work.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pPr>
              <a:spcAft>
                <a:spcPts val="600"/>
              </a:spcAft>
            </a:pPr>
            <a:fld id="{03DC2DEF-D2FE-4B45-ABA4-9F153FD1C98A}" type="slidenum">
              <a:rPr lang="en-US" smtClean="0"/>
              <a:pPr>
                <a:spcAft>
                  <a:spcPts val="600"/>
                </a:spcAft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94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301625"/>
            <a:ext cx="11060112" cy="685800"/>
          </a:xfrm>
        </p:spPr>
        <p:txBody>
          <a:bodyPr anchor="b">
            <a:normAutofit/>
          </a:bodyPr>
          <a:lstStyle/>
          <a:p>
            <a:r>
              <a:rPr lang="en-US" sz="3600" dirty="0"/>
              <a:t>LINQ to Entities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95363"/>
            <a:ext cx="10679112" cy="3729037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using (</a:t>
            </a:r>
            <a:r>
              <a:rPr lang="en-US" sz="2600" dirty="0" err="1"/>
              <a:t>ExampleEntity</a:t>
            </a:r>
            <a:r>
              <a:rPr lang="en-US" sz="2600" dirty="0"/>
              <a:t> context = new </a:t>
            </a:r>
            <a:r>
              <a:rPr lang="en-US" sz="2600" dirty="0" err="1"/>
              <a:t>ExampleEntity</a:t>
            </a:r>
            <a:r>
              <a:rPr lang="en-US" sz="2600" dirty="0"/>
              <a:t>())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  </a:t>
            </a:r>
            <a:r>
              <a:rPr lang="en-US" sz="2600" dirty="0" err="1"/>
              <a:t>IQueryable</a:t>
            </a:r>
            <a:r>
              <a:rPr lang="en-US" sz="2600" dirty="0"/>
              <a:t>&lt;string&gt; </a:t>
            </a:r>
            <a:r>
              <a:rPr lang="en-US" sz="2600" dirty="0" err="1"/>
              <a:t>productNames</a:t>
            </a:r>
            <a:r>
              <a:rPr lang="en-US" sz="2600" dirty="0"/>
              <a:t> = </a:t>
            </a:r>
            <a:r>
              <a:rPr lang="en-US" sz="2600" dirty="0" err="1"/>
              <a:t>context.Employees</a:t>
            </a:r>
            <a:endParaRPr lang="en-US" sz="2600" dirty="0"/>
          </a:p>
          <a:p>
            <a:r>
              <a:rPr lang="en-US" sz="2600" dirty="0"/>
              <a:t>    						.Select(e =&gt; </a:t>
            </a:r>
            <a:r>
              <a:rPr lang="en-US" sz="2600" dirty="0" err="1"/>
              <a:t>e.EmployeeName</a:t>
            </a:r>
            <a:r>
              <a:rPr lang="en-US" sz="2600" dirty="0"/>
              <a:t>);</a:t>
            </a:r>
          </a:p>
          <a:p>
            <a:endParaRPr lang="en-US" sz="2600" dirty="0"/>
          </a:p>
          <a:p>
            <a:r>
              <a:rPr lang="en-US" sz="2600" dirty="0"/>
              <a:t>    </a:t>
            </a:r>
            <a:r>
              <a:rPr lang="en-US" sz="2600" dirty="0" err="1"/>
              <a:t>gvemployees.DataSource</a:t>
            </a:r>
            <a:r>
              <a:rPr lang="en-US" sz="2600" dirty="0"/>
              <a:t> = </a:t>
            </a:r>
            <a:r>
              <a:rPr lang="en-US" sz="2600" dirty="0" err="1"/>
              <a:t>productNames</a:t>
            </a:r>
            <a:r>
              <a:rPr lang="en-US" sz="2600" dirty="0"/>
              <a:t>;</a:t>
            </a:r>
          </a:p>
          <a:p>
            <a:r>
              <a:rPr lang="en-US" sz="2600" dirty="0"/>
              <a:t>    </a:t>
            </a:r>
            <a:r>
              <a:rPr lang="en-US" sz="2600" dirty="0" err="1"/>
              <a:t>gvemployees.DataBind</a:t>
            </a:r>
            <a:r>
              <a:rPr lang="en-US" sz="2600" dirty="0"/>
              <a:t>();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45</a:t>
            </a:fld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431452-9620-40D3-8ECA-01BBEC0ADCD2}"/>
              </a:ext>
            </a:extLst>
          </p:cNvPr>
          <p:cNvSpPr/>
          <p:nvPr/>
        </p:nvSpPr>
        <p:spPr>
          <a:xfrm>
            <a:off x="458788" y="5216306"/>
            <a:ext cx="110601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The syntax for writing </a:t>
            </a:r>
            <a:r>
              <a:rPr lang="en-US" sz="4000" dirty="0" err="1"/>
              <a:t>linq</a:t>
            </a:r>
            <a:r>
              <a:rPr lang="en-US" sz="4000" dirty="0"/>
              <a:t> query on entity “</a:t>
            </a:r>
            <a:r>
              <a:rPr lang="en-US" sz="4000" dirty="0" err="1"/>
              <a:t>ExampleEntity</a:t>
            </a:r>
            <a:r>
              <a:rPr lang="en-US" sz="40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40017888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DE860BC-070C-49AE-AF30-7F05D5940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87" r="-1" b="5983"/>
          <a:stretch/>
        </p:blipFill>
        <p:spPr>
          <a:xfrm>
            <a:off x="371476" y="278606"/>
            <a:ext cx="11520487" cy="3150394"/>
          </a:xfr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/>
          <a:p>
            <a:r>
              <a:rPr lang="en-US" dirty="0"/>
              <a:t>LINQ to XML</a:t>
            </a:r>
          </a:p>
        </p:txBody>
      </p:sp>
      <p:sp>
        <p:nvSpPr>
          <p:cNvPr id="13" name="Subtitle 3">
            <a:extLst>
              <a:ext uri="{FF2B5EF4-FFF2-40B4-BE49-F238E27FC236}">
                <a16:creationId xmlns:a16="http://schemas.microsoft.com/office/drawing/2014/main" id="{8CC62626-3D1C-496F-8EE3-7A8460061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507" y="4991101"/>
            <a:ext cx="9242424" cy="673100"/>
          </a:xfrm>
        </p:spPr>
        <p:txBody>
          <a:bodyPr>
            <a:noAutofit/>
          </a:bodyPr>
          <a:lstStyle/>
          <a:p>
            <a:r>
              <a:rPr lang="en-US" sz="1800" dirty="0"/>
              <a:t>We can write queries on XML document to read, modify or to serialize it.</a:t>
            </a:r>
          </a:p>
          <a:p>
            <a:r>
              <a:rPr lang="en-US" sz="1800" dirty="0"/>
              <a:t>In LINQ to XML we have </a:t>
            </a:r>
            <a:r>
              <a:rPr lang="en-US" sz="1800" b="1" dirty="0" err="1"/>
              <a:t>XElement</a:t>
            </a:r>
            <a:r>
              <a:rPr lang="en-US" sz="1800" dirty="0"/>
              <a:t> and </a:t>
            </a:r>
            <a:r>
              <a:rPr lang="en-US" sz="1800" b="1" dirty="0" err="1"/>
              <a:t>XAttribute</a:t>
            </a:r>
            <a:r>
              <a:rPr lang="en-US" sz="1800" dirty="0"/>
              <a:t> object constructors to create XML Document.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pPr>
              <a:spcAft>
                <a:spcPts val="600"/>
              </a:spcAft>
            </a:pPr>
            <a:fld id="{03DC2DEF-D2FE-4B45-ABA4-9F153FD1C98A}" type="slidenum">
              <a:rPr lang="en-US" smtClean="0"/>
              <a:pPr>
                <a:spcAft>
                  <a:spcPts val="600"/>
                </a:spcAft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XML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Creating Sample XML using LINQ</a:t>
            </a:r>
            <a:endParaRPr lang="vi-VN" sz="3200" dirty="0"/>
          </a:p>
          <a:p>
            <a:r>
              <a:rPr lang="vi-VN" sz="3200" dirty="0"/>
              <a:t>Reading XML using LINQ</a:t>
            </a:r>
            <a:endParaRPr lang="en-US" sz="3200" dirty="0"/>
          </a:p>
          <a:p>
            <a:r>
              <a:rPr lang="en-US" sz="3200" dirty="0"/>
              <a:t>Reading XML string using LINQ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Applying where condition to xml in LINQ</a:t>
            </a:r>
          </a:p>
          <a:p>
            <a:r>
              <a:rPr lang="en-US" sz="3200" dirty="0"/>
              <a:t>Applying where between &amp; Order by to xml in LINQ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47</a:t>
            </a:fld>
            <a:endParaRPr lang="en-US" dirty="0"/>
          </a:p>
        </p:txBody>
      </p:sp>
      <p:pic>
        <p:nvPicPr>
          <p:cNvPr id="11" name="Picture Placeholder 12">
            <a:extLst>
              <a:ext uri="{FF2B5EF4-FFF2-40B4-BE49-F238E27FC236}">
                <a16:creationId xmlns:a16="http://schemas.microsoft.com/office/drawing/2014/main" id="{D38CA64A-11C5-4BD7-8A2D-E6D58794D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757" t="-231" r="16551" b="231"/>
          <a:stretch/>
        </p:blipFill>
        <p:spPr>
          <a:xfrm>
            <a:off x="3967163" y="1233488"/>
            <a:ext cx="4257675" cy="5148262"/>
          </a:xfrm>
        </p:spPr>
      </p:pic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18B7855D-2DE6-49A4-BA98-97404403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A25512F-9999-44A2-9986-321786C8AAA6}"/>
              </a:ext>
            </a:extLst>
          </p:cNvPr>
          <p:cNvSpPr/>
          <p:nvPr/>
        </p:nvSpPr>
        <p:spPr>
          <a:xfrm>
            <a:off x="2072640" y="1084217"/>
            <a:ext cx="8046720" cy="46895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>
                <a:hlinkClick r:id="rId3"/>
              </a:rPr>
              <a:t>http://dotnetlearners.com/linq</a:t>
            </a:r>
            <a:endParaRPr lang="vi-VN" dirty="0"/>
          </a:p>
          <a:p>
            <a:pPr algn="ctr"/>
            <a:r>
              <a:rPr lang="vi-VN" dirty="0">
                <a:hlinkClick r:id="rId4"/>
              </a:rPr>
              <a:t>https://tranvantoanblog.wordpress.com/2017/04/18/linq-co-ban/</a:t>
            </a:r>
            <a:endParaRPr lang="vi-VN" dirty="0"/>
          </a:p>
          <a:p>
            <a:pPr algn="ctr"/>
            <a:r>
              <a:rPr lang="vi-VN" dirty="0">
                <a:hlinkClick r:id="rId5"/>
              </a:rPr>
              <a:t>https://www.dammio.com/2016/12/03/phan-1-linq-gioi-thieu-ve-linq</a:t>
            </a:r>
            <a:endParaRPr lang="vi-VN" dirty="0"/>
          </a:p>
          <a:p>
            <a:pPr algn="ctr"/>
            <a:r>
              <a:rPr lang="vi-VN" dirty="0">
                <a:hlinkClick r:id="rId6"/>
              </a:rPr>
              <a:t>https://www.devart.com/dotconnect/postgresql/articles/tutorial_linq.html</a:t>
            </a:r>
            <a:endParaRPr lang="vi-VN" dirty="0"/>
          </a:p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18B7855D-2DE6-49A4-BA98-97404403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A25512F-9999-44A2-9986-321786C8AAA6}"/>
              </a:ext>
            </a:extLst>
          </p:cNvPr>
          <p:cNvSpPr/>
          <p:nvPr/>
        </p:nvSpPr>
        <p:spPr>
          <a:xfrm>
            <a:off x="2072640" y="1084217"/>
            <a:ext cx="8046720" cy="468956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9600" b="1" dirty="0">
                <a:solidFill>
                  <a:srgbClr val="FF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6362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301625"/>
            <a:ext cx="11060112" cy="685800"/>
          </a:xfrm>
        </p:spPr>
        <p:txBody>
          <a:bodyPr anchor="b">
            <a:normAutofit/>
          </a:bodyPr>
          <a:lstStyle/>
          <a:p>
            <a:r>
              <a:rPr lang="en-US" sz="3600" dirty="0"/>
              <a:t>LINQ to Objects - LINQ to Strings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95363"/>
            <a:ext cx="7348444" cy="3729037"/>
          </a:xfrm>
        </p:spPr>
        <p:txBody>
          <a:bodyPr>
            <a:normAutofit/>
          </a:bodyPr>
          <a:lstStyle/>
          <a:p>
            <a:r>
              <a:rPr lang="en-US" sz="2600" dirty="0"/>
              <a:t>string input1 = "hi </a:t>
            </a:r>
            <a:r>
              <a:rPr lang="en-US" sz="2600" dirty="0" err="1"/>
              <a:t>Hellow</a:t>
            </a:r>
            <a:r>
              <a:rPr lang="en-US" sz="2600" dirty="0"/>
              <a:t> HI world </a:t>
            </a:r>
            <a:r>
              <a:rPr lang="en-US" sz="2600" dirty="0" err="1"/>
              <a:t>hellow</a:t>
            </a:r>
            <a:r>
              <a:rPr lang="en-US" sz="2600" dirty="0"/>
              <a:t> world </a:t>
            </a:r>
            <a:r>
              <a:rPr lang="en-US" sz="2600" dirty="0" err="1"/>
              <a:t>world</a:t>
            </a:r>
            <a:r>
              <a:rPr lang="en-US" sz="2600" dirty="0"/>
              <a:t> hi </a:t>
            </a:r>
            <a:r>
              <a:rPr lang="en-US" sz="2600" dirty="0" err="1"/>
              <a:t>hi</a:t>
            </a:r>
            <a:r>
              <a:rPr lang="en-US" sz="2600" dirty="0"/>
              <a:t>"; </a:t>
            </a:r>
          </a:p>
          <a:p>
            <a:r>
              <a:rPr lang="en-US" sz="2600" dirty="0"/>
              <a:t>var </a:t>
            </a:r>
            <a:r>
              <a:rPr lang="en-US" sz="2600" dirty="0" err="1"/>
              <a:t>wordsuinque</a:t>
            </a:r>
            <a:r>
              <a:rPr lang="en-US" sz="2600" dirty="0"/>
              <a:t> = from str in </a:t>
            </a:r>
            <a:r>
              <a:rPr lang="en-US" sz="2600" b="1" dirty="0">
                <a:solidFill>
                  <a:srgbClr val="FF0000"/>
                </a:solidFill>
              </a:rPr>
              <a:t>input1.ToLowerInvariant().Split().Distinct()                      </a:t>
            </a:r>
          </a:p>
          <a:p>
            <a:r>
              <a:rPr lang="en-US" sz="2600" dirty="0"/>
              <a:t>                      select new { </a:t>
            </a:r>
            <a:r>
              <a:rPr lang="en-US" sz="2600" dirty="0" err="1"/>
              <a:t>DistinctWords</a:t>
            </a:r>
            <a:r>
              <a:rPr lang="en-US" sz="2600" dirty="0"/>
              <a:t> = str }; </a:t>
            </a:r>
          </a:p>
          <a:p>
            <a:endParaRPr lang="en-US" sz="2600" dirty="0"/>
          </a:p>
          <a:p>
            <a:r>
              <a:rPr lang="en-US" sz="2600" dirty="0" err="1"/>
              <a:t>gvUniqueWords.DataSource</a:t>
            </a:r>
            <a:r>
              <a:rPr lang="en-US" sz="2600" dirty="0"/>
              <a:t> = </a:t>
            </a:r>
            <a:r>
              <a:rPr lang="en-US" sz="2600" dirty="0" err="1"/>
              <a:t>wordsuinque</a:t>
            </a:r>
            <a:r>
              <a:rPr lang="en-US" sz="2600" dirty="0"/>
              <a:t>; </a:t>
            </a:r>
          </a:p>
          <a:p>
            <a:r>
              <a:rPr lang="en-US" sz="2600" dirty="0" err="1"/>
              <a:t>gvUniqueWords.DataBind</a:t>
            </a:r>
            <a:r>
              <a:rPr lang="en-US" sz="2600" dirty="0"/>
              <a:t>();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800"/>
          </a:p>
        </p:txBody>
      </p:sp>
      <p:pic>
        <p:nvPicPr>
          <p:cNvPr id="20" name="Content Placeholder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4225E4-24B9-4433-A927-D179DB7E4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8232" y="987425"/>
            <a:ext cx="3330668" cy="3544783"/>
          </a:xfr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1431452-9620-40D3-8ECA-01BBEC0ADCD2}"/>
              </a:ext>
            </a:extLst>
          </p:cNvPr>
          <p:cNvSpPr/>
          <p:nvPr/>
        </p:nvSpPr>
        <p:spPr>
          <a:xfrm>
            <a:off x="458788" y="5216306"/>
            <a:ext cx="110601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Query will find the distinct words in the string order by words.</a:t>
            </a:r>
          </a:p>
        </p:txBody>
      </p:sp>
    </p:spTree>
    <p:extLst>
      <p:ext uri="{BB962C8B-B14F-4D97-AF65-F5344CB8AC3E}">
        <p14:creationId xmlns:p14="http://schemas.microsoft.com/office/powerpoint/2010/main" val="61198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301625"/>
            <a:ext cx="11060112" cy="685800"/>
          </a:xfrm>
        </p:spPr>
        <p:txBody>
          <a:bodyPr anchor="b">
            <a:normAutofit/>
          </a:bodyPr>
          <a:lstStyle/>
          <a:p>
            <a:r>
              <a:rPr lang="en-US" sz="3600" dirty="0"/>
              <a:t>LINQ to Objects - LINQ to String Array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995363"/>
            <a:ext cx="7553585" cy="3729037"/>
          </a:xfrm>
        </p:spPr>
        <p:txBody>
          <a:bodyPr>
            <a:normAutofit/>
          </a:bodyPr>
          <a:lstStyle/>
          <a:p>
            <a:r>
              <a:rPr lang="en-US" sz="2600" dirty="0"/>
              <a:t>string[] ary1 = new string[] { "Jan", "Feb", "Mar", "Apr", "May", "Jun", "Jul", "Aug", "Sep", "Oct", "Nov", "Dec" };</a:t>
            </a:r>
          </a:p>
          <a:p>
            <a:r>
              <a:rPr lang="en-US" sz="2600" dirty="0"/>
              <a:t>var month = from months in ary1</a:t>
            </a:r>
          </a:p>
          <a:p>
            <a:r>
              <a:rPr lang="en-US" sz="2600" dirty="0"/>
              <a:t>  where 		</a:t>
            </a:r>
            <a:r>
              <a:rPr lang="en-US" sz="2600" b="1" dirty="0" err="1">
                <a:solidFill>
                  <a:srgbClr val="FF0000"/>
                </a:solidFill>
              </a:rPr>
              <a:t>months.ToLowerInvariant</a:t>
            </a:r>
            <a:r>
              <a:rPr lang="en-US" sz="2600" b="1" dirty="0">
                <a:solidFill>
                  <a:srgbClr val="FF0000"/>
                </a:solidFill>
              </a:rPr>
              <a:t>().Contains("a")</a:t>
            </a:r>
          </a:p>
          <a:p>
            <a:r>
              <a:rPr lang="en-US" sz="2600" dirty="0"/>
              <a:t>            select new { </a:t>
            </a:r>
            <a:r>
              <a:rPr lang="en-US" sz="2600" dirty="0" err="1"/>
              <a:t>MonthContains_A</a:t>
            </a:r>
            <a:r>
              <a:rPr lang="en-US" sz="2600" dirty="0"/>
              <a:t> = months };</a:t>
            </a:r>
          </a:p>
          <a:p>
            <a:r>
              <a:rPr lang="en-US" sz="2600" dirty="0"/>
              <a:t>gvMonths1.DataSource = month;</a:t>
            </a:r>
          </a:p>
          <a:p>
            <a:r>
              <a:rPr lang="en-US" sz="2600" dirty="0"/>
              <a:t>gvMonths1.DataBind();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431452-9620-40D3-8ECA-01BBEC0ADCD2}"/>
              </a:ext>
            </a:extLst>
          </p:cNvPr>
          <p:cNvSpPr/>
          <p:nvPr/>
        </p:nvSpPr>
        <p:spPr>
          <a:xfrm>
            <a:off x="458788" y="4798945"/>
            <a:ext cx="110601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LINQ query will find the months which contains "A" in the string array.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FE69F4-5EB5-42FB-8232-1236AD627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3442" y="995363"/>
            <a:ext cx="2825458" cy="3795644"/>
          </a:xfrm>
        </p:spPr>
      </p:pic>
    </p:spTree>
    <p:extLst>
      <p:ext uri="{BB962C8B-B14F-4D97-AF65-F5344CB8AC3E}">
        <p14:creationId xmlns:p14="http://schemas.microsoft.com/office/powerpoint/2010/main" val="2341796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301625"/>
            <a:ext cx="11060112" cy="685800"/>
          </a:xfrm>
        </p:spPr>
        <p:txBody>
          <a:bodyPr anchor="b">
            <a:normAutofit/>
          </a:bodyPr>
          <a:lstStyle/>
          <a:p>
            <a:r>
              <a:rPr lang="en-US" sz="3600" dirty="0"/>
              <a:t>LINQ to Objects - LINQ to Int Array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995363"/>
            <a:ext cx="7553585" cy="3729037"/>
          </a:xfrm>
        </p:spPr>
        <p:txBody>
          <a:bodyPr>
            <a:normAutofit/>
          </a:bodyPr>
          <a:lstStyle/>
          <a:p>
            <a:r>
              <a:rPr lang="en-US" sz="2600" dirty="0"/>
              <a:t>int[] ary1 = new int[] { 10, 27, 35, 40, 50, 11, 23, 25, 39, 22, 36 };</a:t>
            </a:r>
          </a:p>
          <a:p>
            <a:r>
              <a:rPr lang="en-US" sz="2600" dirty="0"/>
              <a:t>var </a:t>
            </a:r>
            <a:r>
              <a:rPr lang="en-US" sz="2600" dirty="0" err="1"/>
              <a:t>maxvalues</a:t>
            </a:r>
            <a:r>
              <a:rPr lang="en-US" sz="2600" dirty="0"/>
              <a:t> = (from values in ary1</a:t>
            </a:r>
          </a:p>
          <a:p>
            <a:r>
              <a:rPr lang="en-US" sz="2600" dirty="0"/>
              <a:t>                    </a:t>
            </a:r>
            <a:r>
              <a:rPr lang="en-US" sz="2600" b="1" dirty="0" err="1">
                <a:solidFill>
                  <a:srgbClr val="FF0000"/>
                </a:solidFill>
              </a:rPr>
              <a:t>orderby</a:t>
            </a:r>
            <a:r>
              <a:rPr lang="en-US" sz="2600" b="1" dirty="0">
                <a:solidFill>
                  <a:srgbClr val="FF0000"/>
                </a:solidFill>
              </a:rPr>
              <a:t> (int)values descending</a:t>
            </a:r>
          </a:p>
          <a:p>
            <a:r>
              <a:rPr lang="en-US" sz="2600" dirty="0"/>
              <a:t>                    select new { Max3Values = values }).</a:t>
            </a:r>
            <a:r>
              <a:rPr lang="en-US" sz="2600" b="1" dirty="0">
                <a:solidFill>
                  <a:srgbClr val="FF0000"/>
                </a:solidFill>
              </a:rPr>
              <a:t>Take(3)</a:t>
            </a:r>
            <a:r>
              <a:rPr lang="en-US" sz="2600" dirty="0"/>
              <a:t>;</a:t>
            </a:r>
          </a:p>
          <a:p>
            <a:r>
              <a:rPr lang="en-US" sz="2600" dirty="0" err="1"/>
              <a:t>gvMax.DataSource</a:t>
            </a:r>
            <a:r>
              <a:rPr lang="en-US" sz="2600" dirty="0"/>
              <a:t> = </a:t>
            </a:r>
            <a:r>
              <a:rPr lang="en-US" sz="2600" dirty="0" err="1"/>
              <a:t>maxvalues</a:t>
            </a:r>
            <a:r>
              <a:rPr lang="en-US" sz="2600" dirty="0"/>
              <a:t>;</a:t>
            </a:r>
          </a:p>
          <a:p>
            <a:r>
              <a:rPr lang="en-US" sz="2600" dirty="0" err="1"/>
              <a:t>gvMax.DataBind</a:t>
            </a:r>
            <a:r>
              <a:rPr lang="en-US" sz="2600" dirty="0"/>
              <a:t>();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431452-9620-40D3-8ECA-01BBEC0ADCD2}"/>
              </a:ext>
            </a:extLst>
          </p:cNvPr>
          <p:cNvSpPr/>
          <p:nvPr/>
        </p:nvSpPr>
        <p:spPr>
          <a:xfrm>
            <a:off x="458788" y="4798945"/>
            <a:ext cx="110601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LINQ query will find the maximum three numbers from the int array.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564746-8F13-4F5D-ABD0-8020CB531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2487" y="914272"/>
            <a:ext cx="3046413" cy="3891218"/>
          </a:xfrm>
        </p:spPr>
      </p:pic>
    </p:spTree>
    <p:extLst>
      <p:ext uri="{BB962C8B-B14F-4D97-AF65-F5344CB8AC3E}">
        <p14:creationId xmlns:p14="http://schemas.microsoft.com/office/powerpoint/2010/main" val="303261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301625"/>
            <a:ext cx="11060112" cy="685800"/>
          </a:xfrm>
        </p:spPr>
        <p:txBody>
          <a:bodyPr anchor="b">
            <a:normAutofit/>
          </a:bodyPr>
          <a:lstStyle/>
          <a:p>
            <a:r>
              <a:rPr lang="en-US" sz="3600" dirty="0"/>
              <a:t>LINQ to Objects - LINQ to Files and Directories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995363"/>
            <a:ext cx="7553585" cy="3729037"/>
          </a:xfrm>
        </p:spPr>
        <p:txBody>
          <a:bodyPr>
            <a:normAutofit lnSpcReduction="10000"/>
          </a:bodyPr>
          <a:lstStyle/>
          <a:p>
            <a:r>
              <a:rPr lang="en-US" sz="2600" dirty="0" err="1"/>
              <a:t>System.IO.DirectoryInfo</a:t>
            </a:r>
            <a:r>
              <a:rPr lang="en-US" sz="2600" dirty="0"/>
              <a:t> </a:t>
            </a:r>
            <a:r>
              <a:rPr lang="en-US" sz="2600" dirty="0" err="1"/>
              <a:t>dir</a:t>
            </a:r>
            <a:r>
              <a:rPr lang="en-US" sz="2600" dirty="0"/>
              <a:t> = new </a:t>
            </a:r>
            <a:r>
              <a:rPr lang="en-US" sz="2600" dirty="0" err="1"/>
              <a:t>System.IO.DirectoryInfo</a:t>
            </a:r>
            <a:r>
              <a:rPr lang="en-US" sz="2600" dirty="0"/>
              <a:t>(@"E:\output");</a:t>
            </a:r>
          </a:p>
          <a:p>
            <a:r>
              <a:rPr lang="en-US" sz="2600" dirty="0"/>
              <a:t>var </a:t>
            </a:r>
            <a:r>
              <a:rPr lang="en-US" sz="2600" dirty="0" err="1"/>
              <a:t>giffiles</a:t>
            </a:r>
            <a:r>
              <a:rPr lang="en-US" sz="2600" dirty="0"/>
              <a:t> = from file in </a:t>
            </a:r>
            <a:r>
              <a:rPr lang="en-US" sz="2600" dirty="0" err="1"/>
              <a:t>dir.GetFiles</a:t>
            </a:r>
            <a:r>
              <a:rPr lang="en-US" sz="2600" dirty="0"/>
              <a:t>()</a:t>
            </a:r>
          </a:p>
          <a:p>
            <a:r>
              <a:rPr lang="en-US" sz="2600" dirty="0"/>
              <a:t>    where </a:t>
            </a:r>
            <a:r>
              <a:rPr lang="en-US" sz="2600" b="1" dirty="0" err="1">
                <a:solidFill>
                  <a:srgbClr val="FF0000"/>
                </a:solidFill>
              </a:rPr>
              <a:t>file.Extension</a:t>
            </a:r>
            <a:r>
              <a:rPr lang="en-US" sz="2600" b="1" dirty="0">
                <a:solidFill>
                  <a:srgbClr val="FF0000"/>
                </a:solidFill>
              </a:rPr>
              <a:t> == ".gif"</a:t>
            </a:r>
          </a:p>
          <a:p>
            <a:r>
              <a:rPr lang="en-US" sz="2600" b="1" dirty="0">
                <a:solidFill>
                  <a:srgbClr val="FF0000"/>
                </a:solidFill>
              </a:rPr>
              <a:t>    </a:t>
            </a:r>
            <a:r>
              <a:rPr lang="en-US" sz="2600" b="1" dirty="0" err="1">
                <a:solidFill>
                  <a:srgbClr val="FF0000"/>
                </a:solidFill>
              </a:rPr>
              <a:t>orderby</a:t>
            </a:r>
            <a:r>
              <a:rPr lang="en-US" sz="2600" b="1" dirty="0">
                <a:solidFill>
                  <a:srgbClr val="FF0000"/>
                </a:solidFill>
              </a:rPr>
              <a:t> </a:t>
            </a:r>
            <a:r>
              <a:rPr lang="en-US" sz="2600" b="1" dirty="0" err="1">
                <a:solidFill>
                  <a:srgbClr val="FF0000"/>
                </a:solidFill>
              </a:rPr>
              <a:t>file.Length</a:t>
            </a:r>
            <a:endParaRPr lang="en-US" sz="2600" b="1" dirty="0">
              <a:solidFill>
                <a:srgbClr val="FF0000"/>
              </a:solidFill>
            </a:endParaRPr>
          </a:p>
          <a:p>
            <a:r>
              <a:rPr lang="en-US" sz="2600" dirty="0"/>
              <a:t>    select new { </a:t>
            </a:r>
            <a:r>
              <a:rPr lang="en-US" sz="2600" dirty="0" err="1"/>
              <a:t>FileName</a:t>
            </a:r>
            <a:r>
              <a:rPr lang="en-US" sz="2600" dirty="0"/>
              <a:t> = </a:t>
            </a:r>
            <a:r>
              <a:rPr lang="en-US" sz="2600" dirty="0" err="1"/>
              <a:t>file.Name</a:t>
            </a:r>
            <a:r>
              <a:rPr lang="en-US" sz="2600" dirty="0"/>
              <a:t>, </a:t>
            </a:r>
            <a:r>
              <a:rPr lang="en-US" sz="2600" dirty="0" err="1"/>
              <a:t>FileSize</a:t>
            </a:r>
            <a:r>
              <a:rPr lang="en-US" sz="2600" dirty="0"/>
              <a:t> = (</a:t>
            </a:r>
            <a:r>
              <a:rPr lang="en-US" sz="2600" dirty="0" err="1"/>
              <a:t>file.Length</a:t>
            </a:r>
            <a:r>
              <a:rPr lang="en-US" sz="2600" dirty="0"/>
              <a:t> / 1024) + " KB" };</a:t>
            </a:r>
          </a:p>
          <a:p>
            <a:r>
              <a:rPr lang="en-US" sz="2600" dirty="0" err="1"/>
              <a:t>gv.DataSource</a:t>
            </a:r>
            <a:r>
              <a:rPr lang="en-US" sz="2600" dirty="0"/>
              <a:t> = </a:t>
            </a:r>
            <a:r>
              <a:rPr lang="en-US" sz="2600" dirty="0" err="1"/>
              <a:t>giffiles</a:t>
            </a:r>
            <a:r>
              <a:rPr lang="en-US" sz="2600" dirty="0"/>
              <a:t>;</a:t>
            </a:r>
          </a:p>
          <a:p>
            <a:r>
              <a:rPr lang="en-US" sz="2600" dirty="0" err="1"/>
              <a:t>gv.DataBind</a:t>
            </a:r>
            <a:r>
              <a:rPr lang="en-US" sz="2600" dirty="0"/>
              <a:t>();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431452-9620-40D3-8ECA-01BBEC0ADCD2}"/>
              </a:ext>
            </a:extLst>
          </p:cNvPr>
          <p:cNvSpPr/>
          <p:nvPr/>
        </p:nvSpPr>
        <p:spPr>
          <a:xfrm>
            <a:off x="458788" y="4798945"/>
            <a:ext cx="110601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LINQ query will find the gif image in a folder order by image size.</a:t>
            </a:r>
          </a:p>
        </p:txBody>
      </p:sp>
      <p:pic>
        <p:nvPicPr>
          <p:cNvPr id="8" name="Content Placeholder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0DC419-1457-4D7A-8132-6EDFD6B46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0331" y="1018700"/>
            <a:ext cx="3968569" cy="3555654"/>
          </a:xfrm>
        </p:spPr>
      </p:pic>
    </p:spTree>
    <p:extLst>
      <p:ext uri="{BB962C8B-B14F-4D97-AF65-F5344CB8AC3E}">
        <p14:creationId xmlns:p14="http://schemas.microsoft.com/office/powerpoint/2010/main" val="157674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301625"/>
            <a:ext cx="11060112" cy="685800"/>
          </a:xfrm>
        </p:spPr>
        <p:txBody>
          <a:bodyPr anchor="b">
            <a:normAutofit/>
          </a:bodyPr>
          <a:lstStyle/>
          <a:p>
            <a:r>
              <a:rPr lang="en-US" sz="3600" dirty="0"/>
              <a:t>LINQ to Objects - LINQ to Lists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95363"/>
            <a:ext cx="6986472" cy="3729037"/>
          </a:xfrm>
        </p:spPr>
        <p:txBody>
          <a:bodyPr>
            <a:normAutofit fontScale="77500" lnSpcReduction="20000"/>
          </a:bodyPr>
          <a:lstStyle/>
          <a:p>
            <a:r>
              <a:rPr lang="vi-VN" sz="2600" dirty="0"/>
              <a:t>public class Products{</a:t>
            </a:r>
            <a:r>
              <a:rPr lang="en-US" sz="2600" dirty="0"/>
              <a:t>…}</a:t>
            </a:r>
          </a:p>
          <a:p>
            <a:r>
              <a:rPr lang="en-US" sz="2600" dirty="0"/>
              <a:t>List&lt;Products&gt; </a:t>
            </a:r>
            <a:r>
              <a:rPr lang="en-US" sz="2600" dirty="0" err="1"/>
              <a:t>listProducts</a:t>
            </a:r>
            <a:r>
              <a:rPr lang="en-US" sz="2600" dirty="0"/>
              <a:t> = new List&lt;Products&gt;();</a:t>
            </a:r>
          </a:p>
          <a:p>
            <a:r>
              <a:rPr lang="en-US" sz="2600" dirty="0" err="1"/>
              <a:t>listProducts.Add</a:t>
            </a:r>
            <a:r>
              <a:rPr lang="en-US" sz="2600" dirty="0"/>
              <a:t>(…); …</a:t>
            </a:r>
          </a:p>
          <a:p>
            <a:r>
              <a:rPr lang="en-US" sz="2600" dirty="0"/>
              <a:t>var </a:t>
            </a:r>
            <a:r>
              <a:rPr lang="en-US" sz="2600" dirty="0" err="1"/>
              <a:t>proudcts</a:t>
            </a:r>
            <a:r>
              <a:rPr lang="en-US" sz="2600" dirty="0"/>
              <a:t> = from products in </a:t>
            </a:r>
            <a:r>
              <a:rPr lang="en-US" sz="2600" dirty="0" err="1"/>
              <a:t>listProducts</a:t>
            </a:r>
            <a:endParaRPr lang="en-US" sz="2600" dirty="0"/>
          </a:p>
          <a:p>
            <a:r>
              <a:rPr lang="en-US" sz="2600" dirty="0"/>
              <a:t>       where </a:t>
            </a:r>
            <a:r>
              <a:rPr lang="en-US" sz="2600" b="1" dirty="0" err="1">
                <a:solidFill>
                  <a:srgbClr val="FF0000"/>
                </a:solidFill>
              </a:rPr>
              <a:t>products.Price</a:t>
            </a:r>
            <a:r>
              <a:rPr lang="en-US" sz="2600" b="1" dirty="0">
                <a:solidFill>
                  <a:srgbClr val="FF0000"/>
                </a:solidFill>
              </a:rPr>
              <a:t> &gt; 5000 &amp;&amp; </a:t>
            </a:r>
            <a:r>
              <a:rPr lang="en-US" sz="2600" b="1" dirty="0" err="1">
                <a:solidFill>
                  <a:srgbClr val="FF0000"/>
                </a:solidFill>
              </a:rPr>
              <a:t>products.Price</a:t>
            </a:r>
            <a:r>
              <a:rPr lang="en-US" sz="2600" b="1" dirty="0">
                <a:solidFill>
                  <a:srgbClr val="FF0000"/>
                </a:solidFill>
              </a:rPr>
              <a:t> &lt; 10000</a:t>
            </a:r>
          </a:p>
          <a:p>
            <a:r>
              <a:rPr lang="en-US" sz="2600" b="1" dirty="0">
                <a:solidFill>
                  <a:srgbClr val="FF0000"/>
                </a:solidFill>
              </a:rPr>
              <a:t>        </a:t>
            </a:r>
            <a:r>
              <a:rPr lang="en-US" sz="2600" b="1" dirty="0" err="1">
                <a:solidFill>
                  <a:srgbClr val="FF0000"/>
                </a:solidFill>
              </a:rPr>
              <a:t>orderby</a:t>
            </a:r>
            <a:r>
              <a:rPr lang="en-US" sz="2600" b="1" dirty="0">
                <a:solidFill>
                  <a:srgbClr val="FF0000"/>
                </a:solidFill>
              </a:rPr>
              <a:t> </a:t>
            </a:r>
            <a:r>
              <a:rPr lang="en-US" sz="2600" b="1" dirty="0" err="1">
                <a:solidFill>
                  <a:srgbClr val="FF0000"/>
                </a:solidFill>
              </a:rPr>
              <a:t>products.Price</a:t>
            </a:r>
            <a:endParaRPr lang="en-US" sz="2600" b="1" dirty="0">
              <a:solidFill>
                <a:srgbClr val="FF0000"/>
              </a:solidFill>
            </a:endParaRPr>
          </a:p>
          <a:p>
            <a:r>
              <a:rPr lang="en-US" sz="2600" dirty="0"/>
              <a:t>        select new { </a:t>
            </a:r>
            <a:r>
              <a:rPr lang="en-US" sz="2600" dirty="0" err="1"/>
              <a:t>products.ProductName</a:t>
            </a:r>
            <a:r>
              <a:rPr lang="en-US" sz="2600" dirty="0"/>
              <a:t>, </a:t>
            </a:r>
            <a:r>
              <a:rPr lang="en-US" sz="2600" dirty="0" err="1"/>
              <a:t>products.Category</a:t>
            </a:r>
            <a:r>
              <a:rPr lang="en-US" sz="2600" dirty="0"/>
              <a:t>, </a:t>
            </a:r>
            <a:r>
              <a:rPr lang="en-US" sz="2600" dirty="0" err="1"/>
              <a:t>products.Price</a:t>
            </a:r>
            <a:r>
              <a:rPr lang="en-US" sz="2600" dirty="0"/>
              <a:t> };</a:t>
            </a:r>
          </a:p>
          <a:p>
            <a:endParaRPr lang="en-US" sz="2600" dirty="0"/>
          </a:p>
          <a:p>
            <a:r>
              <a:rPr lang="en-US" sz="2600" dirty="0"/>
              <a:t>gvproducts1.DataSource = </a:t>
            </a:r>
            <a:r>
              <a:rPr lang="en-US" sz="2600" dirty="0" err="1"/>
              <a:t>proudcts</a:t>
            </a:r>
            <a:r>
              <a:rPr lang="en-US" sz="2600" dirty="0"/>
              <a:t>;</a:t>
            </a:r>
          </a:p>
          <a:p>
            <a:r>
              <a:rPr lang="en-US" sz="2600" dirty="0"/>
              <a:t>gvproducts1.DataBind();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431452-9620-40D3-8ECA-01BBEC0ADCD2}"/>
              </a:ext>
            </a:extLst>
          </p:cNvPr>
          <p:cNvSpPr/>
          <p:nvPr/>
        </p:nvSpPr>
        <p:spPr>
          <a:xfrm>
            <a:off x="458788" y="4798945"/>
            <a:ext cx="110601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LINQ query will find the products which are having price between 5000 and 10000 from Products list.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374472-17DC-4A8C-872C-822357924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3945" y="1930034"/>
            <a:ext cx="5085395" cy="1858195"/>
          </a:xfrm>
        </p:spPr>
      </p:pic>
    </p:spTree>
    <p:extLst>
      <p:ext uri="{BB962C8B-B14F-4D97-AF65-F5344CB8AC3E}">
        <p14:creationId xmlns:p14="http://schemas.microsoft.com/office/powerpoint/2010/main" val="128212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1787</Words>
  <Application>Microsoft Office PowerPoint</Application>
  <PresentationFormat>Widescreen</PresentationFormat>
  <Paragraphs>301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Office Theme</vt:lpstr>
      <vt:lpstr>Introduction to LINQ (Language Integrated Query)</vt:lpstr>
      <vt:lpstr>PowerPoint Presentation</vt:lpstr>
      <vt:lpstr>PowerPoint Presentation</vt:lpstr>
      <vt:lpstr>LINQ to Objects</vt:lpstr>
      <vt:lpstr>LINQ to Objects - LINQ to Strings</vt:lpstr>
      <vt:lpstr>LINQ to Objects - LINQ to String Array</vt:lpstr>
      <vt:lpstr>LINQ to Objects - LINQ to Int Array</vt:lpstr>
      <vt:lpstr>LINQ to Objects - LINQ to Files and Directories</vt:lpstr>
      <vt:lpstr>LINQ to Objects - LINQ to Lists</vt:lpstr>
      <vt:lpstr>LINQ to SQL</vt:lpstr>
      <vt:lpstr>LINQ to SQL Creating DBML</vt:lpstr>
      <vt:lpstr>LINQ to SQL Creating DBML</vt:lpstr>
      <vt:lpstr>LINQ to SQL Creating DBML</vt:lpstr>
      <vt:lpstr>LINQ to SQL Creating DBML</vt:lpstr>
      <vt:lpstr>LINQ to SQL Creating DBML</vt:lpstr>
      <vt:lpstr>LINQ to SQL Creating DBML</vt:lpstr>
      <vt:lpstr>LINQ to SQL Creating DBML</vt:lpstr>
      <vt:lpstr>LINQ to SQL Creating DBML</vt:lpstr>
      <vt:lpstr>LINQ to SQL Creating DBML</vt:lpstr>
      <vt:lpstr>LINQ to SQL Creating DBML</vt:lpstr>
      <vt:lpstr>LINQ to SQL Writing Select Query</vt:lpstr>
      <vt:lpstr>LINQ to SQL Joins</vt:lpstr>
      <vt:lpstr>LINQ to SQL Inner Join</vt:lpstr>
      <vt:lpstr>LINQ to SQL Inner Join</vt:lpstr>
      <vt:lpstr>LINQ to SQL Group Join</vt:lpstr>
      <vt:lpstr>LINQ to SQL Group Join</vt:lpstr>
      <vt:lpstr>LINQ to SQL Left Outer Join</vt:lpstr>
      <vt:lpstr>LINQ to SQL Left Outer Join</vt:lpstr>
      <vt:lpstr>LINQ to SQL Cross Join</vt:lpstr>
      <vt:lpstr>LINQ to SQL Cross Join</vt:lpstr>
      <vt:lpstr>LINQ to SQL Cross Join</vt:lpstr>
      <vt:lpstr>LINQ to SQL LIKE Operator</vt:lpstr>
      <vt:lpstr>LINQ to SQL LIKE Operator</vt:lpstr>
      <vt:lpstr>LINQ to SQL LIKE Operator</vt:lpstr>
      <vt:lpstr>LINQ to SQL LIKE Operator</vt:lpstr>
      <vt:lpstr>LINQ to SQL Insert</vt:lpstr>
      <vt:lpstr>LINQ to SQL Update</vt:lpstr>
      <vt:lpstr>LINQ to SQL Delete</vt:lpstr>
      <vt:lpstr>LINQ to SQL Calling Stored Procedure</vt:lpstr>
      <vt:lpstr>LINQ to SQL Calling Stored Procedure</vt:lpstr>
      <vt:lpstr>LINQ to DataSet</vt:lpstr>
      <vt:lpstr>LINQ to Objects - LINQ to DataSet</vt:lpstr>
      <vt:lpstr>LINQ to Objects - LINQ to DataSet</vt:lpstr>
      <vt:lpstr>LINQ to Entities</vt:lpstr>
      <vt:lpstr>LINQ to Entities</vt:lpstr>
      <vt:lpstr>LINQ to XML</vt:lpstr>
      <vt:lpstr>LINQ to XML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2020-05-17T18:38:17Z</dcterms:created>
  <dcterms:modified xsi:type="dcterms:W3CDTF">2020-05-25T08:17:54Z</dcterms:modified>
</cp:coreProperties>
</file>