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73" r:id="rId5"/>
    <p:sldId id="260" r:id="rId6"/>
    <p:sldId id="261" r:id="rId7"/>
    <p:sldId id="262" r:id="rId8"/>
    <p:sldId id="263" r:id="rId9"/>
    <p:sldId id="266" r:id="rId10"/>
    <p:sldId id="267" r:id="rId11"/>
    <p:sldId id="274" r:id="rId12"/>
    <p:sldId id="268" r:id="rId13"/>
    <p:sldId id="269" r:id="rId14"/>
    <p:sldId id="270"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2" d="100"/>
          <a:sy n="112" d="100"/>
        </p:scale>
        <p:origin x="55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5/17/2020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5/17/2020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4FD51-2568-48F3-8D97-F27667F412A4}"/>
              </a:ext>
            </a:extLst>
          </p:cNvPr>
          <p:cNvSpPr>
            <a:spLocks noGrp="1"/>
          </p:cNvSpPr>
          <p:nvPr>
            <p:ph type="ctrTitle"/>
          </p:nvPr>
        </p:nvSpPr>
        <p:spPr>
          <a:xfrm>
            <a:off x="481912" y="226072"/>
            <a:ext cx="11228173" cy="939758"/>
          </a:xfrm>
        </p:spPr>
        <p:txBody>
          <a:bodyPr>
            <a:noAutofit/>
          </a:bodyPr>
          <a:lstStyle/>
          <a:p>
            <a:r>
              <a:rPr lang="en-US" dirty="0" err="1">
                <a:solidFill>
                  <a:schemeClr val="bg1"/>
                </a:solidFill>
                <a:latin typeface="Times New Roman" panose="02020603050405020304" pitchFamily="18" charset="0"/>
                <a:cs typeface="Times New Roman" panose="02020603050405020304" pitchFamily="18" charset="0"/>
              </a:rPr>
              <a:t>Linq</a:t>
            </a:r>
            <a:r>
              <a:rPr lang="en-US" dirty="0">
                <a:solidFill>
                  <a:schemeClr val="bg1"/>
                </a:solidFill>
                <a:latin typeface="Times New Roman" panose="02020603050405020304" pitchFamily="18" charset="0"/>
                <a:cs typeface="Times New Roman" panose="02020603050405020304" pitchFamily="18" charset="0"/>
              </a:rPr>
              <a:t> – </a:t>
            </a:r>
            <a:r>
              <a:rPr lang="en-US" dirty="0" err="1">
                <a:solidFill>
                  <a:schemeClr val="bg1"/>
                </a:solidFill>
                <a:latin typeface="Times New Roman" panose="02020603050405020304" pitchFamily="18" charset="0"/>
                <a:cs typeface="Times New Roman" panose="02020603050405020304" pitchFamily="18" charset="0"/>
              </a:rPr>
              <a:t>truy</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vấn</a:t>
            </a:r>
            <a:r>
              <a:rPr lang="en-US" dirty="0">
                <a:solidFill>
                  <a:schemeClr val="bg1"/>
                </a:solidFill>
                <a:latin typeface="Times New Roman" panose="02020603050405020304" pitchFamily="18" charset="0"/>
                <a:cs typeface="Times New Roman" panose="02020603050405020304" pitchFamily="18" charset="0"/>
              </a:rPr>
              <a:t> c</a:t>
            </a:r>
            <a:r>
              <a:rPr lang="vi-VN" dirty="0">
                <a:solidFill>
                  <a:schemeClr val="bg1"/>
                </a:solidFill>
                <a:latin typeface="Times New Roman" panose="02020603050405020304" pitchFamily="18" charset="0"/>
                <a:cs typeface="Times New Roman" panose="02020603050405020304" pitchFamily="18" charset="0"/>
              </a:rPr>
              <a:t>ơ</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sở</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dữ</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liệu</a:t>
            </a:r>
            <a:r>
              <a:rPr lang="en-US" dirty="0">
                <a:solidFill>
                  <a:schemeClr val="bg1"/>
                </a:solidFill>
                <a:latin typeface="Times New Roman" panose="02020603050405020304" pitchFamily="18" charset="0"/>
                <a:cs typeface="Times New Roman" panose="02020603050405020304" pitchFamily="18" charset="0"/>
              </a:rPr>
              <a:t> SQL</a:t>
            </a:r>
          </a:p>
        </p:txBody>
      </p:sp>
      <p:sp>
        <p:nvSpPr>
          <p:cNvPr id="3" name="Subtitle 2">
            <a:extLst>
              <a:ext uri="{FF2B5EF4-FFF2-40B4-BE49-F238E27FC236}">
                <a16:creationId xmlns:a16="http://schemas.microsoft.com/office/drawing/2014/main" id="{7E724861-6815-4205-8DF7-0E9DD9CF7012}"/>
              </a:ext>
            </a:extLst>
          </p:cNvPr>
          <p:cNvSpPr>
            <a:spLocks noGrp="1"/>
          </p:cNvSpPr>
          <p:nvPr>
            <p:ph type="subTitle" idx="1"/>
          </p:nvPr>
        </p:nvSpPr>
        <p:spPr>
          <a:xfrm>
            <a:off x="5815932" y="2743244"/>
            <a:ext cx="5698267" cy="685756"/>
          </a:xfrm>
        </p:spPr>
        <p:txBody>
          <a:bodyPr>
            <a:noAutofit/>
          </a:bodyPr>
          <a:lstStyle/>
          <a:p>
            <a:r>
              <a:rPr lang="en-US" sz="3200" dirty="0" err="1">
                <a:solidFill>
                  <a:schemeClr val="tx1"/>
                </a:solidFill>
                <a:latin typeface="Calibri" panose="020F0502020204030204" pitchFamily="34" charset="0"/>
                <a:cs typeface="Calibri" panose="020F0502020204030204" pitchFamily="34" charset="0"/>
              </a:rPr>
              <a:t>Giảng</a:t>
            </a:r>
            <a:r>
              <a:rPr lang="en-US" sz="3200" dirty="0">
                <a:solidFill>
                  <a:schemeClr val="tx1"/>
                </a:solidFill>
                <a:latin typeface="Calibri" panose="020F0502020204030204" pitchFamily="34" charset="0"/>
                <a:cs typeface="Calibri" panose="020F0502020204030204" pitchFamily="34" charset="0"/>
              </a:rPr>
              <a:t> </a:t>
            </a:r>
            <a:r>
              <a:rPr lang="en-US" sz="3200" dirty="0" err="1">
                <a:solidFill>
                  <a:schemeClr val="tx1"/>
                </a:solidFill>
                <a:latin typeface="Calibri" panose="020F0502020204030204" pitchFamily="34" charset="0"/>
                <a:cs typeface="Calibri" panose="020F0502020204030204" pitchFamily="34" charset="0"/>
              </a:rPr>
              <a:t>Viên</a:t>
            </a:r>
            <a:r>
              <a:rPr lang="en-US" sz="3200" dirty="0">
                <a:solidFill>
                  <a:schemeClr val="tx1"/>
                </a:solidFill>
                <a:latin typeface="Calibri" panose="020F0502020204030204" pitchFamily="34" charset="0"/>
                <a:cs typeface="Calibri" panose="020F0502020204030204" pitchFamily="34" charset="0"/>
              </a:rPr>
              <a:t>: LÊ </a:t>
            </a:r>
            <a:r>
              <a:rPr lang="en-US" sz="3200" dirty="0" err="1">
                <a:solidFill>
                  <a:schemeClr val="tx1"/>
                </a:solidFill>
                <a:latin typeface="Calibri" panose="020F0502020204030204" pitchFamily="34" charset="0"/>
                <a:cs typeface="Calibri" panose="020F0502020204030204" pitchFamily="34" charset="0"/>
              </a:rPr>
              <a:t>Huỳnh</a:t>
            </a:r>
            <a:r>
              <a:rPr lang="en-US" sz="3200" dirty="0">
                <a:solidFill>
                  <a:schemeClr val="tx1"/>
                </a:solidFill>
                <a:latin typeface="Calibri" panose="020F0502020204030204" pitchFamily="34" charset="0"/>
                <a:cs typeface="Calibri" panose="020F0502020204030204" pitchFamily="34" charset="0"/>
              </a:rPr>
              <a:t> Ph</a:t>
            </a:r>
            <a:r>
              <a:rPr lang="vi-VN" sz="3200" dirty="0">
                <a:solidFill>
                  <a:schemeClr val="tx1"/>
                </a:solidFill>
                <a:latin typeface="Calibri" panose="020F0502020204030204" pitchFamily="34" charset="0"/>
                <a:cs typeface="Calibri" panose="020F0502020204030204" pitchFamily="34" charset="0"/>
              </a:rPr>
              <a:t>ư</a:t>
            </a:r>
            <a:r>
              <a:rPr lang="en-US" sz="3200" dirty="0" err="1">
                <a:solidFill>
                  <a:schemeClr val="tx1"/>
                </a:solidFill>
                <a:latin typeface="Calibri" panose="020F0502020204030204" pitchFamily="34" charset="0"/>
                <a:cs typeface="Calibri" panose="020F0502020204030204" pitchFamily="34" charset="0"/>
              </a:rPr>
              <a:t>ớc</a:t>
            </a:r>
            <a:endParaRPr lang="en-US" sz="3200" dirty="0">
              <a:solidFill>
                <a:schemeClr val="tx1"/>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36EC72D-0C91-4AA1-A9CD-83B213556B71}"/>
              </a:ext>
            </a:extLst>
          </p:cNvPr>
          <p:cNvSpPr txBox="1"/>
          <p:nvPr/>
        </p:nvSpPr>
        <p:spPr>
          <a:xfrm>
            <a:off x="2942442" y="1390700"/>
            <a:ext cx="6307112" cy="1169551"/>
          </a:xfrm>
          <a:prstGeom prst="rect">
            <a:avLst/>
          </a:prstGeom>
          <a:noFill/>
        </p:spPr>
        <p:txBody>
          <a:bodyPr wrap="none" rtlCol="0">
            <a:spAutoFit/>
          </a:bodyPr>
          <a:lstStyle/>
          <a:p>
            <a:pPr algn="ctr"/>
            <a:r>
              <a:rPr lang="en-US" sz="3500" dirty="0" err="1">
                <a:solidFill>
                  <a:schemeClr val="bg1"/>
                </a:solidFill>
                <a:latin typeface="Times New Roman" panose="02020603050405020304" pitchFamily="18" charset="0"/>
                <a:cs typeface="Times New Roman" panose="02020603050405020304" pitchFamily="18" charset="0"/>
              </a:rPr>
              <a:t>Môn</a:t>
            </a:r>
            <a:r>
              <a:rPr lang="en-US" sz="3500" dirty="0">
                <a:solidFill>
                  <a:schemeClr val="bg1"/>
                </a:solidFill>
                <a:latin typeface="Times New Roman" panose="02020603050405020304" pitchFamily="18" charset="0"/>
                <a:cs typeface="Times New Roman" panose="02020603050405020304" pitchFamily="18" charset="0"/>
              </a:rPr>
              <a:t> </a:t>
            </a:r>
            <a:r>
              <a:rPr lang="en-US" sz="3500" dirty="0" err="1">
                <a:solidFill>
                  <a:schemeClr val="bg1"/>
                </a:solidFill>
                <a:latin typeface="Times New Roman" panose="02020603050405020304" pitchFamily="18" charset="0"/>
                <a:cs typeface="Times New Roman" panose="02020603050405020304" pitchFamily="18" charset="0"/>
              </a:rPr>
              <a:t>Học</a:t>
            </a:r>
            <a:r>
              <a:rPr lang="en-US" sz="3500" dirty="0">
                <a:solidFill>
                  <a:schemeClr val="bg1"/>
                </a:solidFill>
                <a:latin typeface="Times New Roman" panose="02020603050405020304" pitchFamily="18" charset="0"/>
                <a:cs typeface="Times New Roman" panose="02020603050405020304" pitchFamily="18" charset="0"/>
              </a:rPr>
              <a:t>:</a:t>
            </a:r>
          </a:p>
          <a:p>
            <a:pPr algn="ctr"/>
            <a:r>
              <a:rPr lang="en-US" sz="3500" dirty="0" err="1">
                <a:solidFill>
                  <a:schemeClr val="bg1"/>
                </a:solidFill>
                <a:latin typeface="Times New Roman" panose="02020603050405020304" pitchFamily="18" charset="0"/>
                <a:cs typeface="Times New Roman" panose="02020603050405020304" pitchFamily="18" charset="0"/>
              </a:rPr>
              <a:t>Lập</a:t>
            </a:r>
            <a:r>
              <a:rPr lang="en-US" sz="3500" dirty="0">
                <a:solidFill>
                  <a:schemeClr val="bg1"/>
                </a:solidFill>
                <a:latin typeface="Times New Roman" panose="02020603050405020304" pitchFamily="18" charset="0"/>
                <a:cs typeface="Times New Roman" panose="02020603050405020304" pitchFamily="18" charset="0"/>
              </a:rPr>
              <a:t> </a:t>
            </a:r>
            <a:r>
              <a:rPr lang="en-US" sz="3500" dirty="0" err="1">
                <a:solidFill>
                  <a:schemeClr val="bg1"/>
                </a:solidFill>
                <a:latin typeface="Times New Roman" panose="02020603050405020304" pitchFamily="18" charset="0"/>
                <a:cs typeface="Times New Roman" panose="02020603050405020304" pitchFamily="18" charset="0"/>
              </a:rPr>
              <a:t>Trình</a:t>
            </a:r>
            <a:r>
              <a:rPr lang="en-US" sz="3500" dirty="0">
                <a:solidFill>
                  <a:schemeClr val="bg1"/>
                </a:solidFill>
                <a:latin typeface="Times New Roman" panose="02020603050405020304" pitchFamily="18" charset="0"/>
                <a:cs typeface="Times New Roman" panose="02020603050405020304" pitchFamily="18" charset="0"/>
              </a:rPr>
              <a:t> </a:t>
            </a:r>
            <a:r>
              <a:rPr lang="en-US" sz="3500" dirty="0" err="1">
                <a:solidFill>
                  <a:schemeClr val="bg1"/>
                </a:solidFill>
                <a:latin typeface="Times New Roman" panose="02020603050405020304" pitchFamily="18" charset="0"/>
                <a:cs typeface="Times New Roman" panose="02020603050405020304" pitchFamily="18" charset="0"/>
              </a:rPr>
              <a:t>Môi</a:t>
            </a:r>
            <a:r>
              <a:rPr lang="en-US" sz="3500" dirty="0">
                <a:solidFill>
                  <a:schemeClr val="bg1"/>
                </a:solidFill>
                <a:latin typeface="Times New Roman" panose="02020603050405020304" pitchFamily="18" charset="0"/>
                <a:cs typeface="Times New Roman" panose="02020603050405020304" pitchFamily="18" charset="0"/>
              </a:rPr>
              <a:t> Tr</a:t>
            </a:r>
            <a:r>
              <a:rPr lang="vi-VN" sz="3500" dirty="0">
                <a:solidFill>
                  <a:schemeClr val="bg1"/>
                </a:solidFill>
                <a:latin typeface="Times New Roman" panose="02020603050405020304" pitchFamily="18" charset="0"/>
                <a:cs typeface="Times New Roman" panose="02020603050405020304" pitchFamily="18" charset="0"/>
              </a:rPr>
              <a:t>ư</a:t>
            </a:r>
            <a:r>
              <a:rPr lang="en-US" sz="3500" dirty="0" err="1">
                <a:solidFill>
                  <a:schemeClr val="bg1"/>
                </a:solidFill>
                <a:latin typeface="Times New Roman" panose="02020603050405020304" pitchFamily="18" charset="0"/>
                <a:cs typeface="Times New Roman" panose="02020603050405020304" pitchFamily="18" charset="0"/>
              </a:rPr>
              <a:t>ờng</a:t>
            </a:r>
            <a:r>
              <a:rPr lang="en-US" sz="3500" dirty="0">
                <a:solidFill>
                  <a:schemeClr val="bg1"/>
                </a:solidFill>
                <a:latin typeface="Times New Roman" panose="02020603050405020304" pitchFamily="18" charset="0"/>
                <a:cs typeface="Times New Roman" panose="02020603050405020304" pitchFamily="18" charset="0"/>
              </a:rPr>
              <a:t> </a:t>
            </a:r>
            <a:r>
              <a:rPr lang="en-US" sz="3500" dirty="0" err="1">
                <a:solidFill>
                  <a:schemeClr val="bg1"/>
                </a:solidFill>
                <a:latin typeface="Times New Roman" panose="02020603050405020304" pitchFamily="18" charset="0"/>
                <a:cs typeface="Times New Roman" panose="02020603050405020304" pitchFamily="18" charset="0"/>
              </a:rPr>
              <a:t>Trực</a:t>
            </a:r>
            <a:r>
              <a:rPr lang="en-US" sz="3500" dirty="0">
                <a:solidFill>
                  <a:schemeClr val="bg1"/>
                </a:solidFill>
                <a:latin typeface="Times New Roman" panose="02020603050405020304" pitchFamily="18" charset="0"/>
                <a:cs typeface="Times New Roman" panose="02020603050405020304" pitchFamily="18" charset="0"/>
              </a:rPr>
              <a:t> Quan</a:t>
            </a:r>
          </a:p>
        </p:txBody>
      </p:sp>
      <p:sp>
        <p:nvSpPr>
          <p:cNvPr id="5" name="TextBox 4">
            <a:extLst>
              <a:ext uri="{FF2B5EF4-FFF2-40B4-BE49-F238E27FC236}">
                <a16:creationId xmlns:a16="http://schemas.microsoft.com/office/drawing/2014/main" id="{807C0C5A-8094-40A5-8896-08F0481E85D2}"/>
              </a:ext>
            </a:extLst>
          </p:cNvPr>
          <p:cNvSpPr txBox="1"/>
          <p:nvPr/>
        </p:nvSpPr>
        <p:spPr>
          <a:xfrm>
            <a:off x="5815932" y="3611993"/>
            <a:ext cx="6063058" cy="1631216"/>
          </a:xfrm>
          <a:prstGeom prst="rect">
            <a:avLst/>
          </a:prstGeom>
          <a:noFill/>
        </p:spPr>
        <p:txBody>
          <a:bodyPr wrap="square" rtlCol="0">
            <a:spAutoFit/>
          </a:bodyPr>
          <a:lstStyle/>
          <a:p>
            <a:r>
              <a:rPr lang="en-US" sz="2500" dirty="0" err="1">
                <a:solidFill>
                  <a:schemeClr val="tx2">
                    <a:lumMod val="40000"/>
                    <a:lumOff val="60000"/>
                  </a:schemeClr>
                </a:solidFill>
                <a:latin typeface="Times New Roman" panose="02020603050405020304" pitchFamily="18" charset="0"/>
                <a:cs typeface="Times New Roman" panose="02020603050405020304" pitchFamily="18" charset="0"/>
              </a:rPr>
              <a:t>Sinh</a:t>
            </a:r>
            <a:r>
              <a:rPr lang="en-US" sz="2500" dirty="0">
                <a:solidFill>
                  <a:schemeClr val="tx2">
                    <a:lumMod val="40000"/>
                    <a:lumOff val="60000"/>
                  </a:schemeClr>
                </a:solidFill>
                <a:latin typeface="Times New Roman" panose="02020603050405020304" pitchFamily="18" charset="0"/>
                <a:cs typeface="Times New Roman" panose="02020603050405020304" pitchFamily="18" charset="0"/>
              </a:rPr>
              <a:t> </a:t>
            </a:r>
            <a:r>
              <a:rPr lang="en-US" sz="2500" dirty="0" err="1">
                <a:solidFill>
                  <a:schemeClr val="tx2">
                    <a:lumMod val="40000"/>
                    <a:lumOff val="60000"/>
                  </a:schemeClr>
                </a:solidFill>
                <a:latin typeface="Times New Roman" panose="02020603050405020304" pitchFamily="18" charset="0"/>
                <a:cs typeface="Times New Roman" panose="02020603050405020304" pitchFamily="18" charset="0"/>
              </a:rPr>
              <a:t>Viên</a:t>
            </a:r>
            <a:r>
              <a:rPr lang="en-US" sz="2500" dirty="0">
                <a:solidFill>
                  <a:schemeClr val="tx2">
                    <a:lumMod val="40000"/>
                    <a:lumOff val="60000"/>
                  </a:schemeClr>
                </a:solidFill>
                <a:latin typeface="Times New Roman" panose="02020603050405020304" pitchFamily="18" charset="0"/>
                <a:cs typeface="Times New Roman" panose="02020603050405020304" pitchFamily="18" charset="0"/>
              </a:rPr>
              <a:t> </a:t>
            </a:r>
            <a:r>
              <a:rPr lang="en-US" sz="2500" dirty="0" err="1">
                <a:solidFill>
                  <a:schemeClr val="tx2">
                    <a:lumMod val="40000"/>
                    <a:lumOff val="60000"/>
                  </a:schemeClr>
                </a:solidFill>
                <a:latin typeface="Times New Roman" panose="02020603050405020304" pitchFamily="18" charset="0"/>
                <a:cs typeface="Times New Roman" panose="02020603050405020304" pitchFamily="18" charset="0"/>
              </a:rPr>
              <a:t>Thực</a:t>
            </a:r>
            <a:r>
              <a:rPr lang="en-US" sz="2500" dirty="0">
                <a:solidFill>
                  <a:schemeClr val="tx2">
                    <a:lumMod val="40000"/>
                    <a:lumOff val="60000"/>
                  </a:schemeClr>
                </a:solidFill>
                <a:latin typeface="Times New Roman" panose="02020603050405020304" pitchFamily="18" charset="0"/>
                <a:cs typeface="Times New Roman" panose="02020603050405020304" pitchFamily="18" charset="0"/>
              </a:rPr>
              <a:t> </a:t>
            </a:r>
            <a:r>
              <a:rPr lang="en-US" sz="2500" dirty="0" err="1">
                <a:solidFill>
                  <a:schemeClr val="tx2">
                    <a:lumMod val="40000"/>
                    <a:lumOff val="60000"/>
                  </a:schemeClr>
                </a:solidFill>
                <a:latin typeface="Times New Roman" panose="02020603050405020304" pitchFamily="18" charset="0"/>
                <a:cs typeface="Times New Roman" panose="02020603050405020304" pitchFamily="18" charset="0"/>
              </a:rPr>
              <a:t>Hiện</a:t>
            </a:r>
            <a:r>
              <a:rPr lang="en-US" sz="2500" dirty="0">
                <a:solidFill>
                  <a:schemeClr val="tx2">
                    <a:lumMod val="40000"/>
                    <a:lumOff val="60000"/>
                  </a:schemeClr>
                </a:solidFill>
                <a:latin typeface="Times New Roman" panose="02020603050405020304" pitchFamily="18" charset="0"/>
                <a:cs typeface="Times New Roman" panose="02020603050405020304" pitchFamily="18" charset="0"/>
              </a:rPr>
              <a:t>:</a:t>
            </a:r>
          </a:p>
          <a:p>
            <a:r>
              <a:rPr lang="en-US" sz="2500" dirty="0">
                <a:solidFill>
                  <a:schemeClr val="tx2">
                    <a:lumMod val="40000"/>
                    <a:lumOff val="60000"/>
                  </a:schemeClr>
                </a:solidFill>
                <a:latin typeface="Times New Roman" panose="02020603050405020304" pitchFamily="18" charset="0"/>
                <a:cs typeface="Times New Roman" panose="02020603050405020304" pitchFamily="18" charset="0"/>
              </a:rPr>
              <a:t>					- LÊ TRẦN BẢO S</a:t>
            </a:r>
            <a:r>
              <a:rPr lang="vi-VN" sz="2500" dirty="0">
                <a:solidFill>
                  <a:schemeClr val="tx2">
                    <a:lumMod val="40000"/>
                    <a:lumOff val="60000"/>
                  </a:schemeClr>
                </a:solidFill>
                <a:latin typeface="Times New Roman" panose="02020603050405020304" pitchFamily="18" charset="0"/>
                <a:cs typeface="Times New Roman" panose="02020603050405020304" pitchFamily="18" charset="0"/>
              </a:rPr>
              <a:t>Ư</a:t>
            </a:r>
            <a:r>
              <a:rPr lang="en-US" sz="2500" dirty="0">
                <a:solidFill>
                  <a:schemeClr val="tx2">
                    <a:lumMod val="40000"/>
                    <a:lumOff val="60000"/>
                  </a:schemeClr>
                </a:solidFill>
                <a:latin typeface="Times New Roman" panose="02020603050405020304" pitchFamily="18" charset="0"/>
                <a:cs typeface="Times New Roman" panose="02020603050405020304" pitchFamily="18" charset="0"/>
              </a:rPr>
              <a:t>ƠNG</a:t>
            </a:r>
          </a:p>
          <a:p>
            <a:r>
              <a:rPr lang="en-US" sz="2500" dirty="0">
                <a:solidFill>
                  <a:schemeClr val="tx2">
                    <a:lumMod val="40000"/>
                    <a:lumOff val="60000"/>
                  </a:schemeClr>
                </a:solidFill>
                <a:latin typeface="Times New Roman" panose="02020603050405020304" pitchFamily="18" charset="0"/>
                <a:cs typeface="Times New Roman" panose="02020603050405020304" pitchFamily="18" charset="0"/>
              </a:rPr>
              <a:t>					- TRẦN NGUYÊN VẸN</a:t>
            </a:r>
          </a:p>
          <a:p>
            <a:r>
              <a:rPr lang="en-US" sz="2500" dirty="0">
                <a:solidFill>
                  <a:schemeClr val="tx2">
                    <a:lumMod val="40000"/>
                    <a:lumOff val="60000"/>
                  </a:schemeClr>
                </a:solidFill>
                <a:latin typeface="Times New Roman" panose="02020603050405020304" pitchFamily="18" charset="0"/>
                <a:cs typeface="Times New Roman" panose="02020603050405020304" pitchFamily="18" charset="0"/>
              </a:rPr>
              <a:t>					- MAI TRÚC LÂM</a:t>
            </a:r>
          </a:p>
        </p:txBody>
      </p:sp>
    </p:spTree>
    <p:extLst>
      <p:ext uri="{BB962C8B-B14F-4D97-AF65-F5344CB8AC3E}">
        <p14:creationId xmlns:p14="http://schemas.microsoft.com/office/powerpoint/2010/main" val="36046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086F0E-5A47-42CE-8573-4FF8E9E15390}"/>
              </a:ext>
            </a:extLst>
          </p:cNvPr>
          <p:cNvSpPr>
            <a:spLocks noGrp="1"/>
          </p:cNvSpPr>
          <p:nvPr>
            <p:ph idx="1"/>
          </p:nvPr>
        </p:nvSpPr>
        <p:spPr>
          <a:xfrm>
            <a:off x="505872" y="1658143"/>
            <a:ext cx="5590128" cy="3541714"/>
          </a:xfrm>
        </p:spPr>
        <p:txBody>
          <a:bodyPr>
            <a:noAutofit/>
          </a:bodyPr>
          <a:lstStyle/>
          <a:p>
            <a:pPr marL="0" indent="0">
              <a:buNone/>
            </a:pPr>
            <a:r>
              <a:rPr lang="en-US" sz="3500" dirty="0" err="1">
                <a:solidFill>
                  <a:schemeClr val="accent6">
                    <a:lumMod val="20000"/>
                    <a:lumOff val="80000"/>
                  </a:schemeClr>
                </a:solidFill>
              </a:rPr>
              <a:t>Cách</a:t>
            </a:r>
            <a:r>
              <a:rPr lang="en-US" sz="3500" dirty="0">
                <a:solidFill>
                  <a:schemeClr val="accent6">
                    <a:lumMod val="20000"/>
                    <a:lumOff val="80000"/>
                  </a:schemeClr>
                </a:solidFill>
              </a:rPr>
              <a:t> 1:</a:t>
            </a:r>
          </a:p>
          <a:p>
            <a:pPr marL="0" indent="0">
              <a:buNone/>
            </a:pPr>
            <a:r>
              <a:rPr lang="en-US" sz="3500" dirty="0">
                <a:solidFill>
                  <a:schemeClr val="accent6">
                    <a:lumMod val="20000"/>
                    <a:lumOff val="80000"/>
                  </a:schemeClr>
                </a:solidFill>
              </a:rPr>
              <a:t>Var </a:t>
            </a:r>
            <a:r>
              <a:rPr lang="en-US" sz="3500" dirty="0" err="1">
                <a:solidFill>
                  <a:schemeClr val="accent6">
                    <a:lumMod val="20000"/>
                    <a:lumOff val="80000"/>
                  </a:schemeClr>
                </a:solidFill>
              </a:rPr>
              <a:t>csdl</a:t>
            </a:r>
            <a:r>
              <a:rPr lang="en-US" sz="3500" dirty="0">
                <a:solidFill>
                  <a:schemeClr val="accent6">
                    <a:lumMod val="20000"/>
                    <a:lumOff val="80000"/>
                  </a:schemeClr>
                </a:solidFill>
              </a:rPr>
              <a:t> = from p in </a:t>
            </a:r>
            <a:r>
              <a:rPr lang="en-US" sz="3500" dirty="0" err="1">
                <a:solidFill>
                  <a:schemeClr val="accent6">
                    <a:lumMod val="20000"/>
                    <a:lumOff val="80000"/>
                  </a:schemeClr>
                </a:solidFill>
              </a:rPr>
              <a:t>db.tbUsers</a:t>
            </a:r>
            <a:endParaRPr lang="en-US" sz="3500" dirty="0">
              <a:solidFill>
                <a:schemeClr val="accent6">
                  <a:lumMod val="20000"/>
                  <a:lumOff val="80000"/>
                </a:schemeClr>
              </a:solidFill>
            </a:endParaRPr>
          </a:p>
          <a:p>
            <a:pPr marL="1371600" lvl="3" indent="0">
              <a:buNone/>
            </a:pPr>
            <a:r>
              <a:rPr lang="en-US" sz="3500" dirty="0">
                <a:solidFill>
                  <a:schemeClr val="accent6">
                    <a:lumMod val="20000"/>
                    <a:lumOff val="80000"/>
                  </a:schemeClr>
                </a:solidFill>
              </a:rPr>
              <a:t>where </a:t>
            </a:r>
            <a:r>
              <a:rPr lang="en-US" sz="3500" dirty="0" err="1">
                <a:solidFill>
                  <a:schemeClr val="accent6">
                    <a:lumMod val="20000"/>
                    <a:lumOff val="80000"/>
                  </a:schemeClr>
                </a:solidFill>
              </a:rPr>
              <a:t>p.idUser</a:t>
            </a:r>
            <a:r>
              <a:rPr lang="en-US" sz="3500" dirty="0">
                <a:solidFill>
                  <a:schemeClr val="accent6">
                    <a:lumMod val="20000"/>
                    <a:lumOff val="80000"/>
                  </a:schemeClr>
                </a:solidFill>
              </a:rPr>
              <a:t> &gt;10</a:t>
            </a:r>
          </a:p>
          <a:p>
            <a:pPr marL="1371600" lvl="3" indent="0">
              <a:buNone/>
            </a:pPr>
            <a:r>
              <a:rPr lang="en-US" sz="3500" dirty="0">
                <a:solidFill>
                  <a:schemeClr val="accent6">
                    <a:lumMod val="20000"/>
                    <a:lumOff val="80000"/>
                  </a:schemeClr>
                </a:solidFill>
              </a:rPr>
              <a:t>select p</a:t>
            </a:r>
          </a:p>
        </p:txBody>
      </p:sp>
      <p:sp>
        <p:nvSpPr>
          <p:cNvPr id="4" name="TextBox 3">
            <a:extLst>
              <a:ext uri="{FF2B5EF4-FFF2-40B4-BE49-F238E27FC236}">
                <a16:creationId xmlns:a16="http://schemas.microsoft.com/office/drawing/2014/main" id="{B75133CF-518F-4A82-BAAF-3AB960E32409}"/>
              </a:ext>
            </a:extLst>
          </p:cNvPr>
          <p:cNvSpPr txBox="1"/>
          <p:nvPr/>
        </p:nvSpPr>
        <p:spPr>
          <a:xfrm>
            <a:off x="6096000" y="1658143"/>
            <a:ext cx="5776325" cy="4939814"/>
          </a:xfrm>
          <a:prstGeom prst="rect">
            <a:avLst/>
          </a:prstGeom>
          <a:noFill/>
        </p:spPr>
        <p:txBody>
          <a:bodyPr wrap="none" rtlCol="0">
            <a:spAutoFit/>
          </a:bodyPr>
          <a:lstStyle/>
          <a:p>
            <a:r>
              <a:rPr lang="en-US" sz="3500" dirty="0" err="1">
                <a:solidFill>
                  <a:schemeClr val="accent6">
                    <a:lumMod val="20000"/>
                    <a:lumOff val="80000"/>
                  </a:schemeClr>
                </a:solidFill>
              </a:rPr>
              <a:t>Cách</a:t>
            </a:r>
            <a:r>
              <a:rPr lang="en-US" sz="3500" dirty="0">
                <a:solidFill>
                  <a:schemeClr val="accent6">
                    <a:lumMod val="20000"/>
                    <a:lumOff val="80000"/>
                  </a:schemeClr>
                </a:solidFill>
              </a:rPr>
              <a:t> 2:</a:t>
            </a:r>
          </a:p>
          <a:p>
            <a:r>
              <a:rPr lang="en-US" sz="3500" dirty="0">
                <a:solidFill>
                  <a:schemeClr val="accent6">
                    <a:lumMod val="20000"/>
                    <a:lumOff val="80000"/>
                  </a:schemeClr>
                </a:solidFill>
              </a:rPr>
              <a:t>Var </a:t>
            </a:r>
            <a:r>
              <a:rPr lang="en-US" sz="3500" dirty="0" err="1">
                <a:solidFill>
                  <a:schemeClr val="accent6">
                    <a:lumMod val="20000"/>
                    <a:lumOff val="80000"/>
                  </a:schemeClr>
                </a:solidFill>
              </a:rPr>
              <a:t>csdl</a:t>
            </a:r>
            <a:r>
              <a:rPr lang="en-US" sz="3500" dirty="0">
                <a:solidFill>
                  <a:schemeClr val="accent6">
                    <a:lumMod val="20000"/>
                    <a:lumOff val="80000"/>
                  </a:schemeClr>
                </a:solidFill>
              </a:rPr>
              <a:t> = from p in </a:t>
            </a:r>
            <a:r>
              <a:rPr lang="en-US" sz="3500" dirty="0" err="1">
                <a:solidFill>
                  <a:schemeClr val="accent6">
                    <a:lumMod val="20000"/>
                    <a:lumOff val="80000"/>
                  </a:schemeClr>
                </a:solidFill>
              </a:rPr>
              <a:t>db.tbUsers</a:t>
            </a:r>
            <a:endParaRPr lang="en-US" sz="3500" dirty="0">
              <a:solidFill>
                <a:schemeClr val="accent6">
                  <a:lumMod val="20000"/>
                  <a:lumOff val="80000"/>
                </a:schemeClr>
              </a:solidFill>
            </a:endParaRPr>
          </a:p>
          <a:p>
            <a:pPr lvl="3"/>
            <a:r>
              <a:rPr lang="en-US" sz="3500" dirty="0">
                <a:solidFill>
                  <a:schemeClr val="accent6">
                    <a:lumMod val="20000"/>
                    <a:lumOff val="80000"/>
                  </a:schemeClr>
                </a:solidFill>
              </a:rPr>
              <a:t>where </a:t>
            </a:r>
            <a:r>
              <a:rPr lang="en-US" sz="3500" dirty="0" err="1">
                <a:solidFill>
                  <a:schemeClr val="accent6">
                    <a:lumMod val="20000"/>
                    <a:lumOff val="80000"/>
                  </a:schemeClr>
                </a:solidFill>
              </a:rPr>
              <a:t>p.idUser</a:t>
            </a:r>
            <a:r>
              <a:rPr lang="en-US" sz="3500" dirty="0">
                <a:solidFill>
                  <a:schemeClr val="accent6">
                    <a:lumMod val="20000"/>
                    <a:lumOff val="80000"/>
                  </a:schemeClr>
                </a:solidFill>
              </a:rPr>
              <a:t> &gt;10</a:t>
            </a:r>
          </a:p>
          <a:p>
            <a:r>
              <a:rPr lang="en-US" sz="3500" dirty="0">
                <a:solidFill>
                  <a:schemeClr val="accent6">
                    <a:lumMod val="20000"/>
                    <a:lumOff val="80000"/>
                  </a:schemeClr>
                </a:solidFill>
              </a:rPr>
              <a:t>			select new</a:t>
            </a:r>
          </a:p>
          <a:p>
            <a:r>
              <a:rPr lang="en-US" sz="3500" dirty="0">
                <a:solidFill>
                  <a:schemeClr val="accent6">
                    <a:lumMod val="20000"/>
                    <a:lumOff val="80000"/>
                  </a:schemeClr>
                </a:solidFill>
              </a:rPr>
              <a:t>			{</a:t>
            </a:r>
          </a:p>
          <a:p>
            <a:r>
              <a:rPr lang="en-US" sz="3500" dirty="0">
                <a:solidFill>
                  <a:schemeClr val="accent6">
                    <a:lumMod val="20000"/>
                    <a:lumOff val="80000"/>
                  </a:schemeClr>
                </a:solidFill>
              </a:rPr>
              <a:t>				</a:t>
            </a:r>
            <a:r>
              <a:rPr lang="en-US" sz="3500" dirty="0" err="1">
                <a:solidFill>
                  <a:schemeClr val="accent6">
                    <a:lumMod val="20000"/>
                    <a:lumOff val="80000"/>
                  </a:schemeClr>
                </a:solidFill>
              </a:rPr>
              <a:t>p.idUser</a:t>
            </a:r>
            <a:endParaRPr lang="en-US" sz="3500" dirty="0">
              <a:solidFill>
                <a:schemeClr val="accent6">
                  <a:lumMod val="20000"/>
                  <a:lumOff val="80000"/>
                </a:schemeClr>
              </a:solidFill>
            </a:endParaRPr>
          </a:p>
          <a:p>
            <a:r>
              <a:rPr lang="en-US" sz="3500" dirty="0">
                <a:solidFill>
                  <a:schemeClr val="accent6">
                    <a:lumMod val="20000"/>
                    <a:lumOff val="80000"/>
                  </a:schemeClr>
                </a:solidFill>
              </a:rPr>
              <a:t>				</a:t>
            </a:r>
            <a:r>
              <a:rPr lang="en-US" sz="3500" dirty="0" err="1">
                <a:solidFill>
                  <a:schemeClr val="accent6">
                    <a:lumMod val="20000"/>
                    <a:lumOff val="80000"/>
                  </a:schemeClr>
                </a:solidFill>
              </a:rPr>
              <a:t>p.emailUser</a:t>
            </a:r>
            <a:endParaRPr lang="en-US" sz="3500" dirty="0">
              <a:solidFill>
                <a:schemeClr val="accent6">
                  <a:lumMod val="20000"/>
                  <a:lumOff val="80000"/>
                </a:schemeClr>
              </a:solidFill>
            </a:endParaRPr>
          </a:p>
          <a:p>
            <a:r>
              <a:rPr lang="en-US" sz="3500" dirty="0">
                <a:solidFill>
                  <a:schemeClr val="accent6">
                    <a:lumMod val="20000"/>
                    <a:lumOff val="80000"/>
                  </a:schemeClr>
                </a:solidFill>
              </a:rPr>
              <a:t>			}</a:t>
            </a:r>
          </a:p>
          <a:p>
            <a:endParaRPr lang="en-US" sz="3500" dirty="0">
              <a:solidFill>
                <a:schemeClr val="accent6">
                  <a:lumMod val="20000"/>
                  <a:lumOff val="80000"/>
                </a:schemeClr>
              </a:solidFill>
            </a:endParaRPr>
          </a:p>
        </p:txBody>
      </p:sp>
      <p:sp>
        <p:nvSpPr>
          <p:cNvPr id="5" name="TextBox 4">
            <a:extLst>
              <a:ext uri="{FF2B5EF4-FFF2-40B4-BE49-F238E27FC236}">
                <a16:creationId xmlns:a16="http://schemas.microsoft.com/office/drawing/2014/main" id="{1F94EC24-334C-4880-AB66-96BCB28EBFE8}"/>
              </a:ext>
            </a:extLst>
          </p:cNvPr>
          <p:cNvSpPr txBox="1"/>
          <p:nvPr/>
        </p:nvSpPr>
        <p:spPr>
          <a:xfrm>
            <a:off x="2409670" y="344988"/>
            <a:ext cx="7372659" cy="861774"/>
          </a:xfrm>
          <a:prstGeom prst="rect">
            <a:avLst/>
          </a:prstGeom>
          <a:noFill/>
        </p:spPr>
        <p:txBody>
          <a:bodyPr wrap="none" rtlCol="0">
            <a:spAutoFit/>
          </a:bodyPr>
          <a:lstStyle/>
          <a:p>
            <a:r>
              <a:rPr lang="en-US" sz="5000" u="sng" dirty="0" err="1"/>
              <a:t>Truy</a:t>
            </a:r>
            <a:r>
              <a:rPr lang="en-US" sz="5000" u="sng" dirty="0"/>
              <a:t> </a:t>
            </a:r>
            <a:r>
              <a:rPr lang="en-US" sz="5000" u="sng" dirty="0" err="1"/>
              <a:t>vấn</a:t>
            </a:r>
            <a:r>
              <a:rPr lang="en-US" sz="5000" u="sng" dirty="0"/>
              <a:t> </a:t>
            </a:r>
            <a:r>
              <a:rPr lang="en-US" sz="5000" u="sng" dirty="0" err="1"/>
              <a:t>dữ</a:t>
            </a:r>
            <a:r>
              <a:rPr lang="en-US" sz="5000" u="sng" dirty="0"/>
              <a:t> </a:t>
            </a:r>
            <a:r>
              <a:rPr lang="en-US" sz="5000" u="sng" dirty="0" err="1"/>
              <a:t>liệu</a:t>
            </a:r>
            <a:r>
              <a:rPr lang="en-US" sz="5000" u="sng" dirty="0"/>
              <a:t> (</a:t>
            </a:r>
            <a:r>
              <a:rPr lang="en-US" sz="5000" u="sng" dirty="0" err="1"/>
              <a:t>có</a:t>
            </a:r>
            <a:r>
              <a:rPr lang="en-US" sz="5000" u="sng" dirty="0"/>
              <a:t> 2 </a:t>
            </a:r>
            <a:r>
              <a:rPr lang="en-US" sz="5000" u="sng" dirty="0" err="1"/>
              <a:t>cách</a:t>
            </a:r>
            <a:r>
              <a:rPr lang="en-US" sz="5000" u="sng" dirty="0"/>
              <a:t>):</a:t>
            </a:r>
          </a:p>
        </p:txBody>
      </p:sp>
    </p:spTree>
    <p:extLst>
      <p:ext uri="{BB962C8B-B14F-4D97-AF65-F5344CB8AC3E}">
        <p14:creationId xmlns:p14="http://schemas.microsoft.com/office/powerpoint/2010/main" val="139140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f16.photo.talk.zdn.vn/8827677041354427719/516316b51f4de513bc5c.jpg">
            <a:extLst>
              <a:ext uri="{FF2B5EF4-FFF2-40B4-BE49-F238E27FC236}">
                <a16:creationId xmlns:a16="http://schemas.microsoft.com/office/drawing/2014/main" id="{7BC2D03A-6A22-4A8A-8366-4BF6CF7DC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8384" y="133395"/>
            <a:ext cx="9045049" cy="6113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785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25C92-D54F-4CE2-AB2C-109461762FD2}"/>
              </a:ext>
            </a:extLst>
          </p:cNvPr>
          <p:cNvSpPr>
            <a:spLocks noGrp="1"/>
          </p:cNvSpPr>
          <p:nvPr>
            <p:ph type="title"/>
          </p:nvPr>
        </p:nvSpPr>
        <p:spPr>
          <a:xfrm>
            <a:off x="3474415" y="327514"/>
            <a:ext cx="4815006" cy="1478570"/>
          </a:xfrm>
        </p:spPr>
        <p:txBody>
          <a:bodyPr>
            <a:normAutofit/>
          </a:bodyPr>
          <a:lstStyle/>
          <a:p>
            <a:r>
              <a:rPr lang="en-US" sz="5000" dirty="0" err="1">
                <a:latin typeface="Times New Roman" panose="02020603050405020304" pitchFamily="18" charset="0"/>
                <a:cs typeface="Times New Roman" panose="02020603050405020304" pitchFamily="18" charset="0"/>
              </a:rPr>
              <a:t>Thêm</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dữ</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liệu</a:t>
            </a:r>
            <a:endParaRPr lang="en-US" sz="5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162ADE-C1D1-4531-996A-5ABC5685FD18}"/>
              </a:ext>
            </a:extLst>
          </p:cNvPr>
          <p:cNvSpPr>
            <a:spLocks noGrp="1"/>
          </p:cNvSpPr>
          <p:nvPr>
            <p:ph idx="1"/>
          </p:nvPr>
        </p:nvSpPr>
        <p:spPr/>
        <p:txBody>
          <a:bodyPr>
            <a:normAutofit/>
          </a:bodyPr>
          <a:lstStyle/>
          <a:p>
            <a:pPr marL="0" indent="0">
              <a:buNone/>
            </a:pPr>
            <a:r>
              <a:rPr lang="en-US" sz="3500" dirty="0" err="1">
                <a:solidFill>
                  <a:schemeClr val="accent6">
                    <a:lumMod val="20000"/>
                    <a:lumOff val="80000"/>
                  </a:schemeClr>
                </a:solidFill>
              </a:rPr>
              <a:t>Csdl.tbUser</a:t>
            </a:r>
            <a:r>
              <a:rPr lang="en-US" sz="3500" dirty="0">
                <a:solidFill>
                  <a:schemeClr val="accent6">
                    <a:lumMod val="20000"/>
                    <a:lumOff val="80000"/>
                  </a:schemeClr>
                </a:solidFill>
              </a:rPr>
              <a:t> users = new </a:t>
            </a:r>
            <a:r>
              <a:rPr lang="en-US" sz="3500" dirty="0" err="1">
                <a:solidFill>
                  <a:schemeClr val="accent6">
                    <a:lumMod val="20000"/>
                    <a:lumOff val="80000"/>
                  </a:schemeClr>
                </a:solidFill>
              </a:rPr>
              <a:t>DB.tbUser</a:t>
            </a:r>
            <a:r>
              <a:rPr lang="en-US" sz="3500" dirty="0">
                <a:solidFill>
                  <a:schemeClr val="accent6">
                    <a:lumMod val="20000"/>
                    <a:lumOff val="80000"/>
                  </a:schemeClr>
                </a:solidFill>
              </a:rPr>
              <a:t>();</a:t>
            </a:r>
          </a:p>
          <a:p>
            <a:pPr marL="0" indent="0">
              <a:buNone/>
            </a:pPr>
            <a:r>
              <a:rPr lang="en-US" sz="3500" dirty="0" err="1">
                <a:solidFill>
                  <a:schemeClr val="accent6">
                    <a:lumMod val="20000"/>
                    <a:lumOff val="80000"/>
                  </a:schemeClr>
                </a:solidFill>
              </a:rPr>
              <a:t>users.idUser</a:t>
            </a:r>
            <a:r>
              <a:rPr lang="en-US" sz="3500" dirty="0">
                <a:solidFill>
                  <a:schemeClr val="accent6">
                    <a:lumMod val="20000"/>
                    <a:lumOff val="80000"/>
                  </a:schemeClr>
                </a:solidFill>
              </a:rPr>
              <a:t> = </a:t>
            </a:r>
            <a:r>
              <a:rPr lang="en-US" sz="3500" dirty="0" err="1">
                <a:solidFill>
                  <a:schemeClr val="accent6">
                    <a:lumMod val="20000"/>
                    <a:lumOff val="80000"/>
                  </a:schemeClr>
                </a:solidFill>
              </a:rPr>
              <a:t>txtIdUser.Text</a:t>
            </a:r>
            <a:r>
              <a:rPr lang="en-US" sz="3500" dirty="0">
                <a:solidFill>
                  <a:schemeClr val="accent6">
                    <a:lumMod val="20000"/>
                    <a:lumOff val="80000"/>
                  </a:schemeClr>
                </a:solidFill>
              </a:rPr>
              <a:t>();</a:t>
            </a:r>
          </a:p>
          <a:p>
            <a:pPr marL="0" indent="0">
              <a:buNone/>
            </a:pPr>
            <a:r>
              <a:rPr lang="en-US" sz="3500" dirty="0" err="1">
                <a:solidFill>
                  <a:schemeClr val="accent6">
                    <a:lumMod val="20000"/>
                    <a:lumOff val="80000"/>
                  </a:schemeClr>
                </a:solidFill>
              </a:rPr>
              <a:t>db.tbUsers.InsertOnSubmut</a:t>
            </a:r>
            <a:r>
              <a:rPr lang="en-US" sz="3500" dirty="0">
                <a:solidFill>
                  <a:schemeClr val="accent6">
                    <a:lumMod val="20000"/>
                    <a:lumOff val="80000"/>
                  </a:schemeClr>
                </a:solidFill>
              </a:rPr>
              <a:t>(users);</a:t>
            </a:r>
          </a:p>
          <a:p>
            <a:pPr marL="0" indent="0">
              <a:buNone/>
            </a:pPr>
            <a:r>
              <a:rPr lang="en-US" sz="3500" dirty="0" err="1">
                <a:solidFill>
                  <a:schemeClr val="accent6">
                    <a:lumMod val="20000"/>
                    <a:lumOff val="80000"/>
                  </a:schemeClr>
                </a:solidFill>
              </a:rPr>
              <a:t>db.SubmitChanges</a:t>
            </a:r>
            <a:r>
              <a:rPr lang="en-US" sz="3500" dirty="0">
                <a:solidFill>
                  <a:schemeClr val="accent6">
                    <a:lumMod val="20000"/>
                    <a:lumOff val="80000"/>
                  </a:schemeClr>
                </a:solidFill>
              </a:rPr>
              <a:t>();</a:t>
            </a:r>
          </a:p>
        </p:txBody>
      </p:sp>
    </p:spTree>
    <p:extLst>
      <p:ext uri="{BB962C8B-B14F-4D97-AF65-F5344CB8AC3E}">
        <p14:creationId xmlns:p14="http://schemas.microsoft.com/office/powerpoint/2010/main" val="282022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1)">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heel(1)">
                                      <p:cBhvr>
                                        <p:cTn id="2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794E-CED9-44D6-AD1B-076E7488224A}"/>
              </a:ext>
            </a:extLst>
          </p:cNvPr>
          <p:cNvSpPr>
            <a:spLocks noGrp="1"/>
          </p:cNvSpPr>
          <p:nvPr>
            <p:ph type="title"/>
          </p:nvPr>
        </p:nvSpPr>
        <p:spPr/>
        <p:txBody>
          <a:bodyPr>
            <a:normAutofit/>
          </a:bodyPr>
          <a:lstStyle/>
          <a:p>
            <a:pPr algn="ctr"/>
            <a:r>
              <a:rPr lang="en-US" sz="5000" dirty="0" err="1">
                <a:latin typeface="Times New Roman" panose="02020603050405020304" pitchFamily="18" charset="0"/>
                <a:cs typeface="Times New Roman" panose="02020603050405020304" pitchFamily="18" charset="0"/>
              </a:rPr>
              <a:t>Sửa</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dữ</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liệu</a:t>
            </a:r>
            <a:endParaRPr lang="en-US" sz="5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F73E59-AF6B-49E0-8959-E41EACB52D15}"/>
              </a:ext>
            </a:extLst>
          </p:cNvPr>
          <p:cNvSpPr>
            <a:spLocks noGrp="1"/>
          </p:cNvSpPr>
          <p:nvPr>
            <p:ph idx="1"/>
          </p:nvPr>
        </p:nvSpPr>
        <p:spPr/>
        <p:txBody>
          <a:bodyPr>
            <a:noAutofit/>
          </a:bodyPr>
          <a:lstStyle/>
          <a:p>
            <a:pPr marL="0" indent="0">
              <a:buNone/>
            </a:pPr>
            <a:r>
              <a:rPr lang="en-US" sz="3500" dirty="0">
                <a:solidFill>
                  <a:schemeClr val="accent6">
                    <a:lumMod val="20000"/>
                    <a:lumOff val="80000"/>
                  </a:schemeClr>
                </a:solidFill>
              </a:rPr>
              <a:t>Var </a:t>
            </a:r>
            <a:r>
              <a:rPr lang="en-US" sz="3500" dirty="0" err="1">
                <a:solidFill>
                  <a:schemeClr val="accent6">
                    <a:lumMod val="20000"/>
                    <a:lumOff val="80000"/>
                  </a:schemeClr>
                </a:solidFill>
              </a:rPr>
              <a:t>csdl</a:t>
            </a:r>
            <a:r>
              <a:rPr lang="en-US" sz="3500" dirty="0">
                <a:solidFill>
                  <a:schemeClr val="accent6">
                    <a:lumMod val="20000"/>
                    <a:lumOff val="80000"/>
                  </a:schemeClr>
                </a:solidFill>
              </a:rPr>
              <a:t> = (from p in </a:t>
            </a:r>
            <a:r>
              <a:rPr lang="en-US" sz="3500" dirty="0" err="1">
                <a:solidFill>
                  <a:schemeClr val="accent6">
                    <a:lumMod val="20000"/>
                    <a:lumOff val="80000"/>
                  </a:schemeClr>
                </a:solidFill>
              </a:rPr>
              <a:t>db.tbUsers</a:t>
            </a:r>
            <a:endParaRPr lang="en-US" sz="3500" dirty="0">
              <a:solidFill>
                <a:schemeClr val="accent6">
                  <a:lumMod val="20000"/>
                  <a:lumOff val="80000"/>
                </a:schemeClr>
              </a:solidFill>
            </a:endParaRPr>
          </a:p>
          <a:p>
            <a:pPr marL="1828800" lvl="4" indent="0">
              <a:buNone/>
            </a:pPr>
            <a:r>
              <a:rPr lang="en-US" sz="3500" dirty="0">
                <a:solidFill>
                  <a:schemeClr val="accent6">
                    <a:lumMod val="20000"/>
                    <a:lumOff val="80000"/>
                  </a:schemeClr>
                </a:solidFill>
              </a:rPr>
              <a:t>Where p.id == </a:t>
            </a:r>
            <a:r>
              <a:rPr lang="en-US" sz="3500" dirty="0" err="1">
                <a:solidFill>
                  <a:schemeClr val="accent6">
                    <a:lumMod val="20000"/>
                    <a:lumOff val="80000"/>
                  </a:schemeClr>
                </a:solidFill>
              </a:rPr>
              <a:t>int.Parse</a:t>
            </a:r>
            <a:r>
              <a:rPr lang="en-US" sz="3500" dirty="0">
                <a:solidFill>
                  <a:schemeClr val="accent6">
                    <a:lumMod val="20000"/>
                    <a:lumOff val="80000"/>
                  </a:schemeClr>
                </a:solidFill>
              </a:rPr>
              <a:t>(</a:t>
            </a:r>
            <a:r>
              <a:rPr lang="en-US" sz="3500" dirty="0" err="1">
                <a:solidFill>
                  <a:schemeClr val="accent6">
                    <a:lumMod val="20000"/>
                    <a:lumOff val="80000"/>
                  </a:schemeClr>
                </a:solidFill>
              </a:rPr>
              <a:t>txtId.Text</a:t>
            </a:r>
            <a:r>
              <a:rPr lang="en-US" sz="3500" dirty="0">
                <a:solidFill>
                  <a:schemeClr val="accent6">
                    <a:lumMod val="20000"/>
                    <a:lumOff val="80000"/>
                  </a:schemeClr>
                </a:solidFill>
              </a:rPr>
              <a:t>)</a:t>
            </a:r>
          </a:p>
          <a:p>
            <a:pPr marL="1828800" lvl="4" indent="0">
              <a:buNone/>
            </a:pPr>
            <a:r>
              <a:rPr lang="en-US" sz="3500" dirty="0">
                <a:solidFill>
                  <a:schemeClr val="accent6">
                    <a:lumMod val="20000"/>
                    <a:lumOff val="80000"/>
                  </a:schemeClr>
                </a:solidFill>
              </a:rPr>
              <a:t>Select p).</a:t>
            </a:r>
            <a:r>
              <a:rPr lang="en-US" sz="3500" dirty="0" err="1">
                <a:solidFill>
                  <a:schemeClr val="accent6">
                    <a:lumMod val="20000"/>
                    <a:lumOff val="80000"/>
                  </a:schemeClr>
                </a:solidFill>
              </a:rPr>
              <a:t>FirstOrDefault</a:t>
            </a:r>
            <a:r>
              <a:rPr lang="en-US" sz="3500" dirty="0">
                <a:solidFill>
                  <a:schemeClr val="accent6">
                    <a:lumMod val="20000"/>
                    <a:lumOff val="80000"/>
                  </a:schemeClr>
                </a:solidFill>
              </a:rPr>
              <a:t>();</a:t>
            </a:r>
          </a:p>
          <a:p>
            <a:pPr marL="0" indent="0">
              <a:buNone/>
            </a:pPr>
            <a:r>
              <a:rPr lang="en-US" sz="3500" dirty="0" err="1">
                <a:solidFill>
                  <a:schemeClr val="accent6">
                    <a:lumMod val="20000"/>
                    <a:lumOff val="80000"/>
                  </a:schemeClr>
                </a:solidFill>
              </a:rPr>
              <a:t>Csdl.idUser</a:t>
            </a:r>
            <a:r>
              <a:rPr lang="en-US" sz="3500" dirty="0">
                <a:solidFill>
                  <a:schemeClr val="accent6">
                    <a:lumMod val="20000"/>
                    <a:lumOff val="80000"/>
                  </a:schemeClr>
                </a:solidFill>
              </a:rPr>
              <a:t> = </a:t>
            </a:r>
            <a:r>
              <a:rPr lang="en-US" sz="3500" dirty="0" err="1">
                <a:solidFill>
                  <a:schemeClr val="accent6">
                    <a:lumMod val="20000"/>
                    <a:lumOff val="80000"/>
                  </a:schemeClr>
                </a:solidFill>
              </a:rPr>
              <a:t>txtIdUser.Text</a:t>
            </a:r>
            <a:r>
              <a:rPr lang="en-US" sz="3500" dirty="0">
                <a:solidFill>
                  <a:schemeClr val="accent6">
                    <a:lumMod val="20000"/>
                    <a:lumOff val="80000"/>
                  </a:schemeClr>
                </a:solidFill>
              </a:rPr>
              <a:t>;</a:t>
            </a:r>
          </a:p>
          <a:p>
            <a:pPr marL="0" indent="0">
              <a:buNone/>
            </a:pPr>
            <a:r>
              <a:rPr lang="en-US" sz="3500" dirty="0" err="1">
                <a:solidFill>
                  <a:schemeClr val="accent6">
                    <a:lumMod val="20000"/>
                    <a:lumOff val="80000"/>
                  </a:schemeClr>
                </a:solidFill>
              </a:rPr>
              <a:t>Db.SubmitChanges</a:t>
            </a:r>
            <a:r>
              <a:rPr lang="en-US" sz="3500" dirty="0">
                <a:solidFill>
                  <a:schemeClr val="accent6">
                    <a:lumMod val="20000"/>
                    <a:lumOff val="80000"/>
                  </a:schemeClr>
                </a:solidFill>
              </a:rPr>
              <a:t>();</a:t>
            </a:r>
          </a:p>
        </p:txBody>
      </p:sp>
    </p:spTree>
    <p:extLst>
      <p:ext uri="{BB962C8B-B14F-4D97-AF65-F5344CB8AC3E}">
        <p14:creationId xmlns:p14="http://schemas.microsoft.com/office/powerpoint/2010/main" val="231556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arn(inVertical)">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3574-27DA-4F74-983B-5F83E573821F}"/>
              </a:ext>
            </a:extLst>
          </p:cNvPr>
          <p:cNvSpPr>
            <a:spLocks noGrp="1"/>
          </p:cNvSpPr>
          <p:nvPr>
            <p:ph type="title"/>
          </p:nvPr>
        </p:nvSpPr>
        <p:spPr/>
        <p:txBody>
          <a:bodyPr>
            <a:normAutofit/>
          </a:bodyPr>
          <a:lstStyle/>
          <a:p>
            <a:pPr algn="ctr"/>
            <a:r>
              <a:rPr lang="en-US" sz="5000" dirty="0" err="1">
                <a:latin typeface="Times New Roman" panose="02020603050405020304" pitchFamily="18" charset="0"/>
                <a:cs typeface="Times New Roman" panose="02020603050405020304" pitchFamily="18" charset="0"/>
              </a:rPr>
              <a:t>Xóa</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dữ</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liệu</a:t>
            </a:r>
            <a:endParaRPr lang="en-US" sz="5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BD64AE2-C6A8-4DCF-98DE-8401D9EF0B51}"/>
              </a:ext>
            </a:extLst>
          </p:cNvPr>
          <p:cNvSpPr txBox="1"/>
          <p:nvPr/>
        </p:nvSpPr>
        <p:spPr>
          <a:xfrm>
            <a:off x="2491054" y="2529192"/>
            <a:ext cx="7206716" cy="2785378"/>
          </a:xfrm>
          <a:prstGeom prst="rect">
            <a:avLst/>
          </a:prstGeom>
          <a:noFill/>
        </p:spPr>
        <p:txBody>
          <a:bodyPr wrap="none" rtlCol="0">
            <a:spAutoFit/>
          </a:bodyPr>
          <a:lstStyle/>
          <a:p>
            <a:pPr lvl="0" defTabSz="914400" eaLnBrk="0" fontAlgn="base" hangingPunct="0">
              <a:spcBef>
                <a:spcPct val="0"/>
              </a:spcBef>
              <a:spcAft>
                <a:spcPct val="0"/>
              </a:spcAft>
            </a:pPr>
            <a:r>
              <a:rPr lang="en-US" altLang="en-US" sz="3500" dirty="0">
                <a:solidFill>
                  <a:schemeClr val="accent6">
                    <a:lumMod val="20000"/>
                    <a:lumOff val="80000"/>
                  </a:schemeClr>
                </a:solidFill>
                <a:latin typeface="Calibri" panose="020F0502020204030204" pitchFamily="34" charset="0"/>
                <a:cs typeface="Calibri" panose="020F0502020204030204" pitchFamily="34" charset="0"/>
              </a:rPr>
              <a:t>var </a:t>
            </a:r>
            <a:r>
              <a:rPr lang="en-US" altLang="en-US" sz="3500" dirty="0" err="1">
                <a:solidFill>
                  <a:schemeClr val="accent6">
                    <a:lumMod val="20000"/>
                    <a:lumOff val="80000"/>
                  </a:schemeClr>
                </a:solidFill>
                <a:latin typeface="Calibri" panose="020F0502020204030204" pitchFamily="34" charset="0"/>
                <a:cs typeface="Calibri" panose="020F0502020204030204" pitchFamily="34" charset="0"/>
              </a:rPr>
              <a:t>csdl</a:t>
            </a:r>
            <a:r>
              <a:rPr lang="en-US" altLang="en-US" sz="3500" dirty="0">
                <a:solidFill>
                  <a:schemeClr val="accent6">
                    <a:lumMod val="20000"/>
                    <a:lumOff val="80000"/>
                  </a:schemeClr>
                </a:solidFill>
                <a:latin typeface="Calibri" panose="020F0502020204030204" pitchFamily="34" charset="0"/>
                <a:cs typeface="Calibri" panose="020F0502020204030204" pitchFamily="34" charset="0"/>
              </a:rPr>
              <a:t> = (from p in </a:t>
            </a:r>
            <a:r>
              <a:rPr lang="en-US" altLang="en-US" sz="3500" dirty="0" err="1">
                <a:solidFill>
                  <a:schemeClr val="accent6">
                    <a:lumMod val="20000"/>
                    <a:lumOff val="80000"/>
                  </a:schemeClr>
                </a:solidFill>
                <a:latin typeface="Calibri" panose="020F0502020204030204" pitchFamily="34" charset="0"/>
                <a:cs typeface="Calibri" panose="020F0502020204030204" pitchFamily="34" charset="0"/>
              </a:rPr>
              <a:t>db.tbUsers</a:t>
            </a:r>
            <a:endParaRPr lang="en-US" altLang="en-US" sz="3500" dirty="0">
              <a:solidFill>
                <a:schemeClr val="accent6">
                  <a:lumMod val="20000"/>
                  <a:lumOff val="80000"/>
                </a:schemeClr>
              </a:solidFill>
              <a:latin typeface="Calibri" panose="020F0502020204030204" pitchFamily="34" charset="0"/>
              <a:cs typeface="Calibri" panose="020F0502020204030204" pitchFamily="34" charset="0"/>
            </a:endParaRPr>
          </a:p>
          <a:p>
            <a:pPr lvl="0" defTabSz="914400" eaLnBrk="0" fontAlgn="base" hangingPunct="0">
              <a:spcBef>
                <a:spcPct val="0"/>
              </a:spcBef>
              <a:spcAft>
                <a:spcPct val="0"/>
              </a:spcAft>
            </a:pPr>
            <a:r>
              <a:rPr lang="en-US" altLang="en-US" sz="3500" dirty="0">
                <a:solidFill>
                  <a:schemeClr val="accent6">
                    <a:lumMod val="20000"/>
                    <a:lumOff val="80000"/>
                  </a:schemeClr>
                </a:solidFill>
                <a:latin typeface="Calibri" panose="020F0502020204030204" pitchFamily="34" charset="0"/>
                <a:cs typeface="Calibri" panose="020F0502020204030204" pitchFamily="34" charset="0"/>
              </a:rPr>
              <a:t>         where p.id == </a:t>
            </a:r>
            <a:r>
              <a:rPr lang="en-US" altLang="en-US" sz="3500" dirty="0" err="1">
                <a:solidFill>
                  <a:schemeClr val="accent6">
                    <a:lumMod val="20000"/>
                    <a:lumOff val="80000"/>
                  </a:schemeClr>
                </a:solidFill>
                <a:latin typeface="Calibri" panose="020F0502020204030204" pitchFamily="34" charset="0"/>
                <a:cs typeface="Calibri" panose="020F0502020204030204" pitchFamily="34" charset="0"/>
              </a:rPr>
              <a:t>int.Parse</a:t>
            </a:r>
            <a:r>
              <a:rPr lang="en-US" altLang="en-US" sz="3500" dirty="0">
                <a:solidFill>
                  <a:schemeClr val="accent6">
                    <a:lumMod val="20000"/>
                    <a:lumOff val="80000"/>
                  </a:schemeClr>
                </a:solidFill>
                <a:latin typeface="Calibri" panose="020F0502020204030204" pitchFamily="34" charset="0"/>
                <a:cs typeface="Calibri" panose="020F0502020204030204" pitchFamily="34" charset="0"/>
              </a:rPr>
              <a:t>(</a:t>
            </a:r>
            <a:r>
              <a:rPr lang="en-US" altLang="en-US" sz="3500" dirty="0" err="1">
                <a:solidFill>
                  <a:schemeClr val="accent6">
                    <a:lumMod val="20000"/>
                    <a:lumOff val="80000"/>
                  </a:schemeClr>
                </a:solidFill>
                <a:latin typeface="Calibri" panose="020F0502020204030204" pitchFamily="34" charset="0"/>
                <a:cs typeface="Calibri" panose="020F0502020204030204" pitchFamily="34" charset="0"/>
              </a:rPr>
              <a:t>txtId.Text</a:t>
            </a:r>
            <a:r>
              <a:rPr lang="en-US" altLang="en-US" sz="3500" dirty="0">
                <a:solidFill>
                  <a:schemeClr val="accent6">
                    <a:lumMod val="20000"/>
                    <a:lumOff val="80000"/>
                  </a:schemeClr>
                </a:solidFill>
                <a:latin typeface="Calibri" panose="020F0502020204030204" pitchFamily="34" charset="0"/>
                <a:cs typeface="Calibri" panose="020F0502020204030204" pitchFamily="34" charset="0"/>
              </a:rPr>
              <a:t>)</a:t>
            </a:r>
          </a:p>
          <a:p>
            <a:pPr lvl="0" defTabSz="914400" eaLnBrk="0" fontAlgn="base" hangingPunct="0">
              <a:spcBef>
                <a:spcPct val="0"/>
              </a:spcBef>
              <a:spcAft>
                <a:spcPct val="0"/>
              </a:spcAft>
            </a:pPr>
            <a:r>
              <a:rPr lang="en-US" altLang="en-US" sz="3500" dirty="0">
                <a:solidFill>
                  <a:schemeClr val="accent6">
                    <a:lumMod val="20000"/>
                    <a:lumOff val="80000"/>
                  </a:schemeClr>
                </a:solidFill>
                <a:latin typeface="Calibri" panose="020F0502020204030204" pitchFamily="34" charset="0"/>
                <a:cs typeface="Calibri" panose="020F0502020204030204" pitchFamily="34" charset="0"/>
              </a:rPr>
              <a:t>         select p).</a:t>
            </a:r>
            <a:r>
              <a:rPr lang="en-US" altLang="en-US" sz="3500" dirty="0" err="1">
                <a:solidFill>
                  <a:schemeClr val="accent6">
                    <a:lumMod val="20000"/>
                    <a:lumOff val="80000"/>
                  </a:schemeClr>
                </a:solidFill>
                <a:latin typeface="Calibri" panose="020F0502020204030204" pitchFamily="34" charset="0"/>
                <a:cs typeface="Calibri" panose="020F0502020204030204" pitchFamily="34" charset="0"/>
              </a:rPr>
              <a:t>FirstOrDefault</a:t>
            </a:r>
            <a:r>
              <a:rPr lang="en-US" altLang="en-US" sz="3500" dirty="0">
                <a:solidFill>
                  <a:schemeClr val="accent6">
                    <a:lumMod val="20000"/>
                    <a:lumOff val="80000"/>
                  </a:schemeClr>
                </a:solidFill>
                <a:latin typeface="Calibri" panose="020F0502020204030204" pitchFamily="34" charset="0"/>
                <a:cs typeface="Calibri" panose="020F0502020204030204" pitchFamily="34" charset="0"/>
              </a:rPr>
              <a:t>();</a:t>
            </a:r>
          </a:p>
          <a:p>
            <a:pPr lvl="0" defTabSz="914400" eaLnBrk="0" fontAlgn="base" hangingPunct="0">
              <a:spcBef>
                <a:spcPct val="0"/>
              </a:spcBef>
              <a:spcAft>
                <a:spcPct val="0"/>
              </a:spcAft>
            </a:pPr>
            <a:r>
              <a:rPr lang="en-US" altLang="en-US" sz="3500" dirty="0" err="1">
                <a:solidFill>
                  <a:schemeClr val="accent6">
                    <a:lumMod val="20000"/>
                    <a:lumOff val="80000"/>
                  </a:schemeClr>
                </a:solidFill>
                <a:latin typeface="Calibri" panose="020F0502020204030204" pitchFamily="34" charset="0"/>
                <a:cs typeface="Calibri" panose="020F0502020204030204" pitchFamily="34" charset="0"/>
              </a:rPr>
              <a:t>db.tbUsers.DeleteOnSubmit</a:t>
            </a:r>
            <a:r>
              <a:rPr lang="en-US" altLang="en-US" sz="3500" dirty="0">
                <a:solidFill>
                  <a:schemeClr val="accent6">
                    <a:lumMod val="20000"/>
                    <a:lumOff val="80000"/>
                  </a:schemeClr>
                </a:solidFill>
                <a:latin typeface="Calibri" panose="020F0502020204030204" pitchFamily="34" charset="0"/>
                <a:cs typeface="Calibri" panose="020F0502020204030204" pitchFamily="34" charset="0"/>
              </a:rPr>
              <a:t>(</a:t>
            </a:r>
            <a:r>
              <a:rPr lang="en-US" altLang="en-US" sz="3500" dirty="0" err="1">
                <a:solidFill>
                  <a:schemeClr val="accent6">
                    <a:lumMod val="20000"/>
                    <a:lumOff val="80000"/>
                  </a:schemeClr>
                </a:solidFill>
                <a:latin typeface="Calibri" panose="020F0502020204030204" pitchFamily="34" charset="0"/>
                <a:cs typeface="Calibri" panose="020F0502020204030204" pitchFamily="34" charset="0"/>
              </a:rPr>
              <a:t>csdl</a:t>
            </a:r>
            <a:r>
              <a:rPr lang="en-US" altLang="en-US" sz="3500" dirty="0">
                <a:solidFill>
                  <a:schemeClr val="accent6">
                    <a:lumMod val="20000"/>
                    <a:lumOff val="80000"/>
                  </a:schemeClr>
                </a:solidFill>
                <a:latin typeface="Calibri" panose="020F0502020204030204" pitchFamily="34" charset="0"/>
                <a:cs typeface="Calibri" panose="020F0502020204030204" pitchFamily="34" charset="0"/>
              </a:rPr>
              <a:t>);</a:t>
            </a:r>
          </a:p>
          <a:p>
            <a:pPr lvl="0" defTabSz="914400" eaLnBrk="0" fontAlgn="base" hangingPunct="0">
              <a:spcBef>
                <a:spcPct val="0"/>
              </a:spcBef>
              <a:spcAft>
                <a:spcPct val="0"/>
              </a:spcAft>
            </a:pPr>
            <a:r>
              <a:rPr lang="en-US" altLang="en-US" sz="3500" dirty="0" err="1">
                <a:solidFill>
                  <a:schemeClr val="accent6">
                    <a:lumMod val="20000"/>
                    <a:lumOff val="80000"/>
                  </a:schemeClr>
                </a:solidFill>
                <a:latin typeface="Calibri" panose="020F0502020204030204" pitchFamily="34" charset="0"/>
                <a:cs typeface="Calibri" panose="020F0502020204030204" pitchFamily="34" charset="0"/>
              </a:rPr>
              <a:t>db.SubmitChanges</a:t>
            </a:r>
            <a:r>
              <a:rPr lang="en-US" altLang="en-US" sz="3500" dirty="0">
                <a:solidFill>
                  <a:schemeClr val="accent6">
                    <a:lumMod val="20000"/>
                    <a:lumOff val="8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4883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8F2A37-A409-4502-99C1-A96F7AB1E8CC}"/>
              </a:ext>
            </a:extLst>
          </p:cNvPr>
          <p:cNvSpPr txBox="1"/>
          <p:nvPr/>
        </p:nvSpPr>
        <p:spPr>
          <a:xfrm>
            <a:off x="1162790" y="1660001"/>
            <a:ext cx="9866419" cy="1631216"/>
          </a:xfrm>
          <a:prstGeom prst="rect">
            <a:avLst/>
          </a:prstGeom>
          <a:noFill/>
        </p:spPr>
        <p:txBody>
          <a:bodyPr wrap="none" rtlCol="0">
            <a:spAutoFit/>
          </a:bodyPr>
          <a:lstStyle/>
          <a:p>
            <a:pPr algn="ctr"/>
            <a:r>
              <a:rPr lang="en-US" sz="5000" dirty="0" err="1">
                <a:solidFill>
                  <a:schemeClr val="tx2">
                    <a:lumMod val="20000"/>
                    <a:lumOff val="80000"/>
                  </a:schemeClr>
                </a:solidFill>
                <a:latin typeface="Times New Roman" panose="02020603050405020304" pitchFamily="18" charset="0"/>
                <a:cs typeface="Times New Roman" panose="02020603050405020304" pitchFamily="18" charset="0"/>
              </a:rPr>
              <a:t>Cảm</a:t>
            </a:r>
            <a:r>
              <a:rPr lang="en-US" sz="5000" dirty="0">
                <a:solidFill>
                  <a:schemeClr val="tx2">
                    <a:lumMod val="20000"/>
                    <a:lumOff val="80000"/>
                  </a:schemeClr>
                </a:solidFill>
                <a:latin typeface="Times New Roman" panose="02020603050405020304" pitchFamily="18" charset="0"/>
                <a:cs typeface="Times New Roman" panose="02020603050405020304" pitchFamily="18" charset="0"/>
              </a:rPr>
              <a:t> </a:t>
            </a:r>
            <a:r>
              <a:rPr lang="vi-VN" sz="5000" dirty="0">
                <a:solidFill>
                  <a:schemeClr val="tx2">
                    <a:lumMod val="20000"/>
                    <a:lumOff val="80000"/>
                  </a:schemeClr>
                </a:solidFill>
                <a:latin typeface="Times New Roman" panose="02020603050405020304" pitchFamily="18" charset="0"/>
                <a:cs typeface="Times New Roman" panose="02020603050405020304" pitchFamily="18" charset="0"/>
              </a:rPr>
              <a:t>ơ</a:t>
            </a:r>
            <a:r>
              <a:rPr lang="en-US" sz="5000" dirty="0">
                <a:solidFill>
                  <a:schemeClr val="tx2">
                    <a:lumMod val="20000"/>
                    <a:lumOff val="80000"/>
                  </a:schemeClr>
                </a:solidFill>
                <a:latin typeface="Times New Roman" panose="02020603050405020304" pitchFamily="18" charset="0"/>
                <a:cs typeface="Times New Roman" panose="02020603050405020304" pitchFamily="18" charset="0"/>
              </a:rPr>
              <a:t>n </a:t>
            </a:r>
            <a:r>
              <a:rPr lang="en-US" sz="5000" dirty="0" err="1">
                <a:solidFill>
                  <a:schemeClr val="tx2">
                    <a:lumMod val="20000"/>
                    <a:lumOff val="80000"/>
                  </a:schemeClr>
                </a:solidFill>
                <a:latin typeface="Times New Roman" panose="02020603050405020304" pitchFamily="18" charset="0"/>
                <a:cs typeface="Times New Roman" panose="02020603050405020304" pitchFamily="18" charset="0"/>
              </a:rPr>
              <a:t>Thầy</a:t>
            </a:r>
            <a:r>
              <a:rPr lang="en-US" sz="5000" dirty="0">
                <a:solidFill>
                  <a:schemeClr val="tx2">
                    <a:lumMod val="20000"/>
                    <a:lumOff val="80000"/>
                  </a:schemeClr>
                </a:solidFill>
                <a:latin typeface="Times New Roman" panose="02020603050405020304" pitchFamily="18" charset="0"/>
                <a:cs typeface="Times New Roman" panose="02020603050405020304" pitchFamily="18" charset="0"/>
              </a:rPr>
              <a:t> </a:t>
            </a:r>
            <a:r>
              <a:rPr lang="en-US" sz="5000" dirty="0" err="1">
                <a:solidFill>
                  <a:schemeClr val="tx2">
                    <a:lumMod val="20000"/>
                    <a:lumOff val="80000"/>
                  </a:schemeClr>
                </a:solidFill>
                <a:latin typeface="Times New Roman" panose="02020603050405020304" pitchFamily="18" charset="0"/>
                <a:cs typeface="Times New Roman" panose="02020603050405020304" pitchFamily="18" charset="0"/>
              </a:rPr>
              <a:t>và</a:t>
            </a:r>
            <a:r>
              <a:rPr lang="en-US" sz="5000" dirty="0">
                <a:solidFill>
                  <a:schemeClr val="tx2">
                    <a:lumMod val="20000"/>
                    <a:lumOff val="80000"/>
                  </a:schemeClr>
                </a:solidFill>
                <a:latin typeface="Times New Roman" panose="02020603050405020304" pitchFamily="18" charset="0"/>
                <a:cs typeface="Times New Roman" panose="02020603050405020304" pitchFamily="18" charset="0"/>
              </a:rPr>
              <a:t> </a:t>
            </a:r>
            <a:r>
              <a:rPr lang="en-US" sz="5000" dirty="0" err="1">
                <a:solidFill>
                  <a:schemeClr val="tx2">
                    <a:lumMod val="20000"/>
                    <a:lumOff val="80000"/>
                  </a:schemeClr>
                </a:solidFill>
                <a:latin typeface="Times New Roman" panose="02020603050405020304" pitchFamily="18" charset="0"/>
                <a:cs typeface="Times New Roman" panose="02020603050405020304" pitchFamily="18" charset="0"/>
              </a:rPr>
              <a:t>Các</a:t>
            </a:r>
            <a:r>
              <a:rPr lang="en-US" sz="5000" dirty="0">
                <a:solidFill>
                  <a:schemeClr val="tx2">
                    <a:lumMod val="20000"/>
                    <a:lumOff val="80000"/>
                  </a:schemeClr>
                </a:solidFill>
                <a:latin typeface="Times New Roman" panose="02020603050405020304" pitchFamily="18" charset="0"/>
                <a:cs typeface="Times New Roman" panose="02020603050405020304" pitchFamily="18" charset="0"/>
              </a:rPr>
              <a:t> </a:t>
            </a:r>
            <a:r>
              <a:rPr lang="en-US" sz="5000" dirty="0" err="1">
                <a:solidFill>
                  <a:schemeClr val="tx2">
                    <a:lumMod val="20000"/>
                    <a:lumOff val="80000"/>
                  </a:schemeClr>
                </a:solidFill>
                <a:latin typeface="Times New Roman" panose="02020603050405020304" pitchFamily="18" charset="0"/>
                <a:cs typeface="Times New Roman" panose="02020603050405020304" pitchFamily="18" charset="0"/>
              </a:rPr>
              <a:t>bạn</a:t>
            </a:r>
            <a:r>
              <a:rPr lang="en-US" sz="5000" dirty="0">
                <a:solidFill>
                  <a:schemeClr val="tx2">
                    <a:lumMod val="20000"/>
                    <a:lumOff val="80000"/>
                  </a:schemeClr>
                </a:solidFill>
                <a:latin typeface="Times New Roman" panose="02020603050405020304" pitchFamily="18" charset="0"/>
                <a:cs typeface="Times New Roman" panose="02020603050405020304" pitchFamily="18" charset="0"/>
              </a:rPr>
              <a:t> </a:t>
            </a:r>
            <a:r>
              <a:rPr lang="en-US" sz="5000" dirty="0" err="1">
                <a:solidFill>
                  <a:schemeClr val="tx2">
                    <a:lumMod val="20000"/>
                    <a:lumOff val="80000"/>
                  </a:schemeClr>
                </a:solidFill>
                <a:latin typeface="Times New Roman" panose="02020603050405020304" pitchFamily="18" charset="0"/>
                <a:cs typeface="Times New Roman" panose="02020603050405020304" pitchFamily="18" charset="0"/>
              </a:rPr>
              <a:t>đã</a:t>
            </a:r>
            <a:r>
              <a:rPr lang="en-US" sz="5000" dirty="0">
                <a:solidFill>
                  <a:schemeClr val="tx2">
                    <a:lumMod val="20000"/>
                    <a:lumOff val="80000"/>
                  </a:schemeClr>
                </a:solidFill>
                <a:latin typeface="Times New Roman" panose="02020603050405020304" pitchFamily="18" charset="0"/>
                <a:cs typeface="Times New Roman" panose="02020603050405020304" pitchFamily="18" charset="0"/>
              </a:rPr>
              <a:t> </a:t>
            </a:r>
            <a:r>
              <a:rPr lang="en-US" sz="5000" dirty="0" err="1">
                <a:solidFill>
                  <a:schemeClr val="tx2">
                    <a:lumMod val="20000"/>
                    <a:lumOff val="80000"/>
                  </a:schemeClr>
                </a:solidFill>
                <a:latin typeface="Times New Roman" panose="02020603050405020304" pitchFamily="18" charset="0"/>
                <a:cs typeface="Times New Roman" panose="02020603050405020304" pitchFamily="18" charset="0"/>
              </a:rPr>
              <a:t>theo</a:t>
            </a:r>
            <a:r>
              <a:rPr lang="en-US" sz="5000" dirty="0">
                <a:solidFill>
                  <a:schemeClr val="tx2">
                    <a:lumMod val="20000"/>
                    <a:lumOff val="80000"/>
                  </a:schemeClr>
                </a:solidFill>
                <a:latin typeface="Times New Roman" panose="02020603050405020304" pitchFamily="18" charset="0"/>
                <a:cs typeface="Times New Roman" panose="02020603050405020304" pitchFamily="18" charset="0"/>
              </a:rPr>
              <a:t> </a:t>
            </a:r>
            <a:r>
              <a:rPr lang="en-US" sz="5000" dirty="0" err="1">
                <a:solidFill>
                  <a:schemeClr val="tx2">
                    <a:lumMod val="20000"/>
                    <a:lumOff val="80000"/>
                  </a:schemeClr>
                </a:solidFill>
                <a:latin typeface="Times New Roman" panose="02020603050405020304" pitchFamily="18" charset="0"/>
                <a:cs typeface="Times New Roman" panose="02020603050405020304" pitchFamily="18" charset="0"/>
              </a:rPr>
              <a:t>dõi</a:t>
            </a:r>
            <a:r>
              <a:rPr lang="en-US" sz="5000" dirty="0">
                <a:solidFill>
                  <a:schemeClr val="tx2">
                    <a:lumMod val="20000"/>
                    <a:lumOff val="80000"/>
                  </a:schemeClr>
                </a:solidFill>
                <a:latin typeface="Times New Roman" panose="02020603050405020304" pitchFamily="18" charset="0"/>
                <a:cs typeface="Times New Roman" panose="02020603050405020304" pitchFamily="18" charset="0"/>
              </a:rPr>
              <a:t> </a:t>
            </a:r>
          </a:p>
          <a:p>
            <a:pPr algn="ctr"/>
            <a:r>
              <a:rPr lang="en-US" sz="5000" dirty="0" err="1">
                <a:solidFill>
                  <a:schemeClr val="tx2">
                    <a:lumMod val="20000"/>
                    <a:lumOff val="80000"/>
                  </a:schemeClr>
                </a:solidFill>
                <a:latin typeface="Times New Roman" panose="02020603050405020304" pitchFamily="18" charset="0"/>
                <a:cs typeface="Times New Roman" panose="02020603050405020304" pitchFamily="18" charset="0"/>
              </a:rPr>
              <a:t>bài</a:t>
            </a:r>
            <a:r>
              <a:rPr lang="en-US" sz="5000" dirty="0">
                <a:solidFill>
                  <a:schemeClr val="tx2">
                    <a:lumMod val="20000"/>
                    <a:lumOff val="80000"/>
                  </a:schemeClr>
                </a:solidFill>
                <a:latin typeface="Times New Roman" panose="02020603050405020304" pitchFamily="18" charset="0"/>
                <a:cs typeface="Times New Roman" panose="02020603050405020304" pitchFamily="18" charset="0"/>
              </a:rPr>
              <a:t> </a:t>
            </a:r>
            <a:r>
              <a:rPr lang="en-US" sz="5000" dirty="0" err="1">
                <a:solidFill>
                  <a:schemeClr val="tx2">
                    <a:lumMod val="20000"/>
                    <a:lumOff val="80000"/>
                  </a:schemeClr>
                </a:solidFill>
                <a:latin typeface="Times New Roman" panose="02020603050405020304" pitchFamily="18" charset="0"/>
                <a:cs typeface="Times New Roman" panose="02020603050405020304" pitchFamily="18" charset="0"/>
              </a:rPr>
              <a:t>thuyết</a:t>
            </a:r>
            <a:r>
              <a:rPr lang="en-US" sz="5000" dirty="0">
                <a:solidFill>
                  <a:schemeClr val="tx2">
                    <a:lumMod val="20000"/>
                    <a:lumOff val="80000"/>
                  </a:schemeClr>
                </a:solidFill>
                <a:latin typeface="Times New Roman" panose="02020603050405020304" pitchFamily="18" charset="0"/>
                <a:cs typeface="Times New Roman" panose="02020603050405020304" pitchFamily="18" charset="0"/>
              </a:rPr>
              <a:t> </a:t>
            </a:r>
            <a:r>
              <a:rPr lang="en-US" sz="5000" dirty="0" err="1">
                <a:solidFill>
                  <a:schemeClr val="tx2">
                    <a:lumMod val="20000"/>
                    <a:lumOff val="80000"/>
                  </a:schemeClr>
                </a:solidFill>
                <a:latin typeface="Times New Roman" panose="02020603050405020304" pitchFamily="18" charset="0"/>
                <a:cs typeface="Times New Roman" panose="02020603050405020304" pitchFamily="18" charset="0"/>
              </a:rPr>
              <a:t>trình</a:t>
            </a:r>
            <a:r>
              <a:rPr lang="en-US" sz="5000" dirty="0">
                <a:solidFill>
                  <a:schemeClr val="tx2">
                    <a:lumMod val="20000"/>
                    <a:lumOff val="80000"/>
                  </a:schemeClr>
                </a:solidFill>
                <a:latin typeface="Times New Roman" panose="02020603050405020304" pitchFamily="18" charset="0"/>
                <a:cs typeface="Times New Roman" panose="02020603050405020304" pitchFamily="18" charset="0"/>
              </a:rPr>
              <a:t> </a:t>
            </a:r>
            <a:r>
              <a:rPr lang="en-US" sz="5000" dirty="0" err="1">
                <a:solidFill>
                  <a:schemeClr val="tx2">
                    <a:lumMod val="20000"/>
                    <a:lumOff val="80000"/>
                  </a:schemeClr>
                </a:solidFill>
                <a:latin typeface="Times New Roman" panose="02020603050405020304" pitchFamily="18" charset="0"/>
                <a:cs typeface="Times New Roman" panose="02020603050405020304" pitchFamily="18" charset="0"/>
              </a:rPr>
              <a:t>của</a:t>
            </a:r>
            <a:r>
              <a:rPr lang="en-US" sz="5000" dirty="0">
                <a:solidFill>
                  <a:schemeClr val="tx2">
                    <a:lumMod val="20000"/>
                    <a:lumOff val="80000"/>
                  </a:schemeClr>
                </a:solidFill>
                <a:latin typeface="Times New Roman" panose="02020603050405020304" pitchFamily="18" charset="0"/>
                <a:cs typeface="Times New Roman" panose="02020603050405020304" pitchFamily="18" charset="0"/>
              </a:rPr>
              <a:t> </a:t>
            </a:r>
            <a:r>
              <a:rPr lang="en-US" sz="5000" dirty="0" err="1">
                <a:solidFill>
                  <a:schemeClr val="tx2">
                    <a:lumMod val="20000"/>
                    <a:lumOff val="80000"/>
                  </a:schemeClr>
                </a:solidFill>
                <a:latin typeface="Times New Roman" panose="02020603050405020304" pitchFamily="18" charset="0"/>
                <a:cs typeface="Times New Roman" panose="02020603050405020304" pitchFamily="18" charset="0"/>
              </a:rPr>
              <a:t>nhóm</a:t>
            </a:r>
            <a:r>
              <a:rPr lang="en-US" sz="5000" dirty="0">
                <a:solidFill>
                  <a:schemeClr val="tx2">
                    <a:lumMod val="20000"/>
                    <a:lumOff val="80000"/>
                  </a:schemeClr>
                </a:solidFill>
                <a:latin typeface="Times New Roman" panose="02020603050405020304" pitchFamily="18" charset="0"/>
                <a:cs typeface="Times New Roman" panose="02020603050405020304" pitchFamily="18" charset="0"/>
              </a:rPr>
              <a:t> </a:t>
            </a:r>
            <a:r>
              <a:rPr lang="en-US" sz="5000" dirty="0" err="1">
                <a:solidFill>
                  <a:schemeClr val="tx2">
                    <a:lumMod val="20000"/>
                    <a:lumOff val="80000"/>
                  </a:schemeClr>
                </a:solidFill>
                <a:latin typeface="Times New Roman" panose="02020603050405020304" pitchFamily="18" charset="0"/>
                <a:cs typeface="Times New Roman" panose="02020603050405020304" pitchFamily="18" charset="0"/>
              </a:rPr>
              <a:t>tụi</a:t>
            </a:r>
            <a:r>
              <a:rPr lang="en-US" sz="5000" dirty="0">
                <a:solidFill>
                  <a:schemeClr val="tx2">
                    <a:lumMod val="20000"/>
                    <a:lumOff val="80000"/>
                  </a:schemeClr>
                </a:solidFill>
                <a:latin typeface="Times New Roman" panose="02020603050405020304" pitchFamily="18" charset="0"/>
                <a:cs typeface="Times New Roman" panose="02020603050405020304" pitchFamily="18" charset="0"/>
              </a:rPr>
              <a:t> </a:t>
            </a:r>
            <a:r>
              <a:rPr lang="en-US" sz="5000" dirty="0" err="1">
                <a:solidFill>
                  <a:schemeClr val="tx2">
                    <a:lumMod val="20000"/>
                    <a:lumOff val="80000"/>
                  </a:schemeClr>
                </a:solidFill>
                <a:latin typeface="Times New Roman" panose="02020603050405020304" pitchFamily="18" charset="0"/>
                <a:cs typeface="Times New Roman" panose="02020603050405020304" pitchFamily="18" charset="0"/>
              </a:rPr>
              <a:t>mình</a:t>
            </a:r>
            <a:endParaRPr lang="en-US" sz="5000" dirty="0">
              <a:solidFill>
                <a:schemeClr val="tx2">
                  <a:lumMod val="20000"/>
                  <a:lumOff val="8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6161D58-ED2F-426A-B807-AF9F278368C4}"/>
              </a:ext>
            </a:extLst>
          </p:cNvPr>
          <p:cNvSpPr txBox="1"/>
          <p:nvPr/>
        </p:nvSpPr>
        <p:spPr>
          <a:xfrm>
            <a:off x="2444097" y="3526191"/>
            <a:ext cx="7691215" cy="707886"/>
          </a:xfrm>
          <a:prstGeom prst="rect">
            <a:avLst/>
          </a:prstGeom>
          <a:noFill/>
        </p:spPr>
        <p:txBody>
          <a:bodyPr wrap="square" rtlCol="0">
            <a:spAutoFit/>
          </a:bodyPr>
          <a:lstStyle/>
          <a:p>
            <a:r>
              <a:rPr lang="en-US" sz="4000" b="1" u="sng" dirty="0">
                <a:solidFill>
                  <a:srgbClr val="FFC000"/>
                </a:solidFill>
              </a:rPr>
              <a:t>DEMO </a:t>
            </a:r>
            <a:r>
              <a:rPr lang="en-US" sz="4000" b="1" u="sng" dirty="0" err="1">
                <a:solidFill>
                  <a:srgbClr val="FFC000"/>
                </a:solidFill>
              </a:rPr>
              <a:t>Của</a:t>
            </a:r>
            <a:r>
              <a:rPr lang="en-US" sz="4000" b="1" u="sng" dirty="0">
                <a:solidFill>
                  <a:srgbClr val="FFC000"/>
                </a:solidFill>
              </a:rPr>
              <a:t> </a:t>
            </a:r>
            <a:r>
              <a:rPr lang="en-US" sz="4000" b="1" u="sng" dirty="0" err="1">
                <a:solidFill>
                  <a:srgbClr val="FFC000"/>
                </a:solidFill>
              </a:rPr>
              <a:t>Nhóm</a:t>
            </a:r>
            <a:r>
              <a:rPr lang="en-US" sz="4000" b="1" u="sng" dirty="0">
                <a:solidFill>
                  <a:srgbClr val="FFC000"/>
                </a:solidFill>
              </a:rPr>
              <a:t> </a:t>
            </a:r>
            <a:r>
              <a:rPr lang="en-US" sz="4000" b="1" u="sng" dirty="0" err="1">
                <a:solidFill>
                  <a:srgbClr val="FFC000"/>
                </a:solidFill>
              </a:rPr>
              <a:t>Chúng</a:t>
            </a:r>
            <a:r>
              <a:rPr lang="en-US" sz="4000" b="1" u="sng" dirty="0">
                <a:solidFill>
                  <a:srgbClr val="FFC000"/>
                </a:solidFill>
              </a:rPr>
              <a:t> </a:t>
            </a:r>
            <a:r>
              <a:rPr lang="en-US" sz="4000" b="1" u="sng" dirty="0" err="1">
                <a:solidFill>
                  <a:srgbClr val="FFC000"/>
                </a:solidFill>
              </a:rPr>
              <a:t>Mình</a:t>
            </a:r>
            <a:endParaRPr lang="en-US" sz="4000" b="1" u="sng" dirty="0">
              <a:solidFill>
                <a:srgbClr val="FFC000"/>
              </a:solidFill>
            </a:endParaRPr>
          </a:p>
        </p:txBody>
      </p:sp>
    </p:spTree>
    <p:extLst>
      <p:ext uri="{BB962C8B-B14F-4D97-AF65-F5344CB8AC3E}">
        <p14:creationId xmlns:p14="http://schemas.microsoft.com/office/powerpoint/2010/main" val="277219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heel(1)">
                                      <p:cBhvr>
                                        <p:cTn id="2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630258-F12C-42A1-B8B8-658132643D79}"/>
              </a:ext>
            </a:extLst>
          </p:cNvPr>
          <p:cNvSpPr>
            <a:spLocks noGrp="1"/>
          </p:cNvSpPr>
          <p:nvPr>
            <p:ph type="ctrTitle"/>
          </p:nvPr>
        </p:nvSpPr>
        <p:spPr>
          <a:xfrm>
            <a:off x="1876424" y="759296"/>
            <a:ext cx="5242223" cy="840904"/>
          </a:xfrm>
        </p:spPr>
        <p:txBody>
          <a:bodyPr>
            <a:normAutofit fontScale="90000"/>
          </a:bodyPr>
          <a:lstStyle/>
          <a:p>
            <a:r>
              <a:rPr lang="en-US" sz="5000" dirty="0" err="1">
                <a:latin typeface="Calibri" panose="020F0502020204030204" pitchFamily="34" charset="0"/>
                <a:cs typeface="Calibri" panose="020F0502020204030204" pitchFamily="34" charset="0"/>
              </a:rPr>
              <a:t>Sự</a:t>
            </a:r>
            <a:r>
              <a:rPr lang="en-US" sz="5000" dirty="0">
                <a:latin typeface="Calibri" panose="020F0502020204030204" pitchFamily="34" charset="0"/>
                <a:cs typeface="Calibri" panose="020F0502020204030204" pitchFamily="34" charset="0"/>
              </a:rPr>
              <a:t> ra </a:t>
            </a:r>
            <a:r>
              <a:rPr lang="en-US" sz="5000" dirty="0" err="1">
                <a:latin typeface="Calibri" panose="020F0502020204030204" pitchFamily="34" charset="0"/>
                <a:cs typeface="Calibri" panose="020F0502020204030204" pitchFamily="34" charset="0"/>
              </a:rPr>
              <a:t>đời</a:t>
            </a:r>
            <a:r>
              <a:rPr lang="en-US" sz="5000" dirty="0">
                <a:latin typeface="Calibri" panose="020F0502020204030204" pitchFamily="34" charset="0"/>
                <a:cs typeface="Calibri" panose="020F0502020204030204" pitchFamily="34" charset="0"/>
              </a:rPr>
              <a:t> </a:t>
            </a:r>
            <a:r>
              <a:rPr lang="en-US" sz="5000" dirty="0" err="1">
                <a:latin typeface="Calibri" panose="020F0502020204030204" pitchFamily="34" charset="0"/>
                <a:cs typeface="Calibri" panose="020F0502020204030204" pitchFamily="34" charset="0"/>
              </a:rPr>
              <a:t>của</a:t>
            </a:r>
            <a:r>
              <a:rPr lang="en-US" sz="5000" dirty="0">
                <a:latin typeface="Calibri" panose="020F0502020204030204" pitchFamily="34" charset="0"/>
                <a:cs typeface="Calibri" panose="020F0502020204030204" pitchFamily="34" charset="0"/>
              </a:rPr>
              <a:t> </a:t>
            </a:r>
            <a:r>
              <a:rPr lang="en-US" sz="5000" dirty="0" err="1">
                <a:latin typeface="Calibri" panose="020F0502020204030204" pitchFamily="34" charset="0"/>
                <a:cs typeface="Calibri" panose="020F0502020204030204" pitchFamily="34" charset="0"/>
              </a:rPr>
              <a:t>Linq</a:t>
            </a:r>
            <a:r>
              <a:rPr lang="en-US" sz="5000" dirty="0">
                <a:latin typeface="Calibri" panose="020F0502020204030204" pitchFamily="34" charset="0"/>
                <a:cs typeface="Calibri" panose="020F0502020204030204" pitchFamily="34" charset="0"/>
              </a:rPr>
              <a:t>:</a:t>
            </a:r>
          </a:p>
        </p:txBody>
      </p:sp>
      <p:sp>
        <p:nvSpPr>
          <p:cNvPr id="9" name="Subtitle 8">
            <a:extLst>
              <a:ext uri="{FF2B5EF4-FFF2-40B4-BE49-F238E27FC236}">
                <a16:creationId xmlns:a16="http://schemas.microsoft.com/office/drawing/2014/main" id="{A6607832-177A-49A6-8F2D-20F44370A72F}"/>
              </a:ext>
            </a:extLst>
          </p:cNvPr>
          <p:cNvSpPr>
            <a:spLocks noGrp="1"/>
          </p:cNvSpPr>
          <p:nvPr>
            <p:ph type="subTitle" idx="1"/>
          </p:nvPr>
        </p:nvSpPr>
        <p:spPr>
          <a:xfrm>
            <a:off x="1876424" y="1726856"/>
            <a:ext cx="9887208" cy="4723371"/>
          </a:xfrm>
        </p:spPr>
        <p:txBody>
          <a:bodyPr>
            <a:noAutofit/>
          </a:bodyPr>
          <a:lstStyle/>
          <a:p>
            <a:r>
              <a:rPr lang="vi-VN" sz="2500" dirty="0">
                <a:solidFill>
                  <a:schemeClr val="accent6">
                    <a:lumMod val="20000"/>
                    <a:lumOff val="80000"/>
                  </a:schemeClr>
                </a:solidFill>
              </a:rPr>
              <a:t>Để giảm gánh nặng thao tác trên nhiều ngôn ngữ khác nhau và cải thiện năng suất lập trình, Microsoft đã phát triển giải pháp tích hợp dữ liệu cho .NET Framework có tên gọi là </a:t>
            </a:r>
            <a:r>
              <a:rPr lang="vi-VN" sz="2500" i="1" u="sng" dirty="0">
                <a:solidFill>
                  <a:schemeClr val="accent6">
                    <a:lumMod val="20000"/>
                    <a:lumOff val="80000"/>
                  </a:schemeClr>
                </a:solidFill>
              </a:rPr>
              <a:t>LINQ </a:t>
            </a:r>
            <a:r>
              <a:rPr lang="vi-VN" sz="2500" dirty="0">
                <a:solidFill>
                  <a:schemeClr val="accent6">
                    <a:lumMod val="20000"/>
                    <a:lumOff val="80000"/>
                  </a:schemeClr>
                </a:solidFill>
              </a:rPr>
              <a:t>(</a:t>
            </a:r>
            <a:r>
              <a:rPr lang="vi-VN" sz="2500" i="1" dirty="0">
                <a:solidFill>
                  <a:schemeClr val="accent6">
                    <a:lumMod val="20000"/>
                    <a:lumOff val="80000"/>
                  </a:schemeClr>
                </a:solidFill>
              </a:rPr>
              <a:t>Language Integrated Query</a:t>
            </a:r>
            <a:r>
              <a:rPr lang="vi-VN" sz="2500" dirty="0">
                <a:solidFill>
                  <a:schemeClr val="accent6">
                    <a:lumMod val="20000"/>
                    <a:lumOff val="80000"/>
                  </a:schemeClr>
                </a:solidFill>
              </a:rPr>
              <a:t>), đây là thư viện mở rộng cho các ngôn ngữ lập trình C# và Visual Basic.NET (có thể mở rộng cho các ngôn ngữ khác) cung cấp khả năng truy vấn trực tiếp dữ liệu Object, CSDL và XML.</a:t>
            </a:r>
          </a:p>
        </p:txBody>
      </p:sp>
    </p:spTree>
    <p:extLst>
      <p:ext uri="{BB962C8B-B14F-4D97-AF65-F5344CB8AC3E}">
        <p14:creationId xmlns:p14="http://schemas.microsoft.com/office/powerpoint/2010/main" val="113082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9">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9">
                                            <p:txEl>
                                              <p:pRg st="0" end="0"/>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6" presetClass="exit" presetSubtype="21" fill="hold" grpId="0" nodeType="clickEffect">
                                  <p:stCondLst>
                                    <p:cond delay="0"/>
                                  </p:stCondLst>
                                  <p:childTnLst>
                                    <p:animEffect transition="out" filter="barn(inVertical)">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CFBAEECE-AAF8-436C-9EAD-1886642BADB2}"/>
              </a:ext>
            </a:extLst>
          </p:cNvPr>
          <p:cNvSpPr>
            <a:spLocks noGrp="1"/>
          </p:cNvSpPr>
          <p:nvPr>
            <p:ph type="ctrTitle"/>
          </p:nvPr>
        </p:nvSpPr>
        <p:spPr>
          <a:xfrm>
            <a:off x="1839354" y="226410"/>
            <a:ext cx="3894181" cy="840904"/>
          </a:xfrm>
        </p:spPr>
        <p:txBody>
          <a:bodyPr>
            <a:normAutofit/>
          </a:bodyPr>
          <a:lstStyle/>
          <a:p>
            <a:r>
              <a:rPr lang="en-US" sz="5000" dirty="0" err="1">
                <a:latin typeface="Calibri" panose="020F0502020204030204" pitchFamily="34" charset="0"/>
                <a:cs typeface="Calibri" panose="020F0502020204030204" pitchFamily="34" charset="0"/>
              </a:rPr>
              <a:t>Linq</a:t>
            </a:r>
            <a:r>
              <a:rPr lang="en-US" sz="5000" dirty="0">
                <a:latin typeface="Calibri" panose="020F0502020204030204" pitchFamily="34" charset="0"/>
                <a:cs typeface="Calibri" panose="020F0502020204030204" pitchFamily="34" charset="0"/>
              </a:rPr>
              <a:t> </a:t>
            </a:r>
            <a:r>
              <a:rPr lang="en-US" sz="5000" dirty="0" err="1">
                <a:latin typeface="Calibri" panose="020F0502020204030204" pitchFamily="34" charset="0"/>
                <a:cs typeface="Calibri" panose="020F0502020204030204" pitchFamily="34" charset="0"/>
              </a:rPr>
              <a:t>Là</a:t>
            </a:r>
            <a:r>
              <a:rPr lang="en-US" sz="5000" dirty="0">
                <a:latin typeface="Calibri" panose="020F0502020204030204" pitchFamily="34" charset="0"/>
                <a:cs typeface="Calibri" panose="020F0502020204030204" pitchFamily="34" charset="0"/>
              </a:rPr>
              <a:t> </a:t>
            </a:r>
            <a:r>
              <a:rPr lang="en-US" sz="5000" dirty="0" err="1">
                <a:latin typeface="Calibri" panose="020F0502020204030204" pitchFamily="34" charset="0"/>
                <a:cs typeface="Calibri" panose="020F0502020204030204" pitchFamily="34" charset="0"/>
              </a:rPr>
              <a:t>gì</a:t>
            </a:r>
            <a:r>
              <a:rPr lang="en-US" sz="5000" dirty="0">
                <a:latin typeface="Calibri" panose="020F0502020204030204" pitchFamily="34" charset="0"/>
                <a:cs typeface="Calibri" panose="020F0502020204030204" pitchFamily="34" charset="0"/>
              </a:rPr>
              <a:t>?</a:t>
            </a:r>
          </a:p>
        </p:txBody>
      </p:sp>
      <p:sp>
        <p:nvSpPr>
          <p:cNvPr id="5" name="Subtitle 8">
            <a:extLst>
              <a:ext uri="{FF2B5EF4-FFF2-40B4-BE49-F238E27FC236}">
                <a16:creationId xmlns:a16="http://schemas.microsoft.com/office/drawing/2014/main" id="{784735C6-2D13-47AB-BCE2-27ABB88290FE}"/>
              </a:ext>
            </a:extLst>
          </p:cNvPr>
          <p:cNvSpPr txBox="1">
            <a:spLocks/>
          </p:cNvSpPr>
          <p:nvPr/>
        </p:nvSpPr>
        <p:spPr>
          <a:xfrm>
            <a:off x="1839354" y="1067314"/>
            <a:ext cx="9887208" cy="472337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vi-VN" sz="2500" dirty="0">
                <a:solidFill>
                  <a:schemeClr val="accent6">
                    <a:lumMod val="20000"/>
                    <a:lumOff val="80000"/>
                  </a:schemeClr>
                </a:solidFill>
              </a:rPr>
              <a:t>LINQ là một tập hợp các thành phần mở rộng cho phép viết các câu truy vấn dữ liệu ngay trong một ngôn ngữ lập trình, như C# hoặc VB.NET. Khi tạo một đối tượng LINQ thì Visual Studio sẽ tự động sinh ra các lớp có các thành phần tương ứng với CSDL của chúng ta. Khi muốn truy vấn, làm việc với CSDL ta chỉ việc gọi và truy xuất các hàm, thủ tục tương ứng của LINQ mà không cần quan tâm đến các câu lệnh SQL thông thường.</a:t>
            </a:r>
          </a:p>
        </p:txBody>
      </p:sp>
    </p:spTree>
    <p:extLst>
      <p:ext uri="{BB962C8B-B14F-4D97-AF65-F5344CB8AC3E}">
        <p14:creationId xmlns:p14="http://schemas.microsoft.com/office/powerpoint/2010/main" val="405661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3FD50-BCC5-4F06-AFF2-A34413591F63}"/>
              </a:ext>
            </a:extLst>
          </p:cNvPr>
          <p:cNvSpPr>
            <a:spLocks noGrp="1"/>
          </p:cNvSpPr>
          <p:nvPr>
            <p:ph type="title"/>
          </p:nvPr>
        </p:nvSpPr>
        <p:spPr>
          <a:xfrm>
            <a:off x="2560452" y="0"/>
            <a:ext cx="7071095" cy="1478570"/>
          </a:xfrm>
        </p:spPr>
        <p:txBody>
          <a:bodyPr>
            <a:normAutofit/>
          </a:bodyPr>
          <a:lstStyle/>
          <a:p>
            <a:r>
              <a:rPr lang="en-US" sz="5000" dirty="0"/>
              <a:t>Nguyên </a:t>
            </a:r>
            <a:r>
              <a:rPr lang="en-US" sz="5000" dirty="0" err="1"/>
              <a:t>Lý</a:t>
            </a:r>
            <a:r>
              <a:rPr lang="en-US" sz="5000" dirty="0"/>
              <a:t> </a:t>
            </a:r>
            <a:r>
              <a:rPr lang="en-US" sz="5000" dirty="0" err="1"/>
              <a:t>hoạt</a:t>
            </a:r>
            <a:r>
              <a:rPr lang="en-US" sz="5000" dirty="0"/>
              <a:t> </a:t>
            </a:r>
            <a:r>
              <a:rPr lang="en-US" sz="5000" dirty="0" err="1"/>
              <a:t>động</a:t>
            </a:r>
            <a:endParaRPr lang="en-US" sz="5000" dirty="0"/>
          </a:p>
        </p:txBody>
      </p:sp>
      <p:pic>
        <p:nvPicPr>
          <p:cNvPr id="1026" name="Picture 2" descr="LinQ là gì và tại sao nên dùng LinQ">
            <a:extLst>
              <a:ext uri="{FF2B5EF4-FFF2-40B4-BE49-F238E27FC236}">
                <a16:creationId xmlns:a16="http://schemas.microsoft.com/office/drawing/2014/main" id="{E9A57ABB-C766-4BB5-A895-A66B18CA68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40508" y="1520794"/>
            <a:ext cx="5674106" cy="5337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90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3B9CBD-902F-45F7-A6FB-362243700ACC}"/>
              </a:ext>
            </a:extLst>
          </p:cNvPr>
          <p:cNvSpPr>
            <a:spLocks noGrp="1"/>
          </p:cNvSpPr>
          <p:nvPr>
            <p:ph type="title"/>
          </p:nvPr>
        </p:nvSpPr>
        <p:spPr>
          <a:xfrm>
            <a:off x="1272042" y="-122887"/>
            <a:ext cx="9905998" cy="1478570"/>
          </a:xfrm>
        </p:spPr>
        <p:txBody>
          <a:bodyPr>
            <a:normAutofit/>
          </a:bodyPr>
          <a:lstStyle/>
          <a:p>
            <a:r>
              <a:rPr lang="en-US" sz="5000" dirty="0" err="1">
                <a:latin typeface="Calibri" panose="020F0502020204030204" pitchFamily="34" charset="0"/>
                <a:cs typeface="Calibri" panose="020F0502020204030204" pitchFamily="34" charset="0"/>
              </a:rPr>
              <a:t>Cách</a:t>
            </a:r>
            <a:r>
              <a:rPr lang="en-US" sz="5000" dirty="0">
                <a:latin typeface="Calibri" panose="020F0502020204030204" pitchFamily="34" charset="0"/>
                <a:cs typeface="Calibri" panose="020F0502020204030204" pitchFamily="34" charset="0"/>
              </a:rPr>
              <a:t> </a:t>
            </a:r>
            <a:r>
              <a:rPr lang="en-US" sz="5000" dirty="0" err="1">
                <a:latin typeface="Calibri" panose="020F0502020204030204" pitchFamily="34" charset="0"/>
                <a:cs typeface="Calibri" panose="020F0502020204030204" pitchFamily="34" charset="0"/>
              </a:rPr>
              <a:t>kết</a:t>
            </a:r>
            <a:r>
              <a:rPr lang="en-US" sz="5000" dirty="0">
                <a:latin typeface="Calibri" panose="020F0502020204030204" pitchFamily="34" charset="0"/>
                <a:cs typeface="Calibri" panose="020F0502020204030204" pitchFamily="34" charset="0"/>
              </a:rPr>
              <a:t> </a:t>
            </a:r>
            <a:r>
              <a:rPr lang="en-US" sz="5000" dirty="0" err="1">
                <a:latin typeface="Calibri" panose="020F0502020204030204" pitchFamily="34" charset="0"/>
                <a:cs typeface="Calibri" panose="020F0502020204030204" pitchFamily="34" charset="0"/>
              </a:rPr>
              <a:t>nối</a:t>
            </a:r>
            <a:r>
              <a:rPr lang="en-US" sz="5000" dirty="0">
                <a:latin typeface="Calibri" panose="020F0502020204030204" pitchFamily="34" charset="0"/>
                <a:cs typeface="Calibri" panose="020F0502020204030204" pitchFamily="34" charset="0"/>
              </a:rPr>
              <a:t> </a:t>
            </a:r>
            <a:r>
              <a:rPr lang="en-US" sz="5000" dirty="0" err="1">
                <a:latin typeface="Calibri" panose="020F0502020204030204" pitchFamily="34" charset="0"/>
                <a:cs typeface="Calibri" panose="020F0502020204030204" pitchFamily="34" charset="0"/>
              </a:rPr>
              <a:t>Linq</a:t>
            </a:r>
            <a:r>
              <a:rPr lang="en-US" sz="5000" dirty="0">
                <a:latin typeface="Calibri" panose="020F0502020204030204" pitchFamily="34" charset="0"/>
                <a:cs typeface="Calibri" panose="020F0502020204030204" pitchFamily="34" charset="0"/>
              </a:rPr>
              <a:t> </a:t>
            </a:r>
            <a:r>
              <a:rPr lang="en-US" sz="5000" dirty="0" err="1">
                <a:latin typeface="Calibri" panose="020F0502020204030204" pitchFamily="34" charset="0"/>
                <a:cs typeface="Calibri" panose="020F0502020204030204" pitchFamily="34" charset="0"/>
              </a:rPr>
              <a:t>với</a:t>
            </a:r>
            <a:r>
              <a:rPr lang="en-US" sz="5000" dirty="0">
                <a:latin typeface="Calibri" panose="020F0502020204030204" pitchFamily="34" charset="0"/>
                <a:cs typeface="Calibri" panose="020F0502020204030204" pitchFamily="34" charset="0"/>
              </a:rPr>
              <a:t> </a:t>
            </a:r>
            <a:r>
              <a:rPr lang="en-US" sz="5000" dirty="0" err="1">
                <a:latin typeface="Calibri" panose="020F0502020204030204" pitchFamily="34" charset="0"/>
                <a:cs typeface="Calibri" panose="020F0502020204030204" pitchFamily="34" charset="0"/>
              </a:rPr>
              <a:t>c#</a:t>
            </a:r>
            <a:endParaRPr lang="en-US" sz="50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58C2E8B-43D4-439C-B6EC-03FCE17AAAB2}"/>
              </a:ext>
            </a:extLst>
          </p:cNvPr>
          <p:cNvPicPr>
            <a:picLocks noChangeAspect="1"/>
          </p:cNvPicPr>
          <p:nvPr/>
        </p:nvPicPr>
        <p:blipFill>
          <a:blip r:embed="rId2"/>
          <a:stretch>
            <a:fillRect/>
          </a:stretch>
        </p:blipFill>
        <p:spPr>
          <a:xfrm>
            <a:off x="1480761" y="1019086"/>
            <a:ext cx="8178124" cy="5858142"/>
          </a:xfrm>
          <a:prstGeom prst="rect">
            <a:avLst/>
          </a:prstGeom>
        </p:spPr>
      </p:pic>
      <p:sp>
        <p:nvSpPr>
          <p:cNvPr id="9" name="Rectangle: Rounded Corners 8">
            <a:extLst>
              <a:ext uri="{FF2B5EF4-FFF2-40B4-BE49-F238E27FC236}">
                <a16:creationId xmlns:a16="http://schemas.microsoft.com/office/drawing/2014/main" id="{C8A0FC0B-3E19-49BD-B181-7A2F006C4ED6}"/>
              </a:ext>
            </a:extLst>
          </p:cNvPr>
          <p:cNvSpPr/>
          <p:nvPr/>
        </p:nvSpPr>
        <p:spPr>
          <a:xfrm>
            <a:off x="2947649" y="3121352"/>
            <a:ext cx="734938" cy="305939"/>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0" name="Rectangle: Rounded Corners 9">
            <a:extLst>
              <a:ext uri="{FF2B5EF4-FFF2-40B4-BE49-F238E27FC236}">
                <a16:creationId xmlns:a16="http://schemas.microsoft.com/office/drawing/2014/main" id="{67F8C777-1D62-4BC8-9232-8CCBD5E788CC}"/>
              </a:ext>
            </a:extLst>
          </p:cNvPr>
          <p:cNvSpPr/>
          <p:nvPr/>
        </p:nvSpPr>
        <p:spPr>
          <a:xfrm>
            <a:off x="6053270" y="3148699"/>
            <a:ext cx="3453924" cy="305939"/>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7840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ircle(in)">
                                      <p:cBhvr>
                                        <p:cTn id="18" dur="2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circle(in)">
                                      <p:cBhvr>
                                        <p:cTn id="2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3D5AF1-06CF-43CE-9167-3F7EF80EDC07}"/>
              </a:ext>
            </a:extLst>
          </p:cNvPr>
          <p:cNvPicPr>
            <a:picLocks noChangeAspect="1"/>
          </p:cNvPicPr>
          <p:nvPr/>
        </p:nvPicPr>
        <p:blipFill>
          <a:blip r:embed="rId2"/>
          <a:stretch>
            <a:fillRect/>
          </a:stretch>
        </p:blipFill>
        <p:spPr>
          <a:xfrm>
            <a:off x="1623388" y="285311"/>
            <a:ext cx="8945223" cy="6287377"/>
          </a:xfrm>
          <a:prstGeom prst="rect">
            <a:avLst/>
          </a:prstGeom>
        </p:spPr>
      </p:pic>
    </p:spTree>
    <p:extLst>
      <p:ext uri="{BB962C8B-B14F-4D97-AF65-F5344CB8AC3E}">
        <p14:creationId xmlns:p14="http://schemas.microsoft.com/office/powerpoint/2010/main" val="282742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300264-029C-4A5F-96E8-8D6BF7B09685}"/>
              </a:ext>
            </a:extLst>
          </p:cNvPr>
          <p:cNvPicPr>
            <a:picLocks noChangeAspect="1"/>
          </p:cNvPicPr>
          <p:nvPr/>
        </p:nvPicPr>
        <p:blipFill>
          <a:blip r:embed="rId2"/>
          <a:stretch>
            <a:fillRect/>
          </a:stretch>
        </p:blipFill>
        <p:spPr>
          <a:xfrm>
            <a:off x="999858" y="529839"/>
            <a:ext cx="2992843" cy="2529555"/>
          </a:xfrm>
          <a:prstGeom prst="rect">
            <a:avLst/>
          </a:prstGeom>
        </p:spPr>
      </p:pic>
      <p:pic>
        <p:nvPicPr>
          <p:cNvPr id="3" name="Picture 2">
            <a:extLst>
              <a:ext uri="{FF2B5EF4-FFF2-40B4-BE49-F238E27FC236}">
                <a16:creationId xmlns:a16="http://schemas.microsoft.com/office/drawing/2014/main" id="{57394D30-90DF-4649-8EFB-D3768188546F}"/>
              </a:ext>
            </a:extLst>
          </p:cNvPr>
          <p:cNvPicPr>
            <a:picLocks noChangeAspect="1"/>
          </p:cNvPicPr>
          <p:nvPr/>
        </p:nvPicPr>
        <p:blipFill>
          <a:blip r:embed="rId3"/>
          <a:stretch>
            <a:fillRect/>
          </a:stretch>
        </p:blipFill>
        <p:spPr>
          <a:xfrm>
            <a:off x="977069" y="3179036"/>
            <a:ext cx="3806262" cy="2529554"/>
          </a:xfrm>
          <a:prstGeom prst="rect">
            <a:avLst/>
          </a:prstGeom>
        </p:spPr>
      </p:pic>
      <p:sp>
        <p:nvSpPr>
          <p:cNvPr id="4" name="Rectangle: Rounded Corners 3">
            <a:extLst>
              <a:ext uri="{FF2B5EF4-FFF2-40B4-BE49-F238E27FC236}">
                <a16:creationId xmlns:a16="http://schemas.microsoft.com/office/drawing/2014/main" id="{91F63685-0CB6-44B9-805E-44711D0DF869}"/>
              </a:ext>
            </a:extLst>
          </p:cNvPr>
          <p:cNvSpPr/>
          <p:nvPr/>
        </p:nvSpPr>
        <p:spPr>
          <a:xfrm>
            <a:off x="1580972" y="4725823"/>
            <a:ext cx="1435693" cy="333286"/>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5" name="Picture 4">
            <a:extLst>
              <a:ext uri="{FF2B5EF4-FFF2-40B4-BE49-F238E27FC236}">
                <a16:creationId xmlns:a16="http://schemas.microsoft.com/office/drawing/2014/main" id="{157999A8-2D3C-43EF-810B-697151EB3E45}"/>
              </a:ext>
            </a:extLst>
          </p:cNvPr>
          <p:cNvPicPr>
            <a:picLocks noChangeAspect="1"/>
          </p:cNvPicPr>
          <p:nvPr/>
        </p:nvPicPr>
        <p:blipFill>
          <a:blip r:embed="rId4"/>
          <a:stretch>
            <a:fillRect/>
          </a:stretch>
        </p:blipFill>
        <p:spPr>
          <a:xfrm>
            <a:off x="5705731" y="137653"/>
            <a:ext cx="5258534" cy="6582694"/>
          </a:xfrm>
          <a:prstGeom prst="rect">
            <a:avLst/>
          </a:prstGeom>
        </p:spPr>
      </p:pic>
    </p:spTree>
    <p:extLst>
      <p:ext uri="{BB962C8B-B14F-4D97-AF65-F5344CB8AC3E}">
        <p14:creationId xmlns:p14="http://schemas.microsoft.com/office/powerpoint/2010/main" val="110466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heel(1)">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B9DA48-3CD9-48F1-834A-D630DB7DD3D0}"/>
              </a:ext>
            </a:extLst>
          </p:cNvPr>
          <p:cNvPicPr>
            <a:picLocks noChangeAspect="1"/>
          </p:cNvPicPr>
          <p:nvPr/>
        </p:nvPicPr>
        <p:blipFill>
          <a:blip r:embed="rId2"/>
          <a:stretch>
            <a:fillRect/>
          </a:stretch>
        </p:blipFill>
        <p:spPr>
          <a:xfrm>
            <a:off x="1300988" y="686239"/>
            <a:ext cx="2838846" cy="2648320"/>
          </a:xfrm>
          <a:prstGeom prst="rect">
            <a:avLst/>
          </a:prstGeom>
        </p:spPr>
      </p:pic>
      <p:sp>
        <p:nvSpPr>
          <p:cNvPr id="3" name="Rectangle: Rounded Corners 2">
            <a:extLst>
              <a:ext uri="{FF2B5EF4-FFF2-40B4-BE49-F238E27FC236}">
                <a16:creationId xmlns:a16="http://schemas.microsoft.com/office/drawing/2014/main" id="{0E1C3F90-AB70-46D3-820B-7D3ABDB356A9}"/>
              </a:ext>
            </a:extLst>
          </p:cNvPr>
          <p:cNvSpPr/>
          <p:nvPr/>
        </p:nvSpPr>
        <p:spPr>
          <a:xfrm>
            <a:off x="1529697" y="2418459"/>
            <a:ext cx="1982624" cy="538386"/>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372CFA2C-D588-4CA7-AD31-072050A55861}"/>
              </a:ext>
            </a:extLst>
          </p:cNvPr>
          <p:cNvPicPr>
            <a:picLocks noChangeAspect="1"/>
          </p:cNvPicPr>
          <p:nvPr/>
        </p:nvPicPr>
        <p:blipFill>
          <a:blip r:embed="rId3"/>
          <a:stretch>
            <a:fillRect/>
          </a:stretch>
        </p:blipFill>
        <p:spPr>
          <a:xfrm>
            <a:off x="4368543" y="686239"/>
            <a:ext cx="7231395" cy="5935054"/>
          </a:xfrm>
          <a:prstGeom prst="rect">
            <a:avLst/>
          </a:prstGeom>
        </p:spPr>
      </p:pic>
    </p:spTree>
    <p:extLst>
      <p:ext uri="{BB962C8B-B14F-4D97-AF65-F5344CB8AC3E}">
        <p14:creationId xmlns:p14="http://schemas.microsoft.com/office/powerpoint/2010/main" val="66829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in)">
                                      <p:cBhvr>
                                        <p:cTn id="11" dur="2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61A26-3FF0-420A-9725-1928458F7BB9}"/>
              </a:ext>
            </a:extLst>
          </p:cNvPr>
          <p:cNvSpPr>
            <a:spLocks noGrp="1"/>
          </p:cNvSpPr>
          <p:nvPr>
            <p:ph type="title"/>
          </p:nvPr>
        </p:nvSpPr>
        <p:spPr/>
        <p:txBody>
          <a:bodyPr>
            <a:normAutofit/>
          </a:bodyPr>
          <a:lstStyle/>
          <a:p>
            <a:r>
              <a:rPr lang="en-US" sz="5000" dirty="0" err="1">
                <a:latin typeface="Times New Roman" panose="02020603050405020304" pitchFamily="18" charset="0"/>
                <a:cs typeface="Times New Roman" panose="02020603050405020304" pitchFamily="18" charset="0"/>
              </a:rPr>
              <a:t>Các</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câu</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lệnh</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trong</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c#</a:t>
            </a:r>
            <a:endParaRPr lang="en-US" sz="5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51E15A-FAFC-41B6-B50F-0BB64139BBA9}"/>
              </a:ext>
            </a:extLst>
          </p:cNvPr>
          <p:cNvSpPr>
            <a:spLocks noGrp="1"/>
          </p:cNvSpPr>
          <p:nvPr>
            <p:ph idx="1"/>
          </p:nvPr>
        </p:nvSpPr>
        <p:spPr/>
        <p:txBody>
          <a:bodyPr>
            <a:normAutofit/>
          </a:bodyPr>
          <a:lstStyle/>
          <a:p>
            <a:r>
              <a:rPr lang="en-US" sz="3000" dirty="0" err="1">
                <a:solidFill>
                  <a:schemeClr val="accent6">
                    <a:lumMod val="20000"/>
                    <a:lumOff val="80000"/>
                  </a:schemeClr>
                </a:solidFill>
                <a:latin typeface="Times New Roman" panose="02020603050405020304" pitchFamily="18" charset="0"/>
                <a:cs typeface="Times New Roman" panose="02020603050405020304" pitchFamily="18" charset="0"/>
              </a:rPr>
              <a:t>Khai</a:t>
            </a:r>
            <a:r>
              <a:rPr lang="en-US" sz="3000" dirty="0">
                <a:solidFill>
                  <a:schemeClr val="accent6">
                    <a:lumMod val="20000"/>
                    <a:lumOff val="80000"/>
                  </a:schemeClr>
                </a:solidFill>
                <a:latin typeface="Times New Roman" panose="02020603050405020304" pitchFamily="18" charset="0"/>
                <a:cs typeface="Times New Roman" panose="02020603050405020304" pitchFamily="18" charset="0"/>
              </a:rPr>
              <a:t> </a:t>
            </a:r>
            <a:r>
              <a:rPr lang="en-US" sz="3000" dirty="0" err="1">
                <a:solidFill>
                  <a:schemeClr val="accent6">
                    <a:lumMod val="20000"/>
                    <a:lumOff val="80000"/>
                  </a:schemeClr>
                </a:solidFill>
                <a:latin typeface="Times New Roman" panose="02020603050405020304" pitchFamily="18" charset="0"/>
                <a:cs typeface="Times New Roman" panose="02020603050405020304" pitchFamily="18" charset="0"/>
              </a:rPr>
              <a:t>báo</a:t>
            </a:r>
            <a:r>
              <a:rPr lang="en-US" sz="3000" dirty="0">
                <a:solidFill>
                  <a:schemeClr val="accent6">
                    <a:lumMod val="20000"/>
                    <a:lumOff val="80000"/>
                  </a:schemeClr>
                </a:solidFill>
                <a:latin typeface="Times New Roman" panose="02020603050405020304" pitchFamily="18" charset="0"/>
                <a:cs typeface="Times New Roman" panose="02020603050405020304" pitchFamily="18" charset="0"/>
              </a:rPr>
              <a:t> </a:t>
            </a:r>
            <a:r>
              <a:rPr lang="en-US" sz="3000" dirty="0" err="1">
                <a:solidFill>
                  <a:schemeClr val="accent6">
                    <a:lumMod val="20000"/>
                    <a:lumOff val="80000"/>
                  </a:schemeClr>
                </a:solidFill>
                <a:latin typeface="Times New Roman" panose="02020603050405020304" pitchFamily="18" charset="0"/>
                <a:cs typeface="Times New Roman" panose="02020603050405020304" pitchFamily="18" charset="0"/>
              </a:rPr>
              <a:t>kết</a:t>
            </a:r>
            <a:r>
              <a:rPr lang="en-US" sz="3000" dirty="0">
                <a:solidFill>
                  <a:schemeClr val="accent6">
                    <a:lumMod val="20000"/>
                    <a:lumOff val="80000"/>
                  </a:schemeClr>
                </a:solidFill>
                <a:latin typeface="Times New Roman" panose="02020603050405020304" pitchFamily="18" charset="0"/>
                <a:cs typeface="Times New Roman" panose="02020603050405020304" pitchFamily="18" charset="0"/>
              </a:rPr>
              <a:t> </a:t>
            </a:r>
            <a:r>
              <a:rPr lang="en-US" sz="3000" dirty="0" err="1">
                <a:solidFill>
                  <a:schemeClr val="accent6">
                    <a:lumMod val="20000"/>
                    <a:lumOff val="80000"/>
                  </a:schemeClr>
                </a:solidFill>
                <a:latin typeface="Times New Roman" panose="02020603050405020304" pitchFamily="18" charset="0"/>
                <a:cs typeface="Times New Roman" panose="02020603050405020304" pitchFamily="18" charset="0"/>
              </a:rPr>
              <a:t>nối</a:t>
            </a:r>
            <a:r>
              <a:rPr lang="en-US" sz="3000" dirty="0">
                <a:solidFill>
                  <a:schemeClr val="accent6">
                    <a:lumMod val="20000"/>
                    <a:lumOff val="80000"/>
                  </a:schemeClr>
                </a:solidFill>
                <a:latin typeface="Times New Roman" panose="02020603050405020304" pitchFamily="18" charset="0"/>
                <a:cs typeface="Times New Roman" panose="02020603050405020304" pitchFamily="18" charset="0"/>
              </a:rPr>
              <a:t> </a:t>
            </a:r>
            <a:r>
              <a:rPr lang="en-US" sz="3000" dirty="0" err="1">
                <a:solidFill>
                  <a:schemeClr val="accent6">
                    <a:lumMod val="20000"/>
                    <a:lumOff val="80000"/>
                  </a:schemeClr>
                </a:solidFill>
                <a:latin typeface="Times New Roman" panose="02020603050405020304" pitchFamily="18" charset="0"/>
                <a:cs typeface="Times New Roman" panose="02020603050405020304" pitchFamily="18" charset="0"/>
              </a:rPr>
              <a:t>với</a:t>
            </a:r>
            <a:r>
              <a:rPr lang="en-US" sz="3000" dirty="0">
                <a:solidFill>
                  <a:schemeClr val="accent6">
                    <a:lumMod val="20000"/>
                    <a:lumOff val="80000"/>
                  </a:schemeClr>
                </a:solidFill>
                <a:latin typeface="Times New Roman" panose="02020603050405020304" pitchFamily="18" charset="0"/>
                <a:cs typeface="Times New Roman" panose="02020603050405020304" pitchFamily="18" charset="0"/>
              </a:rPr>
              <a:t> SQL Server:</a:t>
            </a:r>
          </a:p>
          <a:p>
            <a:r>
              <a:rPr lang="en-US" sz="3000" dirty="0" err="1">
                <a:solidFill>
                  <a:schemeClr val="accent6">
                    <a:lumMod val="20000"/>
                    <a:lumOff val="80000"/>
                  </a:schemeClr>
                </a:solidFill>
                <a:latin typeface="Times New Roman" panose="02020603050405020304" pitchFamily="18" charset="0"/>
                <a:cs typeface="Times New Roman" panose="02020603050405020304" pitchFamily="18" charset="0"/>
              </a:rPr>
              <a:t>DB.DBDataContext</a:t>
            </a:r>
            <a:r>
              <a:rPr lang="en-US" sz="3000" dirty="0">
                <a:solidFill>
                  <a:schemeClr val="accent6">
                    <a:lumMod val="20000"/>
                    <a:lumOff val="80000"/>
                  </a:schemeClr>
                </a:solidFill>
                <a:latin typeface="Times New Roman" panose="02020603050405020304" pitchFamily="18" charset="0"/>
                <a:cs typeface="Times New Roman" panose="02020603050405020304" pitchFamily="18" charset="0"/>
              </a:rPr>
              <a:t> </a:t>
            </a:r>
            <a:r>
              <a:rPr lang="en-US" sz="3000" dirty="0" err="1">
                <a:solidFill>
                  <a:schemeClr val="accent6">
                    <a:lumMod val="20000"/>
                    <a:lumOff val="80000"/>
                  </a:schemeClr>
                </a:solidFill>
                <a:latin typeface="Times New Roman" panose="02020603050405020304" pitchFamily="18" charset="0"/>
                <a:cs typeface="Times New Roman" panose="02020603050405020304" pitchFamily="18" charset="0"/>
              </a:rPr>
              <a:t>db</a:t>
            </a:r>
            <a:r>
              <a:rPr lang="en-US" sz="3000" dirty="0">
                <a:solidFill>
                  <a:schemeClr val="accent6">
                    <a:lumMod val="20000"/>
                    <a:lumOff val="80000"/>
                  </a:schemeClr>
                </a:solidFill>
                <a:latin typeface="Times New Roman" panose="02020603050405020304" pitchFamily="18" charset="0"/>
                <a:cs typeface="Times New Roman" panose="02020603050405020304" pitchFamily="18" charset="0"/>
              </a:rPr>
              <a:t> = new </a:t>
            </a:r>
            <a:r>
              <a:rPr lang="en-US" sz="3000" dirty="0" err="1">
                <a:solidFill>
                  <a:schemeClr val="accent6">
                    <a:lumMod val="20000"/>
                    <a:lumOff val="80000"/>
                  </a:schemeClr>
                </a:solidFill>
                <a:latin typeface="Times New Roman" panose="02020603050405020304" pitchFamily="18" charset="0"/>
                <a:cs typeface="Times New Roman" panose="02020603050405020304" pitchFamily="18" charset="0"/>
              </a:rPr>
              <a:t>DB.DBDataContext</a:t>
            </a:r>
            <a:r>
              <a:rPr lang="en-US" sz="3000" dirty="0">
                <a:solidFill>
                  <a:schemeClr val="accent6">
                    <a:lumMod val="20000"/>
                    <a:lumOff val="80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0383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176</TotalTime>
  <Words>302</Words>
  <Application>Microsoft Office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Trebuchet MS</vt:lpstr>
      <vt:lpstr>Tw Cen MT</vt:lpstr>
      <vt:lpstr>Circuit</vt:lpstr>
      <vt:lpstr>Linq – truy vấn cơ sở dữ liệu SQL</vt:lpstr>
      <vt:lpstr>Sự ra đời của Linq:</vt:lpstr>
      <vt:lpstr>Linq Là gì?</vt:lpstr>
      <vt:lpstr>Nguyên Lý hoạt động</vt:lpstr>
      <vt:lpstr>Cách kết nối Linq với c#</vt:lpstr>
      <vt:lpstr>PowerPoint Presentation</vt:lpstr>
      <vt:lpstr>PowerPoint Presentation</vt:lpstr>
      <vt:lpstr>PowerPoint Presentation</vt:lpstr>
      <vt:lpstr>Các câu lệnh trong c#</vt:lpstr>
      <vt:lpstr>PowerPoint Presentation</vt:lpstr>
      <vt:lpstr>PowerPoint Presentation</vt:lpstr>
      <vt:lpstr>Thêm dữ liệu</vt:lpstr>
      <vt:lpstr>Sửa dữ liệu</vt:lpstr>
      <vt:lpstr>Xóa dữ liệu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 – truy vấn cơ sở dữ liệu SQL</dc:title>
  <dc:creator>Vẹn Nguyên</dc:creator>
  <cp:lastModifiedBy>Vẹn Nguyên</cp:lastModifiedBy>
  <cp:revision>23</cp:revision>
  <dcterms:created xsi:type="dcterms:W3CDTF">2020-05-16T12:32:25Z</dcterms:created>
  <dcterms:modified xsi:type="dcterms:W3CDTF">2020-05-17T17:28:23Z</dcterms:modified>
</cp:coreProperties>
</file>