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sldIdLst>
    <p:sldId id="258" r:id="rId2"/>
    <p:sldId id="266" r:id="rId3"/>
    <p:sldId id="259" r:id="rId4"/>
    <p:sldId id="260" r:id="rId5"/>
    <p:sldId id="262" r:id="rId6"/>
    <p:sldId id="261" r:id="rId7"/>
    <p:sldId id="264" r:id="rId8"/>
    <p:sldId id="265" r:id="rId9"/>
    <p:sldId id="268" r:id="rId10"/>
    <p:sldId id="276" r:id="rId11"/>
    <p:sldId id="277" r:id="rId12"/>
    <p:sldId id="269" r:id="rId13"/>
    <p:sldId id="278" r:id="rId14"/>
    <p:sldId id="279" r:id="rId15"/>
    <p:sldId id="270" r:id="rId16"/>
    <p:sldId id="271" r:id="rId17"/>
    <p:sldId id="272" r:id="rId18"/>
    <p:sldId id="257" r:id="rId19"/>
    <p:sldId id="281" r:id="rId20"/>
    <p:sldId id="282" r:id="rId21"/>
    <p:sldId id="280" r:id="rId22"/>
    <p:sldId id="273" r:id="rId23"/>
    <p:sldId id="274" r:id="rId24"/>
    <p:sldId id="275" r:id="rId2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32" autoAdjust="0"/>
  </p:normalViewPr>
  <p:slideViewPr>
    <p:cSldViewPr snapToGrid="0">
      <p:cViewPr varScale="1">
        <p:scale>
          <a:sx n="57" d="100"/>
          <a:sy n="57"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A6AE3-9264-498E-BFCA-42CB7AF4B325}" type="datetimeFigureOut">
              <a:rPr lang="vi-VN" smtClean="0"/>
              <a:t>27/05/2020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9041D-98B8-4406-BC50-04392648AFA8}" type="slidenum">
              <a:rPr lang="vi-VN" smtClean="0"/>
              <a:t>‹#›</a:t>
            </a:fld>
            <a:endParaRPr lang="vi-VN"/>
          </a:p>
        </p:txBody>
      </p:sp>
    </p:spTree>
    <p:extLst>
      <p:ext uri="{BB962C8B-B14F-4D97-AF65-F5344CB8AC3E}">
        <p14:creationId xmlns:p14="http://schemas.microsoft.com/office/powerpoint/2010/main" val="190613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XML h</a:t>
            </a:r>
            <a:r>
              <a:rPr lang="vi-VN" sz="1200" dirty="0"/>
              <a:t>ay còn gọi là ngôn ngữ đánh dấu mở rộng do W3C đề nghị với mục đích tạo ra các ngôn ngữ đánh dấu khác.</a:t>
            </a:r>
          </a:p>
          <a:p>
            <a:pPr marL="171450" indent="-171450">
              <a:buFontTx/>
              <a:buChar char="-"/>
            </a:pPr>
            <a:r>
              <a:rPr lang="vi-VN" dirty="0"/>
              <a:t>VD: khi bạn xây dựng một ứng dụng bằng C# và một ứng dụng bằng PHP thì hai ngôn ngữ này không thể hiểu nhau, vì vậy ta sẽ sử dụng XML để trao đổi dữ liệu.</a:t>
            </a:r>
          </a:p>
          <a:p>
            <a:pPr marL="171450" indent="-171450">
              <a:buFontTx/>
              <a:buChar char="-"/>
            </a:pPr>
            <a:r>
              <a:rPr lang="vi-VN" sz="1200" dirty="0"/>
              <a:t>Nên hầu như các file XML đều rất nghiêm khắc trong việc biên dịch.</a:t>
            </a:r>
            <a:endParaRPr lang="vi-VN" dirty="0"/>
          </a:p>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3</a:t>
            </a:fld>
            <a:endParaRPr lang="vi-VN"/>
          </a:p>
        </p:txBody>
      </p:sp>
    </p:spTree>
    <p:extLst>
      <p:ext uri="{BB962C8B-B14F-4D97-AF65-F5344CB8AC3E}">
        <p14:creationId xmlns:p14="http://schemas.microsoft.com/office/powerpoint/2010/main" val="2182875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 Client yêu cầu Get, Post, Put, Delete (CRUD)</a:t>
            </a:r>
          </a:p>
          <a:p>
            <a:r>
              <a:rPr lang="vi-VN" dirty="0"/>
              <a:t>2: Web Service kết nối đến Database (MySQL)</a:t>
            </a:r>
          </a:p>
          <a:p>
            <a:r>
              <a:rPr lang="vi-VN" dirty="0"/>
              <a:t>3: Xử lý dữ liệu trả về cho Web Service</a:t>
            </a:r>
          </a:p>
          <a:p>
            <a:r>
              <a:rPr lang="vi-VN" dirty="0"/>
              <a:t>4: Web Service xử lí trả về Response (chuỗi JSON) cho Client</a:t>
            </a:r>
          </a:p>
        </p:txBody>
      </p:sp>
      <p:sp>
        <p:nvSpPr>
          <p:cNvPr id="4" name="Slide Number Placeholder 3"/>
          <p:cNvSpPr>
            <a:spLocks noGrp="1"/>
          </p:cNvSpPr>
          <p:nvPr>
            <p:ph type="sldNum" sz="quarter" idx="5"/>
          </p:nvPr>
        </p:nvSpPr>
        <p:spPr/>
        <p:txBody>
          <a:bodyPr/>
          <a:lstStyle/>
          <a:p>
            <a:fld id="{ADE9041D-98B8-4406-BC50-04392648AFA8}" type="slidenum">
              <a:rPr lang="vi-VN" smtClean="0"/>
              <a:t>21</a:t>
            </a:fld>
            <a:endParaRPr lang="vi-VN"/>
          </a:p>
        </p:txBody>
      </p:sp>
    </p:spTree>
    <p:extLst>
      <p:ext uri="{BB962C8B-B14F-4D97-AF65-F5344CB8AC3E}">
        <p14:creationId xmlns:p14="http://schemas.microsoft.com/office/powerpoint/2010/main" val="19686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Trên đầu mỗi file XML bạn phải khai báo một thẻ để thông báo version XML đang sử dụng (thường là version 1.0), và còn có thể chứa các thông tin về mã hóa ký tự hoặc các phụ thuộc bên ngoài khác (VD: </a:t>
            </a:r>
            <a:r>
              <a:rPr lang="vi-VN" sz="1200" b="1" dirty="0">
                <a:solidFill>
                  <a:srgbClr val="FF0000"/>
                </a:solidFill>
              </a:rPr>
              <a:t>UTF-8</a:t>
            </a:r>
            <a:r>
              <a:rPr lang="vi-VN" sz="1200" dirty="0"/>
              <a:t>, UTF-16, ISO-10646-UCS-2, ISO-10646-UCS-4,...).</a:t>
            </a:r>
          </a:p>
        </p:txBody>
      </p:sp>
      <p:sp>
        <p:nvSpPr>
          <p:cNvPr id="4" name="Slide Number Placeholder 3"/>
          <p:cNvSpPr>
            <a:spLocks noGrp="1"/>
          </p:cNvSpPr>
          <p:nvPr>
            <p:ph type="sldNum" sz="quarter" idx="5"/>
          </p:nvPr>
        </p:nvSpPr>
        <p:spPr/>
        <p:txBody>
          <a:bodyPr/>
          <a:lstStyle/>
          <a:p>
            <a:fld id="{ADE9041D-98B8-4406-BC50-04392648AFA8}" type="slidenum">
              <a:rPr lang="vi-VN" smtClean="0"/>
              <a:t>4</a:t>
            </a:fld>
            <a:endParaRPr lang="vi-VN"/>
          </a:p>
        </p:txBody>
      </p:sp>
    </p:spTree>
    <p:extLst>
      <p:ext uri="{BB962C8B-B14F-4D97-AF65-F5344CB8AC3E}">
        <p14:creationId xmlns:p14="http://schemas.microsoft.com/office/powerpoint/2010/main" val="417596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a:solidFill>
                  <a:schemeClr val="tx1"/>
                </a:solidFill>
                <a:effectLst/>
                <a:latin typeface="+mn-lt"/>
                <a:ea typeface="+mn-ea"/>
                <a:cs typeface="+mn-cs"/>
              </a:rPr>
              <a:t>XML được xây dựng dựa vào cấu trúc NODE lồng nhau, mỗi node sẽ có một thẻ mở và một thẻ đóng như trên hình:</a:t>
            </a:r>
          </a:p>
          <a:p>
            <a:pPr marL="171450" indent="-171450">
              <a:buFontTx/>
              <a:buChar char="-"/>
            </a:pPr>
            <a:r>
              <a:rPr lang="vi-VN" sz="1200" b="0" i="0" kern="1200" dirty="0">
                <a:solidFill>
                  <a:schemeClr val="tx1"/>
                </a:solidFill>
                <a:effectLst/>
                <a:latin typeface="+mn-lt"/>
                <a:ea typeface="+mn-ea"/>
                <a:cs typeface="+mn-cs"/>
              </a:rPr>
              <a:t>Trong đó:</a:t>
            </a:r>
          </a:p>
          <a:p>
            <a:pPr marL="0" indent="0">
              <a:buFontTx/>
              <a:buNone/>
            </a:pPr>
            <a:r>
              <a:rPr lang="vi-VN" sz="1200" b="0" i="0" kern="1200" dirty="0">
                <a:solidFill>
                  <a:schemeClr val="tx1"/>
                </a:solidFill>
                <a:effectLst/>
                <a:latin typeface="+mn-lt"/>
                <a:ea typeface="+mn-ea"/>
                <a:cs typeface="+mn-cs"/>
              </a:rPr>
              <a:t> + &lt;nodename&gt; là thẻ mở, tên của thẻ này do bạn tự định nghĩa.</a:t>
            </a:r>
          </a:p>
          <a:p>
            <a:pPr marL="0" indent="0">
              <a:buFontTx/>
              <a:buNone/>
            </a:pPr>
            <a:r>
              <a:rPr lang="vi-VN" sz="1200" b="0" i="0" kern="1200" dirty="0">
                <a:solidFill>
                  <a:schemeClr val="tx1"/>
                </a:solidFill>
                <a:effectLst/>
                <a:latin typeface="+mn-lt"/>
                <a:ea typeface="+mn-ea"/>
                <a:cs typeface="+mn-cs"/>
              </a:rPr>
              <a:t> + &lt;/nodename&gt; là thẻ đóng, tên của thẻ này phải trùng với tên của thẻ mở.</a:t>
            </a:r>
          </a:p>
          <a:p>
            <a:pPr marL="0" indent="0">
              <a:buFontTx/>
              <a:buNone/>
            </a:pPr>
            <a:r>
              <a:rPr lang="vi-VN" sz="1200" b="0" i="0" kern="1200" dirty="0">
                <a:solidFill>
                  <a:schemeClr val="tx1"/>
                </a:solidFill>
                <a:effectLst/>
                <a:latin typeface="+mn-lt"/>
                <a:ea typeface="+mn-ea"/>
                <a:cs typeface="+mn-cs"/>
              </a:rPr>
              <a:t> + content là nội dung của thẻ</a:t>
            </a:r>
          </a:p>
        </p:txBody>
      </p:sp>
      <p:sp>
        <p:nvSpPr>
          <p:cNvPr id="4" name="Slide Number Placeholder 3"/>
          <p:cNvSpPr>
            <a:spLocks noGrp="1"/>
          </p:cNvSpPr>
          <p:nvPr>
            <p:ph type="sldNum" sz="quarter" idx="5"/>
          </p:nvPr>
        </p:nvSpPr>
        <p:spPr/>
        <p:txBody>
          <a:bodyPr/>
          <a:lstStyle/>
          <a:p>
            <a:fld id="{ADE9041D-98B8-4406-BC50-04392648AFA8}" type="slidenum">
              <a:rPr lang="vi-VN" smtClean="0"/>
              <a:t>5</a:t>
            </a:fld>
            <a:endParaRPr lang="vi-VN"/>
          </a:p>
        </p:txBody>
      </p:sp>
    </p:spTree>
    <p:extLst>
      <p:ext uri="{BB962C8B-B14F-4D97-AF65-F5344CB8AC3E}">
        <p14:creationId xmlns:p14="http://schemas.microsoft.com/office/powerpoint/2010/main" val="330451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 cơ chế của nó là đọc toàn bộ nội dung tập tin XML vào bộ nhớ (do đó nếu XML lớn thì làm chậm chương trình và có thể phung phí bộ nhớ vì không phải lúc nào ta cũng muốn đọc hết nội dung XML).</a:t>
            </a:r>
          </a:p>
          <a:p>
            <a:r>
              <a:rPr lang="vi-VN" sz="1200" b="0" i="0" kern="1200" dirty="0">
                <a:solidFill>
                  <a:schemeClr val="tx1"/>
                </a:solidFill>
                <a:effectLst/>
                <a:latin typeface="+mn-lt"/>
                <a:ea typeface="+mn-ea"/>
                <a:cs typeface="+mn-cs"/>
              </a:rPr>
              <a:t>- ...</a:t>
            </a: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10</a:t>
            </a:fld>
            <a:endParaRPr lang="vi-VN"/>
          </a:p>
        </p:txBody>
      </p:sp>
    </p:spTree>
    <p:extLst>
      <p:ext uri="{BB962C8B-B14F-4D97-AF65-F5344CB8AC3E}">
        <p14:creationId xmlns:p14="http://schemas.microsoft.com/office/powerpoint/2010/main" val="77259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Cho phép bạn truy cập vào bất kỳ phần nào của tài liệu liên tục và cho phép bạn chỉnh sửa các cây DOM.</a:t>
            </a:r>
          </a:p>
          <a:p>
            <a:pPr marL="171450" indent="-171450">
              <a:buFontTx/>
              <a:buChar char="-"/>
            </a:pPr>
            <a:r>
              <a:rPr lang="vi-VN" sz="1200" b="0" i="0" kern="1200" dirty="0">
                <a:solidFill>
                  <a:schemeClr val="tx1"/>
                </a:solidFill>
                <a:effectLst/>
                <a:latin typeface="+mn-lt"/>
                <a:ea typeface="+mn-ea"/>
                <a:cs typeface="+mn-cs"/>
              </a:rPr>
              <a:t>Nhưng từ quan điểm chức năng, SAX cung cấp ít các chức năng hơn, người dùng phải tự làm (DOM có thể đọc và ghi trên file XML trong khi SAX chỉ có thể đọc.)</a:t>
            </a: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13</a:t>
            </a:fld>
            <a:endParaRPr lang="vi-VN"/>
          </a:p>
        </p:txBody>
      </p:sp>
    </p:spTree>
    <p:extLst>
      <p:ext uri="{BB962C8B-B14F-4D97-AF65-F5344CB8AC3E}">
        <p14:creationId xmlns:p14="http://schemas.microsoft.com/office/powerpoint/2010/main" val="4231926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dirty="0"/>
              <a:t>Được định nghĩa dữ theo ngôn ngữ JavaScript, tiêu chuẩn ECMA-262 năm 1999.</a:t>
            </a:r>
          </a:p>
          <a:p>
            <a:pPr marL="171450" indent="-171450">
              <a:buFontTx/>
              <a:buChar char="-"/>
            </a:pPr>
            <a:r>
              <a:rPr lang="vi-VN" sz="1200" dirty="0"/>
              <a:t>...</a:t>
            </a:r>
          </a:p>
          <a:p>
            <a:pPr marL="171450" indent="-171450">
              <a:buFontTx/>
              <a:buChar char="-"/>
            </a:pPr>
            <a:r>
              <a:rPr lang="vi-VN" sz="1200" dirty="0"/>
              <a:t> tương thích với hầu hết các ngôn ngữ C, C++, C#, Java, JavaScript, Perl, Python…</a:t>
            </a: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15</a:t>
            </a:fld>
            <a:endParaRPr lang="vi-VN"/>
          </a:p>
        </p:txBody>
      </p:sp>
    </p:spTree>
    <p:extLst>
      <p:ext uri="{BB962C8B-B14F-4D97-AF65-F5344CB8AC3E}">
        <p14:creationId xmlns:p14="http://schemas.microsoft.com/office/powerpoint/2010/main" val="95853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t>- API là một tập các quy tắc và cơ chế mà theo đó, một ứng dụng hay một thành phần sẽ tương tác với một ứng dụng hay thành phần khác.</a:t>
            </a: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18</a:t>
            </a:fld>
            <a:endParaRPr lang="vi-VN"/>
          </a:p>
        </p:txBody>
      </p:sp>
    </p:spTree>
    <p:extLst>
      <p:ext uri="{BB962C8B-B14F-4D97-AF65-F5344CB8AC3E}">
        <p14:creationId xmlns:p14="http://schemas.microsoft.com/office/powerpoint/2010/main" val="9909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Nó sử dụng phương thức HTTP đơn giản để tạo cho giao tiếp giữa các máy. Vì vậy, thay vì sử dụng một URL cho việc xử lý một số thông tin người dùng, REST gửi một yêu cầu HTTP cơ bản như GET, POST, DELETE, PUT đến một URL để xử lý dữ liệu.</a:t>
            </a:r>
          </a:p>
        </p:txBody>
      </p:sp>
      <p:sp>
        <p:nvSpPr>
          <p:cNvPr id="4" name="Slide Number Placeholder 3"/>
          <p:cNvSpPr>
            <a:spLocks noGrp="1"/>
          </p:cNvSpPr>
          <p:nvPr>
            <p:ph type="sldNum" sz="quarter" idx="5"/>
          </p:nvPr>
        </p:nvSpPr>
        <p:spPr/>
        <p:txBody>
          <a:bodyPr/>
          <a:lstStyle/>
          <a:p>
            <a:fld id="{ADE9041D-98B8-4406-BC50-04392648AFA8}" type="slidenum">
              <a:rPr lang="vi-VN" smtClean="0"/>
              <a:t>19</a:t>
            </a:fld>
            <a:endParaRPr lang="vi-VN"/>
          </a:p>
        </p:txBody>
      </p:sp>
    </p:spTree>
    <p:extLst>
      <p:ext uri="{BB962C8B-B14F-4D97-AF65-F5344CB8AC3E}">
        <p14:creationId xmlns:p14="http://schemas.microsoft.com/office/powerpoint/2010/main" val="41180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RESTful là một trong những kiểu thiết kế API được sử dụng phổ biến ngày nay để cho các ứng dụng (web, mobile…) khác nhau giao tiếp với nhau.</a:t>
            </a:r>
          </a:p>
          <a:p>
            <a:r>
              <a:rPr lang="vi-VN" dirty="0"/>
              <a:t>- </a:t>
            </a:r>
            <a:r>
              <a:rPr lang="vi-VN" sz="1200" b="0" i="0" kern="1200" dirty="0">
                <a:solidFill>
                  <a:schemeClr val="tx1"/>
                </a:solidFill>
                <a:effectLst/>
                <a:latin typeface="+mn-lt"/>
                <a:ea typeface="+mn-ea"/>
                <a:cs typeface="+mn-cs"/>
              </a:rPr>
              <a:t>Chức năng quan trọng nhất của </a:t>
            </a:r>
            <a:r>
              <a:rPr lang="vi-VN" sz="1200" b="1" i="0" kern="1200" dirty="0">
                <a:solidFill>
                  <a:schemeClr val="tx1"/>
                </a:solidFill>
                <a:effectLst/>
                <a:latin typeface="+mn-lt"/>
                <a:ea typeface="+mn-ea"/>
                <a:cs typeface="+mn-cs"/>
              </a:rPr>
              <a:t>REST</a:t>
            </a:r>
            <a:r>
              <a:rPr lang="vi-VN" sz="1200" b="0" i="0" kern="1200" dirty="0">
                <a:solidFill>
                  <a:schemeClr val="tx1"/>
                </a:solidFill>
                <a:effectLst/>
                <a:latin typeface="+mn-lt"/>
                <a:ea typeface="+mn-ea"/>
                <a:cs typeface="+mn-cs"/>
              </a:rPr>
              <a:t> là quy định cách sử dụng các HTTP method (như GET, POST, PUT, DELETE…) và cách định dạng các URL cho ứng dụng web để quản các resource. RESTful không quy định logic code ứng dụng và không giới hạn bởi ngôn ngữ lập trình ứng dụng, bất kỳ ngôn ngữ hoặc framework nào cũng có thể sử dụng để thiết kế một </a:t>
            </a:r>
            <a:r>
              <a:rPr lang="vi-VN" sz="1200" b="1" i="0" kern="1200" dirty="0">
                <a:solidFill>
                  <a:schemeClr val="tx1"/>
                </a:solidFill>
                <a:effectLst/>
                <a:latin typeface="+mn-lt"/>
                <a:ea typeface="+mn-ea"/>
                <a:cs typeface="+mn-cs"/>
              </a:rPr>
              <a:t>RESTful API</a:t>
            </a:r>
            <a:r>
              <a:rPr lang="vi-VN" sz="1200" b="0" i="0" kern="1200" dirty="0">
                <a:solidFill>
                  <a:schemeClr val="tx1"/>
                </a:solidFill>
                <a:effectLst/>
                <a:latin typeface="+mn-lt"/>
                <a:ea typeface="+mn-ea"/>
                <a:cs typeface="+mn-cs"/>
              </a:rPr>
              <a:t>.</a:t>
            </a:r>
            <a:endParaRPr lang="vi-VN" dirty="0"/>
          </a:p>
        </p:txBody>
      </p:sp>
      <p:sp>
        <p:nvSpPr>
          <p:cNvPr id="4" name="Slide Number Placeholder 3"/>
          <p:cNvSpPr>
            <a:spLocks noGrp="1"/>
          </p:cNvSpPr>
          <p:nvPr>
            <p:ph type="sldNum" sz="quarter" idx="5"/>
          </p:nvPr>
        </p:nvSpPr>
        <p:spPr/>
        <p:txBody>
          <a:bodyPr/>
          <a:lstStyle/>
          <a:p>
            <a:fld id="{ADE9041D-98B8-4406-BC50-04392648AFA8}" type="slidenum">
              <a:rPr lang="vi-VN" smtClean="0"/>
              <a:t>20</a:t>
            </a:fld>
            <a:endParaRPr lang="vi-VN"/>
          </a:p>
        </p:txBody>
      </p:sp>
    </p:spTree>
    <p:extLst>
      <p:ext uri="{BB962C8B-B14F-4D97-AF65-F5344CB8AC3E}">
        <p14:creationId xmlns:p14="http://schemas.microsoft.com/office/powerpoint/2010/main" val="269535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292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243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950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3713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190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76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218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823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748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9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27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03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798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29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8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3461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851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90839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9" r:id="rId12"/>
    <p:sldLayoutId id="2147483724" r:id="rId13"/>
    <p:sldLayoutId id="2147483725" r:id="rId14"/>
    <p:sldLayoutId id="2147483726" r:id="rId15"/>
    <p:sldLayoutId id="2147483727" r:id="rId16"/>
    <p:sldLayoutId id="2147483728"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uythanhcse.wordpress.com/2013/05/31/bai-tap-29-xml-parser-trong-androi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9C4085-D692-4AA4-BBFE-4898366A6477}"/>
              </a:ext>
            </a:extLst>
          </p:cNvPr>
          <p:cNvSpPr>
            <a:spLocks noGrp="1"/>
          </p:cNvSpPr>
          <p:nvPr>
            <p:ph type="title"/>
          </p:nvPr>
        </p:nvSpPr>
        <p:spPr/>
        <p:txBody>
          <a:bodyPr>
            <a:normAutofit/>
          </a:bodyPr>
          <a:lstStyle/>
          <a:p>
            <a:r>
              <a:rPr lang="vi-VN" sz="6000" dirty="0"/>
              <a:t>XML và JSON</a:t>
            </a:r>
          </a:p>
        </p:txBody>
      </p:sp>
      <p:sp>
        <p:nvSpPr>
          <p:cNvPr id="11" name="Rectangle 10">
            <a:extLst>
              <a:ext uri="{FF2B5EF4-FFF2-40B4-BE49-F238E27FC236}">
                <a16:creationId xmlns:a16="http://schemas.microsoft.com/office/drawing/2014/main" id="{4E5C9310-8053-49AA-9099-0E4E83014833}"/>
              </a:ext>
            </a:extLst>
          </p:cNvPr>
          <p:cNvSpPr/>
          <p:nvPr/>
        </p:nvSpPr>
        <p:spPr>
          <a:xfrm>
            <a:off x="2812868" y="2397948"/>
            <a:ext cx="8813074" cy="2308324"/>
          </a:xfrm>
          <a:prstGeom prst="rect">
            <a:avLst/>
          </a:prstGeom>
        </p:spPr>
        <p:txBody>
          <a:bodyPr wrap="square">
            <a:spAutoFit/>
          </a:bodyPr>
          <a:lstStyle/>
          <a:p>
            <a:r>
              <a:rPr lang="en-US" sz="3600" b="1" dirty="0" err="1">
                <a:solidFill>
                  <a:srgbClr val="8D8FD0"/>
                </a:solidFill>
              </a:rPr>
              <a:t>Giáo</a:t>
            </a:r>
            <a:r>
              <a:rPr lang="en-US" sz="3600" b="1" dirty="0">
                <a:solidFill>
                  <a:srgbClr val="8D8FD0"/>
                </a:solidFill>
              </a:rPr>
              <a:t> </a:t>
            </a:r>
            <a:r>
              <a:rPr lang="en-US" sz="3600" b="1" dirty="0" err="1">
                <a:solidFill>
                  <a:srgbClr val="8D8FD0"/>
                </a:solidFill>
              </a:rPr>
              <a:t>viên</a:t>
            </a:r>
            <a:r>
              <a:rPr lang="en-US" sz="3600" b="1" dirty="0">
                <a:solidFill>
                  <a:srgbClr val="8D8FD0"/>
                </a:solidFill>
              </a:rPr>
              <a:t>: </a:t>
            </a:r>
            <a:r>
              <a:rPr lang="en-US" sz="3600" b="1" dirty="0" err="1">
                <a:solidFill>
                  <a:srgbClr val="8D8FD0"/>
                </a:solidFill>
              </a:rPr>
              <a:t>ThS</a:t>
            </a:r>
            <a:r>
              <a:rPr lang="en-US" sz="3600" b="1" dirty="0">
                <a:solidFill>
                  <a:srgbClr val="8D8FD0"/>
                </a:solidFill>
              </a:rPr>
              <a:t>. Lê </a:t>
            </a:r>
            <a:r>
              <a:rPr lang="en-US" sz="3600" b="1" dirty="0" err="1">
                <a:solidFill>
                  <a:srgbClr val="8D8FD0"/>
                </a:solidFill>
              </a:rPr>
              <a:t>Huỳnh</a:t>
            </a:r>
            <a:r>
              <a:rPr lang="en-US" sz="3600" b="1" dirty="0">
                <a:solidFill>
                  <a:srgbClr val="8D8FD0"/>
                </a:solidFill>
              </a:rPr>
              <a:t> Ph</a:t>
            </a:r>
            <a:r>
              <a:rPr lang="vi-VN" sz="3600" b="1" dirty="0">
                <a:solidFill>
                  <a:srgbClr val="8D8FD0"/>
                </a:solidFill>
              </a:rPr>
              <a:t>ước</a:t>
            </a:r>
            <a:endParaRPr lang="en-US" sz="3600" b="1" dirty="0">
              <a:solidFill>
                <a:srgbClr val="8D8FD0"/>
              </a:solidFill>
            </a:endParaRPr>
          </a:p>
          <a:p>
            <a:r>
              <a:rPr lang="en-US" sz="3600" b="1" dirty="0" err="1">
                <a:solidFill>
                  <a:srgbClr val="8D8FD0"/>
                </a:solidFill>
              </a:rPr>
              <a:t>Thành</a:t>
            </a:r>
            <a:r>
              <a:rPr lang="en-US" sz="3600" b="1" dirty="0">
                <a:solidFill>
                  <a:srgbClr val="8D8FD0"/>
                </a:solidFill>
              </a:rPr>
              <a:t> </a:t>
            </a:r>
            <a:r>
              <a:rPr lang="en-US" sz="3600" b="1" dirty="0" err="1">
                <a:solidFill>
                  <a:srgbClr val="8D8FD0"/>
                </a:solidFill>
              </a:rPr>
              <a:t>viên</a:t>
            </a:r>
            <a:r>
              <a:rPr lang="en-US" sz="3600" b="1" dirty="0">
                <a:solidFill>
                  <a:srgbClr val="8D8FD0"/>
                </a:solidFill>
              </a:rPr>
              <a:t>:</a:t>
            </a:r>
          </a:p>
          <a:p>
            <a:r>
              <a:rPr lang="en-US" sz="3600" b="1" dirty="0">
                <a:solidFill>
                  <a:srgbClr val="8D8FD0"/>
                </a:solidFill>
              </a:rPr>
              <a:t>	- Mai </a:t>
            </a:r>
            <a:r>
              <a:rPr lang="en-US" sz="3600" b="1" dirty="0" err="1">
                <a:solidFill>
                  <a:srgbClr val="8D8FD0"/>
                </a:solidFill>
              </a:rPr>
              <a:t>Trúc</a:t>
            </a:r>
            <a:r>
              <a:rPr lang="en-US" sz="3600" b="1" dirty="0">
                <a:solidFill>
                  <a:srgbClr val="8D8FD0"/>
                </a:solidFill>
              </a:rPr>
              <a:t> </a:t>
            </a:r>
            <a:r>
              <a:rPr lang="en-US" sz="3600" b="1" dirty="0" err="1">
                <a:solidFill>
                  <a:srgbClr val="8D8FD0"/>
                </a:solidFill>
              </a:rPr>
              <a:t>Lâm</a:t>
            </a:r>
            <a:endParaRPr lang="en-US" sz="3600" b="1" dirty="0">
              <a:solidFill>
                <a:srgbClr val="8D8FD0"/>
              </a:solidFill>
            </a:endParaRPr>
          </a:p>
          <a:p>
            <a:r>
              <a:rPr lang="en-US" sz="3600" b="1" dirty="0">
                <a:solidFill>
                  <a:srgbClr val="8D8FD0"/>
                </a:solidFill>
              </a:rPr>
              <a:t>	- Lê </a:t>
            </a:r>
            <a:r>
              <a:rPr lang="en-US" sz="3600" b="1" dirty="0" err="1">
                <a:solidFill>
                  <a:srgbClr val="8D8FD0"/>
                </a:solidFill>
              </a:rPr>
              <a:t>Trần</a:t>
            </a:r>
            <a:r>
              <a:rPr lang="en-US" sz="3600" b="1" dirty="0">
                <a:solidFill>
                  <a:srgbClr val="8D8FD0"/>
                </a:solidFill>
              </a:rPr>
              <a:t> </a:t>
            </a:r>
            <a:r>
              <a:rPr lang="en-US" sz="3600" b="1" dirty="0" err="1">
                <a:solidFill>
                  <a:srgbClr val="8D8FD0"/>
                </a:solidFill>
              </a:rPr>
              <a:t>Bảo</a:t>
            </a:r>
            <a:r>
              <a:rPr lang="en-US" sz="3600" b="1" dirty="0">
                <a:solidFill>
                  <a:srgbClr val="8D8FD0"/>
                </a:solidFill>
              </a:rPr>
              <a:t> S</a:t>
            </a:r>
            <a:r>
              <a:rPr lang="vi-VN" sz="3600" b="1" dirty="0">
                <a:solidFill>
                  <a:srgbClr val="8D8FD0"/>
                </a:solidFill>
              </a:rPr>
              <a:t>ương</a:t>
            </a:r>
          </a:p>
        </p:txBody>
      </p:sp>
    </p:spTree>
    <p:extLst>
      <p:ext uri="{BB962C8B-B14F-4D97-AF65-F5344CB8AC3E}">
        <p14:creationId xmlns:p14="http://schemas.microsoft.com/office/powerpoint/2010/main" val="41153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a:xfrm>
            <a:off x="91440" y="609600"/>
            <a:ext cx="11939451" cy="1257300"/>
          </a:xfrm>
        </p:spPr>
        <p:txBody>
          <a:bodyPr>
            <a:noAutofit/>
          </a:bodyPr>
          <a:lstStyle/>
          <a:p>
            <a:r>
              <a:rPr lang="vi-VN" sz="5400" dirty="0"/>
              <a:t>Xử lí XML trong Java (Kỹ thuật DOM)</a:t>
            </a:r>
          </a:p>
        </p:txBody>
      </p:sp>
      <p:sp>
        <p:nvSpPr>
          <p:cNvPr id="4" name="Content Placeholder 3">
            <a:extLst>
              <a:ext uri="{FF2B5EF4-FFF2-40B4-BE49-F238E27FC236}">
                <a16:creationId xmlns:a16="http://schemas.microsoft.com/office/drawing/2014/main" id="{B02C6DE7-5CB0-4819-9CAE-83B3142C1B1B}"/>
              </a:ext>
            </a:extLst>
          </p:cNvPr>
          <p:cNvSpPr>
            <a:spLocks noGrp="1"/>
          </p:cNvSpPr>
          <p:nvPr>
            <p:ph idx="1"/>
          </p:nvPr>
        </p:nvSpPr>
        <p:spPr>
          <a:xfrm>
            <a:off x="913795" y="2076450"/>
            <a:ext cx="10353762" cy="2914651"/>
          </a:xfrm>
        </p:spPr>
        <p:txBody>
          <a:bodyPr>
            <a:normAutofit/>
          </a:bodyPr>
          <a:lstStyle/>
          <a:p>
            <a:r>
              <a:rPr lang="nl-NL" sz="3600" dirty="0">
                <a:effectLst/>
              </a:rPr>
              <a:t> DOM (Document Object Model ): Cache all</a:t>
            </a:r>
          </a:p>
          <a:p>
            <a:r>
              <a:rPr lang="vi-VN" sz="3600" dirty="0"/>
              <a:t> DOM cho phép lấy: NodeLists, .getElementsByTagName() , .item(i), .getName() , .getValue() , .getFirstChild() , .getAttributes(),…</a:t>
            </a:r>
          </a:p>
        </p:txBody>
      </p:sp>
      <p:sp>
        <p:nvSpPr>
          <p:cNvPr id="3" name="TextBox 2">
            <a:extLst>
              <a:ext uri="{FF2B5EF4-FFF2-40B4-BE49-F238E27FC236}">
                <a16:creationId xmlns:a16="http://schemas.microsoft.com/office/drawing/2014/main" id="{60BE7151-B077-427E-AC05-88FBA58FCE04}"/>
              </a:ext>
            </a:extLst>
          </p:cNvPr>
          <p:cNvSpPr txBox="1"/>
          <p:nvPr/>
        </p:nvSpPr>
        <p:spPr>
          <a:xfrm>
            <a:off x="913795" y="5009972"/>
            <a:ext cx="9579174" cy="1200329"/>
          </a:xfrm>
          <a:prstGeom prst="rect">
            <a:avLst/>
          </a:prstGeom>
          <a:noFill/>
        </p:spPr>
        <p:txBody>
          <a:bodyPr wrap="square" rtlCol="0">
            <a:spAutoFit/>
          </a:bodyPr>
          <a:lstStyle/>
          <a:p>
            <a:r>
              <a:rPr lang="vi-VN" sz="3600" dirty="0">
                <a:hlinkClick r:id="rId3"/>
              </a:rPr>
              <a:t>https://duythanhcse.wordpress.com/2013/05/31/bai-tap-29-xml-parser-trong-android/</a:t>
            </a:r>
            <a:endParaRPr lang="vi-VN" sz="3600" dirty="0"/>
          </a:p>
        </p:txBody>
      </p:sp>
    </p:spTree>
    <p:extLst>
      <p:ext uri="{BB962C8B-B14F-4D97-AF65-F5344CB8AC3E}">
        <p14:creationId xmlns:p14="http://schemas.microsoft.com/office/powerpoint/2010/main" val="336721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a:xfrm>
            <a:off x="91440" y="609600"/>
            <a:ext cx="11939451" cy="1257300"/>
          </a:xfrm>
        </p:spPr>
        <p:txBody>
          <a:bodyPr>
            <a:noAutofit/>
          </a:bodyPr>
          <a:lstStyle/>
          <a:p>
            <a:r>
              <a:rPr lang="vi-VN" sz="5400" dirty="0"/>
              <a:t>Xử lí XML trong Java (Kỹ thuật SAX)</a:t>
            </a:r>
          </a:p>
        </p:txBody>
      </p:sp>
      <p:sp>
        <p:nvSpPr>
          <p:cNvPr id="4" name="Content Placeholder 3">
            <a:extLst>
              <a:ext uri="{FF2B5EF4-FFF2-40B4-BE49-F238E27FC236}">
                <a16:creationId xmlns:a16="http://schemas.microsoft.com/office/drawing/2014/main" id="{B02C6DE7-5CB0-4819-9CAE-83B3142C1B1B}"/>
              </a:ext>
            </a:extLst>
          </p:cNvPr>
          <p:cNvSpPr>
            <a:spLocks noGrp="1"/>
          </p:cNvSpPr>
          <p:nvPr>
            <p:ph idx="1"/>
          </p:nvPr>
        </p:nvSpPr>
        <p:spPr/>
        <p:txBody>
          <a:bodyPr>
            <a:normAutofit fontScale="92500" lnSpcReduction="20000"/>
          </a:bodyPr>
          <a:lstStyle/>
          <a:p>
            <a:r>
              <a:rPr lang="en-US" sz="3600" dirty="0">
                <a:effectLst/>
              </a:rPr>
              <a:t>Simple API for XML, scan the document, </a:t>
            </a:r>
            <a:r>
              <a:rPr lang="vi-VN" sz="3600" dirty="0">
                <a:effectLst/>
              </a:rPr>
              <a:t>đỡ tốn bộ nhớ, chạy nhanh, nhưng viết phức tạp.</a:t>
            </a:r>
          </a:p>
          <a:p>
            <a:r>
              <a:rPr lang="vi-VN" sz="3600" dirty="0"/>
              <a:t>– Các tag là element trong SAX có thể dùng các hàm:</a:t>
            </a:r>
          </a:p>
          <a:p>
            <a:r>
              <a:rPr lang="vi-VN" sz="3600" dirty="0"/>
              <a:t> + .getAttributeCount()</a:t>
            </a:r>
          </a:p>
          <a:p>
            <a:r>
              <a:rPr lang="vi-VN" sz="3600" dirty="0"/>
              <a:t> + .getAttributeName()</a:t>
            </a:r>
          </a:p>
          <a:p>
            <a:r>
              <a:rPr lang="vi-VN" sz="3600" dirty="0"/>
              <a:t> + .getAttributeValue()</a:t>
            </a:r>
          </a:p>
        </p:txBody>
      </p:sp>
    </p:spTree>
    <p:extLst>
      <p:ext uri="{BB962C8B-B14F-4D97-AF65-F5344CB8AC3E}">
        <p14:creationId xmlns:p14="http://schemas.microsoft.com/office/powerpoint/2010/main" val="98664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a:xfrm>
            <a:off x="1278974" y="5559324"/>
            <a:ext cx="9440034" cy="1059644"/>
          </a:xfrm>
        </p:spPr>
        <p:txBody>
          <a:bodyPr vert="horz" lIns="91440" tIns="45720" rIns="91440" bIns="45720" rtlCol="0" anchor="b">
            <a:normAutofit/>
          </a:bodyPr>
          <a:lstStyle/>
          <a:p>
            <a:r>
              <a:rPr lang="en-US" sz="4800" dirty="0" err="1"/>
              <a:t>Xử</a:t>
            </a:r>
            <a:r>
              <a:rPr lang="en-US" sz="4800" dirty="0"/>
              <a:t> </a:t>
            </a:r>
            <a:r>
              <a:rPr lang="en-US" sz="4800" dirty="0" err="1"/>
              <a:t>lí</a:t>
            </a:r>
            <a:r>
              <a:rPr lang="en-US" sz="4800" dirty="0"/>
              <a:t> XML </a:t>
            </a:r>
            <a:r>
              <a:rPr lang="en-US" sz="4800" dirty="0" err="1"/>
              <a:t>trong</a:t>
            </a:r>
            <a:r>
              <a:rPr lang="en-US" sz="4800" dirty="0"/>
              <a:t> Java (</a:t>
            </a:r>
            <a:r>
              <a:rPr lang="en-US" sz="4800" dirty="0" err="1"/>
              <a:t>Kỹ</a:t>
            </a:r>
            <a:r>
              <a:rPr lang="en-US" sz="4800" dirty="0"/>
              <a:t> </a:t>
            </a:r>
            <a:r>
              <a:rPr lang="en-US" sz="4800" dirty="0" err="1"/>
              <a:t>thuật</a:t>
            </a:r>
            <a:r>
              <a:rPr lang="en-US" sz="4800" dirty="0"/>
              <a:t> SAX)</a:t>
            </a:r>
          </a:p>
        </p:txBody>
      </p:sp>
      <p:pic>
        <p:nvPicPr>
          <p:cNvPr id="17" name="Picture 16">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630F1719-A9A1-4CBA-BE57-7E75EB8E1BB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4020" y="324673"/>
            <a:ext cx="5882874" cy="4995619"/>
          </a:xfrm>
          <a:prstGeom prst="rect">
            <a:avLst/>
          </a:prstGeom>
        </p:spPr>
      </p:pic>
      <p:pic>
        <p:nvPicPr>
          <p:cNvPr id="3" name="Picture 2">
            <a:extLst>
              <a:ext uri="{FF2B5EF4-FFF2-40B4-BE49-F238E27FC236}">
                <a16:creationId xmlns:a16="http://schemas.microsoft.com/office/drawing/2014/main" id="{7A1EA61D-69FA-4192-B525-493B7782F06D}"/>
              </a:ext>
            </a:extLst>
          </p:cNvPr>
          <p:cNvPicPr>
            <a:picLocks noChangeAspect="1"/>
          </p:cNvPicPr>
          <p:nvPr/>
        </p:nvPicPr>
        <p:blipFill>
          <a:blip r:embed="rId5"/>
          <a:stretch>
            <a:fillRect/>
          </a:stretch>
        </p:blipFill>
        <p:spPr>
          <a:xfrm>
            <a:off x="6267253" y="308774"/>
            <a:ext cx="5776061" cy="5011517"/>
          </a:xfrm>
          <a:prstGeom prst="rect">
            <a:avLst/>
          </a:prstGeom>
        </p:spPr>
      </p:pic>
    </p:spTree>
    <p:extLst>
      <p:ext uri="{BB962C8B-B14F-4D97-AF65-F5344CB8AC3E}">
        <p14:creationId xmlns:p14="http://schemas.microsoft.com/office/powerpoint/2010/main" val="265029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6" name="Content Placeholder 5">
            <a:extLst>
              <a:ext uri="{FF2B5EF4-FFF2-40B4-BE49-F238E27FC236}">
                <a16:creationId xmlns:a16="http://schemas.microsoft.com/office/drawing/2014/main" id="{DECEACDF-27C9-46FC-A1CC-CAD312038380}"/>
              </a:ext>
            </a:extLst>
          </p:cNvPr>
          <p:cNvSpPr>
            <a:spLocks noGrp="1"/>
          </p:cNvSpPr>
          <p:nvPr>
            <p:ph idx="1"/>
          </p:nvPr>
        </p:nvSpPr>
        <p:spPr/>
        <p:txBody>
          <a:bodyPr>
            <a:normAutofit/>
          </a:bodyPr>
          <a:lstStyle/>
          <a:p>
            <a:r>
              <a:rPr lang="vi-VN" sz="3600" dirty="0"/>
              <a:t>DOM thích hợp với những tập tin XML nhỏ hay cần nhiều các thao tác dữ liệu.</a:t>
            </a:r>
          </a:p>
          <a:p>
            <a:r>
              <a:rPr lang="vi-VN" sz="3600" dirty="0"/>
              <a:t>SAX lại thích hợp với dữ liệu đầu vào lớn, hơn thế nữa, nó chạy nhanh hơn và dễ dàng hơn DOM vì API của nó là thực sự đơn giản.</a:t>
            </a:r>
          </a:p>
        </p:txBody>
      </p:sp>
      <p:sp>
        <p:nvSpPr>
          <p:cNvPr id="8" name="Title 7">
            <a:extLst>
              <a:ext uri="{FF2B5EF4-FFF2-40B4-BE49-F238E27FC236}">
                <a16:creationId xmlns:a16="http://schemas.microsoft.com/office/drawing/2014/main" id="{1CF185B0-0464-4C69-A7F8-2DCD872C0A7C}"/>
              </a:ext>
            </a:extLst>
          </p:cNvPr>
          <p:cNvSpPr>
            <a:spLocks noGrp="1"/>
          </p:cNvSpPr>
          <p:nvPr>
            <p:ph type="title"/>
          </p:nvPr>
        </p:nvSpPr>
        <p:spPr/>
        <p:txBody>
          <a:bodyPr>
            <a:normAutofit/>
          </a:bodyPr>
          <a:lstStyle/>
          <a:p>
            <a:r>
              <a:rPr lang="en-US" sz="6000" dirty="0"/>
              <a:t>So </a:t>
            </a:r>
            <a:r>
              <a:rPr lang="en-US" sz="6000" dirty="0" err="1"/>
              <a:t>sánh</a:t>
            </a:r>
            <a:r>
              <a:rPr lang="en-US" sz="6000" dirty="0"/>
              <a:t> DOM </a:t>
            </a:r>
            <a:r>
              <a:rPr lang="en-US" sz="6000" dirty="0" err="1"/>
              <a:t>và</a:t>
            </a:r>
            <a:r>
              <a:rPr lang="en-US" sz="6000" dirty="0"/>
              <a:t> SAX</a:t>
            </a:r>
            <a:endParaRPr lang="vi-VN" sz="6000" dirty="0"/>
          </a:p>
        </p:txBody>
      </p:sp>
    </p:spTree>
    <p:extLst>
      <p:ext uri="{BB962C8B-B14F-4D97-AF65-F5344CB8AC3E}">
        <p14:creationId xmlns:p14="http://schemas.microsoft.com/office/powerpoint/2010/main" val="228681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6" name="Content Placeholder 5">
            <a:extLst>
              <a:ext uri="{FF2B5EF4-FFF2-40B4-BE49-F238E27FC236}">
                <a16:creationId xmlns:a16="http://schemas.microsoft.com/office/drawing/2014/main" id="{DECEACDF-27C9-46FC-A1CC-CAD312038380}"/>
              </a:ext>
            </a:extLst>
          </p:cNvPr>
          <p:cNvSpPr>
            <a:spLocks noGrp="1"/>
          </p:cNvSpPr>
          <p:nvPr>
            <p:ph idx="1"/>
          </p:nvPr>
        </p:nvSpPr>
        <p:spPr/>
        <p:txBody>
          <a:bodyPr/>
          <a:lstStyle/>
          <a:p>
            <a:endParaRPr lang="vi-VN" dirty="0"/>
          </a:p>
        </p:txBody>
      </p:sp>
      <p:sp>
        <p:nvSpPr>
          <p:cNvPr id="8" name="Title 7">
            <a:extLst>
              <a:ext uri="{FF2B5EF4-FFF2-40B4-BE49-F238E27FC236}">
                <a16:creationId xmlns:a16="http://schemas.microsoft.com/office/drawing/2014/main" id="{1CF185B0-0464-4C69-A7F8-2DCD872C0A7C}"/>
              </a:ext>
            </a:extLst>
          </p:cNvPr>
          <p:cNvSpPr>
            <a:spLocks noGrp="1"/>
          </p:cNvSpPr>
          <p:nvPr>
            <p:ph type="title"/>
          </p:nvPr>
        </p:nvSpPr>
        <p:spPr>
          <a:xfrm>
            <a:off x="907901" y="2394417"/>
            <a:ext cx="10353762" cy="1257300"/>
          </a:xfrm>
        </p:spPr>
        <p:txBody>
          <a:bodyPr>
            <a:normAutofit/>
          </a:bodyPr>
          <a:lstStyle/>
          <a:p>
            <a:r>
              <a:rPr lang="en-US" sz="5400" dirty="0"/>
              <a:t>Demo </a:t>
            </a:r>
            <a:r>
              <a:rPr lang="en-US" sz="5400" dirty="0" err="1"/>
              <a:t>Kỹ</a:t>
            </a:r>
            <a:r>
              <a:rPr lang="en-US" sz="5400" dirty="0"/>
              <a:t> </a:t>
            </a:r>
            <a:r>
              <a:rPr lang="en-US" sz="5400" dirty="0" err="1"/>
              <a:t>thuật</a:t>
            </a:r>
            <a:r>
              <a:rPr lang="en-US" sz="5400" dirty="0"/>
              <a:t> SAX</a:t>
            </a:r>
            <a:endParaRPr lang="vi-VN" sz="5400" dirty="0"/>
          </a:p>
        </p:txBody>
      </p:sp>
    </p:spTree>
    <p:extLst>
      <p:ext uri="{BB962C8B-B14F-4D97-AF65-F5344CB8AC3E}">
        <p14:creationId xmlns:p14="http://schemas.microsoft.com/office/powerpoint/2010/main" val="384707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7E4F-3707-4B01-8339-684DC5143382}"/>
              </a:ext>
            </a:extLst>
          </p:cNvPr>
          <p:cNvSpPr>
            <a:spLocks noGrp="1"/>
          </p:cNvSpPr>
          <p:nvPr>
            <p:ph type="title"/>
          </p:nvPr>
        </p:nvSpPr>
        <p:spPr/>
        <p:txBody>
          <a:bodyPr>
            <a:normAutofit/>
          </a:bodyPr>
          <a:lstStyle/>
          <a:p>
            <a:r>
              <a:rPr lang="en-US" sz="6000" dirty="0"/>
              <a:t>JSON </a:t>
            </a:r>
            <a:r>
              <a:rPr lang="en-US" sz="6000" dirty="0" err="1"/>
              <a:t>là</a:t>
            </a:r>
            <a:r>
              <a:rPr lang="en-US" sz="6000" dirty="0"/>
              <a:t> </a:t>
            </a:r>
            <a:r>
              <a:rPr lang="en-US" sz="6000" dirty="0" err="1"/>
              <a:t>gì</a:t>
            </a:r>
            <a:r>
              <a:rPr lang="en-US" sz="6000" dirty="0"/>
              <a:t>?</a:t>
            </a:r>
            <a:endParaRPr lang="vi-VN" sz="6000" dirty="0"/>
          </a:p>
        </p:txBody>
      </p:sp>
      <p:sp>
        <p:nvSpPr>
          <p:cNvPr id="3" name="Content Placeholder 2">
            <a:extLst>
              <a:ext uri="{FF2B5EF4-FFF2-40B4-BE49-F238E27FC236}">
                <a16:creationId xmlns:a16="http://schemas.microsoft.com/office/drawing/2014/main" id="{CC7C77E3-B75F-49B7-B10A-7BF3E5684951}"/>
              </a:ext>
            </a:extLst>
          </p:cNvPr>
          <p:cNvSpPr>
            <a:spLocks noGrp="1"/>
          </p:cNvSpPr>
          <p:nvPr>
            <p:ph idx="1"/>
          </p:nvPr>
        </p:nvSpPr>
        <p:spPr/>
        <p:txBody>
          <a:bodyPr>
            <a:noAutofit/>
          </a:bodyPr>
          <a:lstStyle/>
          <a:p>
            <a:r>
              <a:rPr lang="vi-VN" sz="2800" dirty="0"/>
              <a:t>JSON (JavaScript Object Notation).</a:t>
            </a:r>
          </a:p>
          <a:p>
            <a:r>
              <a:rPr lang="vi-VN" sz="2800" dirty="0"/>
              <a:t>Cấu trúc là  một định dạng  văn bản  đơn giản với các trường dữ liệu được lồng vào nhau.</a:t>
            </a:r>
          </a:p>
          <a:p>
            <a:r>
              <a:rPr lang="vi-VN" sz="2800" dirty="0"/>
              <a:t>JSON được sử dụng để trao đổi dữ liệu giữa các thành phần của một hệ thống.</a:t>
            </a:r>
          </a:p>
        </p:txBody>
      </p:sp>
    </p:spTree>
    <p:extLst>
      <p:ext uri="{BB962C8B-B14F-4D97-AF65-F5344CB8AC3E}">
        <p14:creationId xmlns:p14="http://schemas.microsoft.com/office/powerpoint/2010/main" val="113591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JSON</a:t>
            </a:r>
          </a:p>
        </p:txBody>
      </p:sp>
      <p:sp>
        <p:nvSpPr>
          <p:cNvPr id="5" name="Content Placeholder 4">
            <a:extLst>
              <a:ext uri="{FF2B5EF4-FFF2-40B4-BE49-F238E27FC236}">
                <a16:creationId xmlns:a16="http://schemas.microsoft.com/office/drawing/2014/main" id="{EB498134-80B5-4025-A0E8-C5CFDA3DE50F}"/>
              </a:ext>
            </a:extLst>
          </p:cNvPr>
          <p:cNvSpPr>
            <a:spLocks noGrp="1"/>
          </p:cNvSpPr>
          <p:nvPr>
            <p:ph idx="1"/>
          </p:nvPr>
        </p:nvSpPr>
        <p:spPr>
          <a:xfrm>
            <a:off x="913795" y="2076451"/>
            <a:ext cx="10353762" cy="483870"/>
          </a:xfrm>
        </p:spPr>
        <p:txBody>
          <a:bodyPr>
            <a:normAutofit/>
          </a:bodyPr>
          <a:lstStyle/>
          <a:p>
            <a:r>
              <a:rPr lang="vi-VN" sz="2400" dirty="0"/>
              <a:t>JSON được cấu tạo bơi key và value, có 2 dạng chính:</a:t>
            </a:r>
          </a:p>
        </p:txBody>
      </p:sp>
      <p:pic>
        <p:nvPicPr>
          <p:cNvPr id="7" name="Picture 6" descr="A picture containing clock&#10;&#10;Description automatically generated">
            <a:extLst>
              <a:ext uri="{FF2B5EF4-FFF2-40B4-BE49-F238E27FC236}">
                <a16:creationId xmlns:a16="http://schemas.microsoft.com/office/drawing/2014/main" id="{4BEC0AE4-5757-45FE-9603-E5AA48DD2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253" y="2626604"/>
            <a:ext cx="8834846" cy="1604792"/>
          </a:xfrm>
          <a:prstGeom prst="rect">
            <a:avLst/>
          </a:prstGeom>
        </p:spPr>
      </p:pic>
      <p:sp>
        <p:nvSpPr>
          <p:cNvPr id="10" name="TextBox 9">
            <a:extLst>
              <a:ext uri="{FF2B5EF4-FFF2-40B4-BE49-F238E27FC236}">
                <a16:creationId xmlns:a16="http://schemas.microsoft.com/office/drawing/2014/main" id="{1B25DD7E-3FC6-4C94-9E53-07327075FC8C}"/>
              </a:ext>
            </a:extLst>
          </p:cNvPr>
          <p:cNvSpPr txBox="1"/>
          <p:nvPr/>
        </p:nvSpPr>
        <p:spPr>
          <a:xfrm>
            <a:off x="1673253" y="4493623"/>
            <a:ext cx="8089138" cy="646331"/>
          </a:xfrm>
          <a:prstGeom prst="rect">
            <a:avLst/>
          </a:prstGeom>
          <a:noFill/>
        </p:spPr>
        <p:txBody>
          <a:bodyPr wrap="none" rtlCol="0">
            <a:spAutoFit/>
          </a:bodyPr>
          <a:lstStyle/>
          <a:p>
            <a:r>
              <a:rPr lang="vi-VN" dirty="0"/>
              <a:t>- String ở đây là key do mình tự định nghĩa.</a:t>
            </a:r>
          </a:p>
          <a:p>
            <a:r>
              <a:rPr lang="vi-VN" dirty="0"/>
              <a:t>- Value: có thể là các kiểu sau</a:t>
            </a:r>
            <a:r>
              <a:rPr lang="en-US" dirty="0"/>
              <a:t>: string, number, </a:t>
            </a:r>
            <a:r>
              <a:rPr lang="en-US" dirty="0" err="1"/>
              <a:t>boolean</a:t>
            </a:r>
            <a:r>
              <a:rPr lang="en-US" dirty="0"/>
              <a:t>, array, object, </a:t>
            </a:r>
            <a:r>
              <a:rPr lang="en-US" dirty="0" err="1"/>
              <a:t>hoặc</a:t>
            </a:r>
            <a:r>
              <a:rPr lang="en-US" dirty="0"/>
              <a:t> </a:t>
            </a:r>
            <a:r>
              <a:rPr lang="en-US" dirty="0" err="1"/>
              <a:t>là</a:t>
            </a:r>
            <a:r>
              <a:rPr lang="en-US" dirty="0"/>
              <a:t> null…</a:t>
            </a:r>
            <a:endParaRPr lang="vi-VN" dirty="0"/>
          </a:p>
        </p:txBody>
      </p:sp>
      <p:sp>
        <p:nvSpPr>
          <p:cNvPr id="11" name="TextBox 10">
            <a:extLst>
              <a:ext uri="{FF2B5EF4-FFF2-40B4-BE49-F238E27FC236}">
                <a16:creationId xmlns:a16="http://schemas.microsoft.com/office/drawing/2014/main" id="{7A227B9E-FACF-4465-A369-984DB1ADCAD5}"/>
              </a:ext>
            </a:extLst>
          </p:cNvPr>
          <p:cNvSpPr txBox="1"/>
          <p:nvPr/>
        </p:nvSpPr>
        <p:spPr>
          <a:xfrm>
            <a:off x="1673253" y="5617029"/>
            <a:ext cx="184731" cy="369332"/>
          </a:xfrm>
          <a:prstGeom prst="rect">
            <a:avLst/>
          </a:prstGeom>
          <a:noFill/>
        </p:spPr>
        <p:txBody>
          <a:bodyPr wrap="none" rtlCol="0">
            <a:spAutoFit/>
          </a:bodyPr>
          <a:lstStyle/>
          <a:p>
            <a:endParaRPr lang="vi-VN" dirty="0"/>
          </a:p>
        </p:txBody>
      </p:sp>
      <p:pic>
        <p:nvPicPr>
          <p:cNvPr id="12" name="Picture 11">
            <a:extLst>
              <a:ext uri="{FF2B5EF4-FFF2-40B4-BE49-F238E27FC236}">
                <a16:creationId xmlns:a16="http://schemas.microsoft.com/office/drawing/2014/main" id="{7C650419-0620-4940-94AC-C3FFBE000409}"/>
              </a:ext>
            </a:extLst>
          </p:cNvPr>
          <p:cNvPicPr>
            <a:picLocks noChangeAspect="1"/>
          </p:cNvPicPr>
          <p:nvPr/>
        </p:nvPicPr>
        <p:blipFill>
          <a:blip r:embed="rId3"/>
          <a:stretch>
            <a:fillRect/>
          </a:stretch>
        </p:blipFill>
        <p:spPr>
          <a:xfrm>
            <a:off x="4806911" y="5197570"/>
            <a:ext cx="2567530" cy="1208249"/>
          </a:xfrm>
          <a:prstGeom prst="rect">
            <a:avLst/>
          </a:prstGeom>
        </p:spPr>
      </p:pic>
    </p:spTree>
    <p:extLst>
      <p:ext uri="{BB962C8B-B14F-4D97-AF65-F5344CB8AC3E}">
        <p14:creationId xmlns:p14="http://schemas.microsoft.com/office/powerpoint/2010/main" val="148904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JSON</a:t>
            </a:r>
          </a:p>
        </p:txBody>
      </p:sp>
      <p:sp>
        <p:nvSpPr>
          <p:cNvPr id="5" name="Content Placeholder 4">
            <a:extLst>
              <a:ext uri="{FF2B5EF4-FFF2-40B4-BE49-F238E27FC236}">
                <a16:creationId xmlns:a16="http://schemas.microsoft.com/office/drawing/2014/main" id="{EB498134-80B5-4025-A0E8-C5CFDA3DE50F}"/>
              </a:ext>
            </a:extLst>
          </p:cNvPr>
          <p:cNvSpPr>
            <a:spLocks noGrp="1"/>
          </p:cNvSpPr>
          <p:nvPr>
            <p:ph idx="1"/>
          </p:nvPr>
        </p:nvSpPr>
        <p:spPr>
          <a:xfrm>
            <a:off x="913795" y="2076451"/>
            <a:ext cx="10353762" cy="483870"/>
          </a:xfrm>
        </p:spPr>
        <p:txBody>
          <a:bodyPr>
            <a:normAutofit/>
          </a:bodyPr>
          <a:lstStyle/>
          <a:p>
            <a:r>
              <a:rPr lang="vi-VN" sz="2400" dirty="0"/>
              <a:t>JSON được cấu tạo bơi key và value, có 2 dạng chính:</a:t>
            </a:r>
          </a:p>
        </p:txBody>
      </p:sp>
      <p:sp>
        <p:nvSpPr>
          <p:cNvPr id="10" name="TextBox 9">
            <a:extLst>
              <a:ext uri="{FF2B5EF4-FFF2-40B4-BE49-F238E27FC236}">
                <a16:creationId xmlns:a16="http://schemas.microsoft.com/office/drawing/2014/main" id="{1B25DD7E-3FC6-4C94-9E53-07327075FC8C}"/>
              </a:ext>
            </a:extLst>
          </p:cNvPr>
          <p:cNvSpPr txBox="1"/>
          <p:nvPr/>
        </p:nvSpPr>
        <p:spPr>
          <a:xfrm>
            <a:off x="1673253" y="4266887"/>
            <a:ext cx="8089138" cy="369332"/>
          </a:xfrm>
          <a:prstGeom prst="rect">
            <a:avLst/>
          </a:prstGeom>
          <a:noFill/>
        </p:spPr>
        <p:txBody>
          <a:bodyPr wrap="none" rtlCol="0">
            <a:spAutoFit/>
          </a:bodyPr>
          <a:lstStyle/>
          <a:p>
            <a:r>
              <a:rPr lang="vi-VN" dirty="0"/>
              <a:t>- Value: có thể là các kiểu sau</a:t>
            </a:r>
            <a:r>
              <a:rPr lang="en-US" dirty="0"/>
              <a:t>: string, number, </a:t>
            </a:r>
            <a:r>
              <a:rPr lang="en-US" dirty="0" err="1"/>
              <a:t>boolean</a:t>
            </a:r>
            <a:r>
              <a:rPr lang="en-US" dirty="0"/>
              <a:t>, array, object, </a:t>
            </a:r>
            <a:r>
              <a:rPr lang="en-US" dirty="0" err="1"/>
              <a:t>hoặc</a:t>
            </a:r>
            <a:r>
              <a:rPr lang="en-US" dirty="0"/>
              <a:t> </a:t>
            </a:r>
            <a:r>
              <a:rPr lang="en-US" dirty="0" err="1"/>
              <a:t>là</a:t>
            </a:r>
            <a:r>
              <a:rPr lang="en-US" dirty="0"/>
              <a:t> null…</a:t>
            </a:r>
            <a:endParaRPr lang="vi-VN" dirty="0"/>
          </a:p>
        </p:txBody>
      </p:sp>
      <p:sp>
        <p:nvSpPr>
          <p:cNvPr id="11" name="TextBox 10">
            <a:extLst>
              <a:ext uri="{FF2B5EF4-FFF2-40B4-BE49-F238E27FC236}">
                <a16:creationId xmlns:a16="http://schemas.microsoft.com/office/drawing/2014/main" id="{7A227B9E-FACF-4465-A369-984DB1ADCAD5}"/>
              </a:ext>
            </a:extLst>
          </p:cNvPr>
          <p:cNvSpPr txBox="1"/>
          <p:nvPr/>
        </p:nvSpPr>
        <p:spPr>
          <a:xfrm>
            <a:off x="1673253" y="5617029"/>
            <a:ext cx="184731" cy="369332"/>
          </a:xfrm>
          <a:prstGeom prst="rect">
            <a:avLst/>
          </a:prstGeom>
          <a:noFill/>
        </p:spPr>
        <p:txBody>
          <a:bodyPr wrap="none" rtlCol="0">
            <a:spAutoFit/>
          </a:bodyPr>
          <a:lstStyle/>
          <a:p>
            <a:endParaRPr lang="vi-VN" dirty="0"/>
          </a:p>
        </p:txBody>
      </p:sp>
      <p:pic>
        <p:nvPicPr>
          <p:cNvPr id="4" name="Picture 3" descr="A picture containing drawing&#10;&#10;Description automatically generated">
            <a:extLst>
              <a:ext uri="{FF2B5EF4-FFF2-40B4-BE49-F238E27FC236}">
                <a16:creationId xmlns:a16="http://schemas.microsoft.com/office/drawing/2014/main" id="{E856312B-EBC1-4A0A-A1DC-66B0315C4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583" y="2800262"/>
            <a:ext cx="7104185" cy="1257475"/>
          </a:xfrm>
          <a:prstGeom prst="rect">
            <a:avLst/>
          </a:prstGeom>
        </p:spPr>
      </p:pic>
      <p:pic>
        <p:nvPicPr>
          <p:cNvPr id="6" name="Picture 5">
            <a:extLst>
              <a:ext uri="{FF2B5EF4-FFF2-40B4-BE49-F238E27FC236}">
                <a16:creationId xmlns:a16="http://schemas.microsoft.com/office/drawing/2014/main" id="{83BA63BF-E356-4AD9-8EDB-B32DCA26ED7D}"/>
              </a:ext>
            </a:extLst>
          </p:cNvPr>
          <p:cNvPicPr>
            <a:picLocks noChangeAspect="1"/>
          </p:cNvPicPr>
          <p:nvPr/>
        </p:nvPicPr>
        <p:blipFill>
          <a:blip r:embed="rId3"/>
          <a:stretch>
            <a:fillRect/>
          </a:stretch>
        </p:blipFill>
        <p:spPr>
          <a:xfrm>
            <a:off x="4655636" y="4845369"/>
            <a:ext cx="2124371" cy="1886213"/>
          </a:xfrm>
          <a:prstGeom prst="rect">
            <a:avLst/>
          </a:prstGeom>
        </p:spPr>
      </p:pic>
    </p:spTree>
    <p:extLst>
      <p:ext uri="{BB962C8B-B14F-4D97-AF65-F5344CB8AC3E}">
        <p14:creationId xmlns:p14="http://schemas.microsoft.com/office/powerpoint/2010/main" val="410839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C6E2-3F6F-4785-8419-04537799A0C7}"/>
              </a:ext>
            </a:extLst>
          </p:cNvPr>
          <p:cNvSpPr>
            <a:spLocks noGrp="1"/>
          </p:cNvSpPr>
          <p:nvPr>
            <p:ph type="title"/>
          </p:nvPr>
        </p:nvSpPr>
        <p:spPr>
          <a:xfrm>
            <a:off x="917764" y="955312"/>
            <a:ext cx="10353762" cy="801122"/>
          </a:xfrm>
        </p:spPr>
        <p:txBody>
          <a:bodyPr>
            <a:noAutofit/>
          </a:bodyPr>
          <a:lstStyle/>
          <a:p>
            <a:r>
              <a:rPr lang="en-US" sz="6000" dirty="0"/>
              <a:t>RESTful API</a:t>
            </a:r>
            <a:endParaRPr lang="vi-VN" sz="6000" dirty="0"/>
          </a:p>
        </p:txBody>
      </p:sp>
      <p:sp>
        <p:nvSpPr>
          <p:cNvPr id="6" name="Content Placeholder 5">
            <a:extLst>
              <a:ext uri="{FF2B5EF4-FFF2-40B4-BE49-F238E27FC236}">
                <a16:creationId xmlns:a16="http://schemas.microsoft.com/office/drawing/2014/main" id="{A4D83BAF-E407-4E96-A1DC-5AB9B1279C4F}"/>
              </a:ext>
            </a:extLst>
          </p:cNvPr>
          <p:cNvSpPr>
            <a:spLocks noGrp="1"/>
          </p:cNvSpPr>
          <p:nvPr>
            <p:ph idx="1"/>
          </p:nvPr>
        </p:nvSpPr>
        <p:spPr>
          <a:xfrm>
            <a:off x="917764" y="2187939"/>
            <a:ext cx="10353762" cy="3714749"/>
          </a:xfrm>
        </p:spPr>
        <p:txBody>
          <a:bodyPr>
            <a:noAutofit/>
          </a:bodyPr>
          <a:lstStyle/>
          <a:p>
            <a:r>
              <a:rPr lang="vi-VN" sz="3600" dirty="0"/>
              <a:t>API (Application Programming Interface).</a:t>
            </a:r>
          </a:p>
          <a:p>
            <a:r>
              <a:rPr lang="vi-VN" sz="3600" dirty="0"/>
              <a:t>API có thể trả về dữ liệu </a:t>
            </a:r>
            <a:r>
              <a:rPr lang="vi-VN" sz="3600" dirty="0">
                <a:solidFill>
                  <a:srgbClr val="FF0000"/>
                </a:solidFill>
              </a:rPr>
              <a:t>JSON</a:t>
            </a:r>
            <a:r>
              <a:rPr lang="vi-VN" sz="3600" dirty="0"/>
              <a:t> hay XML.</a:t>
            </a:r>
          </a:p>
        </p:txBody>
      </p:sp>
    </p:spTree>
    <p:extLst>
      <p:ext uri="{BB962C8B-B14F-4D97-AF65-F5344CB8AC3E}">
        <p14:creationId xmlns:p14="http://schemas.microsoft.com/office/powerpoint/2010/main" val="3316064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C6E2-3F6F-4785-8419-04537799A0C7}"/>
              </a:ext>
            </a:extLst>
          </p:cNvPr>
          <p:cNvSpPr>
            <a:spLocks noGrp="1"/>
          </p:cNvSpPr>
          <p:nvPr>
            <p:ph type="title"/>
          </p:nvPr>
        </p:nvSpPr>
        <p:spPr>
          <a:xfrm>
            <a:off x="917764" y="955312"/>
            <a:ext cx="10353762" cy="801122"/>
          </a:xfrm>
        </p:spPr>
        <p:txBody>
          <a:bodyPr>
            <a:noAutofit/>
          </a:bodyPr>
          <a:lstStyle/>
          <a:p>
            <a:r>
              <a:rPr lang="en-US" sz="6000" dirty="0"/>
              <a:t>RESTful API</a:t>
            </a:r>
            <a:endParaRPr lang="vi-VN" sz="6000" dirty="0"/>
          </a:p>
        </p:txBody>
      </p:sp>
      <p:sp>
        <p:nvSpPr>
          <p:cNvPr id="6" name="Content Placeholder 5">
            <a:extLst>
              <a:ext uri="{FF2B5EF4-FFF2-40B4-BE49-F238E27FC236}">
                <a16:creationId xmlns:a16="http://schemas.microsoft.com/office/drawing/2014/main" id="{A4D83BAF-E407-4E96-A1DC-5AB9B1279C4F}"/>
              </a:ext>
            </a:extLst>
          </p:cNvPr>
          <p:cNvSpPr>
            <a:spLocks noGrp="1"/>
          </p:cNvSpPr>
          <p:nvPr>
            <p:ph idx="1"/>
          </p:nvPr>
        </p:nvSpPr>
        <p:spPr>
          <a:xfrm>
            <a:off x="917764" y="2187939"/>
            <a:ext cx="10353762" cy="3714749"/>
          </a:xfrm>
        </p:spPr>
        <p:txBody>
          <a:bodyPr>
            <a:noAutofit/>
          </a:bodyPr>
          <a:lstStyle/>
          <a:p>
            <a:r>
              <a:rPr lang="vi-VN" sz="3600" dirty="0"/>
              <a:t>REST (REpresentational State Transfer) là một dạng chuyển đổi cấu trúc dữ liệu, một kiểu kiến trúc để viết API.</a:t>
            </a:r>
          </a:p>
        </p:txBody>
      </p:sp>
    </p:spTree>
    <p:extLst>
      <p:ext uri="{BB962C8B-B14F-4D97-AF65-F5344CB8AC3E}">
        <p14:creationId xmlns:p14="http://schemas.microsoft.com/office/powerpoint/2010/main" val="256846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5A49-478A-4660-955B-4ACC57ED60C2}"/>
              </a:ext>
            </a:extLst>
          </p:cNvPr>
          <p:cNvSpPr>
            <a:spLocks noGrp="1"/>
          </p:cNvSpPr>
          <p:nvPr>
            <p:ph type="title"/>
          </p:nvPr>
        </p:nvSpPr>
        <p:spPr/>
        <p:txBody>
          <a:bodyPr>
            <a:normAutofit/>
          </a:bodyPr>
          <a:lstStyle/>
          <a:p>
            <a:r>
              <a:rPr lang="en-US" sz="6000" dirty="0" err="1"/>
              <a:t>Giới</a:t>
            </a:r>
            <a:r>
              <a:rPr lang="en-US" sz="6000" dirty="0"/>
              <a:t> </a:t>
            </a:r>
            <a:r>
              <a:rPr lang="en-US" sz="6000" dirty="0" err="1"/>
              <a:t>thiệu</a:t>
            </a:r>
            <a:endParaRPr lang="vi-VN" sz="6000" dirty="0"/>
          </a:p>
        </p:txBody>
      </p:sp>
      <p:sp>
        <p:nvSpPr>
          <p:cNvPr id="3" name="Content Placeholder 2">
            <a:extLst>
              <a:ext uri="{FF2B5EF4-FFF2-40B4-BE49-F238E27FC236}">
                <a16:creationId xmlns:a16="http://schemas.microsoft.com/office/drawing/2014/main" id="{FE4F3065-3100-43C6-92EC-6968EA98BAB3}"/>
              </a:ext>
            </a:extLst>
          </p:cNvPr>
          <p:cNvSpPr>
            <a:spLocks noGrp="1"/>
          </p:cNvSpPr>
          <p:nvPr>
            <p:ph idx="1"/>
          </p:nvPr>
        </p:nvSpPr>
        <p:spPr/>
        <p:txBody>
          <a:bodyPr>
            <a:noAutofit/>
          </a:bodyPr>
          <a:lstStyle/>
          <a:p>
            <a:r>
              <a:rPr lang="en-US" sz="4000" dirty="0"/>
              <a:t>XML </a:t>
            </a:r>
            <a:r>
              <a:rPr lang="en-US" sz="4000" dirty="0" err="1"/>
              <a:t>là</a:t>
            </a:r>
            <a:r>
              <a:rPr lang="en-US" sz="4000" dirty="0"/>
              <a:t> </a:t>
            </a:r>
            <a:r>
              <a:rPr lang="en-US" sz="4000" dirty="0" err="1"/>
              <a:t>gì</a:t>
            </a:r>
            <a:r>
              <a:rPr lang="en-US" sz="4000" dirty="0"/>
              <a:t>?</a:t>
            </a:r>
          </a:p>
          <a:p>
            <a:r>
              <a:rPr lang="en-US" sz="4000" dirty="0"/>
              <a:t>Cách </a:t>
            </a:r>
            <a:r>
              <a:rPr lang="en-US" sz="4000" dirty="0" err="1"/>
              <a:t>xử</a:t>
            </a:r>
            <a:r>
              <a:rPr lang="en-US" sz="4000" dirty="0"/>
              <a:t> </a:t>
            </a:r>
            <a:r>
              <a:rPr lang="en-US" sz="4000" dirty="0" err="1"/>
              <a:t>lí</a:t>
            </a:r>
            <a:r>
              <a:rPr lang="en-US" sz="4000" dirty="0"/>
              <a:t> XML</a:t>
            </a:r>
          </a:p>
          <a:p>
            <a:r>
              <a:rPr lang="en-US" sz="4000" dirty="0"/>
              <a:t>JSON </a:t>
            </a:r>
            <a:r>
              <a:rPr lang="en-US" sz="4000" dirty="0" err="1"/>
              <a:t>là</a:t>
            </a:r>
            <a:r>
              <a:rPr lang="en-US" sz="4000" dirty="0"/>
              <a:t> </a:t>
            </a:r>
            <a:r>
              <a:rPr lang="en-US" sz="4000" dirty="0" err="1"/>
              <a:t>gì</a:t>
            </a:r>
            <a:r>
              <a:rPr lang="en-US" sz="4000" dirty="0"/>
              <a:t>?</a:t>
            </a:r>
          </a:p>
          <a:p>
            <a:r>
              <a:rPr lang="en-US" sz="4000" dirty="0"/>
              <a:t>Cách </a:t>
            </a:r>
            <a:r>
              <a:rPr lang="en-US" sz="4000" dirty="0" err="1"/>
              <a:t>xử</a:t>
            </a:r>
            <a:r>
              <a:rPr lang="en-US" sz="4000" dirty="0"/>
              <a:t> </a:t>
            </a:r>
            <a:r>
              <a:rPr lang="en-US" sz="4000" dirty="0" err="1"/>
              <a:t>lí</a:t>
            </a:r>
            <a:r>
              <a:rPr lang="en-US" sz="4000" dirty="0"/>
              <a:t> JSON</a:t>
            </a:r>
          </a:p>
          <a:p>
            <a:r>
              <a:rPr lang="en-US" sz="4000" dirty="0"/>
              <a:t>So </a:t>
            </a:r>
            <a:r>
              <a:rPr lang="en-US" sz="4000" dirty="0" err="1"/>
              <a:t>sánh</a:t>
            </a:r>
            <a:r>
              <a:rPr lang="en-US" sz="4000" dirty="0"/>
              <a:t> XML </a:t>
            </a:r>
            <a:r>
              <a:rPr lang="en-US" sz="4000" dirty="0" err="1"/>
              <a:t>và</a:t>
            </a:r>
            <a:r>
              <a:rPr lang="en-US" sz="4000" dirty="0"/>
              <a:t> JSON</a:t>
            </a:r>
          </a:p>
        </p:txBody>
      </p:sp>
    </p:spTree>
    <p:extLst>
      <p:ext uri="{BB962C8B-B14F-4D97-AF65-F5344CB8AC3E}">
        <p14:creationId xmlns:p14="http://schemas.microsoft.com/office/powerpoint/2010/main" val="357400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C6E2-3F6F-4785-8419-04537799A0C7}"/>
              </a:ext>
            </a:extLst>
          </p:cNvPr>
          <p:cNvSpPr>
            <a:spLocks noGrp="1"/>
          </p:cNvSpPr>
          <p:nvPr>
            <p:ph type="title"/>
          </p:nvPr>
        </p:nvSpPr>
        <p:spPr>
          <a:xfrm>
            <a:off x="917764" y="955312"/>
            <a:ext cx="10353762" cy="801122"/>
          </a:xfrm>
        </p:spPr>
        <p:txBody>
          <a:bodyPr>
            <a:noAutofit/>
          </a:bodyPr>
          <a:lstStyle/>
          <a:p>
            <a:r>
              <a:rPr lang="en-US" sz="6000" dirty="0"/>
              <a:t>RESTful API</a:t>
            </a:r>
            <a:endParaRPr lang="vi-VN" sz="6000" dirty="0"/>
          </a:p>
        </p:txBody>
      </p:sp>
      <p:sp>
        <p:nvSpPr>
          <p:cNvPr id="6" name="Content Placeholder 5">
            <a:extLst>
              <a:ext uri="{FF2B5EF4-FFF2-40B4-BE49-F238E27FC236}">
                <a16:creationId xmlns:a16="http://schemas.microsoft.com/office/drawing/2014/main" id="{A4D83BAF-E407-4E96-A1DC-5AB9B1279C4F}"/>
              </a:ext>
            </a:extLst>
          </p:cNvPr>
          <p:cNvSpPr>
            <a:spLocks noGrp="1"/>
          </p:cNvSpPr>
          <p:nvPr>
            <p:ph idx="1"/>
          </p:nvPr>
        </p:nvSpPr>
        <p:spPr>
          <a:xfrm>
            <a:off x="917764" y="2187939"/>
            <a:ext cx="10353762" cy="3714749"/>
          </a:xfrm>
        </p:spPr>
        <p:txBody>
          <a:bodyPr>
            <a:noAutofit/>
          </a:bodyPr>
          <a:lstStyle/>
          <a:p>
            <a:r>
              <a:rPr lang="vi-VN" sz="3600" dirty="0"/>
              <a:t>RESTful API là một tiêu chuẩn dùng trong việc thiết kế các API cho các ứng dụng web để quản lý các resource.</a:t>
            </a:r>
          </a:p>
        </p:txBody>
      </p:sp>
    </p:spTree>
    <p:extLst>
      <p:ext uri="{BB962C8B-B14F-4D97-AF65-F5344CB8AC3E}">
        <p14:creationId xmlns:p14="http://schemas.microsoft.com/office/powerpoint/2010/main" val="107964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C6E2-3F6F-4785-8419-04537799A0C7}"/>
              </a:ext>
            </a:extLst>
          </p:cNvPr>
          <p:cNvSpPr>
            <a:spLocks noGrp="1"/>
          </p:cNvSpPr>
          <p:nvPr>
            <p:ph type="title"/>
          </p:nvPr>
        </p:nvSpPr>
        <p:spPr>
          <a:xfrm>
            <a:off x="917764" y="955312"/>
            <a:ext cx="10353762" cy="801122"/>
          </a:xfrm>
        </p:spPr>
        <p:txBody>
          <a:bodyPr>
            <a:noAutofit/>
          </a:bodyPr>
          <a:lstStyle/>
          <a:p>
            <a:r>
              <a:rPr lang="en-US" sz="6000" dirty="0"/>
              <a:t>RESTful API</a:t>
            </a:r>
            <a:endParaRPr lang="vi-VN" sz="6000" dirty="0"/>
          </a:p>
        </p:txBody>
      </p:sp>
      <p:pic>
        <p:nvPicPr>
          <p:cNvPr id="5" name="Content Placeholder 4" descr="A close up of a logo&#10;&#10;Description automatically generated">
            <a:extLst>
              <a:ext uri="{FF2B5EF4-FFF2-40B4-BE49-F238E27FC236}">
                <a16:creationId xmlns:a16="http://schemas.microsoft.com/office/drawing/2014/main" id="{F2483EA0-E526-43F2-9878-68F8717FB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698977"/>
            <a:ext cx="3074864" cy="2049909"/>
          </a:xfrm>
        </p:spPr>
      </p:pic>
      <p:pic>
        <p:nvPicPr>
          <p:cNvPr id="7" name="Picture 6" descr="A picture containing drawing&#10;&#10;Description automatically generated">
            <a:extLst>
              <a:ext uri="{FF2B5EF4-FFF2-40B4-BE49-F238E27FC236}">
                <a16:creationId xmlns:a16="http://schemas.microsoft.com/office/drawing/2014/main" id="{A2F12F7C-A4EC-47E0-8C9D-C3BCBB09B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8899" y="2698978"/>
            <a:ext cx="3769788" cy="1884894"/>
          </a:xfrm>
          <a:prstGeom prst="rect">
            <a:avLst/>
          </a:prstGeom>
        </p:spPr>
      </p:pic>
      <p:pic>
        <p:nvPicPr>
          <p:cNvPr id="9" name="Picture 8" descr="A picture containing cup, coffee, table, mug&#10;&#10;Description automatically generated">
            <a:extLst>
              <a:ext uri="{FF2B5EF4-FFF2-40B4-BE49-F238E27FC236}">
                <a16:creationId xmlns:a16="http://schemas.microsoft.com/office/drawing/2014/main" id="{6CE8C40E-A8E1-469A-9FA5-00E9F99C21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2722" y="2788163"/>
            <a:ext cx="1665185" cy="1665185"/>
          </a:xfrm>
          <a:prstGeom prst="rect">
            <a:avLst/>
          </a:prstGeom>
        </p:spPr>
      </p:pic>
      <p:sp>
        <p:nvSpPr>
          <p:cNvPr id="10" name="Arrow: Right 9">
            <a:extLst>
              <a:ext uri="{FF2B5EF4-FFF2-40B4-BE49-F238E27FC236}">
                <a16:creationId xmlns:a16="http://schemas.microsoft.com/office/drawing/2014/main" id="{8F0B2690-9C4F-44F9-93E3-2933854013C2}"/>
              </a:ext>
            </a:extLst>
          </p:cNvPr>
          <p:cNvSpPr/>
          <p:nvPr/>
        </p:nvSpPr>
        <p:spPr>
          <a:xfrm>
            <a:off x="3074864" y="3041789"/>
            <a:ext cx="1934035" cy="346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Arrow: Left 10">
            <a:extLst>
              <a:ext uri="{FF2B5EF4-FFF2-40B4-BE49-F238E27FC236}">
                <a16:creationId xmlns:a16="http://schemas.microsoft.com/office/drawing/2014/main" id="{A6665612-D9B4-4F52-BD07-445AC1E0EA55}"/>
              </a:ext>
            </a:extLst>
          </p:cNvPr>
          <p:cNvSpPr/>
          <p:nvPr/>
        </p:nvSpPr>
        <p:spPr>
          <a:xfrm>
            <a:off x="3074864" y="3895337"/>
            <a:ext cx="1934035" cy="346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A1B13ACC-1DD1-4986-9C35-3C567EDA268C}"/>
              </a:ext>
            </a:extLst>
          </p:cNvPr>
          <p:cNvSpPr txBox="1"/>
          <p:nvPr/>
        </p:nvSpPr>
        <p:spPr>
          <a:xfrm>
            <a:off x="1066790" y="2249263"/>
            <a:ext cx="941283" cy="461665"/>
          </a:xfrm>
          <a:prstGeom prst="rect">
            <a:avLst/>
          </a:prstGeom>
          <a:noFill/>
        </p:spPr>
        <p:txBody>
          <a:bodyPr wrap="none" rtlCol="0">
            <a:spAutoFit/>
          </a:bodyPr>
          <a:lstStyle/>
          <a:p>
            <a:r>
              <a:rPr lang="en-US" sz="2400" dirty="0"/>
              <a:t>Client</a:t>
            </a:r>
            <a:endParaRPr lang="vi-VN" sz="2400" dirty="0"/>
          </a:p>
        </p:txBody>
      </p:sp>
      <p:sp>
        <p:nvSpPr>
          <p:cNvPr id="14" name="TextBox 13">
            <a:extLst>
              <a:ext uri="{FF2B5EF4-FFF2-40B4-BE49-F238E27FC236}">
                <a16:creationId xmlns:a16="http://schemas.microsoft.com/office/drawing/2014/main" id="{A90087AD-615A-458F-B76B-175B187ED73A}"/>
              </a:ext>
            </a:extLst>
          </p:cNvPr>
          <p:cNvSpPr txBox="1"/>
          <p:nvPr/>
        </p:nvSpPr>
        <p:spPr>
          <a:xfrm>
            <a:off x="6094645" y="2249262"/>
            <a:ext cx="1745158" cy="461665"/>
          </a:xfrm>
          <a:prstGeom prst="rect">
            <a:avLst/>
          </a:prstGeom>
          <a:noFill/>
        </p:spPr>
        <p:txBody>
          <a:bodyPr wrap="none" rtlCol="0">
            <a:spAutoFit/>
          </a:bodyPr>
          <a:lstStyle/>
          <a:p>
            <a:r>
              <a:rPr lang="en-US" sz="2400" dirty="0"/>
              <a:t>Web service</a:t>
            </a:r>
            <a:endParaRPr lang="vi-VN" sz="2400" dirty="0"/>
          </a:p>
        </p:txBody>
      </p:sp>
      <p:sp>
        <p:nvSpPr>
          <p:cNvPr id="15" name="TextBox 14">
            <a:extLst>
              <a:ext uri="{FF2B5EF4-FFF2-40B4-BE49-F238E27FC236}">
                <a16:creationId xmlns:a16="http://schemas.microsoft.com/office/drawing/2014/main" id="{53E34592-758C-4DD4-A8D6-5A2A650D0695}"/>
              </a:ext>
            </a:extLst>
          </p:cNvPr>
          <p:cNvSpPr txBox="1"/>
          <p:nvPr/>
        </p:nvSpPr>
        <p:spPr>
          <a:xfrm>
            <a:off x="10859584" y="2237312"/>
            <a:ext cx="1332416" cy="461665"/>
          </a:xfrm>
          <a:prstGeom prst="rect">
            <a:avLst/>
          </a:prstGeom>
          <a:noFill/>
        </p:spPr>
        <p:txBody>
          <a:bodyPr wrap="none" rtlCol="0">
            <a:spAutoFit/>
          </a:bodyPr>
          <a:lstStyle/>
          <a:p>
            <a:r>
              <a:rPr lang="en-US" sz="2400" dirty="0"/>
              <a:t>Database</a:t>
            </a:r>
            <a:endParaRPr lang="vi-VN" sz="2400" dirty="0"/>
          </a:p>
        </p:txBody>
      </p:sp>
      <p:sp>
        <p:nvSpPr>
          <p:cNvPr id="16" name="Arrow: Left 15">
            <a:extLst>
              <a:ext uri="{FF2B5EF4-FFF2-40B4-BE49-F238E27FC236}">
                <a16:creationId xmlns:a16="http://schemas.microsoft.com/office/drawing/2014/main" id="{ABCF6AE6-DF9C-4A41-9727-3863907F47A1}"/>
              </a:ext>
            </a:extLst>
          </p:cNvPr>
          <p:cNvSpPr/>
          <p:nvPr/>
        </p:nvSpPr>
        <p:spPr>
          <a:xfrm>
            <a:off x="8728611" y="3895337"/>
            <a:ext cx="2181050" cy="346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Right 16">
            <a:extLst>
              <a:ext uri="{FF2B5EF4-FFF2-40B4-BE49-F238E27FC236}">
                <a16:creationId xmlns:a16="http://schemas.microsoft.com/office/drawing/2014/main" id="{039A6F7B-3F9E-4D7D-B7F0-A2F5111AEB84}"/>
              </a:ext>
            </a:extLst>
          </p:cNvPr>
          <p:cNvSpPr/>
          <p:nvPr/>
        </p:nvSpPr>
        <p:spPr>
          <a:xfrm>
            <a:off x="8778687" y="3041789"/>
            <a:ext cx="2181049" cy="346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Oval 2">
            <a:extLst>
              <a:ext uri="{FF2B5EF4-FFF2-40B4-BE49-F238E27FC236}">
                <a16:creationId xmlns:a16="http://schemas.microsoft.com/office/drawing/2014/main" id="{893191F7-D6EF-45F2-B9B9-44833612DBC2}"/>
              </a:ext>
            </a:extLst>
          </p:cNvPr>
          <p:cNvSpPr/>
          <p:nvPr/>
        </p:nvSpPr>
        <p:spPr>
          <a:xfrm>
            <a:off x="3696789" y="2307004"/>
            <a:ext cx="718457" cy="73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vi-VN" dirty="0"/>
          </a:p>
        </p:txBody>
      </p:sp>
      <p:sp>
        <p:nvSpPr>
          <p:cNvPr id="18" name="Oval 17">
            <a:extLst>
              <a:ext uri="{FF2B5EF4-FFF2-40B4-BE49-F238E27FC236}">
                <a16:creationId xmlns:a16="http://schemas.microsoft.com/office/drawing/2014/main" id="{7BCBB702-A2C3-463D-84AE-85C9C81771F9}"/>
              </a:ext>
            </a:extLst>
          </p:cNvPr>
          <p:cNvSpPr/>
          <p:nvPr/>
        </p:nvSpPr>
        <p:spPr>
          <a:xfrm>
            <a:off x="9465968" y="2307004"/>
            <a:ext cx="718457" cy="73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vi-VN" dirty="0"/>
          </a:p>
        </p:txBody>
      </p:sp>
      <p:sp>
        <p:nvSpPr>
          <p:cNvPr id="19" name="Oval 18">
            <a:extLst>
              <a:ext uri="{FF2B5EF4-FFF2-40B4-BE49-F238E27FC236}">
                <a16:creationId xmlns:a16="http://schemas.microsoft.com/office/drawing/2014/main" id="{62C7933C-1278-4E41-A313-C7081B090496}"/>
              </a:ext>
            </a:extLst>
          </p:cNvPr>
          <p:cNvSpPr/>
          <p:nvPr/>
        </p:nvSpPr>
        <p:spPr>
          <a:xfrm>
            <a:off x="9509982" y="4238148"/>
            <a:ext cx="718457" cy="73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vi-VN" dirty="0"/>
          </a:p>
        </p:txBody>
      </p:sp>
      <p:sp>
        <p:nvSpPr>
          <p:cNvPr id="20" name="Oval 19">
            <a:extLst>
              <a:ext uri="{FF2B5EF4-FFF2-40B4-BE49-F238E27FC236}">
                <a16:creationId xmlns:a16="http://schemas.microsoft.com/office/drawing/2014/main" id="{75581C5D-BAC2-4DD3-9009-5F74C4FFFD8F}"/>
              </a:ext>
            </a:extLst>
          </p:cNvPr>
          <p:cNvSpPr/>
          <p:nvPr/>
        </p:nvSpPr>
        <p:spPr>
          <a:xfrm>
            <a:off x="3696789" y="4195355"/>
            <a:ext cx="718457" cy="734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vi-VN" dirty="0"/>
          </a:p>
        </p:txBody>
      </p:sp>
      <p:sp>
        <p:nvSpPr>
          <p:cNvPr id="4" name="TextBox 3">
            <a:extLst>
              <a:ext uri="{FF2B5EF4-FFF2-40B4-BE49-F238E27FC236}">
                <a16:creationId xmlns:a16="http://schemas.microsoft.com/office/drawing/2014/main" id="{F4B67536-1C45-4FA9-ACEB-6519A895D8FD}"/>
              </a:ext>
            </a:extLst>
          </p:cNvPr>
          <p:cNvSpPr txBox="1"/>
          <p:nvPr/>
        </p:nvSpPr>
        <p:spPr>
          <a:xfrm>
            <a:off x="2312814" y="5437862"/>
            <a:ext cx="6465873" cy="707886"/>
          </a:xfrm>
          <a:prstGeom prst="rect">
            <a:avLst/>
          </a:prstGeom>
          <a:noFill/>
        </p:spPr>
        <p:txBody>
          <a:bodyPr wrap="none" rtlCol="0">
            <a:spAutoFit/>
          </a:bodyPr>
          <a:lstStyle/>
          <a:p>
            <a:r>
              <a:rPr lang="en-US" sz="4000"/>
              <a:t>Get, Post, Put, Delete (CRUD)</a:t>
            </a:r>
            <a:endParaRPr lang="en-US" sz="4000" dirty="0"/>
          </a:p>
        </p:txBody>
      </p:sp>
    </p:spTree>
    <p:extLst>
      <p:ext uri="{BB962C8B-B14F-4D97-AF65-F5344CB8AC3E}">
        <p14:creationId xmlns:p14="http://schemas.microsoft.com/office/powerpoint/2010/main" val="3905831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0B1E-B5F5-4E99-BE78-E75CCD924B5E}"/>
              </a:ext>
            </a:extLst>
          </p:cNvPr>
          <p:cNvSpPr>
            <a:spLocks noGrp="1"/>
          </p:cNvSpPr>
          <p:nvPr>
            <p:ph type="title"/>
          </p:nvPr>
        </p:nvSpPr>
        <p:spPr/>
        <p:txBody>
          <a:bodyPr>
            <a:normAutofit/>
          </a:bodyPr>
          <a:lstStyle/>
          <a:p>
            <a:r>
              <a:rPr lang="vi-VN" sz="6000" dirty="0"/>
              <a:t>So Sánh</a:t>
            </a:r>
          </a:p>
        </p:txBody>
      </p:sp>
      <p:sp>
        <p:nvSpPr>
          <p:cNvPr id="3" name="Content Placeholder 2">
            <a:extLst>
              <a:ext uri="{FF2B5EF4-FFF2-40B4-BE49-F238E27FC236}">
                <a16:creationId xmlns:a16="http://schemas.microsoft.com/office/drawing/2014/main" id="{A8D1D095-E9CA-464D-B623-EE0B564D8528}"/>
              </a:ext>
            </a:extLst>
          </p:cNvPr>
          <p:cNvSpPr>
            <a:spLocks noGrp="1"/>
          </p:cNvSpPr>
          <p:nvPr>
            <p:ph idx="1"/>
          </p:nvPr>
        </p:nvSpPr>
        <p:spPr/>
        <p:txBody>
          <a:bodyPr>
            <a:normAutofit fontScale="92500"/>
          </a:bodyPr>
          <a:lstStyle/>
          <a:p>
            <a:r>
              <a:rPr lang="vi-VN" sz="4000" dirty="0"/>
              <a:t>Điểm giống nhau giữa JSON và XML</a:t>
            </a:r>
          </a:p>
          <a:p>
            <a:pPr marL="36900" indent="0">
              <a:buNone/>
            </a:pPr>
            <a:r>
              <a:rPr lang="vi-VN" sz="2800" dirty="0"/>
              <a:t> - Cả JSON và XML đều “tự mô tả” (người dùng có thể đọc được)</a:t>
            </a:r>
          </a:p>
          <a:p>
            <a:pPr marL="36900" indent="0">
              <a:buNone/>
            </a:pPr>
            <a:r>
              <a:rPr lang="vi-VN" sz="2800" dirty="0"/>
              <a:t> - Cả JSON và XML đều có thứ bậc (giá trị trong các giá trị)</a:t>
            </a:r>
          </a:p>
          <a:p>
            <a:pPr marL="36900" indent="0">
              <a:buNone/>
            </a:pPr>
            <a:r>
              <a:rPr lang="vi-VN" sz="2800" dirty="0"/>
              <a:t> - Cả JSON và XML đều có thể được phân tích cú pháp và sử dụng bởi nhiều ngôn ngữ lập trình</a:t>
            </a:r>
          </a:p>
          <a:p>
            <a:pPr marL="36900" indent="0">
              <a:buNone/>
            </a:pPr>
            <a:r>
              <a:rPr lang="vi-VN" sz="2800" dirty="0"/>
              <a:t> - Cả JSON và XML đều có thể được tìm nạp với một XMLHttpRequest</a:t>
            </a:r>
          </a:p>
        </p:txBody>
      </p:sp>
    </p:spTree>
    <p:extLst>
      <p:ext uri="{BB962C8B-B14F-4D97-AF65-F5344CB8AC3E}">
        <p14:creationId xmlns:p14="http://schemas.microsoft.com/office/powerpoint/2010/main" val="3740189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0B1E-B5F5-4E99-BE78-E75CCD924B5E}"/>
              </a:ext>
            </a:extLst>
          </p:cNvPr>
          <p:cNvSpPr>
            <a:spLocks noGrp="1"/>
          </p:cNvSpPr>
          <p:nvPr>
            <p:ph type="title"/>
          </p:nvPr>
        </p:nvSpPr>
        <p:spPr/>
        <p:txBody>
          <a:bodyPr>
            <a:normAutofit/>
          </a:bodyPr>
          <a:lstStyle/>
          <a:p>
            <a:r>
              <a:rPr lang="vi-VN" sz="6000" dirty="0"/>
              <a:t>So Sánh</a:t>
            </a:r>
          </a:p>
        </p:txBody>
      </p:sp>
      <p:sp>
        <p:nvSpPr>
          <p:cNvPr id="3" name="Content Placeholder 2">
            <a:extLst>
              <a:ext uri="{FF2B5EF4-FFF2-40B4-BE49-F238E27FC236}">
                <a16:creationId xmlns:a16="http://schemas.microsoft.com/office/drawing/2014/main" id="{A8D1D095-E9CA-464D-B623-EE0B564D8528}"/>
              </a:ext>
            </a:extLst>
          </p:cNvPr>
          <p:cNvSpPr>
            <a:spLocks noGrp="1"/>
          </p:cNvSpPr>
          <p:nvPr>
            <p:ph idx="1"/>
          </p:nvPr>
        </p:nvSpPr>
        <p:spPr/>
        <p:txBody>
          <a:bodyPr>
            <a:normAutofit fontScale="92500" lnSpcReduction="20000"/>
          </a:bodyPr>
          <a:lstStyle/>
          <a:p>
            <a:r>
              <a:rPr lang="vi-VN" sz="4000" dirty="0"/>
              <a:t>Điểm khác biệt giữa JSON và XML</a:t>
            </a:r>
          </a:p>
          <a:p>
            <a:pPr marL="36900" indent="0">
              <a:buNone/>
            </a:pPr>
            <a:r>
              <a:rPr lang="vi-VN" sz="2800" dirty="0"/>
              <a:t> - JSON không sử dụng thẻ đóng</a:t>
            </a:r>
          </a:p>
          <a:p>
            <a:pPr marL="36900" indent="0">
              <a:buNone/>
            </a:pPr>
            <a:r>
              <a:rPr lang="vi-VN" sz="2800" dirty="0"/>
              <a:t> - JSON ngắn hơn</a:t>
            </a:r>
          </a:p>
          <a:p>
            <a:pPr marL="36900" indent="0">
              <a:buNone/>
            </a:pPr>
            <a:r>
              <a:rPr lang="vi-VN" sz="2800" dirty="0"/>
              <a:t> - JSON đọc và viết nhanh hơn</a:t>
            </a:r>
          </a:p>
          <a:p>
            <a:pPr marL="36900" indent="0">
              <a:buNone/>
            </a:pPr>
            <a:r>
              <a:rPr lang="vi-VN" sz="2800" dirty="0"/>
              <a:t> - JSON có thể sử dụng các mảng</a:t>
            </a:r>
          </a:p>
          <a:p>
            <a:pPr marL="36900" indent="0">
              <a:buNone/>
            </a:pPr>
            <a:r>
              <a:rPr lang="vi-VN" sz="2800" dirty="0"/>
              <a:t> - Sự khác biệt lớn nhất là: XML được phân tích cú pháp với một bộ phân tích cú pháp XML. JSON có thể được phân tích cú pháp bằng một hàm JavaScript chuẩn.</a:t>
            </a:r>
          </a:p>
        </p:txBody>
      </p:sp>
    </p:spTree>
    <p:extLst>
      <p:ext uri="{BB962C8B-B14F-4D97-AF65-F5344CB8AC3E}">
        <p14:creationId xmlns:p14="http://schemas.microsoft.com/office/powerpoint/2010/main" val="149731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0B1E-B5F5-4E99-BE78-E75CCD924B5E}"/>
              </a:ext>
            </a:extLst>
          </p:cNvPr>
          <p:cNvSpPr>
            <a:spLocks noGrp="1"/>
          </p:cNvSpPr>
          <p:nvPr>
            <p:ph type="title"/>
          </p:nvPr>
        </p:nvSpPr>
        <p:spPr>
          <a:xfrm>
            <a:off x="919119" y="622300"/>
            <a:ext cx="10353762" cy="1257300"/>
          </a:xfrm>
        </p:spPr>
        <p:txBody>
          <a:bodyPr>
            <a:normAutofit/>
          </a:bodyPr>
          <a:lstStyle/>
          <a:p>
            <a:r>
              <a:rPr lang="vi-VN" sz="6000" dirty="0"/>
              <a:t>So Sánh</a:t>
            </a:r>
          </a:p>
        </p:txBody>
      </p:sp>
      <p:sp>
        <p:nvSpPr>
          <p:cNvPr id="3" name="Content Placeholder 2">
            <a:extLst>
              <a:ext uri="{FF2B5EF4-FFF2-40B4-BE49-F238E27FC236}">
                <a16:creationId xmlns:a16="http://schemas.microsoft.com/office/drawing/2014/main" id="{A8D1D095-E9CA-464D-B623-EE0B564D8528}"/>
              </a:ext>
            </a:extLst>
          </p:cNvPr>
          <p:cNvSpPr>
            <a:spLocks noGrp="1"/>
          </p:cNvSpPr>
          <p:nvPr>
            <p:ph idx="1"/>
          </p:nvPr>
        </p:nvSpPr>
        <p:spPr>
          <a:xfrm>
            <a:off x="924443" y="2099733"/>
            <a:ext cx="10353762" cy="4523135"/>
          </a:xfrm>
        </p:spPr>
        <p:txBody>
          <a:bodyPr>
            <a:noAutofit/>
          </a:bodyPr>
          <a:lstStyle/>
          <a:p>
            <a:r>
              <a:rPr lang="vi-VN" sz="3600" dirty="0"/>
              <a:t>Tại sao JSON tốt hơn XML?</a:t>
            </a:r>
          </a:p>
          <a:p>
            <a:pPr marL="450000" lvl="1" indent="0">
              <a:buNone/>
            </a:pPr>
            <a:r>
              <a:rPr lang="vi-VN" sz="3600" dirty="0"/>
              <a:t> </a:t>
            </a:r>
            <a:r>
              <a:rPr lang="vi-VN" sz="3200" dirty="0"/>
              <a:t>- XML khó phân tích cú pháp hơn JSON.</a:t>
            </a:r>
          </a:p>
          <a:p>
            <a:pPr marL="450000" lvl="1" indent="0">
              <a:buNone/>
            </a:pPr>
            <a:r>
              <a:rPr lang="vi-VN" sz="3200" dirty="0"/>
              <a:t> - JSON được phân tích thành một đối tượng JavaScript luôn sẵn sàng để sử dụng.</a:t>
            </a:r>
          </a:p>
          <a:p>
            <a:pPr marL="450000" lvl="1" indent="0">
              <a:buNone/>
            </a:pPr>
            <a:r>
              <a:rPr lang="vi-VN" sz="3200" dirty="0"/>
              <a:t> - Đối với các ứng dụng AJAX, JSON nhanh hơn và dễ dàng hơn XML</a:t>
            </a:r>
          </a:p>
        </p:txBody>
      </p:sp>
    </p:spTree>
    <p:extLst>
      <p:ext uri="{BB962C8B-B14F-4D97-AF65-F5344CB8AC3E}">
        <p14:creationId xmlns:p14="http://schemas.microsoft.com/office/powerpoint/2010/main" val="21495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7E4F-3707-4B01-8339-684DC5143382}"/>
              </a:ext>
            </a:extLst>
          </p:cNvPr>
          <p:cNvSpPr>
            <a:spLocks noGrp="1"/>
          </p:cNvSpPr>
          <p:nvPr>
            <p:ph type="title"/>
          </p:nvPr>
        </p:nvSpPr>
        <p:spPr/>
        <p:txBody>
          <a:bodyPr>
            <a:normAutofit/>
          </a:bodyPr>
          <a:lstStyle/>
          <a:p>
            <a:r>
              <a:rPr lang="en-US" sz="6000" dirty="0"/>
              <a:t>XML </a:t>
            </a:r>
            <a:r>
              <a:rPr lang="en-US" sz="6000" dirty="0" err="1"/>
              <a:t>là</a:t>
            </a:r>
            <a:r>
              <a:rPr lang="en-US" sz="6000" dirty="0"/>
              <a:t> </a:t>
            </a:r>
            <a:r>
              <a:rPr lang="en-US" sz="6000" dirty="0" err="1"/>
              <a:t>gì</a:t>
            </a:r>
            <a:r>
              <a:rPr lang="en-US" sz="6000" dirty="0"/>
              <a:t>?</a:t>
            </a:r>
            <a:endParaRPr lang="vi-VN" sz="6000" dirty="0"/>
          </a:p>
        </p:txBody>
      </p:sp>
      <p:sp>
        <p:nvSpPr>
          <p:cNvPr id="3" name="Content Placeholder 2">
            <a:extLst>
              <a:ext uri="{FF2B5EF4-FFF2-40B4-BE49-F238E27FC236}">
                <a16:creationId xmlns:a16="http://schemas.microsoft.com/office/drawing/2014/main" id="{CC7C77E3-B75F-49B7-B10A-7BF3E5684951}"/>
              </a:ext>
            </a:extLst>
          </p:cNvPr>
          <p:cNvSpPr>
            <a:spLocks noGrp="1"/>
          </p:cNvSpPr>
          <p:nvPr>
            <p:ph idx="1"/>
          </p:nvPr>
        </p:nvSpPr>
        <p:spPr/>
        <p:txBody>
          <a:bodyPr>
            <a:noAutofit/>
          </a:bodyPr>
          <a:lstStyle/>
          <a:p>
            <a:r>
              <a:rPr lang="vi-VN" sz="4000" dirty="0"/>
              <a:t>XML là viết tắt của từ </a:t>
            </a:r>
            <a:r>
              <a:rPr lang="vi-VN" sz="4000" b="1" u="sng" dirty="0">
                <a:solidFill>
                  <a:srgbClr val="FF0000"/>
                </a:solidFill>
              </a:rPr>
              <a:t>eXtensible Markup Language</a:t>
            </a:r>
            <a:r>
              <a:rPr lang="vi-VN" sz="4000" dirty="0"/>
              <a:t>.</a:t>
            </a:r>
          </a:p>
          <a:p>
            <a:r>
              <a:rPr lang="vi-VN" sz="4000" dirty="0"/>
              <a:t>Mục đích: sử dụng XML để trao đổi dữ liệu.</a:t>
            </a:r>
          </a:p>
          <a:p>
            <a:r>
              <a:rPr lang="vi-VN" sz="4000" dirty="0"/>
              <a:t>Tất cả những đặc tả dữ liệu XML đều phải tuân theo quy luật và cú pháp của nó.</a:t>
            </a:r>
          </a:p>
        </p:txBody>
      </p:sp>
    </p:spTree>
    <p:extLst>
      <p:ext uri="{BB962C8B-B14F-4D97-AF65-F5344CB8AC3E}">
        <p14:creationId xmlns:p14="http://schemas.microsoft.com/office/powerpoint/2010/main" val="415745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XML</a:t>
            </a:r>
          </a:p>
        </p:txBody>
      </p:sp>
      <p:pic>
        <p:nvPicPr>
          <p:cNvPr id="7" name="Content Placeholder 6">
            <a:extLst>
              <a:ext uri="{FF2B5EF4-FFF2-40B4-BE49-F238E27FC236}">
                <a16:creationId xmlns:a16="http://schemas.microsoft.com/office/drawing/2014/main" id="{C027FD37-4909-4012-AC1E-E2813609E19C}"/>
              </a:ext>
            </a:extLst>
          </p:cNvPr>
          <p:cNvPicPr>
            <a:picLocks noGrp="1" noChangeAspect="1"/>
          </p:cNvPicPr>
          <p:nvPr>
            <p:ph idx="1"/>
          </p:nvPr>
        </p:nvPicPr>
        <p:blipFill>
          <a:blip r:embed="rId3"/>
          <a:stretch>
            <a:fillRect/>
          </a:stretch>
        </p:blipFill>
        <p:spPr>
          <a:xfrm>
            <a:off x="-5325" y="2460625"/>
            <a:ext cx="12192000" cy="1936750"/>
          </a:xfrm>
          <a:prstGeom prst="rect">
            <a:avLst/>
          </a:prstGeom>
        </p:spPr>
      </p:pic>
      <p:sp>
        <p:nvSpPr>
          <p:cNvPr id="3" name="TextBox 2">
            <a:extLst>
              <a:ext uri="{FF2B5EF4-FFF2-40B4-BE49-F238E27FC236}">
                <a16:creationId xmlns:a16="http://schemas.microsoft.com/office/drawing/2014/main" id="{F216F068-C235-4CDA-88AA-B27681D57ADE}"/>
              </a:ext>
            </a:extLst>
          </p:cNvPr>
          <p:cNvSpPr txBox="1"/>
          <p:nvPr/>
        </p:nvSpPr>
        <p:spPr>
          <a:xfrm>
            <a:off x="166671" y="4991100"/>
            <a:ext cx="11848008" cy="584775"/>
          </a:xfrm>
          <a:prstGeom prst="rect">
            <a:avLst/>
          </a:prstGeom>
          <a:noFill/>
        </p:spPr>
        <p:txBody>
          <a:bodyPr wrap="square" rtlCol="0">
            <a:spAutoFit/>
          </a:bodyPr>
          <a:lstStyle/>
          <a:p>
            <a:r>
              <a:rPr lang="vi-VN" sz="3200" dirty="0"/>
              <a:t>(VD: </a:t>
            </a:r>
            <a:r>
              <a:rPr lang="vi-VN" sz="3200" b="1" dirty="0">
                <a:solidFill>
                  <a:srgbClr val="FF0000"/>
                </a:solidFill>
              </a:rPr>
              <a:t>UTF-8</a:t>
            </a:r>
            <a:r>
              <a:rPr lang="vi-VN" sz="3200" dirty="0"/>
              <a:t>, UTF-16, ISO-10646-UCS-2, ISO-10646-UCS-4,...).</a:t>
            </a:r>
          </a:p>
        </p:txBody>
      </p:sp>
    </p:spTree>
    <p:extLst>
      <p:ext uri="{BB962C8B-B14F-4D97-AF65-F5344CB8AC3E}">
        <p14:creationId xmlns:p14="http://schemas.microsoft.com/office/powerpoint/2010/main" val="22930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XML</a:t>
            </a:r>
          </a:p>
        </p:txBody>
      </p:sp>
      <p:pic>
        <p:nvPicPr>
          <p:cNvPr id="6" name="Content Placeholder 5">
            <a:extLst>
              <a:ext uri="{FF2B5EF4-FFF2-40B4-BE49-F238E27FC236}">
                <a16:creationId xmlns:a16="http://schemas.microsoft.com/office/drawing/2014/main" id="{34BD7EC8-BD8B-4C03-AAF2-EFF184DE1D54}"/>
              </a:ext>
            </a:extLst>
          </p:cNvPr>
          <p:cNvPicPr>
            <a:picLocks noGrp="1" noChangeAspect="1"/>
          </p:cNvPicPr>
          <p:nvPr>
            <p:ph idx="1"/>
          </p:nvPr>
        </p:nvPicPr>
        <p:blipFill>
          <a:blip r:embed="rId3"/>
          <a:stretch>
            <a:fillRect/>
          </a:stretch>
        </p:blipFill>
        <p:spPr>
          <a:xfrm>
            <a:off x="2052237" y="3036877"/>
            <a:ext cx="8087525" cy="784246"/>
          </a:xfrm>
          <a:prstGeom prst="rect">
            <a:avLst/>
          </a:prstGeom>
        </p:spPr>
      </p:pic>
    </p:spTree>
    <p:extLst>
      <p:ext uri="{BB962C8B-B14F-4D97-AF65-F5344CB8AC3E}">
        <p14:creationId xmlns:p14="http://schemas.microsoft.com/office/powerpoint/2010/main" val="384234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XML</a:t>
            </a:r>
          </a:p>
        </p:txBody>
      </p:sp>
      <p:pic>
        <p:nvPicPr>
          <p:cNvPr id="7" name="Content Placeholder 6">
            <a:extLst>
              <a:ext uri="{FF2B5EF4-FFF2-40B4-BE49-F238E27FC236}">
                <a16:creationId xmlns:a16="http://schemas.microsoft.com/office/drawing/2014/main" id="{F6B09C2C-945D-49BC-80E4-3A08A99E8CC2}"/>
              </a:ext>
            </a:extLst>
          </p:cNvPr>
          <p:cNvPicPr>
            <a:picLocks noGrp="1" noChangeAspect="1"/>
          </p:cNvPicPr>
          <p:nvPr>
            <p:ph idx="1"/>
          </p:nvPr>
        </p:nvPicPr>
        <p:blipFill>
          <a:blip r:embed="rId2"/>
          <a:stretch>
            <a:fillRect/>
          </a:stretch>
        </p:blipFill>
        <p:spPr>
          <a:xfrm>
            <a:off x="0" y="2491760"/>
            <a:ext cx="12192000" cy="1874480"/>
          </a:xfrm>
          <a:prstGeom prst="rect">
            <a:avLst/>
          </a:prstGeom>
        </p:spPr>
      </p:pic>
    </p:spTree>
    <p:extLst>
      <p:ext uri="{BB962C8B-B14F-4D97-AF65-F5344CB8AC3E}">
        <p14:creationId xmlns:p14="http://schemas.microsoft.com/office/powerpoint/2010/main" val="228373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p:txBody>
          <a:bodyPr>
            <a:normAutofit/>
          </a:bodyPr>
          <a:lstStyle/>
          <a:p>
            <a:r>
              <a:rPr lang="vi-VN" sz="6000" dirty="0"/>
              <a:t>Cú pháp và cấu trúc XML</a:t>
            </a:r>
          </a:p>
        </p:txBody>
      </p:sp>
      <p:pic>
        <p:nvPicPr>
          <p:cNvPr id="6" name="Content Placeholder 5" descr="A screenshot of a cell phone&#10;&#10;Description automatically generated">
            <a:extLst>
              <a:ext uri="{FF2B5EF4-FFF2-40B4-BE49-F238E27FC236}">
                <a16:creationId xmlns:a16="http://schemas.microsoft.com/office/drawing/2014/main" id="{028E76E0-F07E-4B5F-8DF5-6C1847178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 y="1866900"/>
            <a:ext cx="12196572" cy="4991100"/>
          </a:xfrm>
        </p:spPr>
      </p:pic>
    </p:spTree>
    <p:extLst>
      <p:ext uri="{BB962C8B-B14F-4D97-AF65-F5344CB8AC3E}">
        <p14:creationId xmlns:p14="http://schemas.microsoft.com/office/powerpoint/2010/main" val="404227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a:xfrm>
            <a:off x="919119" y="327176"/>
            <a:ext cx="10353762" cy="1257300"/>
          </a:xfrm>
        </p:spPr>
        <p:txBody>
          <a:bodyPr>
            <a:normAutofit/>
          </a:bodyPr>
          <a:lstStyle/>
          <a:p>
            <a:r>
              <a:rPr lang="vi-VN" sz="6000" dirty="0"/>
              <a:t>Cú pháp và cấu trúc XML</a:t>
            </a:r>
          </a:p>
        </p:txBody>
      </p:sp>
      <p:pic>
        <p:nvPicPr>
          <p:cNvPr id="5" name="Content Placeholder 4">
            <a:extLst>
              <a:ext uri="{FF2B5EF4-FFF2-40B4-BE49-F238E27FC236}">
                <a16:creationId xmlns:a16="http://schemas.microsoft.com/office/drawing/2014/main" id="{9A04DB46-1CA4-4122-AD16-679272130F4D}"/>
              </a:ext>
            </a:extLst>
          </p:cNvPr>
          <p:cNvPicPr>
            <a:picLocks noGrp="1" noChangeAspect="1"/>
          </p:cNvPicPr>
          <p:nvPr>
            <p:ph idx="1"/>
          </p:nvPr>
        </p:nvPicPr>
        <p:blipFill>
          <a:blip r:embed="rId2"/>
          <a:stretch>
            <a:fillRect/>
          </a:stretch>
        </p:blipFill>
        <p:spPr>
          <a:xfrm>
            <a:off x="0" y="1584476"/>
            <a:ext cx="12192000" cy="5273524"/>
          </a:xfrm>
          <a:prstGeom prst="rect">
            <a:avLst/>
          </a:prstGeom>
        </p:spPr>
      </p:pic>
    </p:spTree>
    <p:extLst>
      <p:ext uri="{BB962C8B-B14F-4D97-AF65-F5344CB8AC3E}">
        <p14:creationId xmlns:p14="http://schemas.microsoft.com/office/powerpoint/2010/main" val="120381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2FC-D9E7-40C2-9A8A-372D539ED6F2}"/>
              </a:ext>
            </a:extLst>
          </p:cNvPr>
          <p:cNvSpPr>
            <a:spLocks noGrp="1"/>
          </p:cNvSpPr>
          <p:nvPr>
            <p:ph type="title"/>
          </p:nvPr>
        </p:nvSpPr>
        <p:spPr>
          <a:xfrm>
            <a:off x="91440" y="609600"/>
            <a:ext cx="11939451" cy="1257300"/>
          </a:xfrm>
        </p:spPr>
        <p:txBody>
          <a:bodyPr>
            <a:noAutofit/>
          </a:bodyPr>
          <a:lstStyle/>
          <a:p>
            <a:r>
              <a:rPr lang="vi-VN" sz="5400" dirty="0"/>
              <a:t>Xử lí XML trong Java</a:t>
            </a:r>
          </a:p>
        </p:txBody>
      </p:sp>
      <p:sp>
        <p:nvSpPr>
          <p:cNvPr id="4" name="Content Placeholder 3">
            <a:extLst>
              <a:ext uri="{FF2B5EF4-FFF2-40B4-BE49-F238E27FC236}">
                <a16:creationId xmlns:a16="http://schemas.microsoft.com/office/drawing/2014/main" id="{B02C6DE7-5CB0-4819-9CAE-83B3142C1B1B}"/>
              </a:ext>
            </a:extLst>
          </p:cNvPr>
          <p:cNvSpPr>
            <a:spLocks noGrp="1"/>
          </p:cNvSpPr>
          <p:nvPr>
            <p:ph idx="1"/>
          </p:nvPr>
        </p:nvSpPr>
        <p:spPr/>
        <p:txBody>
          <a:bodyPr>
            <a:normAutofit/>
          </a:bodyPr>
          <a:lstStyle/>
          <a:p>
            <a:r>
              <a:rPr lang="vi-VN" sz="4000" b="1" dirty="0">
                <a:effectLst/>
              </a:rPr>
              <a:t>Kỹ thuật dùng DOM</a:t>
            </a:r>
          </a:p>
          <a:p>
            <a:r>
              <a:rPr lang="vi-VN" sz="4000" b="1" dirty="0"/>
              <a:t>Kỹ thuật dùng SAX</a:t>
            </a:r>
          </a:p>
        </p:txBody>
      </p:sp>
    </p:spTree>
    <p:extLst>
      <p:ext uri="{BB962C8B-B14F-4D97-AF65-F5344CB8AC3E}">
        <p14:creationId xmlns:p14="http://schemas.microsoft.com/office/powerpoint/2010/main" val="984816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43A41"/>
      </a:dk2>
      <a:lt2>
        <a:srgbClr val="E8E8E2"/>
      </a:lt2>
      <a:accent1>
        <a:srgbClr val="8D8FD0"/>
      </a:accent1>
      <a:accent2>
        <a:srgbClr val="7399C5"/>
      </a:accent2>
      <a:accent3>
        <a:srgbClr val="6FADB5"/>
      </a:accent3>
      <a:accent4>
        <a:srgbClr val="67B19C"/>
      </a:accent4>
      <a:accent5>
        <a:srgbClr val="74B085"/>
      </a:accent5>
      <a:accent6>
        <a:srgbClr val="72B369"/>
      </a:accent6>
      <a:hlink>
        <a:srgbClr val="878552"/>
      </a:hlink>
      <a:folHlink>
        <a:srgbClr val="828282"/>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1444</Words>
  <Application>Microsoft Office PowerPoint</Application>
  <PresentationFormat>Widescreen</PresentationFormat>
  <Paragraphs>118</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SlateVTI</vt:lpstr>
      <vt:lpstr>XML và JSON</vt:lpstr>
      <vt:lpstr>Giới thiệu</vt:lpstr>
      <vt:lpstr>XML là gì?</vt:lpstr>
      <vt:lpstr>Cú pháp và cấu trúc XML</vt:lpstr>
      <vt:lpstr>Cú pháp và cấu trúc XML</vt:lpstr>
      <vt:lpstr>Cú pháp và cấu trúc XML</vt:lpstr>
      <vt:lpstr>Cú pháp và cấu trúc XML</vt:lpstr>
      <vt:lpstr>Cú pháp và cấu trúc XML</vt:lpstr>
      <vt:lpstr>Xử lí XML trong Java</vt:lpstr>
      <vt:lpstr>Xử lí XML trong Java (Kỹ thuật DOM)</vt:lpstr>
      <vt:lpstr>Xử lí XML trong Java (Kỹ thuật SAX)</vt:lpstr>
      <vt:lpstr>Xử lí XML trong Java (Kỹ thuật SAX)</vt:lpstr>
      <vt:lpstr>So sánh DOM và SAX</vt:lpstr>
      <vt:lpstr>Demo Kỹ thuật SAX</vt:lpstr>
      <vt:lpstr>JSON là gì?</vt:lpstr>
      <vt:lpstr>Cú pháp và cấu trúc JSON</vt:lpstr>
      <vt:lpstr>Cú pháp và cấu trúc JSON</vt:lpstr>
      <vt:lpstr>RESTful API</vt:lpstr>
      <vt:lpstr>RESTful API</vt:lpstr>
      <vt:lpstr>RESTful API</vt:lpstr>
      <vt:lpstr>RESTful API</vt:lpstr>
      <vt:lpstr>So Sánh</vt:lpstr>
      <vt:lpstr>So Sánh</vt:lpstr>
      <vt:lpstr>So Sánh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và JSON</dc:title>
  <dc:creator>Le Tran Bao Suong</dc:creator>
  <cp:lastModifiedBy>Le Tran Bao Suong</cp:lastModifiedBy>
  <cp:revision>32</cp:revision>
  <dcterms:created xsi:type="dcterms:W3CDTF">2020-05-27T02:06:40Z</dcterms:created>
  <dcterms:modified xsi:type="dcterms:W3CDTF">2020-05-27T08:46:26Z</dcterms:modified>
</cp:coreProperties>
</file>