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57" r:id="rId2"/>
    <p:sldId id="350" r:id="rId3"/>
    <p:sldId id="306" r:id="rId4"/>
    <p:sldId id="354" r:id="rId5"/>
    <p:sldId id="355" r:id="rId6"/>
    <p:sldId id="351" r:id="rId7"/>
    <p:sldId id="352" r:id="rId8"/>
    <p:sldId id="353" r:id="rId9"/>
    <p:sldId id="357" r:id="rId10"/>
    <p:sldId id="358" r:id="rId11"/>
    <p:sldId id="359" r:id="rId12"/>
    <p:sldId id="360" r:id="rId13"/>
    <p:sldId id="3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0" d="100"/>
          <a:sy n="70" d="100"/>
        </p:scale>
        <p:origin x="660" y="6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5/24/2020</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638878"/>
            <a:ext cx="4986338" cy="3262311"/>
          </a:xfrm>
        </p:spPr>
        <p:txBody>
          <a:bodyPr>
            <a:normAutofit fontScale="90000"/>
          </a:bodyPr>
          <a:lstStyle/>
          <a:p>
            <a:r>
              <a:rPr lang="en-US" dirty="0"/>
              <a:t>Introduction to LINQ </a:t>
            </a:r>
            <a:r>
              <a:rPr lang="vi-VN" b="0" dirty="0"/>
              <a:t>(Language Integrated Query)</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5" y="4088675"/>
            <a:ext cx="4986338" cy="2246311"/>
          </a:xfrm>
        </p:spPr>
        <p:txBody>
          <a:bodyPr>
            <a:normAutofit/>
          </a:bodyPr>
          <a:lstStyle/>
          <a:p>
            <a:r>
              <a:rPr lang="vi-VN" dirty="0"/>
              <a:t>Giảng Viên: LÊ HUỲNH PHƯỚC.</a:t>
            </a:r>
          </a:p>
          <a:p>
            <a:r>
              <a:rPr lang="vi-VN" dirty="0"/>
              <a:t>Nhóm: - LÊ TRẦN BẢO SƯƠNG</a:t>
            </a:r>
          </a:p>
          <a:p>
            <a:r>
              <a:rPr lang="vi-VN" dirty="0"/>
              <a:t>	- TRẦN NGUYÊN VẸN</a:t>
            </a:r>
          </a:p>
          <a:p>
            <a:r>
              <a:rPr lang="vi-VN" dirty="0"/>
              <a:t>	- MAI TRÚC LÂM</a:t>
            </a:r>
          </a:p>
          <a:p>
            <a:endParaRPr lang="vi-VN" dirty="0"/>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II. </a:t>
            </a:r>
            <a:r>
              <a:rPr lang="en-US" sz="3600" dirty="0" err="1"/>
              <a:t>Nguyên</a:t>
            </a:r>
            <a:r>
              <a:rPr lang="en-US" sz="3600" dirty="0"/>
              <a:t> </a:t>
            </a:r>
            <a:r>
              <a:rPr lang="en-US" sz="3600" dirty="0" err="1"/>
              <a:t>lý</a:t>
            </a:r>
            <a:r>
              <a:rPr lang="en-US" sz="3600" dirty="0"/>
              <a:t> </a:t>
            </a:r>
            <a:r>
              <a:rPr lang="en-US" sz="3600" dirty="0" err="1"/>
              <a:t>hoạt</a:t>
            </a:r>
            <a:r>
              <a:rPr lang="en-US" sz="3600" dirty="0"/>
              <a:t> </a:t>
            </a:r>
            <a:r>
              <a:rPr lang="en-US" sz="3600" dirty="0" err="1"/>
              <a:t>động</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10</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707886"/>
          </a:xfrm>
          <a:prstGeom prst="rect">
            <a:avLst/>
          </a:prstGeom>
        </p:spPr>
        <p:txBody>
          <a:bodyPr wrap="square">
            <a:spAutoFit/>
          </a:bodyPr>
          <a:lstStyle/>
          <a:p>
            <a:pPr marL="1255713" indent="-571500">
              <a:buFont typeface="Wingdings" panose="05000000000000000000" pitchFamily="2" charset="2"/>
              <a:buChar char="Ø"/>
            </a:pPr>
            <a:r>
              <a:rPr lang="vi-VN" sz="4000" dirty="0"/>
              <a:t>Thực thi truy vấn (Demo)</a:t>
            </a:r>
          </a:p>
        </p:txBody>
      </p:sp>
      <p:sp>
        <p:nvSpPr>
          <p:cNvPr id="6" name="TextBox 5">
            <a:extLst>
              <a:ext uri="{FF2B5EF4-FFF2-40B4-BE49-F238E27FC236}">
                <a16:creationId xmlns:a16="http://schemas.microsoft.com/office/drawing/2014/main" id="{0E093581-9A9B-43A4-87DC-EE085DFD72DB}"/>
              </a:ext>
            </a:extLst>
          </p:cNvPr>
          <p:cNvSpPr txBox="1"/>
          <p:nvPr/>
        </p:nvSpPr>
        <p:spPr>
          <a:xfrm>
            <a:off x="160895" y="1825899"/>
            <a:ext cx="11655898" cy="2677656"/>
          </a:xfrm>
          <a:prstGeom prst="rect">
            <a:avLst/>
          </a:prstGeom>
          <a:noFill/>
        </p:spPr>
        <p:txBody>
          <a:bodyPr wrap="square" rtlCol="0">
            <a:spAutoFit/>
          </a:bodyPr>
          <a:lstStyle/>
          <a:p>
            <a:pPr marL="457200" indent="-457200">
              <a:buFont typeface="Wingdings" panose="05000000000000000000" pitchFamily="2" charset="2"/>
              <a:buChar char="q"/>
            </a:pPr>
            <a:r>
              <a:rPr lang="vi-VN" sz="2800" dirty="0"/>
              <a:t>VD: Hiển thị lên datagridview</a:t>
            </a:r>
          </a:p>
          <a:p>
            <a:r>
              <a:rPr lang="vi-VN" sz="2800" dirty="0"/>
              <a:t>QuanLyBanHangDataContext db = new QuanLyBanHangDataContext();</a:t>
            </a:r>
          </a:p>
          <a:p>
            <a:r>
              <a:rPr lang="vi-VN" sz="2800" dirty="0"/>
              <a:t>dtgvQLBH.DataSource = from kh in db.KhachHangs</a:t>
            </a:r>
          </a:p>
          <a:p>
            <a:r>
              <a:rPr lang="vi-VN" sz="2800" dirty="0"/>
              <a:t>	where kh.MaKH.Contains("KH001")</a:t>
            </a:r>
          </a:p>
          <a:p>
            <a:r>
              <a:rPr lang="vi-VN" sz="2800" dirty="0"/>
              <a:t>	orderby kh.TenKH descending</a:t>
            </a:r>
          </a:p>
          <a:p>
            <a:r>
              <a:rPr lang="vi-VN" sz="2800" dirty="0"/>
              <a:t>	select kh;</a:t>
            </a:r>
          </a:p>
        </p:txBody>
      </p:sp>
    </p:spTree>
    <p:extLst>
      <p:ext uri="{BB962C8B-B14F-4D97-AF65-F5344CB8AC3E}">
        <p14:creationId xmlns:p14="http://schemas.microsoft.com/office/powerpoint/2010/main" val="47046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vi-VN" sz="3600" dirty="0"/>
              <a:t>III. Ưu điểm và Nhược điểm</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11</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707886"/>
          </a:xfrm>
          <a:prstGeom prst="rect">
            <a:avLst/>
          </a:prstGeom>
        </p:spPr>
        <p:txBody>
          <a:bodyPr wrap="square">
            <a:spAutoFit/>
          </a:bodyPr>
          <a:lstStyle/>
          <a:p>
            <a:pPr marL="1255713" indent="-571500">
              <a:buFont typeface="Wingdings" panose="05000000000000000000" pitchFamily="2" charset="2"/>
              <a:buChar char="Ø"/>
            </a:pPr>
            <a:r>
              <a:rPr lang="vi-VN" sz="4000" dirty="0"/>
              <a:t>Ưu điểm:</a:t>
            </a:r>
          </a:p>
        </p:txBody>
      </p:sp>
      <p:sp>
        <p:nvSpPr>
          <p:cNvPr id="6" name="TextBox 5">
            <a:extLst>
              <a:ext uri="{FF2B5EF4-FFF2-40B4-BE49-F238E27FC236}">
                <a16:creationId xmlns:a16="http://schemas.microsoft.com/office/drawing/2014/main" id="{0E093581-9A9B-43A4-87DC-EE085DFD72DB}"/>
              </a:ext>
            </a:extLst>
          </p:cNvPr>
          <p:cNvSpPr txBox="1"/>
          <p:nvPr/>
        </p:nvSpPr>
        <p:spPr>
          <a:xfrm>
            <a:off x="160895" y="1825899"/>
            <a:ext cx="11655898" cy="3970318"/>
          </a:xfrm>
          <a:prstGeom prst="rect">
            <a:avLst/>
          </a:prstGeom>
          <a:noFill/>
        </p:spPr>
        <p:txBody>
          <a:bodyPr wrap="square" rtlCol="0">
            <a:spAutoFit/>
          </a:bodyPr>
          <a:lstStyle/>
          <a:p>
            <a:pPr marL="457200" indent="-457200">
              <a:buFont typeface="Wingdings" panose="05000000000000000000" pitchFamily="2" charset="2"/>
              <a:buChar char="q"/>
            </a:pPr>
            <a:r>
              <a:rPr lang="vi-VN" sz="2800" dirty="0"/>
              <a:t>Linq là thư viện lập trình CSDL hướng đối tượng, giúp đơn giản hóa quá trình kết nối, xử lý dữ liệu.</a:t>
            </a:r>
          </a:p>
          <a:p>
            <a:pPr marL="457200" indent="-457200">
              <a:buFont typeface="Wingdings" panose="05000000000000000000" pitchFamily="2" charset="2"/>
              <a:buChar char="q"/>
            </a:pPr>
            <a:r>
              <a:rPr lang="vi-VN" sz="2800" dirty="0"/>
              <a:t>Linq to sql thì bạn hoàn toàn có thể không cần học tới các khái niệm Ado.net , TSql để có thể viết ứng dụng CSDL một cách đơn giản, hiện đại, hướng đối tượng mạnh mẽ.</a:t>
            </a:r>
          </a:p>
          <a:p>
            <a:pPr marL="457200" indent="-457200">
              <a:buFont typeface="Wingdings" panose="05000000000000000000" pitchFamily="2" charset="2"/>
              <a:buChar char="q"/>
            </a:pPr>
            <a:r>
              <a:rPr lang="vi-VN" sz="2800" dirty="0"/>
              <a:t>Linq to sql cũng là 1 mô hình ORM hỗ trợ lập trình CSDL hướng đối tượng mạnh mẽ.</a:t>
            </a:r>
          </a:p>
          <a:p>
            <a:pPr marL="457200" indent="-457200">
              <a:buFont typeface="Wingdings" panose="05000000000000000000" pitchFamily="2" charset="2"/>
              <a:buChar char="q"/>
            </a:pPr>
            <a:r>
              <a:rPr lang="vi-VN" sz="2800" dirty="0"/>
              <a:t>Linq to SQL là một nền tảng lập trình CSDL hướng đối tượng rất mạnh mẽ và đơn giản – thống nhất hơn rất nhiều so với Ado.net và T Sql.</a:t>
            </a:r>
          </a:p>
        </p:txBody>
      </p:sp>
    </p:spTree>
    <p:extLst>
      <p:ext uri="{BB962C8B-B14F-4D97-AF65-F5344CB8AC3E}">
        <p14:creationId xmlns:p14="http://schemas.microsoft.com/office/powerpoint/2010/main" val="346934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vi-VN" sz="3600" dirty="0"/>
              <a:t>III. Ưu điểm và Nhược điểm</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12</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707886"/>
          </a:xfrm>
          <a:prstGeom prst="rect">
            <a:avLst/>
          </a:prstGeom>
        </p:spPr>
        <p:txBody>
          <a:bodyPr wrap="square">
            <a:spAutoFit/>
          </a:bodyPr>
          <a:lstStyle/>
          <a:p>
            <a:pPr marL="1255713" indent="-571500">
              <a:buFont typeface="Wingdings" panose="05000000000000000000" pitchFamily="2" charset="2"/>
              <a:buChar char="Ø"/>
            </a:pPr>
            <a:r>
              <a:rPr lang="vi-VN" sz="4000" dirty="0"/>
              <a:t>Nhược điểm:</a:t>
            </a:r>
          </a:p>
        </p:txBody>
      </p:sp>
      <p:sp>
        <p:nvSpPr>
          <p:cNvPr id="6" name="TextBox 5">
            <a:extLst>
              <a:ext uri="{FF2B5EF4-FFF2-40B4-BE49-F238E27FC236}">
                <a16:creationId xmlns:a16="http://schemas.microsoft.com/office/drawing/2014/main" id="{0E093581-9A9B-43A4-87DC-EE085DFD72DB}"/>
              </a:ext>
            </a:extLst>
          </p:cNvPr>
          <p:cNvSpPr txBox="1"/>
          <p:nvPr/>
        </p:nvSpPr>
        <p:spPr>
          <a:xfrm>
            <a:off x="160895" y="1825899"/>
            <a:ext cx="11655898" cy="353943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t>Dù là một công cụ khá hay trên nền tảng .NET, LINQ to SQL vẫn có hạn chế như:</a:t>
            </a:r>
          </a:p>
          <a:p>
            <a:pPr marL="900113" indent="-457200">
              <a:buFont typeface="Wingdings" panose="05000000000000000000" pitchFamily="2" charset="2"/>
              <a:buChar char="ü"/>
            </a:pPr>
            <a:r>
              <a:rPr lang="vi-VN" sz="2800" dirty="0"/>
              <a:t>Chỉ thao tác duy nhất với hệ quản trị cơ sở dữ liệu SQL Server.</a:t>
            </a:r>
          </a:p>
          <a:p>
            <a:pPr marL="900113" indent="-457200">
              <a:buFont typeface="Wingdings" panose="05000000000000000000" pitchFamily="2" charset="2"/>
              <a:buChar char="ü"/>
            </a:pPr>
            <a:r>
              <a:rPr lang="vi-VN" sz="2800" dirty="0"/>
              <a:t>Chỉ có thể tự động tạo Data Model từ Database chứ không thể tạo Database từ Data Model.</a:t>
            </a:r>
          </a:p>
          <a:p>
            <a:pPr marL="900113" indent="-457200">
              <a:buFont typeface="Wingdings" panose="05000000000000000000" pitchFamily="2" charset="2"/>
              <a:buChar char="ü"/>
            </a:pPr>
            <a:r>
              <a:rPr lang="vi-VN" sz="2800" dirty="0"/>
              <a:t>Chỉ cho phép ánh xạ 1:1 giữa các Table trong Database với các lớp Data Model (tức là không thể tạo 1 Data Model là kết quả kết hợp từ 2 bảng dữ liệu trở lên).</a:t>
            </a:r>
          </a:p>
        </p:txBody>
      </p:sp>
    </p:spTree>
    <p:extLst>
      <p:ext uri="{BB962C8B-B14F-4D97-AF65-F5344CB8AC3E}">
        <p14:creationId xmlns:p14="http://schemas.microsoft.com/office/powerpoint/2010/main" val="286022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Rectangle: Rounded Corners 1">
            <a:extLst>
              <a:ext uri="{FF2B5EF4-FFF2-40B4-BE49-F238E27FC236}">
                <a16:creationId xmlns:a16="http://schemas.microsoft.com/office/drawing/2014/main" id="{AA25512F-9999-44A2-9986-321786C8AAA6}"/>
              </a:ext>
            </a:extLst>
          </p:cNvPr>
          <p:cNvSpPr/>
          <p:nvPr/>
        </p:nvSpPr>
        <p:spPr>
          <a:xfrm>
            <a:off x="2072640" y="1084217"/>
            <a:ext cx="8046720" cy="46895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9600" b="1" dirty="0">
                <a:solidFill>
                  <a:srgbClr val="FF0000"/>
                </a:solidFill>
              </a:rPr>
              <a:t>DEMO</a:t>
            </a:r>
          </a:p>
        </p:txBody>
      </p:sp>
    </p:spTree>
    <p:extLst>
      <p:ext uri="{BB962C8B-B14F-4D97-AF65-F5344CB8AC3E}">
        <p14:creationId xmlns:p14="http://schemas.microsoft.com/office/powerpoint/2010/main" val="19636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97396-6641-4280-87B2-FCB976C92292}"/>
              </a:ext>
            </a:extLst>
          </p:cNvPr>
          <p:cNvSpPr>
            <a:spLocks noGrp="1"/>
          </p:cNvSpPr>
          <p:nvPr>
            <p:ph type="ctrTitle"/>
          </p:nvPr>
        </p:nvSpPr>
        <p:spPr>
          <a:xfrm>
            <a:off x="663688" y="574766"/>
            <a:ext cx="10923066" cy="1071155"/>
          </a:xfrm>
        </p:spPr>
        <p:txBody>
          <a:bodyPr>
            <a:normAutofit/>
          </a:bodyPr>
          <a:lstStyle/>
          <a:p>
            <a:r>
              <a:rPr lang="vi-VN" dirty="0"/>
              <a:t>I. Giới thiệu về LINQ</a:t>
            </a:r>
          </a:p>
        </p:txBody>
      </p:sp>
      <p:sp>
        <p:nvSpPr>
          <p:cNvPr id="5" name="Title 2">
            <a:extLst>
              <a:ext uri="{FF2B5EF4-FFF2-40B4-BE49-F238E27FC236}">
                <a16:creationId xmlns:a16="http://schemas.microsoft.com/office/drawing/2014/main" id="{BC374897-4550-49F4-9287-448D3F27EC5D}"/>
              </a:ext>
            </a:extLst>
          </p:cNvPr>
          <p:cNvSpPr txBox="1">
            <a:spLocks/>
          </p:cNvSpPr>
          <p:nvPr/>
        </p:nvSpPr>
        <p:spPr>
          <a:xfrm>
            <a:off x="663687" y="2103120"/>
            <a:ext cx="10923066" cy="10711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vi-VN" dirty="0"/>
              <a:t>II. Nguyên lý hoạt động</a:t>
            </a:r>
          </a:p>
        </p:txBody>
      </p:sp>
      <p:sp>
        <p:nvSpPr>
          <p:cNvPr id="6" name="Title 2">
            <a:extLst>
              <a:ext uri="{FF2B5EF4-FFF2-40B4-BE49-F238E27FC236}">
                <a16:creationId xmlns:a16="http://schemas.microsoft.com/office/drawing/2014/main" id="{172DC3F1-18C2-4A21-9AA4-B0A1EF8CA847}"/>
              </a:ext>
            </a:extLst>
          </p:cNvPr>
          <p:cNvSpPr txBox="1">
            <a:spLocks/>
          </p:cNvSpPr>
          <p:nvPr/>
        </p:nvSpPr>
        <p:spPr>
          <a:xfrm>
            <a:off x="663687" y="3644537"/>
            <a:ext cx="10923066" cy="10711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vi-VN" dirty="0"/>
              <a:t>III. Ưu điểm và Nhược điểm</a:t>
            </a:r>
          </a:p>
        </p:txBody>
      </p:sp>
      <p:sp>
        <p:nvSpPr>
          <p:cNvPr id="7" name="Title 2">
            <a:extLst>
              <a:ext uri="{FF2B5EF4-FFF2-40B4-BE49-F238E27FC236}">
                <a16:creationId xmlns:a16="http://schemas.microsoft.com/office/drawing/2014/main" id="{AA71CC81-A88F-4224-A435-3A7B2481E716}"/>
              </a:ext>
            </a:extLst>
          </p:cNvPr>
          <p:cNvSpPr txBox="1">
            <a:spLocks/>
          </p:cNvSpPr>
          <p:nvPr/>
        </p:nvSpPr>
        <p:spPr>
          <a:xfrm>
            <a:off x="663687" y="4976949"/>
            <a:ext cx="10923066" cy="10711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1" kern="1200">
                <a:solidFill>
                  <a:schemeClr val="bg1"/>
                </a:solidFill>
                <a:latin typeface="+mj-lt"/>
                <a:ea typeface="+mj-ea"/>
                <a:cs typeface="+mj-cs"/>
              </a:defRPr>
            </a:lvl1pPr>
          </a:lstStyle>
          <a:p>
            <a:r>
              <a:rPr lang="vi-VN" dirty="0"/>
              <a:t>IV. Demo</a:t>
            </a:r>
          </a:p>
        </p:txBody>
      </p:sp>
    </p:spTree>
    <p:extLst>
      <p:ext uri="{BB962C8B-B14F-4D97-AF65-F5344CB8AC3E}">
        <p14:creationId xmlns:p14="http://schemas.microsoft.com/office/powerpoint/2010/main" val="351203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I. </a:t>
            </a:r>
            <a:r>
              <a:rPr lang="en-US" sz="3600" dirty="0" err="1"/>
              <a:t>Giới</a:t>
            </a:r>
            <a:r>
              <a:rPr lang="en-US" sz="3600" dirty="0"/>
              <a:t> </a:t>
            </a:r>
            <a:r>
              <a:rPr lang="en-US" sz="3600" dirty="0" err="1"/>
              <a:t>thiệu</a:t>
            </a:r>
            <a:r>
              <a:rPr lang="en-US" sz="3600" dirty="0"/>
              <a:t> </a:t>
            </a:r>
            <a:r>
              <a:rPr lang="en-US" sz="3600" dirty="0" err="1"/>
              <a:t>về</a:t>
            </a:r>
            <a:r>
              <a:rPr lang="en-US" sz="3600" dirty="0"/>
              <a:t> LINQ</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5632311"/>
          </a:xfrm>
          <a:prstGeom prst="rect">
            <a:avLst/>
          </a:prstGeom>
        </p:spPr>
        <p:txBody>
          <a:bodyPr wrap="square">
            <a:spAutoFit/>
          </a:bodyPr>
          <a:lstStyle/>
          <a:p>
            <a:r>
              <a:rPr lang="vi-VN" sz="4000" dirty="0"/>
              <a:t>LINQ (Language Integrated Query, tạm dịch là ngôn ngữ truy vấn tích hợp) đưa ra 1 mô hình bền vững để hoạt động với các dạng nguồn dữ liệu và định dạng dữ liệu khác nhau. Trong LINQ, bạn phải làm quen với chuyện làm việc với các đối tượng (objects). LINQ cho phép dùng các đoạn code đơn giản để truy vấn và chuyển đổi dữ liệu trong các tài liệu XML, cơ sở dữ liệu SQL, tập dữ liệu ADO.NET, các tập hợp .NET, và bất kỳ định dạng nào mà LINQ provider hỗ trợ.</a:t>
            </a:r>
            <a:endParaRPr lang="en-US" sz="4000" dirty="0"/>
          </a:p>
        </p:txBody>
      </p:sp>
    </p:spTree>
    <p:extLst>
      <p:ext uri="{BB962C8B-B14F-4D97-AF65-F5344CB8AC3E}">
        <p14:creationId xmlns:p14="http://schemas.microsoft.com/office/powerpoint/2010/main" val="61198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Giao </a:t>
            </a:r>
            <a:r>
              <a:rPr lang="en-US" sz="3600" dirty="0" err="1"/>
              <a:t>diện</a:t>
            </a:r>
            <a:r>
              <a:rPr lang="en-US" sz="3600" dirty="0"/>
              <a:t> </a:t>
            </a:r>
            <a:r>
              <a:rPr lang="en-US" sz="3600" dirty="0" err="1"/>
              <a:t>trực</a:t>
            </a:r>
            <a:r>
              <a:rPr lang="en-US" sz="3600" dirty="0"/>
              <a:t> </a:t>
            </a:r>
            <a:r>
              <a:rPr lang="en-US" sz="3600" dirty="0" err="1"/>
              <a:t>quan</a:t>
            </a:r>
            <a:r>
              <a:rPr lang="en-US" sz="3600" dirty="0"/>
              <a:t> </a:t>
            </a:r>
            <a:r>
              <a:rPr lang="en-US" sz="3600" dirty="0" err="1"/>
              <a:t>và</a:t>
            </a:r>
            <a:r>
              <a:rPr lang="en-US" sz="3600" dirty="0"/>
              <a:t> </a:t>
            </a:r>
            <a:r>
              <a:rPr lang="en-US" sz="3600" dirty="0" err="1"/>
              <a:t>tự</a:t>
            </a:r>
            <a:r>
              <a:rPr lang="en-US" sz="3600" dirty="0"/>
              <a:t> </a:t>
            </a:r>
            <a:r>
              <a:rPr lang="en-US" sz="3600" dirty="0" err="1"/>
              <a:t>động</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5632311"/>
          </a:xfrm>
          <a:prstGeom prst="rect">
            <a:avLst/>
          </a:prstGeom>
        </p:spPr>
        <p:txBody>
          <a:bodyPr wrap="square">
            <a:spAutoFit/>
          </a:bodyPr>
          <a:lstStyle/>
          <a:p>
            <a:r>
              <a:rPr lang="vi-VN" sz="4000" dirty="0"/>
              <a:t>LINQ to SQL cung cấp giao diện trực quan về mối quan hệ các bảng dữ liệu sau khi được mô hình hóa. Các lớp DataContext sẽ được tạo ra tự động khi bạn Import file LINQ to SQL vào Project. Các lớp DataContext nhận nhiệm vụ mở kết nối đến cơ sở dữ liệu, thực hiện truy vấn hay thay đổi dữ liệu. Các lớp thuộc tính được mô hình hóa từ các bảng dữ liệu trong hệ quản trị cơ sở dữ liệu được truy cập thông qua các lớp DataContext.</a:t>
            </a:r>
            <a:endParaRPr lang="en-US" sz="4000" dirty="0"/>
          </a:p>
        </p:txBody>
      </p:sp>
    </p:spTree>
    <p:extLst>
      <p:ext uri="{BB962C8B-B14F-4D97-AF65-F5344CB8AC3E}">
        <p14:creationId xmlns:p14="http://schemas.microsoft.com/office/powerpoint/2010/main" val="363575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Giao </a:t>
            </a:r>
            <a:r>
              <a:rPr lang="en-US" sz="3600" dirty="0" err="1"/>
              <a:t>diện</a:t>
            </a:r>
            <a:r>
              <a:rPr lang="en-US" sz="3600" dirty="0"/>
              <a:t> </a:t>
            </a:r>
            <a:r>
              <a:rPr lang="en-US" sz="3600" dirty="0" err="1"/>
              <a:t>trực</a:t>
            </a:r>
            <a:r>
              <a:rPr lang="en-US" sz="3600" dirty="0"/>
              <a:t> </a:t>
            </a:r>
            <a:r>
              <a:rPr lang="en-US" sz="3600" dirty="0" err="1"/>
              <a:t>quan</a:t>
            </a:r>
            <a:r>
              <a:rPr lang="en-US" sz="3600" dirty="0"/>
              <a:t> </a:t>
            </a:r>
            <a:r>
              <a:rPr lang="en-US" sz="3600" dirty="0" err="1"/>
              <a:t>và</a:t>
            </a:r>
            <a:r>
              <a:rPr lang="en-US" sz="3600" dirty="0"/>
              <a:t> </a:t>
            </a:r>
            <a:r>
              <a:rPr lang="en-US" sz="3600" dirty="0" err="1"/>
              <a:t>tự</a:t>
            </a:r>
            <a:r>
              <a:rPr lang="en-US" sz="3600" dirty="0"/>
              <a:t> </a:t>
            </a:r>
            <a:r>
              <a:rPr lang="en-US" sz="3600" dirty="0" err="1"/>
              <a:t>động</a:t>
            </a:r>
            <a:r>
              <a:rPr lang="en-US" sz="3600" dirty="0"/>
              <a:t> (ORM)</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a:t>
            </a:fld>
            <a:endParaRPr lang="en-US" sz="800"/>
          </a:p>
        </p:txBody>
      </p:sp>
      <p:pic>
        <p:nvPicPr>
          <p:cNvPr id="1026" name="Picture 2">
            <a:extLst>
              <a:ext uri="{FF2B5EF4-FFF2-40B4-BE49-F238E27FC236}">
                <a16:creationId xmlns:a16="http://schemas.microsoft.com/office/drawing/2014/main" id="{7AA4E005-B1A4-4855-922D-3F378E732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75" y="987425"/>
            <a:ext cx="4970463" cy="587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7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II. </a:t>
            </a:r>
            <a:r>
              <a:rPr lang="en-US" sz="3600" dirty="0" err="1"/>
              <a:t>Nguyên</a:t>
            </a:r>
            <a:r>
              <a:rPr lang="en-US" sz="3600" dirty="0"/>
              <a:t> </a:t>
            </a:r>
            <a:r>
              <a:rPr lang="en-US" sz="3600" dirty="0" err="1"/>
              <a:t>lý</a:t>
            </a:r>
            <a:r>
              <a:rPr lang="en-US" sz="3600" dirty="0"/>
              <a:t> </a:t>
            </a:r>
            <a:r>
              <a:rPr lang="en-US" sz="3600" dirty="0" err="1"/>
              <a:t>hoạt</a:t>
            </a:r>
            <a:r>
              <a:rPr lang="en-US" sz="3600" dirty="0"/>
              <a:t> </a:t>
            </a:r>
            <a:r>
              <a:rPr lang="en-US" sz="3600" dirty="0" err="1"/>
              <a:t>động</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3785652"/>
          </a:xfrm>
          <a:prstGeom prst="rect">
            <a:avLst/>
          </a:prstGeom>
        </p:spPr>
        <p:txBody>
          <a:bodyPr wrap="square">
            <a:spAutoFit/>
          </a:bodyPr>
          <a:lstStyle/>
          <a:p>
            <a:r>
              <a:rPr lang="vi-VN" sz="4000" b="1" dirty="0"/>
              <a:t>Ba thành phần của 1 hoạt động truy vấn</a:t>
            </a:r>
          </a:p>
          <a:p>
            <a:pPr marL="571500" indent="-571500">
              <a:buFont typeface="Wingdings" panose="05000000000000000000" pitchFamily="2" charset="2"/>
              <a:buChar char="v"/>
            </a:pPr>
            <a:r>
              <a:rPr lang="vi-VN" sz="4000" dirty="0"/>
              <a:t>Tất cả các hoạt động truy vấn LINQ đều bao gồm 3 tác vụ:</a:t>
            </a:r>
          </a:p>
          <a:p>
            <a:pPr marL="1255713" indent="-571500">
              <a:buFont typeface="Wingdings" panose="05000000000000000000" pitchFamily="2" charset="2"/>
              <a:buChar char="Ø"/>
            </a:pPr>
            <a:r>
              <a:rPr lang="vi-VN" sz="4000" dirty="0"/>
              <a:t>Nguồn dữ liệu (data source)</a:t>
            </a:r>
          </a:p>
          <a:p>
            <a:pPr marL="1255713" indent="-571500">
              <a:buFont typeface="Wingdings" panose="05000000000000000000" pitchFamily="2" charset="2"/>
              <a:buChar char="Ø"/>
            </a:pPr>
            <a:r>
              <a:rPr lang="vi-VN" sz="4000" dirty="0"/>
              <a:t>Tạo truy vấn</a:t>
            </a:r>
          </a:p>
          <a:p>
            <a:pPr marL="1255713" indent="-571500">
              <a:buFont typeface="Wingdings" panose="05000000000000000000" pitchFamily="2" charset="2"/>
              <a:buChar char="Ø"/>
            </a:pPr>
            <a:r>
              <a:rPr lang="vi-VN" sz="4000" dirty="0"/>
              <a:t>Thực thi truy vấn</a:t>
            </a:r>
            <a:endParaRPr lang="en-US" sz="4000" dirty="0"/>
          </a:p>
        </p:txBody>
      </p:sp>
    </p:spTree>
    <p:extLst>
      <p:ext uri="{BB962C8B-B14F-4D97-AF65-F5344CB8AC3E}">
        <p14:creationId xmlns:p14="http://schemas.microsoft.com/office/powerpoint/2010/main" val="332892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II. </a:t>
            </a:r>
            <a:r>
              <a:rPr lang="en-US" sz="3600" dirty="0" err="1"/>
              <a:t>Nguyên</a:t>
            </a:r>
            <a:r>
              <a:rPr lang="en-US" sz="3600" dirty="0"/>
              <a:t> </a:t>
            </a:r>
            <a:r>
              <a:rPr lang="en-US" sz="3600" dirty="0" err="1"/>
              <a:t>lý</a:t>
            </a:r>
            <a:r>
              <a:rPr lang="en-US" sz="3600" dirty="0"/>
              <a:t> </a:t>
            </a:r>
            <a:r>
              <a:rPr lang="en-US" sz="3600" dirty="0" err="1"/>
              <a:t>hoạt</a:t>
            </a:r>
            <a:r>
              <a:rPr lang="en-US" sz="3600" dirty="0"/>
              <a:t> </a:t>
            </a:r>
            <a:r>
              <a:rPr lang="en-US" sz="3600" dirty="0" err="1"/>
              <a:t>động</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7</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707886"/>
          </a:xfrm>
          <a:prstGeom prst="rect">
            <a:avLst/>
          </a:prstGeom>
        </p:spPr>
        <p:txBody>
          <a:bodyPr wrap="square">
            <a:spAutoFit/>
          </a:bodyPr>
          <a:lstStyle/>
          <a:p>
            <a:pPr marL="1255713" indent="-571500">
              <a:buFont typeface="Wingdings" panose="05000000000000000000" pitchFamily="2" charset="2"/>
              <a:buChar char="Ø"/>
            </a:pPr>
            <a:r>
              <a:rPr lang="vi-VN" sz="4000" dirty="0"/>
              <a:t>Nguồn dữ liệu (data source)</a:t>
            </a:r>
          </a:p>
        </p:txBody>
      </p:sp>
      <p:pic>
        <p:nvPicPr>
          <p:cNvPr id="2" name="Picture 1">
            <a:extLst>
              <a:ext uri="{FF2B5EF4-FFF2-40B4-BE49-F238E27FC236}">
                <a16:creationId xmlns:a16="http://schemas.microsoft.com/office/drawing/2014/main" id="{A4DEB89E-5404-4C5D-A595-AD83C55FCF60}"/>
              </a:ext>
            </a:extLst>
          </p:cNvPr>
          <p:cNvPicPr>
            <a:picLocks noChangeAspect="1"/>
          </p:cNvPicPr>
          <p:nvPr/>
        </p:nvPicPr>
        <p:blipFill>
          <a:blip r:embed="rId2"/>
          <a:stretch>
            <a:fillRect/>
          </a:stretch>
        </p:blipFill>
        <p:spPr>
          <a:xfrm>
            <a:off x="2755586" y="1825899"/>
            <a:ext cx="6466515" cy="4198549"/>
          </a:xfrm>
          <a:prstGeom prst="rect">
            <a:avLst/>
          </a:prstGeom>
        </p:spPr>
      </p:pic>
      <p:sp>
        <p:nvSpPr>
          <p:cNvPr id="4" name="TextBox 3">
            <a:extLst>
              <a:ext uri="{FF2B5EF4-FFF2-40B4-BE49-F238E27FC236}">
                <a16:creationId xmlns:a16="http://schemas.microsoft.com/office/drawing/2014/main" id="{E5C83FDF-2050-43BB-B166-34AD78DFC030}"/>
              </a:ext>
            </a:extLst>
          </p:cNvPr>
          <p:cNvSpPr txBox="1"/>
          <p:nvPr/>
        </p:nvSpPr>
        <p:spPr>
          <a:xfrm>
            <a:off x="5223806" y="6089742"/>
            <a:ext cx="1744388" cy="369332"/>
          </a:xfrm>
          <a:prstGeom prst="rect">
            <a:avLst/>
          </a:prstGeom>
          <a:noFill/>
        </p:spPr>
        <p:txBody>
          <a:bodyPr wrap="none" rtlCol="0">
            <a:spAutoFit/>
          </a:bodyPr>
          <a:lstStyle/>
          <a:p>
            <a:r>
              <a:rPr lang="vi-VN" b="1" dirty="0"/>
              <a:t>Bảng KhachHang</a:t>
            </a:r>
          </a:p>
        </p:txBody>
      </p:sp>
    </p:spTree>
    <p:extLst>
      <p:ext uri="{BB962C8B-B14F-4D97-AF65-F5344CB8AC3E}">
        <p14:creationId xmlns:p14="http://schemas.microsoft.com/office/powerpoint/2010/main" val="208786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II. </a:t>
            </a:r>
            <a:r>
              <a:rPr lang="en-US" sz="3600" dirty="0" err="1"/>
              <a:t>Nguyên</a:t>
            </a:r>
            <a:r>
              <a:rPr lang="en-US" sz="3600" dirty="0"/>
              <a:t> </a:t>
            </a:r>
            <a:r>
              <a:rPr lang="en-US" sz="3600" dirty="0" err="1"/>
              <a:t>lý</a:t>
            </a:r>
            <a:r>
              <a:rPr lang="en-US" sz="3600" dirty="0"/>
              <a:t> </a:t>
            </a:r>
            <a:r>
              <a:rPr lang="en-US" sz="3600" dirty="0" err="1"/>
              <a:t>hoạt</a:t>
            </a:r>
            <a:r>
              <a:rPr lang="en-US" sz="3600" dirty="0"/>
              <a:t> </a:t>
            </a:r>
            <a:r>
              <a:rPr lang="en-US" sz="3600" dirty="0" err="1"/>
              <a:t>động</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8</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707886"/>
          </a:xfrm>
          <a:prstGeom prst="rect">
            <a:avLst/>
          </a:prstGeom>
        </p:spPr>
        <p:txBody>
          <a:bodyPr wrap="square">
            <a:spAutoFit/>
          </a:bodyPr>
          <a:lstStyle/>
          <a:p>
            <a:pPr marL="1255713" indent="-571500">
              <a:buFont typeface="Wingdings" panose="05000000000000000000" pitchFamily="2" charset="2"/>
              <a:buChar char="Ø"/>
            </a:pPr>
            <a:r>
              <a:rPr lang="vi-VN" sz="4000" dirty="0"/>
              <a:t>Tạo truy vấn</a:t>
            </a:r>
          </a:p>
        </p:txBody>
      </p:sp>
      <p:sp>
        <p:nvSpPr>
          <p:cNvPr id="6" name="TextBox 5">
            <a:extLst>
              <a:ext uri="{FF2B5EF4-FFF2-40B4-BE49-F238E27FC236}">
                <a16:creationId xmlns:a16="http://schemas.microsoft.com/office/drawing/2014/main" id="{0E093581-9A9B-43A4-87DC-EE085DFD72DB}"/>
              </a:ext>
            </a:extLst>
          </p:cNvPr>
          <p:cNvSpPr txBox="1"/>
          <p:nvPr/>
        </p:nvSpPr>
        <p:spPr>
          <a:xfrm>
            <a:off x="160895" y="1825899"/>
            <a:ext cx="11655898" cy="4401205"/>
          </a:xfrm>
          <a:prstGeom prst="rect">
            <a:avLst/>
          </a:prstGeom>
          <a:noFill/>
        </p:spPr>
        <p:txBody>
          <a:bodyPr wrap="square" rtlCol="0">
            <a:spAutoFit/>
          </a:bodyPr>
          <a:lstStyle/>
          <a:p>
            <a:pPr marL="457200" indent="-457200">
              <a:buFont typeface="Wingdings" panose="05000000000000000000" pitchFamily="2" charset="2"/>
              <a:buChar char="q"/>
            </a:pPr>
            <a:r>
              <a:rPr lang="vi-VN" sz="2800" dirty="0"/>
              <a:t>Câu truy vấn mô tả cách thông tin được rút trích từ nguồn dữ liệu hay các nguồn (SQL Server).</a:t>
            </a:r>
          </a:p>
          <a:p>
            <a:pPr marL="457200" indent="-457200">
              <a:buFont typeface="Wingdings" panose="05000000000000000000" pitchFamily="2" charset="2"/>
              <a:buChar char="q"/>
            </a:pPr>
            <a:r>
              <a:rPr lang="vi-VN" sz="2800" dirty="0"/>
              <a:t>Thêm nữa, câu query cũng có thể mô tả cách thông tin được sắp xếp, gom nhóm và thay đổi trước khi trả về.</a:t>
            </a:r>
          </a:p>
          <a:p>
            <a:pPr marL="457200" indent="-457200">
              <a:buFont typeface="Wingdings" panose="05000000000000000000" pitchFamily="2" charset="2"/>
              <a:buChar char="q"/>
            </a:pPr>
            <a:r>
              <a:rPr lang="vi-VN" sz="2800" dirty="0"/>
              <a:t>Để thuận cho việc viết truy vấn, C# giới thiệu cú pháp truy vấn mới (LinQ).</a:t>
            </a:r>
          </a:p>
          <a:p>
            <a:pPr marL="457200" indent="-457200">
              <a:buFont typeface="Wingdings" panose="05000000000000000000" pitchFamily="2" charset="2"/>
              <a:buChar char="q"/>
            </a:pPr>
            <a:r>
              <a:rPr lang="vi-VN" sz="2800" dirty="0"/>
              <a:t>Diễn giải truy vấn chứa 3 mệnh đề: from, where và select...</a:t>
            </a:r>
          </a:p>
          <a:p>
            <a:pPr marL="457200" indent="-457200">
              <a:buFont typeface="Wingdings" panose="05000000000000000000" pitchFamily="2" charset="2"/>
              <a:buChar char="q"/>
            </a:pPr>
            <a:r>
              <a:rPr lang="vi-VN" sz="2800" dirty="0"/>
              <a:t>Nếu bạn quen thuộc với SQL, bạn có thể chú ý cách thứ tự các mệnh đề ở vị trí đảo ngược so với các truy vấn trong SQL.</a:t>
            </a:r>
          </a:p>
          <a:p>
            <a:pPr marL="457200" indent="-457200">
              <a:buFont typeface="Wingdings" panose="05000000000000000000" pitchFamily="2" charset="2"/>
              <a:buChar char="q"/>
            </a:pPr>
            <a:r>
              <a:rPr lang="vi-VN" sz="2800" dirty="0"/>
              <a:t>Mệnh đề from mô tả nguồn dữ liệu, mệnh đề where mô tả việc lọc thông tin và mệnh đề select mô tả các dạng phần tử thông tin cần trả về...</a:t>
            </a:r>
          </a:p>
        </p:txBody>
      </p:sp>
    </p:spTree>
    <p:extLst>
      <p:ext uri="{BB962C8B-B14F-4D97-AF65-F5344CB8AC3E}">
        <p14:creationId xmlns:p14="http://schemas.microsoft.com/office/powerpoint/2010/main" val="270205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II. </a:t>
            </a:r>
            <a:r>
              <a:rPr lang="en-US" sz="3600" dirty="0" err="1"/>
              <a:t>Nguyên</a:t>
            </a:r>
            <a:r>
              <a:rPr lang="en-US" sz="3600" dirty="0"/>
              <a:t> </a:t>
            </a:r>
            <a:r>
              <a:rPr lang="en-US" sz="3600" dirty="0" err="1"/>
              <a:t>lý</a:t>
            </a:r>
            <a:r>
              <a:rPr lang="en-US" sz="3600" dirty="0"/>
              <a:t> </a:t>
            </a:r>
            <a:r>
              <a:rPr lang="en-US" sz="3600" dirty="0" err="1"/>
              <a:t>hoạt</a:t>
            </a:r>
            <a:r>
              <a:rPr lang="en-US" sz="3600" dirty="0"/>
              <a:t> </a:t>
            </a:r>
            <a:r>
              <a:rPr lang="en-US" sz="3600" dirty="0" err="1"/>
              <a:t>động</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9</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565944" y="1052719"/>
            <a:ext cx="11060112" cy="707886"/>
          </a:xfrm>
          <a:prstGeom prst="rect">
            <a:avLst/>
          </a:prstGeom>
        </p:spPr>
        <p:txBody>
          <a:bodyPr wrap="square">
            <a:spAutoFit/>
          </a:bodyPr>
          <a:lstStyle/>
          <a:p>
            <a:pPr marL="1255713" indent="-571500">
              <a:buFont typeface="Wingdings" panose="05000000000000000000" pitchFamily="2" charset="2"/>
              <a:buChar char="Ø"/>
            </a:pPr>
            <a:r>
              <a:rPr lang="vi-VN" sz="4000" dirty="0"/>
              <a:t>Tạo truy vấn</a:t>
            </a:r>
          </a:p>
        </p:txBody>
      </p:sp>
      <p:sp>
        <p:nvSpPr>
          <p:cNvPr id="6" name="TextBox 5">
            <a:extLst>
              <a:ext uri="{FF2B5EF4-FFF2-40B4-BE49-F238E27FC236}">
                <a16:creationId xmlns:a16="http://schemas.microsoft.com/office/drawing/2014/main" id="{0E093581-9A9B-43A4-87DC-EE085DFD72DB}"/>
              </a:ext>
            </a:extLst>
          </p:cNvPr>
          <p:cNvSpPr txBox="1"/>
          <p:nvPr/>
        </p:nvSpPr>
        <p:spPr>
          <a:xfrm>
            <a:off x="160895" y="1825899"/>
            <a:ext cx="11655898" cy="4401205"/>
          </a:xfrm>
          <a:prstGeom prst="rect">
            <a:avLst/>
          </a:prstGeom>
          <a:noFill/>
        </p:spPr>
        <p:txBody>
          <a:bodyPr wrap="square" rtlCol="0">
            <a:spAutoFit/>
          </a:bodyPr>
          <a:lstStyle/>
          <a:p>
            <a:pPr marL="457200" indent="-457200">
              <a:buFont typeface="Wingdings" panose="05000000000000000000" pitchFamily="2" charset="2"/>
              <a:buChar char="q"/>
            </a:pPr>
            <a:r>
              <a:rPr lang="vi-VN" sz="2800" dirty="0"/>
              <a:t>VD:</a:t>
            </a:r>
          </a:p>
          <a:p>
            <a:r>
              <a:rPr lang="vi-VN" sz="2800" dirty="0"/>
              <a:t>QuanLyBanHangDataContext db = new QuanLyBanHangDataContext();</a:t>
            </a:r>
          </a:p>
          <a:p>
            <a:r>
              <a:rPr lang="vi-VN" sz="2800" dirty="0"/>
              <a:t>// lambda expression</a:t>
            </a:r>
          </a:p>
          <a:p>
            <a:r>
              <a:rPr lang="vi-VN" sz="2800" dirty="0"/>
              <a:t>Var x = db.KhachHangs.Where(kh=&gt;kh.MaKH.Contains("KH001"))</a:t>
            </a:r>
          </a:p>
          <a:p>
            <a:r>
              <a:rPr lang="vi-VN" sz="2800" dirty="0"/>
              <a:t>		     .OrderByDescending(kh =&gt; kh.TenKH);</a:t>
            </a:r>
          </a:p>
          <a:p>
            <a:r>
              <a:rPr lang="vi-VN" sz="2800" dirty="0"/>
              <a:t>// truy vấn LinQ to SQL 1 cách bình thường:</a:t>
            </a:r>
          </a:p>
          <a:p>
            <a:r>
              <a:rPr lang="vi-VN" sz="2800" dirty="0"/>
              <a:t>Var x = from kh in db.KhachHangs</a:t>
            </a:r>
          </a:p>
          <a:p>
            <a:r>
              <a:rPr lang="vi-VN" sz="2800" dirty="0"/>
              <a:t>	where kh.MaKH.Contains("KH001")</a:t>
            </a:r>
          </a:p>
          <a:p>
            <a:r>
              <a:rPr lang="vi-VN" sz="2800" dirty="0"/>
              <a:t>	orderby kh.TenKH descending</a:t>
            </a:r>
          </a:p>
          <a:p>
            <a:r>
              <a:rPr lang="vi-VN" sz="2800" dirty="0"/>
              <a:t>	select kh;</a:t>
            </a:r>
          </a:p>
        </p:txBody>
      </p:sp>
    </p:spTree>
    <p:extLst>
      <p:ext uri="{BB962C8B-B14F-4D97-AF65-F5344CB8AC3E}">
        <p14:creationId xmlns:p14="http://schemas.microsoft.com/office/powerpoint/2010/main" val="1987143961"/>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Introduction to LINQ (Language Integrated Query)</vt:lpstr>
      <vt:lpstr>I. Giới thiệu về LINQ</vt:lpstr>
      <vt:lpstr>I. Giới thiệu về LINQ</vt:lpstr>
      <vt:lpstr>Giao diện trực quan và tự động</vt:lpstr>
      <vt:lpstr>Giao diện trực quan và tự động (ORM)</vt:lpstr>
      <vt:lpstr>II. Nguyên lý hoạt động</vt:lpstr>
      <vt:lpstr>II. Nguyên lý hoạt động</vt:lpstr>
      <vt:lpstr>II. Nguyên lý hoạt động</vt:lpstr>
      <vt:lpstr>II. Nguyên lý hoạt động</vt:lpstr>
      <vt:lpstr>II. Nguyên lý hoạt động</vt:lpstr>
      <vt:lpstr>III. Ưu điểm và Nhược điểm</vt:lpstr>
      <vt:lpstr>III. Ưu điểm và Nhược điểm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2020-05-18T06:03:17Z</dcterms:created>
  <dcterms:modified xsi:type="dcterms:W3CDTF">2020-05-25T01:10:53Z</dcterms:modified>
</cp:coreProperties>
</file>