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59"/>
  </p:notesMasterIdLst>
  <p:handoutMasterIdLst>
    <p:handoutMasterId r:id="rId60"/>
  </p:handoutMasterIdLst>
  <p:sldIdLst>
    <p:sldId id="257" r:id="rId2"/>
    <p:sldId id="312" r:id="rId3"/>
    <p:sldId id="266" r:id="rId4"/>
    <p:sldId id="301" r:id="rId5"/>
    <p:sldId id="306" r:id="rId6"/>
    <p:sldId id="303" r:id="rId7"/>
    <p:sldId id="310" r:id="rId8"/>
    <p:sldId id="311" r:id="rId9"/>
    <p:sldId id="304" r:id="rId10"/>
    <p:sldId id="313" r:id="rId11"/>
    <p:sldId id="308"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07" r:id="rId42"/>
    <p:sldId id="314" r:id="rId43"/>
    <p:sldId id="309" r:id="rId44"/>
    <p:sldId id="305" r:id="rId45"/>
    <p:sldId id="302" r:id="rId46"/>
    <p:sldId id="272" r:id="rId47"/>
    <p:sldId id="273" r:id="rId48"/>
    <p:sldId id="282" r:id="rId49"/>
    <p:sldId id="344" r:id="rId50"/>
    <p:sldId id="345" r:id="rId51"/>
    <p:sldId id="346" r:id="rId52"/>
    <p:sldId id="347" r:id="rId53"/>
    <p:sldId id="286" r:id="rId54"/>
    <p:sldId id="289" r:id="rId55"/>
    <p:sldId id="293" r:id="rId56"/>
    <p:sldId id="298" r:id="rId57"/>
    <p:sldId id="30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810" autoAdjust="0"/>
  </p:normalViewPr>
  <p:slideViewPr>
    <p:cSldViewPr snapToGrid="0" showGuides="1">
      <p:cViewPr varScale="1">
        <p:scale>
          <a:sx n="73" d="100"/>
          <a:sy n="73" d="100"/>
        </p:scale>
        <p:origin x="618"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vi-VN"/>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vi-V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vi-V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5/18/2020</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5/18/2020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5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1.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1.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1.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1.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51.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1.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1.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hyperlink" Target="http://dotnetlearners.com/linq" TargetMode="External"/><Relationship Id="rId2" Type="http://schemas.openxmlformats.org/officeDocument/2006/relationships/image" Target="../media/image37.jpeg"/><Relationship Id="rId1" Type="http://schemas.openxmlformats.org/officeDocument/2006/relationships/slideLayout" Target="../slideLayouts/slideLayout27.xml"/><Relationship Id="rId6" Type="http://schemas.openxmlformats.org/officeDocument/2006/relationships/hyperlink" Target="https://www.devart.com/dotconnect/postgresql/articles/tutorial_linq.html" TargetMode="External"/><Relationship Id="rId5" Type="http://schemas.openxmlformats.org/officeDocument/2006/relationships/hyperlink" Target="https://www.dammio.com/2016/12/03/phan-1-linq-gioi-thieu-ve-linq" TargetMode="External"/><Relationship Id="rId4" Type="http://schemas.openxmlformats.org/officeDocument/2006/relationships/hyperlink" Target="https://tranvantoanblog.wordpress.com/2017/04/18/linq-co-ban/"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1.xml"/></Relationships>
</file>

<file path=ppt/slides/_rels/slide5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svg"/><Relationship Id="rId7" Type="http://schemas.openxmlformats.org/officeDocument/2006/relationships/image" Target="../media/image47.svg"/><Relationship Id="rId2" Type="http://schemas.openxmlformats.org/officeDocument/2006/relationships/image" Target="../media/image42.png"/><Relationship Id="rId1" Type="http://schemas.openxmlformats.org/officeDocument/2006/relationships/slideLayout" Target="../slideLayouts/slideLayout38.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 Id="rId9" Type="http://schemas.openxmlformats.org/officeDocument/2006/relationships/image" Target="../media/image49.svg"/></Relationships>
</file>

<file path=ppt/slides/_rels/slide5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43.xml"/><Relationship Id="rId5" Type="http://schemas.openxmlformats.org/officeDocument/2006/relationships/image" Target="../media/image53.jpeg"/><Relationship Id="rId4" Type="http://schemas.openxmlformats.org/officeDocument/2006/relationships/image" Target="../media/image52.jpeg"/></Relationships>
</file>

<file path=ppt/slides/_rels/slide5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905625" y="638878"/>
            <a:ext cx="4986338" cy="3262311"/>
          </a:xfrm>
        </p:spPr>
        <p:txBody>
          <a:bodyPr>
            <a:normAutofit fontScale="90000"/>
          </a:bodyPr>
          <a:lstStyle/>
          <a:p>
            <a:r>
              <a:rPr lang="en-US" dirty="0"/>
              <a:t>Introduction to LINQ </a:t>
            </a:r>
            <a:r>
              <a:rPr lang="vi-VN" b="0" dirty="0"/>
              <a:t>(Language Integrated Query)</a:t>
            </a:r>
            <a:endParaRPr lang="en-US" dirty="0"/>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905625" y="4088675"/>
            <a:ext cx="4986338" cy="2246311"/>
          </a:xfrm>
        </p:spPr>
        <p:txBody>
          <a:bodyPr>
            <a:normAutofit/>
          </a:bodyPr>
          <a:lstStyle/>
          <a:p>
            <a:r>
              <a:rPr lang="vi-VN" dirty="0"/>
              <a:t>Giảng Viên: LÊ HUỲNH PHƯỚC.</a:t>
            </a:r>
          </a:p>
          <a:p>
            <a:r>
              <a:rPr lang="vi-VN" dirty="0"/>
              <a:t>Nhóm: - LÊ TRẦN BẢO SƯƠNG</a:t>
            </a:r>
          </a:p>
          <a:p>
            <a:r>
              <a:rPr lang="vi-VN" dirty="0"/>
              <a:t>	- TRẦN NGUYÊN VẸN</a:t>
            </a:r>
          </a:p>
          <a:p>
            <a:r>
              <a:rPr lang="vi-VN" dirty="0"/>
              <a:t>	- MAI TRÚC LÂM</a:t>
            </a:r>
          </a:p>
          <a:p>
            <a:endParaRPr lang="vi-VN" dirty="0"/>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t="7887" r="-1" b="5983"/>
          <a:stretch/>
        </p:blipFill>
        <p:spPr>
          <a:xfrm>
            <a:off x="371476" y="278606"/>
            <a:ext cx="11520487" cy="3150394"/>
          </a:xfrm>
          <a:noFill/>
        </p:spPr>
      </p:pic>
      <p:sp>
        <p:nvSpPr>
          <p:cNvPr id="5" name="Title 4">
            <a:extLst>
              <a:ext uri="{FF2B5EF4-FFF2-40B4-BE49-F238E27FC236}">
                <a16:creationId xmlns:a16="http://schemas.microsoft.com/office/drawing/2014/main" id="{6F3494C0-ABDD-4C4D-8C46-49B8F20CC7E9}"/>
              </a:ext>
            </a:extLst>
          </p:cNvPr>
          <p:cNvSpPr>
            <a:spLocks noGrp="1"/>
          </p:cNvSpPr>
          <p:nvPr>
            <p:ph type="ctrTitle"/>
          </p:nvPr>
        </p:nvSpPr>
        <p:spPr>
          <a:xfrm>
            <a:off x="1510507" y="3886201"/>
            <a:ext cx="9242424" cy="1104900"/>
          </a:xfrm>
        </p:spPr>
        <p:txBody>
          <a:bodyPr anchor="ctr">
            <a:normAutofit/>
          </a:bodyPr>
          <a:lstStyle/>
          <a:p>
            <a:r>
              <a:rPr lang="en-US" dirty="0"/>
              <a:t>LINQ to SQL</a:t>
            </a:r>
          </a:p>
        </p:txBody>
      </p:sp>
      <p:sp>
        <p:nvSpPr>
          <p:cNvPr id="13" name="Subtitle 3">
            <a:extLst>
              <a:ext uri="{FF2B5EF4-FFF2-40B4-BE49-F238E27FC236}">
                <a16:creationId xmlns:a16="http://schemas.microsoft.com/office/drawing/2014/main" id="{8CC62626-3D1C-496F-8EE3-7A8460061E8E}"/>
              </a:ext>
            </a:extLst>
          </p:cNvPr>
          <p:cNvSpPr>
            <a:spLocks noGrp="1"/>
          </p:cNvSpPr>
          <p:nvPr>
            <p:ph type="subTitle" idx="1"/>
          </p:nvPr>
        </p:nvSpPr>
        <p:spPr>
          <a:xfrm>
            <a:off x="1510507" y="4991101"/>
            <a:ext cx="9242424" cy="673100"/>
          </a:xfrm>
        </p:spPr>
        <p:txBody>
          <a:bodyPr>
            <a:noAutofit/>
          </a:bodyPr>
          <a:lstStyle/>
          <a:p>
            <a:endParaRPr lang="en-US" sz="1800" dirty="0"/>
          </a:p>
        </p:txBody>
      </p:sp>
      <p:sp>
        <p:nvSpPr>
          <p:cNvPr id="3" name="Slide Number Placeholder 2" hidden="1">
            <a:extLst>
              <a:ext uri="{FF2B5EF4-FFF2-40B4-BE49-F238E27FC236}">
                <a16:creationId xmlns:a16="http://schemas.microsoft.com/office/drawing/2014/main" id="{C9D622C3-EE4F-4FB9-94FB-550563528286}"/>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10</a:t>
            </a:fld>
            <a:endParaRPr lang="en-US"/>
          </a:p>
        </p:txBody>
      </p:sp>
    </p:spTree>
    <p:extLst>
      <p:ext uri="{BB962C8B-B14F-4D97-AF65-F5344CB8AC3E}">
        <p14:creationId xmlns:p14="http://schemas.microsoft.com/office/powerpoint/2010/main" val="237398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11</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11" name="Picture 10" descr="A screenshot of a computer&#10;&#10;Description automatically generated">
            <a:extLst>
              <a:ext uri="{FF2B5EF4-FFF2-40B4-BE49-F238E27FC236}">
                <a16:creationId xmlns:a16="http://schemas.microsoft.com/office/drawing/2014/main" id="{971020B6-8DCC-4FA4-A905-6CB9F2E5F6B3}"/>
              </a:ext>
            </a:extLst>
          </p:cNvPr>
          <p:cNvPicPr>
            <a:picLocks noChangeAspect="1"/>
          </p:cNvPicPr>
          <p:nvPr/>
        </p:nvPicPr>
        <p:blipFill>
          <a:blip r:embed="rId2"/>
          <a:stretch>
            <a:fillRect/>
          </a:stretch>
        </p:blipFill>
        <p:spPr>
          <a:xfrm>
            <a:off x="3208816" y="895685"/>
            <a:ext cx="5774368" cy="5892397"/>
          </a:xfrm>
          <a:prstGeom prst="rect">
            <a:avLst/>
          </a:prstGeom>
        </p:spPr>
      </p:pic>
    </p:spTree>
    <p:extLst>
      <p:ext uri="{BB962C8B-B14F-4D97-AF65-F5344CB8AC3E}">
        <p14:creationId xmlns:p14="http://schemas.microsoft.com/office/powerpoint/2010/main" val="113185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12</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4" name="Picture 3" descr="A screenshot of a social media post&#10;&#10;Description automatically generated">
            <a:extLst>
              <a:ext uri="{FF2B5EF4-FFF2-40B4-BE49-F238E27FC236}">
                <a16:creationId xmlns:a16="http://schemas.microsoft.com/office/drawing/2014/main" id="{52FF8110-23E6-45DA-B849-A1F015077D5C}"/>
              </a:ext>
            </a:extLst>
          </p:cNvPr>
          <p:cNvPicPr>
            <a:picLocks noChangeAspect="1"/>
          </p:cNvPicPr>
          <p:nvPr/>
        </p:nvPicPr>
        <p:blipFill>
          <a:blip r:embed="rId2"/>
          <a:stretch>
            <a:fillRect/>
          </a:stretch>
        </p:blipFill>
        <p:spPr>
          <a:xfrm>
            <a:off x="1971038" y="987425"/>
            <a:ext cx="8249924" cy="5697605"/>
          </a:xfrm>
          <a:prstGeom prst="rect">
            <a:avLst/>
          </a:prstGeom>
        </p:spPr>
      </p:pic>
    </p:spTree>
    <p:extLst>
      <p:ext uri="{BB962C8B-B14F-4D97-AF65-F5344CB8AC3E}">
        <p14:creationId xmlns:p14="http://schemas.microsoft.com/office/powerpoint/2010/main" val="3828864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13</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6" name="Picture 5" descr="A screenshot of a cell phone&#10;&#10;Description automatically generated">
            <a:extLst>
              <a:ext uri="{FF2B5EF4-FFF2-40B4-BE49-F238E27FC236}">
                <a16:creationId xmlns:a16="http://schemas.microsoft.com/office/drawing/2014/main" id="{F9AFCDAE-4EA7-4859-918E-5851C18B7054}"/>
              </a:ext>
            </a:extLst>
          </p:cNvPr>
          <p:cNvPicPr>
            <a:picLocks noChangeAspect="1"/>
          </p:cNvPicPr>
          <p:nvPr/>
        </p:nvPicPr>
        <p:blipFill>
          <a:blip r:embed="rId2"/>
          <a:stretch>
            <a:fillRect/>
          </a:stretch>
        </p:blipFill>
        <p:spPr>
          <a:xfrm>
            <a:off x="3383416" y="2321823"/>
            <a:ext cx="5425168" cy="2214354"/>
          </a:xfrm>
          <a:prstGeom prst="rect">
            <a:avLst/>
          </a:prstGeom>
        </p:spPr>
      </p:pic>
    </p:spTree>
    <p:extLst>
      <p:ext uri="{BB962C8B-B14F-4D97-AF65-F5344CB8AC3E}">
        <p14:creationId xmlns:p14="http://schemas.microsoft.com/office/powerpoint/2010/main" val="24389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14</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4" name="Picture 3" descr="A screenshot of a computer&#10;&#10;Description automatically generated">
            <a:extLst>
              <a:ext uri="{FF2B5EF4-FFF2-40B4-BE49-F238E27FC236}">
                <a16:creationId xmlns:a16="http://schemas.microsoft.com/office/drawing/2014/main" id="{201EFFDA-2C61-4D21-9FD2-023DDA29D9B1}"/>
              </a:ext>
            </a:extLst>
          </p:cNvPr>
          <p:cNvPicPr>
            <a:picLocks noChangeAspect="1"/>
          </p:cNvPicPr>
          <p:nvPr/>
        </p:nvPicPr>
        <p:blipFill>
          <a:blip r:embed="rId2"/>
          <a:stretch>
            <a:fillRect/>
          </a:stretch>
        </p:blipFill>
        <p:spPr>
          <a:xfrm>
            <a:off x="2189897" y="987425"/>
            <a:ext cx="7812205" cy="5870575"/>
          </a:xfrm>
          <a:prstGeom prst="rect">
            <a:avLst/>
          </a:prstGeom>
        </p:spPr>
      </p:pic>
    </p:spTree>
    <p:extLst>
      <p:ext uri="{BB962C8B-B14F-4D97-AF65-F5344CB8AC3E}">
        <p14:creationId xmlns:p14="http://schemas.microsoft.com/office/powerpoint/2010/main" val="1991565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15</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6" name="Picture 5" descr="A screenshot of a social media post&#10;&#10;Description automatically generated">
            <a:extLst>
              <a:ext uri="{FF2B5EF4-FFF2-40B4-BE49-F238E27FC236}">
                <a16:creationId xmlns:a16="http://schemas.microsoft.com/office/drawing/2014/main" id="{90443921-431E-4BE0-B8C8-0231D91DE613}"/>
              </a:ext>
            </a:extLst>
          </p:cNvPr>
          <p:cNvPicPr>
            <a:picLocks noChangeAspect="1"/>
          </p:cNvPicPr>
          <p:nvPr/>
        </p:nvPicPr>
        <p:blipFill>
          <a:blip r:embed="rId2"/>
          <a:stretch>
            <a:fillRect/>
          </a:stretch>
        </p:blipFill>
        <p:spPr>
          <a:xfrm>
            <a:off x="2178454" y="906052"/>
            <a:ext cx="7835092" cy="5882030"/>
          </a:xfrm>
          <a:prstGeom prst="rect">
            <a:avLst/>
          </a:prstGeom>
        </p:spPr>
      </p:pic>
    </p:spTree>
    <p:extLst>
      <p:ext uri="{BB962C8B-B14F-4D97-AF65-F5344CB8AC3E}">
        <p14:creationId xmlns:p14="http://schemas.microsoft.com/office/powerpoint/2010/main" val="51545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16</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4" name="Picture 3" descr="A screenshot of a cell phone&#10;&#10;Description automatically generated">
            <a:extLst>
              <a:ext uri="{FF2B5EF4-FFF2-40B4-BE49-F238E27FC236}">
                <a16:creationId xmlns:a16="http://schemas.microsoft.com/office/drawing/2014/main" id="{5962200C-519B-4911-BBE7-5A8A4FE5CCA3}"/>
              </a:ext>
            </a:extLst>
          </p:cNvPr>
          <p:cNvPicPr>
            <a:picLocks noChangeAspect="1"/>
          </p:cNvPicPr>
          <p:nvPr/>
        </p:nvPicPr>
        <p:blipFill>
          <a:blip r:embed="rId2"/>
          <a:stretch>
            <a:fillRect/>
          </a:stretch>
        </p:blipFill>
        <p:spPr>
          <a:xfrm>
            <a:off x="5411152" y="269875"/>
            <a:ext cx="4295775" cy="6286500"/>
          </a:xfrm>
          <a:prstGeom prst="rect">
            <a:avLst/>
          </a:prstGeom>
        </p:spPr>
      </p:pic>
    </p:spTree>
    <p:extLst>
      <p:ext uri="{BB962C8B-B14F-4D97-AF65-F5344CB8AC3E}">
        <p14:creationId xmlns:p14="http://schemas.microsoft.com/office/powerpoint/2010/main" val="129029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17</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6" name="Picture 5" descr="A screenshot of a computer&#10;&#10;Description automatically generated">
            <a:extLst>
              <a:ext uri="{FF2B5EF4-FFF2-40B4-BE49-F238E27FC236}">
                <a16:creationId xmlns:a16="http://schemas.microsoft.com/office/drawing/2014/main" id="{3638A599-57C0-47D1-87C4-D74969A61F01}"/>
              </a:ext>
            </a:extLst>
          </p:cNvPr>
          <p:cNvPicPr>
            <a:picLocks noChangeAspect="1"/>
          </p:cNvPicPr>
          <p:nvPr/>
        </p:nvPicPr>
        <p:blipFill>
          <a:blip r:embed="rId2"/>
          <a:stretch>
            <a:fillRect/>
          </a:stretch>
        </p:blipFill>
        <p:spPr>
          <a:xfrm>
            <a:off x="2211998" y="882582"/>
            <a:ext cx="7768004" cy="5905500"/>
          </a:xfrm>
          <a:prstGeom prst="rect">
            <a:avLst/>
          </a:prstGeom>
        </p:spPr>
      </p:pic>
    </p:spTree>
    <p:extLst>
      <p:ext uri="{BB962C8B-B14F-4D97-AF65-F5344CB8AC3E}">
        <p14:creationId xmlns:p14="http://schemas.microsoft.com/office/powerpoint/2010/main" val="2312176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18</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4" name="Picture 3" descr="A screenshot of a social media post&#10;&#10;Description automatically generated">
            <a:extLst>
              <a:ext uri="{FF2B5EF4-FFF2-40B4-BE49-F238E27FC236}">
                <a16:creationId xmlns:a16="http://schemas.microsoft.com/office/drawing/2014/main" id="{EF343F7D-0C31-4F08-A953-A82583CAEED1}"/>
              </a:ext>
            </a:extLst>
          </p:cNvPr>
          <p:cNvPicPr>
            <a:picLocks noChangeAspect="1"/>
          </p:cNvPicPr>
          <p:nvPr/>
        </p:nvPicPr>
        <p:blipFill>
          <a:blip r:embed="rId2"/>
          <a:stretch>
            <a:fillRect/>
          </a:stretch>
        </p:blipFill>
        <p:spPr>
          <a:xfrm>
            <a:off x="2051726" y="987425"/>
            <a:ext cx="8088547" cy="5838524"/>
          </a:xfrm>
          <a:prstGeom prst="rect">
            <a:avLst/>
          </a:prstGeom>
        </p:spPr>
      </p:pic>
    </p:spTree>
    <p:extLst>
      <p:ext uri="{BB962C8B-B14F-4D97-AF65-F5344CB8AC3E}">
        <p14:creationId xmlns:p14="http://schemas.microsoft.com/office/powerpoint/2010/main" val="541916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19</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6" name="Picture 5" descr="A screenshot of a computer&#10;&#10;Description automatically generated">
            <a:extLst>
              <a:ext uri="{FF2B5EF4-FFF2-40B4-BE49-F238E27FC236}">
                <a16:creationId xmlns:a16="http://schemas.microsoft.com/office/drawing/2014/main" id="{BDE08BCA-9317-40CF-A048-32ADE6ECA30D}"/>
              </a:ext>
            </a:extLst>
          </p:cNvPr>
          <p:cNvPicPr>
            <a:picLocks noChangeAspect="1"/>
          </p:cNvPicPr>
          <p:nvPr/>
        </p:nvPicPr>
        <p:blipFill>
          <a:blip r:embed="rId2"/>
          <a:stretch>
            <a:fillRect/>
          </a:stretch>
        </p:blipFill>
        <p:spPr>
          <a:xfrm>
            <a:off x="1944588" y="938692"/>
            <a:ext cx="8088512" cy="5849390"/>
          </a:xfrm>
          <a:prstGeom prst="rect">
            <a:avLst/>
          </a:prstGeom>
        </p:spPr>
      </p:pic>
    </p:spTree>
    <p:extLst>
      <p:ext uri="{BB962C8B-B14F-4D97-AF65-F5344CB8AC3E}">
        <p14:creationId xmlns:p14="http://schemas.microsoft.com/office/powerpoint/2010/main" val="217838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hidden="1">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pPr>
              <a:spcAft>
                <a:spcPts val="600"/>
              </a:spcAft>
            </a:pPr>
            <a:fld id="{03DC2DEF-D2FE-4B45-ABA4-9F153FD1C98A}" type="slidenum">
              <a:rPr lang="en-US" smtClean="0"/>
              <a:pPr>
                <a:spcAft>
                  <a:spcPts val="600"/>
                </a:spcAft>
              </a:pPr>
              <a:t>2</a:t>
            </a:fld>
            <a:endParaRPr lang="en-US"/>
          </a:p>
        </p:txBody>
      </p:sp>
      <p:pic>
        <p:nvPicPr>
          <p:cNvPr id="6" name="Content Placeholder 5" descr="A screenshot of a cell phone&#10;&#10;Description automatically generated">
            <a:extLst>
              <a:ext uri="{FF2B5EF4-FFF2-40B4-BE49-F238E27FC236}">
                <a16:creationId xmlns:a16="http://schemas.microsoft.com/office/drawing/2014/main" id="{3EC633F2-99E7-4BEA-A6F8-780FBA1A386E}"/>
              </a:ext>
            </a:extLst>
          </p:cNvPr>
          <p:cNvPicPr>
            <a:picLocks noGrp="1" noChangeAspect="1"/>
          </p:cNvPicPr>
          <p:nvPr>
            <p:ph idx="1"/>
          </p:nvPr>
        </p:nvPicPr>
        <p:blipFill>
          <a:blip r:embed="rId2"/>
          <a:stretch>
            <a:fillRect/>
          </a:stretch>
        </p:blipFill>
        <p:spPr>
          <a:xfrm>
            <a:off x="3140026" y="0"/>
            <a:ext cx="5911948" cy="6858000"/>
          </a:xfrm>
        </p:spPr>
      </p:pic>
    </p:spTree>
    <p:extLst>
      <p:ext uri="{BB962C8B-B14F-4D97-AF65-F5344CB8AC3E}">
        <p14:creationId xmlns:p14="http://schemas.microsoft.com/office/powerpoint/2010/main" val="6863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Creating DBML</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20</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4" name="Picture 3" descr="A screenshot of a computer&#10;&#10;Description automatically generated">
            <a:extLst>
              <a:ext uri="{FF2B5EF4-FFF2-40B4-BE49-F238E27FC236}">
                <a16:creationId xmlns:a16="http://schemas.microsoft.com/office/drawing/2014/main" id="{325AEB15-6A8E-4983-84A8-E4F528129010}"/>
              </a:ext>
            </a:extLst>
          </p:cNvPr>
          <p:cNvPicPr>
            <a:picLocks noChangeAspect="1"/>
          </p:cNvPicPr>
          <p:nvPr/>
        </p:nvPicPr>
        <p:blipFill>
          <a:blip r:embed="rId2"/>
          <a:stretch>
            <a:fillRect/>
          </a:stretch>
        </p:blipFill>
        <p:spPr>
          <a:xfrm>
            <a:off x="2394436" y="987425"/>
            <a:ext cx="7403128" cy="5825791"/>
          </a:xfrm>
          <a:prstGeom prst="rect">
            <a:avLst/>
          </a:prstGeom>
        </p:spPr>
      </p:pic>
    </p:spTree>
    <p:extLst>
      <p:ext uri="{BB962C8B-B14F-4D97-AF65-F5344CB8AC3E}">
        <p14:creationId xmlns:p14="http://schemas.microsoft.com/office/powerpoint/2010/main" val="3292985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Writing Select Query</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21</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6" name="Picture 5" descr="A screenshot of a cell phone&#10;&#10;Description automatically generated">
            <a:extLst>
              <a:ext uri="{FF2B5EF4-FFF2-40B4-BE49-F238E27FC236}">
                <a16:creationId xmlns:a16="http://schemas.microsoft.com/office/drawing/2014/main" id="{BAB6361D-DFA0-4891-B788-3B15664E9D58}"/>
              </a:ext>
            </a:extLst>
          </p:cNvPr>
          <p:cNvPicPr>
            <a:picLocks noChangeAspect="1"/>
          </p:cNvPicPr>
          <p:nvPr/>
        </p:nvPicPr>
        <p:blipFill>
          <a:blip r:embed="rId2"/>
          <a:stretch>
            <a:fillRect/>
          </a:stretch>
        </p:blipFill>
        <p:spPr>
          <a:xfrm>
            <a:off x="2875722" y="987425"/>
            <a:ext cx="6440556" cy="2161457"/>
          </a:xfrm>
          <a:prstGeom prst="rect">
            <a:avLst/>
          </a:prstGeom>
        </p:spPr>
      </p:pic>
      <p:sp>
        <p:nvSpPr>
          <p:cNvPr id="7" name="TextBox 6">
            <a:extLst>
              <a:ext uri="{FF2B5EF4-FFF2-40B4-BE49-F238E27FC236}">
                <a16:creationId xmlns:a16="http://schemas.microsoft.com/office/drawing/2014/main" id="{A6FFB33C-B644-4DD7-8B38-3B1825848FE5}"/>
              </a:ext>
            </a:extLst>
          </p:cNvPr>
          <p:cNvSpPr txBox="1"/>
          <p:nvPr/>
        </p:nvSpPr>
        <p:spPr>
          <a:xfrm>
            <a:off x="2875723" y="3148882"/>
            <a:ext cx="6440556" cy="2862322"/>
          </a:xfrm>
          <a:prstGeom prst="rect">
            <a:avLst/>
          </a:prstGeom>
          <a:noFill/>
        </p:spPr>
        <p:txBody>
          <a:bodyPr wrap="square" rtlCol="0">
            <a:spAutoFit/>
          </a:bodyPr>
          <a:lstStyle/>
          <a:p>
            <a:r>
              <a:rPr lang="vi-VN" dirty="0"/>
              <a:t>MyDBDataContext sqlObj = new MyDBDataContext();</a:t>
            </a:r>
          </a:p>
          <a:p>
            <a:r>
              <a:rPr lang="vi-VN" dirty="0"/>
              <a:t>var employees = from emps in sqlObj.tblEmployees</a:t>
            </a:r>
          </a:p>
          <a:p>
            <a:r>
              <a:rPr lang="vi-VN" dirty="0"/>
              <a:t>                     select new</a:t>
            </a:r>
          </a:p>
          <a:p>
            <a:r>
              <a:rPr lang="vi-VN" dirty="0"/>
              <a:t>                     {</a:t>
            </a:r>
          </a:p>
          <a:p>
            <a:r>
              <a:rPr lang="vi-VN" dirty="0"/>
              <a:t>                         emps.EmployeeID,</a:t>
            </a:r>
          </a:p>
          <a:p>
            <a:r>
              <a:rPr lang="vi-VN" dirty="0"/>
              <a:t>                         emps.EmployeeName,</a:t>
            </a:r>
          </a:p>
          <a:p>
            <a:r>
              <a:rPr lang="vi-VN" dirty="0"/>
              <a:t>                         emps.Salary</a:t>
            </a:r>
          </a:p>
          <a:p>
            <a:r>
              <a:rPr lang="vi-VN" dirty="0"/>
              <a:t>                     };</a:t>
            </a:r>
          </a:p>
          <a:p>
            <a:r>
              <a:rPr lang="vi-VN" dirty="0"/>
              <a:t>gvemployees.DataSource = employees;</a:t>
            </a:r>
          </a:p>
          <a:p>
            <a:r>
              <a:rPr lang="vi-VN" dirty="0"/>
              <a:t>gvemployees.DataBind();</a:t>
            </a:r>
          </a:p>
        </p:txBody>
      </p:sp>
      <p:sp>
        <p:nvSpPr>
          <p:cNvPr id="8" name="TextBox 7">
            <a:extLst>
              <a:ext uri="{FF2B5EF4-FFF2-40B4-BE49-F238E27FC236}">
                <a16:creationId xmlns:a16="http://schemas.microsoft.com/office/drawing/2014/main" id="{7BA71CA0-E356-46AB-A207-022DE6EAB239}"/>
              </a:ext>
            </a:extLst>
          </p:cNvPr>
          <p:cNvSpPr txBox="1"/>
          <p:nvPr/>
        </p:nvSpPr>
        <p:spPr>
          <a:xfrm>
            <a:off x="673100" y="6117888"/>
            <a:ext cx="11361252" cy="523220"/>
          </a:xfrm>
          <a:prstGeom prst="rect">
            <a:avLst/>
          </a:prstGeom>
          <a:noFill/>
        </p:spPr>
        <p:txBody>
          <a:bodyPr wrap="none" rtlCol="0">
            <a:spAutoFit/>
          </a:bodyPr>
          <a:lstStyle/>
          <a:p>
            <a:r>
              <a:rPr lang="en-US" sz="2800" dirty="0"/>
              <a:t>LINQ query will get the employee details from database table "</a:t>
            </a:r>
            <a:r>
              <a:rPr lang="en-US" sz="2800" dirty="0" err="1"/>
              <a:t>tblEmployees</a:t>
            </a:r>
            <a:r>
              <a:rPr lang="en-US" sz="2800" dirty="0"/>
              <a:t>".</a:t>
            </a:r>
            <a:endParaRPr lang="vi-VN" sz="2800" dirty="0"/>
          </a:p>
        </p:txBody>
      </p:sp>
    </p:spTree>
    <p:extLst>
      <p:ext uri="{BB962C8B-B14F-4D97-AF65-F5344CB8AC3E}">
        <p14:creationId xmlns:p14="http://schemas.microsoft.com/office/powerpoint/2010/main" val="2489974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LINQ to SQL Joins</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noAutofit/>
          </a:bodyPr>
          <a:lstStyle/>
          <a:p>
            <a:r>
              <a:rPr lang="en-US" sz="4800" dirty="0"/>
              <a:t>Inner Join</a:t>
            </a:r>
            <a:endParaRPr lang="vi-VN" sz="4800" dirty="0"/>
          </a:p>
          <a:p>
            <a:r>
              <a:rPr lang="vi-VN" sz="4800" dirty="0"/>
              <a:t>Group Join</a:t>
            </a:r>
            <a:endParaRPr lang="en-US" sz="4800"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normAutofit/>
          </a:bodyPr>
          <a:lstStyle/>
          <a:p>
            <a:r>
              <a:rPr lang="en-US" sz="4800" dirty="0"/>
              <a:t>Left Outer Join</a:t>
            </a:r>
          </a:p>
          <a:p>
            <a:r>
              <a:rPr lang="en-US" sz="4800" dirty="0"/>
              <a:t>Cross Join</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22</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98840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Inner Join</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23</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7" name="TextBox 6">
            <a:extLst>
              <a:ext uri="{FF2B5EF4-FFF2-40B4-BE49-F238E27FC236}">
                <a16:creationId xmlns:a16="http://schemas.microsoft.com/office/drawing/2014/main" id="{A6FFB33C-B644-4DD7-8B38-3B1825848FE5}"/>
              </a:ext>
            </a:extLst>
          </p:cNvPr>
          <p:cNvSpPr txBox="1"/>
          <p:nvPr/>
        </p:nvSpPr>
        <p:spPr>
          <a:xfrm>
            <a:off x="157648" y="3164681"/>
            <a:ext cx="6440556" cy="3693319"/>
          </a:xfrm>
          <a:prstGeom prst="rect">
            <a:avLst/>
          </a:prstGeom>
          <a:noFill/>
        </p:spPr>
        <p:txBody>
          <a:bodyPr wrap="square" rtlCol="0">
            <a:spAutoFit/>
          </a:bodyPr>
          <a:lstStyle/>
          <a:p>
            <a:r>
              <a:rPr lang="vi-VN" dirty="0"/>
              <a:t>MyDBDataContext sqlObj = new MyDBDataContext();</a:t>
            </a:r>
          </a:p>
          <a:p>
            <a:r>
              <a:rPr lang="vi-VN" dirty="0"/>
              <a:t>var employees = from emps in sqlObj.tblEmployees</a:t>
            </a:r>
          </a:p>
          <a:p>
            <a:r>
              <a:rPr lang="vi-VN" dirty="0"/>
              <a:t>                </a:t>
            </a:r>
            <a:r>
              <a:rPr lang="vi-VN" b="1" dirty="0">
                <a:solidFill>
                  <a:srgbClr val="FF0000"/>
                </a:solidFill>
              </a:rPr>
              <a:t>join</a:t>
            </a:r>
            <a:r>
              <a:rPr lang="vi-VN" dirty="0"/>
              <a:t> depts in sqlObj.tblDepartments </a:t>
            </a:r>
            <a:r>
              <a:rPr lang="vi-VN" b="1" dirty="0">
                <a:solidFill>
                  <a:srgbClr val="FF0000"/>
                </a:solidFill>
              </a:rPr>
              <a:t>on</a:t>
            </a:r>
            <a:r>
              <a:rPr lang="vi-VN" dirty="0"/>
              <a:t> emps.DepartmentID equals depts.DepartmentID</a:t>
            </a:r>
          </a:p>
          <a:p>
            <a:r>
              <a:rPr lang="vi-VN" dirty="0"/>
              <a:t>                select new</a:t>
            </a:r>
          </a:p>
          <a:p>
            <a:r>
              <a:rPr lang="vi-VN" dirty="0"/>
              <a:t>                {</a:t>
            </a:r>
          </a:p>
          <a:p>
            <a:r>
              <a:rPr lang="vi-VN" dirty="0"/>
              <a:t>                    emps.EmployeeID,</a:t>
            </a:r>
          </a:p>
          <a:p>
            <a:r>
              <a:rPr lang="vi-VN" dirty="0"/>
              <a:t>                    emps.EmployeeName,</a:t>
            </a:r>
          </a:p>
          <a:p>
            <a:r>
              <a:rPr lang="vi-VN" dirty="0"/>
              <a:t>                    emps.Salary,</a:t>
            </a:r>
          </a:p>
          <a:p>
            <a:r>
              <a:rPr lang="vi-VN" dirty="0"/>
              <a:t>                    depts.DepartmentName</a:t>
            </a:r>
          </a:p>
          <a:p>
            <a:r>
              <a:rPr lang="vi-VN" dirty="0"/>
              <a:t>                };</a:t>
            </a:r>
          </a:p>
          <a:p>
            <a:r>
              <a:rPr lang="vi-VN" dirty="0"/>
              <a:t>gvemployees.DataSource = employees;</a:t>
            </a:r>
          </a:p>
          <a:p>
            <a:r>
              <a:rPr lang="vi-VN" dirty="0"/>
              <a:t>gvemployees.DataBind();</a:t>
            </a:r>
          </a:p>
        </p:txBody>
      </p:sp>
      <p:sp>
        <p:nvSpPr>
          <p:cNvPr id="8" name="TextBox 7">
            <a:extLst>
              <a:ext uri="{FF2B5EF4-FFF2-40B4-BE49-F238E27FC236}">
                <a16:creationId xmlns:a16="http://schemas.microsoft.com/office/drawing/2014/main" id="{7BA71CA0-E356-46AB-A207-022DE6EAB239}"/>
              </a:ext>
            </a:extLst>
          </p:cNvPr>
          <p:cNvSpPr txBox="1"/>
          <p:nvPr/>
        </p:nvSpPr>
        <p:spPr>
          <a:xfrm>
            <a:off x="5555976" y="4534286"/>
            <a:ext cx="7005152" cy="954107"/>
          </a:xfrm>
          <a:prstGeom prst="rect">
            <a:avLst/>
          </a:prstGeom>
          <a:noFill/>
        </p:spPr>
        <p:txBody>
          <a:bodyPr wrap="square" rtlCol="0">
            <a:spAutoFit/>
          </a:bodyPr>
          <a:lstStyle/>
          <a:p>
            <a:r>
              <a:rPr lang="en-US" sz="2800" dirty="0"/>
              <a:t>LINQ query will get the employee details from database table "</a:t>
            </a:r>
            <a:r>
              <a:rPr lang="en-US" sz="2800" dirty="0" err="1"/>
              <a:t>tblEmployees</a:t>
            </a:r>
            <a:r>
              <a:rPr lang="en-US" sz="2800" dirty="0"/>
              <a:t>".</a:t>
            </a:r>
            <a:endParaRPr lang="vi-VN" sz="2800" dirty="0"/>
          </a:p>
        </p:txBody>
      </p:sp>
      <p:pic>
        <p:nvPicPr>
          <p:cNvPr id="4" name="Picture 3" descr="A screenshot of a cell phone&#10;&#10;Description automatically generated">
            <a:extLst>
              <a:ext uri="{FF2B5EF4-FFF2-40B4-BE49-F238E27FC236}">
                <a16:creationId xmlns:a16="http://schemas.microsoft.com/office/drawing/2014/main" id="{ACE5944E-B01E-4D8E-9859-4820FE5CC466}"/>
              </a:ext>
            </a:extLst>
          </p:cNvPr>
          <p:cNvPicPr>
            <a:picLocks noChangeAspect="1"/>
          </p:cNvPicPr>
          <p:nvPr/>
        </p:nvPicPr>
        <p:blipFill>
          <a:blip r:embed="rId2"/>
          <a:stretch>
            <a:fillRect/>
          </a:stretch>
        </p:blipFill>
        <p:spPr>
          <a:xfrm>
            <a:off x="16905" y="1027715"/>
            <a:ext cx="6002612" cy="201448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BDDE556-E3DB-4D71-9160-E4092914DC6A}"/>
              </a:ext>
            </a:extLst>
          </p:cNvPr>
          <p:cNvPicPr>
            <a:picLocks noChangeAspect="1"/>
          </p:cNvPicPr>
          <p:nvPr/>
        </p:nvPicPr>
        <p:blipFill>
          <a:blip r:embed="rId3"/>
          <a:stretch>
            <a:fillRect/>
          </a:stretch>
        </p:blipFill>
        <p:spPr>
          <a:xfrm>
            <a:off x="6172485" y="819657"/>
            <a:ext cx="6002609" cy="2222541"/>
          </a:xfrm>
          <a:prstGeom prst="rect">
            <a:avLst/>
          </a:prstGeom>
        </p:spPr>
      </p:pic>
    </p:spTree>
    <p:extLst>
      <p:ext uri="{BB962C8B-B14F-4D97-AF65-F5344CB8AC3E}">
        <p14:creationId xmlns:p14="http://schemas.microsoft.com/office/powerpoint/2010/main" val="305600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Inner Join</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24</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0" y="3082488"/>
            <a:ext cx="7005152" cy="523220"/>
          </a:xfrm>
          <a:prstGeom prst="rect">
            <a:avLst/>
          </a:prstGeom>
          <a:noFill/>
        </p:spPr>
        <p:txBody>
          <a:bodyPr wrap="square" rtlCol="0">
            <a:spAutoFit/>
          </a:bodyPr>
          <a:lstStyle/>
          <a:p>
            <a:r>
              <a:rPr lang="en-US" sz="2800" dirty="0"/>
              <a:t>Out put:</a:t>
            </a:r>
            <a:endParaRPr lang="vi-VN" sz="2800" dirty="0"/>
          </a:p>
        </p:txBody>
      </p:sp>
      <p:pic>
        <p:nvPicPr>
          <p:cNvPr id="4" name="Picture 3" descr="A screenshot of a cell phone&#10;&#10;Description automatically generated">
            <a:extLst>
              <a:ext uri="{FF2B5EF4-FFF2-40B4-BE49-F238E27FC236}">
                <a16:creationId xmlns:a16="http://schemas.microsoft.com/office/drawing/2014/main" id="{ACE5944E-B01E-4D8E-9859-4820FE5CC466}"/>
              </a:ext>
            </a:extLst>
          </p:cNvPr>
          <p:cNvPicPr>
            <a:picLocks noChangeAspect="1"/>
          </p:cNvPicPr>
          <p:nvPr/>
        </p:nvPicPr>
        <p:blipFill>
          <a:blip r:embed="rId2"/>
          <a:stretch>
            <a:fillRect/>
          </a:stretch>
        </p:blipFill>
        <p:spPr>
          <a:xfrm>
            <a:off x="16905" y="1027715"/>
            <a:ext cx="6002612" cy="2014483"/>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7BDDE556-E3DB-4D71-9160-E4092914DC6A}"/>
              </a:ext>
            </a:extLst>
          </p:cNvPr>
          <p:cNvPicPr>
            <a:picLocks noChangeAspect="1"/>
          </p:cNvPicPr>
          <p:nvPr/>
        </p:nvPicPr>
        <p:blipFill>
          <a:blip r:embed="rId3"/>
          <a:stretch>
            <a:fillRect/>
          </a:stretch>
        </p:blipFill>
        <p:spPr>
          <a:xfrm>
            <a:off x="6172485" y="819657"/>
            <a:ext cx="6002609" cy="222254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9198CEB2-9051-45E8-90B0-9F68E11A0C68}"/>
              </a:ext>
            </a:extLst>
          </p:cNvPr>
          <p:cNvPicPr>
            <a:picLocks noChangeAspect="1"/>
          </p:cNvPicPr>
          <p:nvPr/>
        </p:nvPicPr>
        <p:blipFill>
          <a:blip r:embed="rId4"/>
          <a:stretch>
            <a:fillRect/>
          </a:stretch>
        </p:blipFill>
        <p:spPr>
          <a:xfrm>
            <a:off x="2246519" y="3645998"/>
            <a:ext cx="7484649" cy="2762192"/>
          </a:xfrm>
          <a:prstGeom prst="rect">
            <a:avLst/>
          </a:prstGeom>
        </p:spPr>
      </p:pic>
    </p:spTree>
    <p:extLst>
      <p:ext uri="{BB962C8B-B14F-4D97-AF65-F5344CB8AC3E}">
        <p14:creationId xmlns:p14="http://schemas.microsoft.com/office/powerpoint/2010/main" val="1382124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Group Join</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25</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4" name="Picture 3" descr="A screenshot of a cell phone&#10;&#10;Description automatically generated">
            <a:extLst>
              <a:ext uri="{FF2B5EF4-FFF2-40B4-BE49-F238E27FC236}">
                <a16:creationId xmlns:a16="http://schemas.microsoft.com/office/drawing/2014/main" id="{ACE5944E-B01E-4D8E-9859-4820FE5CC466}"/>
              </a:ext>
            </a:extLst>
          </p:cNvPr>
          <p:cNvPicPr>
            <a:picLocks noChangeAspect="1"/>
          </p:cNvPicPr>
          <p:nvPr/>
        </p:nvPicPr>
        <p:blipFill>
          <a:blip r:embed="rId2"/>
          <a:stretch>
            <a:fillRect/>
          </a:stretch>
        </p:blipFill>
        <p:spPr>
          <a:xfrm>
            <a:off x="1669612" y="1210137"/>
            <a:ext cx="8852775" cy="2971001"/>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5BE42E10-8127-419A-AE73-2D0485EB2F08}"/>
              </a:ext>
            </a:extLst>
          </p:cNvPr>
          <p:cNvPicPr>
            <a:picLocks noChangeAspect="1"/>
          </p:cNvPicPr>
          <p:nvPr/>
        </p:nvPicPr>
        <p:blipFill>
          <a:blip r:embed="rId3"/>
          <a:stretch>
            <a:fillRect/>
          </a:stretch>
        </p:blipFill>
        <p:spPr>
          <a:xfrm>
            <a:off x="1669611" y="4551740"/>
            <a:ext cx="8852775" cy="1434475"/>
          </a:xfrm>
          <a:prstGeom prst="rect">
            <a:avLst/>
          </a:prstGeom>
        </p:spPr>
      </p:pic>
      <p:sp>
        <p:nvSpPr>
          <p:cNvPr id="9" name="TextBox 8">
            <a:extLst>
              <a:ext uri="{FF2B5EF4-FFF2-40B4-BE49-F238E27FC236}">
                <a16:creationId xmlns:a16="http://schemas.microsoft.com/office/drawing/2014/main" id="{CF1CCC99-BADE-4462-A0FA-252C55127950}"/>
              </a:ext>
            </a:extLst>
          </p:cNvPr>
          <p:cNvSpPr txBox="1"/>
          <p:nvPr/>
        </p:nvSpPr>
        <p:spPr>
          <a:xfrm>
            <a:off x="0" y="2400250"/>
            <a:ext cx="1704954" cy="369332"/>
          </a:xfrm>
          <a:prstGeom prst="rect">
            <a:avLst/>
          </a:prstGeom>
          <a:noFill/>
        </p:spPr>
        <p:txBody>
          <a:bodyPr wrap="none" rtlCol="0">
            <a:spAutoFit/>
          </a:bodyPr>
          <a:lstStyle/>
          <a:p>
            <a:r>
              <a:rPr lang="vi-VN"/>
              <a:t>Employees table</a:t>
            </a:r>
            <a:endParaRPr lang="vi-VN" dirty="0"/>
          </a:p>
        </p:txBody>
      </p:sp>
      <p:sp>
        <p:nvSpPr>
          <p:cNvPr id="12" name="TextBox 11">
            <a:extLst>
              <a:ext uri="{FF2B5EF4-FFF2-40B4-BE49-F238E27FC236}">
                <a16:creationId xmlns:a16="http://schemas.microsoft.com/office/drawing/2014/main" id="{9696F4AC-80CB-4FCE-AA7D-4ED616FA5549}"/>
              </a:ext>
            </a:extLst>
          </p:cNvPr>
          <p:cNvSpPr txBox="1"/>
          <p:nvPr/>
        </p:nvSpPr>
        <p:spPr>
          <a:xfrm>
            <a:off x="0" y="5084311"/>
            <a:ext cx="1669611" cy="646331"/>
          </a:xfrm>
          <a:prstGeom prst="rect">
            <a:avLst/>
          </a:prstGeom>
          <a:noFill/>
        </p:spPr>
        <p:txBody>
          <a:bodyPr wrap="square" rtlCol="0">
            <a:spAutoFit/>
          </a:bodyPr>
          <a:lstStyle/>
          <a:p>
            <a:r>
              <a:rPr lang="vi-VN" dirty="0"/>
              <a:t>Employees Expenses table</a:t>
            </a:r>
          </a:p>
        </p:txBody>
      </p:sp>
    </p:spTree>
    <p:extLst>
      <p:ext uri="{BB962C8B-B14F-4D97-AF65-F5344CB8AC3E}">
        <p14:creationId xmlns:p14="http://schemas.microsoft.com/office/powerpoint/2010/main" val="2420744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Group Join</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26</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7" name="TextBox 6">
            <a:extLst>
              <a:ext uri="{FF2B5EF4-FFF2-40B4-BE49-F238E27FC236}">
                <a16:creationId xmlns:a16="http://schemas.microsoft.com/office/drawing/2014/main" id="{A6FFB33C-B644-4DD7-8B38-3B1825848FE5}"/>
              </a:ext>
            </a:extLst>
          </p:cNvPr>
          <p:cNvSpPr txBox="1"/>
          <p:nvPr/>
        </p:nvSpPr>
        <p:spPr>
          <a:xfrm>
            <a:off x="458788" y="914196"/>
            <a:ext cx="11274424" cy="3416320"/>
          </a:xfrm>
          <a:prstGeom prst="rect">
            <a:avLst/>
          </a:prstGeom>
          <a:noFill/>
        </p:spPr>
        <p:txBody>
          <a:bodyPr wrap="square" rtlCol="0">
            <a:spAutoFit/>
          </a:bodyPr>
          <a:lstStyle/>
          <a:p>
            <a:r>
              <a:rPr lang="vi-VN" dirty="0"/>
              <a:t>MyDBDataContext sqlObj = new MyDBDataContext();</a:t>
            </a:r>
          </a:p>
          <a:p>
            <a:r>
              <a:rPr lang="vi-VN" dirty="0"/>
              <a:t>var employees = from emps in sqlObj.tblEmployees</a:t>
            </a:r>
          </a:p>
          <a:p>
            <a:r>
              <a:rPr lang="vi-VN" dirty="0"/>
              <a:t>                </a:t>
            </a:r>
            <a:r>
              <a:rPr lang="vi-VN" b="1" dirty="0">
                <a:solidFill>
                  <a:srgbClr val="FF0000"/>
                </a:solidFill>
              </a:rPr>
              <a:t>join</a:t>
            </a:r>
            <a:r>
              <a:rPr lang="vi-VN" dirty="0"/>
              <a:t> empexp in sqlObj.tblEmployeeExpenses </a:t>
            </a:r>
            <a:r>
              <a:rPr lang="vi-VN" b="1" dirty="0">
                <a:solidFill>
                  <a:srgbClr val="FF0000"/>
                </a:solidFill>
              </a:rPr>
              <a:t>on</a:t>
            </a:r>
            <a:r>
              <a:rPr lang="vi-VN" dirty="0"/>
              <a:t> emps.EmployeeID equals empexp.EmployeeID </a:t>
            </a:r>
            <a:r>
              <a:rPr lang="vi-VN" b="1" dirty="0">
                <a:solidFill>
                  <a:srgbClr val="FF0000"/>
                </a:solidFill>
              </a:rPr>
              <a:t>into g</a:t>
            </a:r>
          </a:p>
          <a:p>
            <a:r>
              <a:rPr lang="vi-VN" dirty="0"/>
              <a:t>                select new</a:t>
            </a:r>
          </a:p>
          <a:p>
            <a:r>
              <a:rPr lang="vi-VN" dirty="0"/>
              <a:t>                {</a:t>
            </a:r>
          </a:p>
          <a:p>
            <a:r>
              <a:rPr lang="vi-VN" dirty="0"/>
              <a:t>                    emps.EmployeeID,</a:t>
            </a:r>
          </a:p>
          <a:p>
            <a:r>
              <a:rPr lang="vi-VN" dirty="0"/>
              <a:t>                    emps.EmployeeName,</a:t>
            </a:r>
          </a:p>
          <a:p>
            <a:r>
              <a:rPr lang="vi-VN" dirty="0"/>
              <a:t>                    emps.Salary,</a:t>
            </a:r>
          </a:p>
          <a:p>
            <a:r>
              <a:rPr lang="vi-VN" dirty="0"/>
              <a:t>                    ExpenseAmount = </a:t>
            </a:r>
            <a:r>
              <a:rPr lang="vi-VN" b="1" dirty="0">
                <a:solidFill>
                  <a:srgbClr val="FF0000"/>
                </a:solidFill>
              </a:rPr>
              <a:t>g.Sum(x =&gt; (decimal?)x.Amount)</a:t>
            </a:r>
          </a:p>
          <a:p>
            <a:r>
              <a:rPr lang="vi-VN" dirty="0"/>
              <a:t>                };</a:t>
            </a:r>
          </a:p>
          <a:p>
            <a:r>
              <a:rPr lang="vi-VN" dirty="0"/>
              <a:t>gvemployees.DataSource = employees;</a:t>
            </a:r>
          </a:p>
          <a:p>
            <a:r>
              <a:rPr lang="vi-VN" dirty="0"/>
              <a:t>gvemployees.DataBind();</a:t>
            </a:r>
          </a:p>
        </p:txBody>
      </p:sp>
      <p:pic>
        <p:nvPicPr>
          <p:cNvPr id="9" name="Picture 8" descr="A screenshot of a cell phone&#10;&#10;Description automatically generated">
            <a:extLst>
              <a:ext uri="{FF2B5EF4-FFF2-40B4-BE49-F238E27FC236}">
                <a16:creationId xmlns:a16="http://schemas.microsoft.com/office/drawing/2014/main" id="{1491EDCA-524B-4A7D-874B-FF611CC15C97}"/>
              </a:ext>
            </a:extLst>
          </p:cNvPr>
          <p:cNvPicPr>
            <a:picLocks noChangeAspect="1"/>
          </p:cNvPicPr>
          <p:nvPr/>
        </p:nvPicPr>
        <p:blipFill>
          <a:blip r:embed="rId2"/>
          <a:stretch>
            <a:fillRect/>
          </a:stretch>
        </p:blipFill>
        <p:spPr>
          <a:xfrm>
            <a:off x="4848316" y="3419222"/>
            <a:ext cx="7043646" cy="3047730"/>
          </a:xfrm>
          <a:prstGeom prst="rect">
            <a:avLst/>
          </a:prstGeom>
        </p:spPr>
      </p:pic>
    </p:spTree>
    <p:extLst>
      <p:ext uri="{BB962C8B-B14F-4D97-AF65-F5344CB8AC3E}">
        <p14:creationId xmlns:p14="http://schemas.microsoft.com/office/powerpoint/2010/main" val="122298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Left Outer Join</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27</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4" name="Picture 3" descr="A screenshot of a cell phone&#10;&#10;Description automatically generated">
            <a:extLst>
              <a:ext uri="{FF2B5EF4-FFF2-40B4-BE49-F238E27FC236}">
                <a16:creationId xmlns:a16="http://schemas.microsoft.com/office/drawing/2014/main" id="{ACE5944E-B01E-4D8E-9859-4820FE5CC466}"/>
              </a:ext>
            </a:extLst>
          </p:cNvPr>
          <p:cNvPicPr>
            <a:picLocks noChangeAspect="1"/>
          </p:cNvPicPr>
          <p:nvPr/>
        </p:nvPicPr>
        <p:blipFill>
          <a:blip r:embed="rId2"/>
          <a:stretch>
            <a:fillRect/>
          </a:stretch>
        </p:blipFill>
        <p:spPr>
          <a:xfrm>
            <a:off x="2238587" y="971025"/>
            <a:ext cx="7500514" cy="2517181"/>
          </a:xfrm>
          <a:prstGeom prst="rect">
            <a:avLst/>
          </a:prstGeom>
        </p:spPr>
      </p:pic>
      <p:sp>
        <p:nvSpPr>
          <p:cNvPr id="9" name="TextBox 8">
            <a:extLst>
              <a:ext uri="{FF2B5EF4-FFF2-40B4-BE49-F238E27FC236}">
                <a16:creationId xmlns:a16="http://schemas.microsoft.com/office/drawing/2014/main" id="{CF1CCC99-BADE-4462-A0FA-252C55127950}"/>
              </a:ext>
            </a:extLst>
          </p:cNvPr>
          <p:cNvSpPr txBox="1"/>
          <p:nvPr/>
        </p:nvSpPr>
        <p:spPr>
          <a:xfrm>
            <a:off x="458788" y="2222892"/>
            <a:ext cx="1704954" cy="369332"/>
          </a:xfrm>
          <a:prstGeom prst="rect">
            <a:avLst/>
          </a:prstGeom>
          <a:noFill/>
        </p:spPr>
        <p:txBody>
          <a:bodyPr wrap="none" rtlCol="0">
            <a:spAutoFit/>
          </a:bodyPr>
          <a:lstStyle/>
          <a:p>
            <a:r>
              <a:rPr lang="vi-VN" dirty="0"/>
              <a:t>Employees table</a:t>
            </a:r>
          </a:p>
        </p:txBody>
      </p:sp>
      <p:sp>
        <p:nvSpPr>
          <p:cNvPr id="12" name="TextBox 11">
            <a:extLst>
              <a:ext uri="{FF2B5EF4-FFF2-40B4-BE49-F238E27FC236}">
                <a16:creationId xmlns:a16="http://schemas.microsoft.com/office/drawing/2014/main" id="{9696F4AC-80CB-4FCE-AA7D-4ED616FA5549}"/>
              </a:ext>
            </a:extLst>
          </p:cNvPr>
          <p:cNvSpPr txBox="1"/>
          <p:nvPr/>
        </p:nvSpPr>
        <p:spPr>
          <a:xfrm>
            <a:off x="458787" y="4973664"/>
            <a:ext cx="2045169" cy="369332"/>
          </a:xfrm>
          <a:prstGeom prst="rect">
            <a:avLst/>
          </a:prstGeom>
          <a:noFill/>
        </p:spPr>
        <p:txBody>
          <a:bodyPr wrap="square" rtlCol="0">
            <a:spAutoFit/>
          </a:bodyPr>
          <a:lstStyle/>
          <a:p>
            <a:r>
              <a:rPr lang="vi-VN" dirty="0"/>
              <a:t>Department table</a:t>
            </a:r>
          </a:p>
        </p:txBody>
      </p:sp>
      <p:pic>
        <p:nvPicPr>
          <p:cNvPr id="7" name="Picture 6" descr="A screenshot of a cell phone&#10;&#10;Description automatically generated">
            <a:extLst>
              <a:ext uri="{FF2B5EF4-FFF2-40B4-BE49-F238E27FC236}">
                <a16:creationId xmlns:a16="http://schemas.microsoft.com/office/drawing/2014/main" id="{074A2F79-D96E-41E0-80AF-D52BFECC0CE1}"/>
              </a:ext>
            </a:extLst>
          </p:cNvPr>
          <p:cNvPicPr>
            <a:picLocks noChangeAspect="1"/>
          </p:cNvPicPr>
          <p:nvPr/>
        </p:nvPicPr>
        <p:blipFill>
          <a:blip r:embed="rId3"/>
          <a:stretch>
            <a:fillRect/>
          </a:stretch>
        </p:blipFill>
        <p:spPr>
          <a:xfrm>
            <a:off x="2503956" y="3683341"/>
            <a:ext cx="6969775" cy="2580646"/>
          </a:xfrm>
          <a:prstGeom prst="rect">
            <a:avLst/>
          </a:prstGeom>
        </p:spPr>
      </p:pic>
    </p:spTree>
    <p:extLst>
      <p:ext uri="{BB962C8B-B14F-4D97-AF65-F5344CB8AC3E}">
        <p14:creationId xmlns:p14="http://schemas.microsoft.com/office/powerpoint/2010/main" val="1214434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Left Outer Join</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28</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7" name="TextBox 6">
            <a:extLst>
              <a:ext uri="{FF2B5EF4-FFF2-40B4-BE49-F238E27FC236}">
                <a16:creationId xmlns:a16="http://schemas.microsoft.com/office/drawing/2014/main" id="{A6FFB33C-B644-4DD7-8B38-3B1825848FE5}"/>
              </a:ext>
            </a:extLst>
          </p:cNvPr>
          <p:cNvSpPr txBox="1"/>
          <p:nvPr/>
        </p:nvSpPr>
        <p:spPr>
          <a:xfrm>
            <a:off x="458788" y="914196"/>
            <a:ext cx="11274424" cy="4093428"/>
          </a:xfrm>
          <a:prstGeom prst="rect">
            <a:avLst/>
          </a:prstGeom>
          <a:noFill/>
        </p:spPr>
        <p:txBody>
          <a:bodyPr wrap="square" rtlCol="0">
            <a:spAutoFit/>
          </a:bodyPr>
          <a:lstStyle/>
          <a:p>
            <a:r>
              <a:rPr lang="vi-VN" sz="2000" dirty="0"/>
              <a:t>MyDBDataContext sqlObj = new MyDBDataContext();</a:t>
            </a:r>
          </a:p>
          <a:p>
            <a:r>
              <a:rPr lang="vi-VN" sz="2000" dirty="0"/>
              <a:t>var employees = from emps in sqlObj.tblEmployees</a:t>
            </a:r>
          </a:p>
          <a:p>
            <a:r>
              <a:rPr lang="vi-VN" sz="2000" dirty="0"/>
              <a:t>                </a:t>
            </a:r>
            <a:r>
              <a:rPr lang="vi-VN" sz="2000" b="1" dirty="0">
                <a:solidFill>
                  <a:srgbClr val="FF0000"/>
                </a:solidFill>
              </a:rPr>
              <a:t>join</a:t>
            </a:r>
            <a:r>
              <a:rPr lang="vi-VN" sz="2000" dirty="0"/>
              <a:t> de in sqlObj.tblDepartments </a:t>
            </a:r>
            <a:r>
              <a:rPr lang="vi-VN" sz="2000" b="1" dirty="0">
                <a:solidFill>
                  <a:srgbClr val="FF0000"/>
                </a:solidFill>
              </a:rPr>
              <a:t>on</a:t>
            </a:r>
            <a:r>
              <a:rPr lang="vi-VN" sz="2000" dirty="0"/>
              <a:t> emps.DepartmentID equals de.DepartmentID </a:t>
            </a:r>
            <a:r>
              <a:rPr lang="vi-VN" sz="2000" b="1" dirty="0">
                <a:solidFill>
                  <a:srgbClr val="FF0000"/>
                </a:solidFill>
              </a:rPr>
              <a:t>into dep from dept in dep.DefaultIfEmpty()</a:t>
            </a:r>
          </a:p>
          <a:p>
            <a:r>
              <a:rPr lang="vi-VN" sz="2000" dirty="0"/>
              <a:t>                select new</a:t>
            </a:r>
          </a:p>
          <a:p>
            <a:r>
              <a:rPr lang="vi-VN" sz="2000" dirty="0"/>
              <a:t>                {</a:t>
            </a:r>
          </a:p>
          <a:p>
            <a:r>
              <a:rPr lang="vi-VN" sz="2000" dirty="0"/>
              <a:t>                    emps.EmployeeID,</a:t>
            </a:r>
          </a:p>
          <a:p>
            <a:r>
              <a:rPr lang="vi-VN" sz="2000" dirty="0"/>
              <a:t>                    emps.EmployeeName,</a:t>
            </a:r>
          </a:p>
          <a:p>
            <a:r>
              <a:rPr lang="vi-VN" sz="2000" dirty="0"/>
              <a:t>                    emps.Salary,</a:t>
            </a:r>
          </a:p>
          <a:p>
            <a:r>
              <a:rPr lang="vi-VN" sz="2000" dirty="0"/>
              <a:t>                    </a:t>
            </a:r>
            <a:r>
              <a:rPr lang="vi-VN" sz="2000" b="1" dirty="0">
                <a:solidFill>
                  <a:srgbClr val="FF0000"/>
                </a:solidFill>
              </a:rPr>
              <a:t>dept.DepartmentName</a:t>
            </a:r>
          </a:p>
          <a:p>
            <a:r>
              <a:rPr lang="vi-VN" sz="2000" dirty="0"/>
              <a:t>                };</a:t>
            </a:r>
          </a:p>
          <a:p>
            <a:r>
              <a:rPr lang="vi-VN" sz="2000" dirty="0"/>
              <a:t>gvemployees.DataSource = employees;</a:t>
            </a:r>
          </a:p>
          <a:p>
            <a:r>
              <a:rPr lang="vi-VN" sz="2000" dirty="0"/>
              <a:t>gvemployees.DataBind();</a:t>
            </a:r>
          </a:p>
        </p:txBody>
      </p:sp>
      <p:pic>
        <p:nvPicPr>
          <p:cNvPr id="4" name="Picture 3" descr="A screenshot of a cell phone&#10;&#10;Description automatically generated">
            <a:extLst>
              <a:ext uri="{FF2B5EF4-FFF2-40B4-BE49-F238E27FC236}">
                <a16:creationId xmlns:a16="http://schemas.microsoft.com/office/drawing/2014/main" id="{AF84C009-9177-4F0D-A51B-07762D9C268A}"/>
              </a:ext>
            </a:extLst>
          </p:cNvPr>
          <p:cNvPicPr>
            <a:picLocks noChangeAspect="1"/>
          </p:cNvPicPr>
          <p:nvPr/>
        </p:nvPicPr>
        <p:blipFill>
          <a:blip r:embed="rId2"/>
          <a:stretch>
            <a:fillRect/>
          </a:stretch>
        </p:blipFill>
        <p:spPr>
          <a:xfrm>
            <a:off x="4544265" y="3161211"/>
            <a:ext cx="7188947" cy="3102776"/>
          </a:xfrm>
          <a:prstGeom prst="rect">
            <a:avLst/>
          </a:prstGeom>
        </p:spPr>
      </p:pic>
    </p:spTree>
    <p:extLst>
      <p:ext uri="{BB962C8B-B14F-4D97-AF65-F5344CB8AC3E}">
        <p14:creationId xmlns:p14="http://schemas.microsoft.com/office/powerpoint/2010/main" val="1213053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Cross Join</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29</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4" name="Picture 3" descr="A screenshot of a cell phone&#10;&#10;Description automatically generated">
            <a:extLst>
              <a:ext uri="{FF2B5EF4-FFF2-40B4-BE49-F238E27FC236}">
                <a16:creationId xmlns:a16="http://schemas.microsoft.com/office/drawing/2014/main" id="{ACE5944E-B01E-4D8E-9859-4820FE5CC466}"/>
              </a:ext>
            </a:extLst>
          </p:cNvPr>
          <p:cNvPicPr>
            <a:picLocks noChangeAspect="1"/>
          </p:cNvPicPr>
          <p:nvPr/>
        </p:nvPicPr>
        <p:blipFill>
          <a:blip r:embed="rId2"/>
          <a:stretch>
            <a:fillRect/>
          </a:stretch>
        </p:blipFill>
        <p:spPr>
          <a:xfrm>
            <a:off x="2238587" y="971025"/>
            <a:ext cx="7500514" cy="2517181"/>
          </a:xfrm>
          <a:prstGeom prst="rect">
            <a:avLst/>
          </a:prstGeom>
        </p:spPr>
      </p:pic>
      <p:sp>
        <p:nvSpPr>
          <p:cNvPr id="9" name="TextBox 8">
            <a:extLst>
              <a:ext uri="{FF2B5EF4-FFF2-40B4-BE49-F238E27FC236}">
                <a16:creationId xmlns:a16="http://schemas.microsoft.com/office/drawing/2014/main" id="{CF1CCC99-BADE-4462-A0FA-252C55127950}"/>
              </a:ext>
            </a:extLst>
          </p:cNvPr>
          <p:cNvSpPr txBox="1"/>
          <p:nvPr/>
        </p:nvSpPr>
        <p:spPr>
          <a:xfrm>
            <a:off x="458788" y="2222892"/>
            <a:ext cx="1704954" cy="369332"/>
          </a:xfrm>
          <a:prstGeom prst="rect">
            <a:avLst/>
          </a:prstGeom>
          <a:noFill/>
        </p:spPr>
        <p:txBody>
          <a:bodyPr wrap="none" rtlCol="0">
            <a:spAutoFit/>
          </a:bodyPr>
          <a:lstStyle/>
          <a:p>
            <a:r>
              <a:rPr lang="vi-VN" dirty="0"/>
              <a:t>Employees table</a:t>
            </a:r>
          </a:p>
        </p:txBody>
      </p:sp>
      <p:sp>
        <p:nvSpPr>
          <p:cNvPr id="12" name="TextBox 11">
            <a:extLst>
              <a:ext uri="{FF2B5EF4-FFF2-40B4-BE49-F238E27FC236}">
                <a16:creationId xmlns:a16="http://schemas.microsoft.com/office/drawing/2014/main" id="{9696F4AC-80CB-4FCE-AA7D-4ED616FA5549}"/>
              </a:ext>
            </a:extLst>
          </p:cNvPr>
          <p:cNvSpPr txBox="1"/>
          <p:nvPr/>
        </p:nvSpPr>
        <p:spPr>
          <a:xfrm>
            <a:off x="458787" y="4973664"/>
            <a:ext cx="2045169" cy="369332"/>
          </a:xfrm>
          <a:prstGeom prst="rect">
            <a:avLst/>
          </a:prstGeom>
          <a:noFill/>
        </p:spPr>
        <p:txBody>
          <a:bodyPr wrap="square" rtlCol="0">
            <a:spAutoFit/>
          </a:bodyPr>
          <a:lstStyle/>
          <a:p>
            <a:r>
              <a:rPr lang="vi-VN" dirty="0"/>
              <a:t>Department table</a:t>
            </a:r>
          </a:p>
        </p:txBody>
      </p:sp>
      <p:pic>
        <p:nvPicPr>
          <p:cNvPr id="7" name="Picture 6" descr="A screenshot of a cell phone&#10;&#10;Description automatically generated">
            <a:extLst>
              <a:ext uri="{FF2B5EF4-FFF2-40B4-BE49-F238E27FC236}">
                <a16:creationId xmlns:a16="http://schemas.microsoft.com/office/drawing/2014/main" id="{074A2F79-D96E-41E0-80AF-D52BFECC0CE1}"/>
              </a:ext>
            </a:extLst>
          </p:cNvPr>
          <p:cNvPicPr>
            <a:picLocks noChangeAspect="1"/>
          </p:cNvPicPr>
          <p:nvPr/>
        </p:nvPicPr>
        <p:blipFill>
          <a:blip r:embed="rId3"/>
          <a:stretch>
            <a:fillRect/>
          </a:stretch>
        </p:blipFill>
        <p:spPr>
          <a:xfrm>
            <a:off x="2503956" y="3683341"/>
            <a:ext cx="6969775" cy="2580646"/>
          </a:xfrm>
          <a:prstGeom prst="rect">
            <a:avLst/>
          </a:prstGeom>
        </p:spPr>
      </p:pic>
    </p:spTree>
    <p:extLst>
      <p:ext uri="{BB962C8B-B14F-4D97-AF65-F5344CB8AC3E}">
        <p14:creationId xmlns:p14="http://schemas.microsoft.com/office/powerpoint/2010/main" val="114664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close up of a sign&#10;&#10;Description automatically generated">
            <a:extLst>
              <a:ext uri="{FF2B5EF4-FFF2-40B4-BE49-F238E27FC236}">
                <a16:creationId xmlns:a16="http://schemas.microsoft.com/office/drawing/2014/main" id="{D8AC8312-8CF8-4112-BE32-765A79782809}"/>
              </a:ext>
            </a:extLst>
          </p:cNvPr>
          <p:cNvPicPr>
            <a:picLocks noGrp="1" noChangeAspect="1"/>
          </p:cNvPicPr>
          <p:nvPr>
            <p:ph idx="1"/>
          </p:nvPr>
        </p:nvPicPr>
        <p:blipFill>
          <a:blip r:embed="rId2"/>
          <a:stretch>
            <a:fillRect/>
          </a:stretch>
        </p:blipFill>
        <p:spPr>
          <a:xfrm>
            <a:off x="1059913" y="68263"/>
            <a:ext cx="9410186" cy="6375400"/>
          </a:xfrm>
          <a:noFill/>
        </p:spPr>
      </p:pic>
      <p:sp>
        <p:nvSpPr>
          <p:cNvPr id="4" name="Slide Number Placeholder 3" hidden="1">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pPr>
              <a:spcAft>
                <a:spcPts val="600"/>
              </a:spcAft>
            </a:pPr>
            <a:fld id="{03DC2DEF-D2FE-4B45-ABA4-9F153FD1C98A}" type="slidenum">
              <a:rPr lang="en-US" smtClean="0"/>
              <a:pPr>
                <a:spcAft>
                  <a:spcPts val="600"/>
                </a:spcAft>
              </a:pPr>
              <a:t>3</a:t>
            </a:fld>
            <a:endParaRPr lang="en-US"/>
          </a:p>
        </p:txBody>
      </p:sp>
    </p:spTree>
    <p:extLst>
      <p:ext uri="{BB962C8B-B14F-4D97-AF65-F5344CB8AC3E}">
        <p14:creationId xmlns:p14="http://schemas.microsoft.com/office/powerpoint/2010/main" val="1300311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Cross Join</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30</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7" name="TextBox 6">
            <a:extLst>
              <a:ext uri="{FF2B5EF4-FFF2-40B4-BE49-F238E27FC236}">
                <a16:creationId xmlns:a16="http://schemas.microsoft.com/office/drawing/2014/main" id="{A6FFB33C-B644-4DD7-8B38-3B1825848FE5}"/>
              </a:ext>
            </a:extLst>
          </p:cNvPr>
          <p:cNvSpPr txBox="1"/>
          <p:nvPr/>
        </p:nvSpPr>
        <p:spPr>
          <a:xfrm>
            <a:off x="458788" y="987425"/>
            <a:ext cx="11274424" cy="6001643"/>
          </a:xfrm>
          <a:prstGeom prst="rect">
            <a:avLst/>
          </a:prstGeom>
          <a:noFill/>
        </p:spPr>
        <p:txBody>
          <a:bodyPr wrap="square" rtlCol="0">
            <a:spAutoFit/>
          </a:bodyPr>
          <a:lstStyle/>
          <a:p>
            <a:r>
              <a:rPr lang="vi-VN" sz="3200" dirty="0"/>
              <a:t>MyDBDataContext sqlObj = new MyDBDataContext();</a:t>
            </a:r>
          </a:p>
          <a:p>
            <a:r>
              <a:rPr lang="vi-VN" sz="3200" dirty="0"/>
              <a:t>var employees = from emps in sqlObj.tblEmployees</a:t>
            </a:r>
          </a:p>
          <a:p>
            <a:r>
              <a:rPr lang="vi-VN" sz="3200" dirty="0"/>
              <a:t>                from depts in sqlObj.tblDepartments</a:t>
            </a:r>
          </a:p>
          <a:p>
            <a:r>
              <a:rPr lang="vi-VN" sz="3200" dirty="0"/>
              <a:t>                select new</a:t>
            </a:r>
          </a:p>
          <a:p>
            <a:r>
              <a:rPr lang="vi-VN" sz="3200" dirty="0"/>
              <a:t>                {</a:t>
            </a:r>
          </a:p>
          <a:p>
            <a:r>
              <a:rPr lang="vi-VN" sz="3200" dirty="0"/>
              <a:t>                    emps.EmployeeID,</a:t>
            </a:r>
          </a:p>
          <a:p>
            <a:r>
              <a:rPr lang="vi-VN" sz="3200" dirty="0"/>
              <a:t>                    emps.EmployeeName,</a:t>
            </a:r>
          </a:p>
          <a:p>
            <a:r>
              <a:rPr lang="vi-VN" sz="3200" dirty="0"/>
              <a:t>                    emps.Salary,</a:t>
            </a:r>
          </a:p>
          <a:p>
            <a:r>
              <a:rPr lang="vi-VN" sz="3200" dirty="0"/>
              <a:t>                    depts.DepartmentName</a:t>
            </a:r>
          </a:p>
          <a:p>
            <a:r>
              <a:rPr lang="vi-VN" sz="3200" dirty="0"/>
              <a:t>                };</a:t>
            </a:r>
          </a:p>
          <a:p>
            <a:r>
              <a:rPr lang="vi-VN" sz="3200" dirty="0"/>
              <a:t>gvemployees.DataSource = employees;</a:t>
            </a:r>
          </a:p>
          <a:p>
            <a:r>
              <a:rPr lang="vi-VN" sz="3200" dirty="0"/>
              <a:t>gvemployees.DataBind();</a:t>
            </a:r>
          </a:p>
        </p:txBody>
      </p:sp>
    </p:spTree>
    <p:extLst>
      <p:ext uri="{BB962C8B-B14F-4D97-AF65-F5344CB8AC3E}">
        <p14:creationId xmlns:p14="http://schemas.microsoft.com/office/powerpoint/2010/main" val="1828554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Cross Join</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31</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pic>
        <p:nvPicPr>
          <p:cNvPr id="4" name="Picture 3" descr="A screenshot of a cell phone&#10;&#10;Description automatically generated">
            <a:extLst>
              <a:ext uri="{FF2B5EF4-FFF2-40B4-BE49-F238E27FC236}">
                <a16:creationId xmlns:a16="http://schemas.microsoft.com/office/drawing/2014/main" id="{5632A047-1C7A-4C80-A649-D9808A3CACE6}"/>
              </a:ext>
            </a:extLst>
          </p:cNvPr>
          <p:cNvPicPr>
            <a:picLocks noChangeAspect="1"/>
          </p:cNvPicPr>
          <p:nvPr/>
        </p:nvPicPr>
        <p:blipFill>
          <a:blip r:embed="rId2"/>
          <a:stretch>
            <a:fillRect/>
          </a:stretch>
        </p:blipFill>
        <p:spPr>
          <a:xfrm>
            <a:off x="5394960" y="48557"/>
            <a:ext cx="4615985" cy="6760885"/>
          </a:xfrm>
          <a:prstGeom prst="rect">
            <a:avLst/>
          </a:prstGeom>
        </p:spPr>
      </p:pic>
    </p:spTree>
    <p:extLst>
      <p:ext uri="{BB962C8B-B14F-4D97-AF65-F5344CB8AC3E}">
        <p14:creationId xmlns:p14="http://schemas.microsoft.com/office/powerpoint/2010/main" val="3577643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LIKE Operator</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32</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458788" y="1006631"/>
            <a:ext cx="11433173" cy="1938992"/>
          </a:xfrm>
          <a:prstGeom prst="rect">
            <a:avLst/>
          </a:prstGeom>
          <a:noFill/>
        </p:spPr>
        <p:txBody>
          <a:bodyPr wrap="square" rtlCol="0">
            <a:spAutoFit/>
          </a:bodyPr>
          <a:lstStyle/>
          <a:p>
            <a:r>
              <a:rPr lang="en-US" sz="2400" dirty="0"/>
              <a:t>By using </a:t>
            </a:r>
            <a:r>
              <a:rPr lang="en-US" sz="2400" b="1" dirty="0">
                <a:solidFill>
                  <a:srgbClr val="FF0000"/>
                </a:solidFill>
              </a:rPr>
              <a:t>Contains(), </a:t>
            </a:r>
            <a:r>
              <a:rPr lang="en-US" sz="2400" b="1" dirty="0" err="1">
                <a:solidFill>
                  <a:srgbClr val="FF0000"/>
                </a:solidFill>
              </a:rPr>
              <a:t>StartsWith</a:t>
            </a:r>
            <a:r>
              <a:rPr lang="en-US" sz="2400" b="1" dirty="0">
                <a:solidFill>
                  <a:srgbClr val="FF0000"/>
                </a:solidFill>
              </a:rPr>
              <a:t>(), </a:t>
            </a:r>
            <a:r>
              <a:rPr lang="en-US" sz="2400" b="1" dirty="0" err="1">
                <a:solidFill>
                  <a:srgbClr val="FF0000"/>
                </a:solidFill>
              </a:rPr>
              <a:t>EndsWith</a:t>
            </a:r>
            <a:r>
              <a:rPr lang="en-US" sz="2400" b="1" dirty="0">
                <a:solidFill>
                  <a:srgbClr val="FF0000"/>
                </a:solidFill>
              </a:rPr>
              <a:t>() </a:t>
            </a:r>
            <a:r>
              <a:rPr lang="en-US" sz="2400" dirty="0"/>
              <a:t>we can implement LIKE operator in LINQ to SQL.</a:t>
            </a:r>
          </a:p>
          <a:p>
            <a:r>
              <a:rPr lang="en-US" sz="2400" dirty="0"/>
              <a:t> - like '%</a:t>
            </a:r>
            <a:r>
              <a:rPr lang="en-US" sz="2400" dirty="0" err="1"/>
              <a:t>SearchString</a:t>
            </a:r>
            <a:r>
              <a:rPr lang="en-US" sz="2400" dirty="0"/>
              <a:t>%' = Contains("</a:t>
            </a:r>
            <a:r>
              <a:rPr lang="en-US" sz="2400" dirty="0" err="1"/>
              <a:t>SearchString</a:t>
            </a:r>
            <a:r>
              <a:rPr lang="en-US" sz="2400" dirty="0"/>
              <a:t>")</a:t>
            </a:r>
          </a:p>
          <a:p>
            <a:r>
              <a:rPr lang="en-US" sz="2400" dirty="0"/>
              <a:t> - like '%</a:t>
            </a:r>
            <a:r>
              <a:rPr lang="en-US" sz="2400" dirty="0" err="1"/>
              <a:t>SearchString</a:t>
            </a:r>
            <a:r>
              <a:rPr lang="en-US" sz="2400" dirty="0"/>
              <a:t>' = </a:t>
            </a:r>
            <a:r>
              <a:rPr lang="en-US" sz="2400" dirty="0" err="1"/>
              <a:t>StartsWith</a:t>
            </a:r>
            <a:r>
              <a:rPr lang="en-US" sz="2400" dirty="0"/>
              <a:t>("</a:t>
            </a:r>
            <a:r>
              <a:rPr lang="en-US" sz="2400" dirty="0" err="1"/>
              <a:t>SearchString</a:t>
            </a:r>
            <a:r>
              <a:rPr lang="en-US" sz="2400" dirty="0"/>
              <a:t>")</a:t>
            </a:r>
          </a:p>
          <a:p>
            <a:r>
              <a:rPr lang="en-US" sz="2400" dirty="0"/>
              <a:t> - like '</a:t>
            </a:r>
            <a:r>
              <a:rPr lang="en-US" sz="2400" dirty="0" err="1"/>
              <a:t>SearchString</a:t>
            </a:r>
            <a:r>
              <a:rPr lang="en-US" sz="2400" dirty="0"/>
              <a:t>%' = </a:t>
            </a:r>
            <a:r>
              <a:rPr lang="en-US" sz="2400" dirty="0" err="1"/>
              <a:t>EndsWith</a:t>
            </a:r>
            <a:r>
              <a:rPr lang="en-US" sz="2400" dirty="0"/>
              <a:t>("</a:t>
            </a:r>
            <a:r>
              <a:rPr lang="en-US" sz="2400" dirty="0" err="1"/>
              <a:t>SearchString</a:t>
            </a:r>
            <a:r>
              <a:rPr lang="en-US" sz="2400" dirty="0"/>
              <a:t>")</a:t>
            </a:r>
            <a:endParaRPr lang="vi-VN" sz="2400" dirty="0"/>
          </a:p>
        </p:txBody>
      </p:sp>
      <p:pic>
        <p:nvPicPr>
          <p:cNvPr id="4" name="Picture 3" descr="A screenshot of a cell phone&#10;&#10;Description automatically generated">
            <a:extLst>
              <a:ext uri="{FF2B5EF4-FFF2-40B4-BE49-F238E27FC236}">
                <a16:creationId xmlns:a16="http://schemas.microsoft.com/office/drawing/2014/main" id="{ACE5944E-B01E-4D8E-9859-4820FE5CC466}"/>
              </a:ext>
            </a:extLst>
          </p:cNvPr>
          <p:cNvPicPr>
            <a:picLocks noChangeAspect="1"/>
          </p:cNvPicPr>
          <p:nvPr/>
        </p:nvPicPr>
        <p:blipFill>
          <a:blip r:embed="rId2"/>
          <a:stretch>
            <a:fillRect/>
          </a:stretch>
        </p:blipFill>
        <p:spPr>
          <a:xfrm>
            <a:off x="2310987" y="3188357"/>
            <a:ext cx="7570026" cy="2540509"/>
          </a:xfrm>
          <a:prstGeom prst="rect">
            <a:avLst/>
          </a:prstGeom>
        </p:spPr>
      </p:pic>
      <p:sp>
        <p:nvSpPr>
          <p:cNvPr id="2" name="TextBox 1">
            <a:extLst>
              <a:ext uri="{FF2B5EF4-FFF2-40B4-BE49-F238E27FC236}">
                <a16:creationId xmlns:a16="http://schemas.microsoft.com/office/drawing/2014/main" id="{46AEB86F-6CE3-420A-9BB4-5E5E3ECB6A0D}"/>
              </a:ext>
            </a:extLst>
          </p:cNvPr>
          <p:cNvSpPr txBox="1"/>
          <p:nvPr/>
        </p:nvSpPr>
        <p:spPr>
          <a:xfrm>
            <a:off x="5136367" y="5930131"/>
            <a:ext cx="1704954" cy="369332"/>
          </a:xfrm>
          <a:prstGeom prst="rect">
            <a:avLst/>
          </a:prstGeom>
          <a:noFill/>
        </p:spPr>
        <p:txBody>
          <a:bodyPr wrap="none" rtlCol="0">
            <a:spAutoFit/>
          </a:bodyPr>
          <a:lstStyle/>
          <a:p>
            <a:r>
              <a:rPr lang="vi-VN" dirty="0"/>
              <a:t>Employees table</a:t>
            </a:r>
          </a:p>
        </p:txBody>
      </p:sp>
    </p:spTree>
    <p:extLst>
      <p:ext uri="{BB962C8B-B14F-4D97-AF65-F5344CB8AC3E}">
        <p14:creationId xmlns:p14="http://schemas.microsoft.com/office/powerpoint/2010/main" val="34246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LIKE Operator</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33</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458788" y="1006631"/>
            <a:ext cx="11433173" cy="4154984"/>
          </a:xfrm>
          <a:prstGeom prst="rect">
            <a:avLst/>
          </a:prstGeom>
          <a:noFill/>
        </p:spPr>
        <p:txBody>
          <a:bodyPr wrap="square" rtlCol="0">
            <a:spAutoFit/>
          </a:bodyPr>
          <a:lstStyle/>
          <a:p>
            <a:r>
              <a:rPr lang="en-US" sz="2400" dirty="0" err="1"/>
              <a:t>MyDBDataContext</a:t>
            </a:r>
            <a:r>
              <a:rPr lang="en-US" sz="2400" dirty="0"/>
              <a:t> </a:t>
            </a:r>
            <a:r>
              <a:rPr lang="en-US" sz="2400" dirty="0" err="1"/>
              <a:t>sqlObj</a:t>
            </a:r>
            <a:r>
              <a:rPr lang="en-US" sz="2400" dirty="0"/>
              <a:t> = new </a:t>
            </a:r>
            <a:r>
              <a:rPr lang="en-US" sz="2400" dirty="0" err="1"/>
              <a:t>MyDBDataContext</a:t>
            </a:r>
            <a:r>
              <a:rPr lang="en-US" sz="2400" dirty="0"/>
              <a:t>();</a:t>
            </a:r>
          </a:p>
          <a:p>
            <a:r>
              <a:rPr lang="en-US" sz="2400" dirty="0"/>
              <a:t>var employees = from emps in </a:t>
            </a:r>
            <a:r>
              <a:rPr lang="en-US" sz="2400" dirty="0" err="1"/>
              <a:t>sqlObj.tblEmployees</a:t>
            </a:r>
            <a:endParaRPr lang="en-US" sz="2400" dirty="0"/>
          </a:p>
          <a:p>
            <a:r>
              <a:rPr lang="en-US" sz="2400" dirty="0"/>
              <a:t>                where </a:t>
            </a:r>
            <a:r>
              <a:rPr lang="en-US" sz="2400" dirty="0" err="1"/>
              <a:t>emps.EmployeeName.</a:t>
            </a:r>
            <a:r>
              <a:rPr lang="en-US" sz="2400" b="1" dirty="0" err="1">
                <a:solidFill>
                  <a:srgbClr val="FF0000"/>
                </a:solidFill>
              </a:rPr>
              <a:t>Contains</a:t>
            </a:r>
            <a:r>
              <a:rPr lang="en-US" sz="2400" b="1" dirty="0">
                <a:solidFill>
                  <a:srgbClr val="FF0000"/>
                </a:solidFill>
              </a:rPr>
              <a:t>("</a:t>
            </a:r>
            <a:r>
              <a:rPr lang="en-US" sz="2400" b="1" dirty="0" err="1">
                <a:solidFill>
                  <a:srgbClr val="FF0000"/>
                </a:solidFill>
              </a:rPr>
              <a:t>en</a:t>
            </a:r>
            <a:r>
              <a:rPr lang="en-US" sz="2400" b="1" dirty="0">
                <a:solidFill>
                  <a:srgbClr val="FF0000"/>
                </a:solidFill>
              </a:rPr>
              <a:t>")</a:t>
            </a:r>
          </a:p>
          <a:p>
            <a:r>
              <a:rPr lang="en-US" sz="2400" dirty="0"/>
              <a:t>                select new</a:t>
            </a:r>
          </a:p>
          <a:p>
            <a:r>
              <a:rPr lang="en-US" sz="2400" dirty="0"/>
              <a:t>                {</a:t>
            </a:r>
          </a:p>
          <a:p>
            <a:r>
              <a:rPr lang="en-US" sz="2400" dirty="0"/>
              <a:t>                    </a:t>
            </a:r>
            <a:r>
              <a:rPr lang="en-US" sz="2400" dirty="0" err="1"/>
              <a:t>emps.EmployeeID</a:t>
            </a:r>
            <a:r>
              <a:rPr lang="en-US" sz="2400" dirty="0"/>
              <a:t>,</a:t>
            </a:r>
          </a:p>
          <a:p>
            <a:r>
              <a:rPr lang="en-US" sz="2400" dirty="0"/>
              <a:t>                    </a:t>
            </a:r>
            <a:r>
              <a:rPr lang="en-US" sz="2400" b="1" dirty="0" err="1">
                <a:solidFill>
                  <a:srgbClr val="FF0000"/>
                </a:solidFill>
              </a:rPr>
              <a:t>emps.EmployeeName</a:t>
            </a:r>
            <a:r>
              <a:rPr lang="en-US" sz="2400" dirty="0"/>
              <a:t>,</a:t>
            </a:r>
          </a:p>
          <a:p>
            <a:r>
              <a:rPr lang="en-US" sz="2400" dirty="0"/>
              <a:t>                    </a:t>
            </a:r>
            <a:r>
              <a:rPr lang="en-US" sz="2400" dirty="0" err="1"/>
              <a:t>emps.Salary</a:t>
            </a:r>
            <a:endParaRPr lang="en-US" sz="2400" dirty="0"/>
          </a:p>
          <a:p>
            <a:r>
              <a:rPr lang="en-US" sz="2400" dirty="0"/>
              <a:t>                };</a:t>
            </a:r>
          </a:p>
          <a:p>
            <a:r>
              <a:rPr lang="en-US" sz="2400" dirty="0" err="1"/>
              <a:t>gvemployees.DataSource</a:t>
            </a:r>
            <a:r>
              <a:rPr lang="en-US" sz="2400" dirty="0"/>
              <a:t> = employees;</a:t>
            </a:r>
          </a:p>
          <a:p>
            <a:r>
              <a:rPr lang="en-US" sz="2400" dirty="0" err="1"/>
              <a:t>gvemployees.DataBind</a:t>
            </a:r>
            <a:r>
              <a:rPr lang="en-US" sz="2400" dirty="0"/>
              <a:t>();</a:t>
            </a:r>
            <a:endParaRPr lang="vi-VN" sz="2400" dirty="0"/>
          </a:p>
        </p:txBody>
      </p:sp>
      <p:pic>
        <p:nvPicPr>
          <p:cNvPr id="7" name="Picture 6" descr="A screenshot of a cell phone&#10;&#10;Description automatically generated">
            <a:extLst>
              <a:ext uri="{FF2B5EF4-FFF2-40B4-BE49-F238E27FC236}">
                <a16:creationId xmlns:a16="http://schemas.microsoft.com/office/drawing/2014/main" id="{EE0824EE-B85F-4BBB-A4EA-217BC188A444}"/>
              </a:ext>
            </a:extLst>
          </p:cNvPr>
          <p:cNvPicPr>
            <a:picLocks noChangeAspect="1"/>
          </p:cNvPicPr>
          <p:nvPr/>
        </p:nvPicPr>
        <p:blipFill>
          <a:blip r:embed="rId2"/>
          <a:stretch>
            <a:fillRect/>
          </a:stretch>
        </p:blipFill>
        <p:spPr>
          <a:xfrm>
            <a:off x="5237759" y="2498325"/>
            <a:ext cx="6654202" cy="2248981"/>
          </a:xfrm>
          <a:prstGeom prst="rect">
            <a:avLst/>
          </a:prstGeom>
        </p:spPr>
      </p:pic>
    </p:spTree>
    <p:extLst>
      <p:ext uri="{BB962C8B-B14F-4D97-AF65-F5344CB8AC3E}">
        <p14:creationId xmlns:p14="http://schemas.microsoft.com/office/powerpoint/2010/main" val="1021573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LIKE Operator</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34</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458788" y="1006631"/>
            <a:ext cx="11433173" cy="4154984"/>
          </a:xfrm>
          <a:prstGeom prst="rect">
            <a:avLst/>
          </a:prstGeom>
          <a:noFill/>
        </p:spPr>
        <p:txBody>
          <a:bodyPr wrap="square" rtlCol="0">
            <a:spAutoFit/>
          </a:bodyPr>
          <a:lstStyle/>
          <a:p>
            <a:r>
              <a:rPr lang="en-US" sz="2400" dirty="0" err="1"/>
              <a:t>MyDBDataContext</a:t>
            </a:r>
            <a:r>
              <a:rPr lang="en-US" sz="2400" dirty="0"/>
              <a:t> </a:t>
            </a:r>
            <a:r>
              <a:rPr lang="en-US" sz="2400" dirty="0" err="1"/>
              <a:t>sqlObj</a:t>
            </a:r>
            <a:r>
              <a:rPr lang="en-US" sz="2400" dirty="0"/>
              <a:t> = new </a:t>
            </a:r>
            <a:r>
              <a:rPr lang="en-US" sz="2400" dirty="0" err="1"/>
              <a:t>MyDBDataContext</a:t>
            </a:r>
            <a:r>
              <a:rPr lang="en-US" sz="2400" dirty="0"/>
              <a:t>();</a:t>
            </a:r>
          </a:p>
          <a:p>
            <a:r>
              <a:rPr lang="en-US" sz="2400" dirty="0"/>
              <a:t>var employees = from emps in </a:t>
            </a:r>
            <a:r>
              <a:rPr lang="en-US" sz="2400" dirty="0" err="1"/>
              <a:t>sqlObj.tblEmployees</a:t>
            </a:r>
            <a:endParaRPr lang="en-US" sz="2400" dirty="0"/>
          </a:p>
          <a:p>
            <a:r>
              <a:rPr lang="en-US" sz="2400" dirty="0"/>
              <a:t>                where </a:t>
            </a:r>
            <a:r>
              <a:rPr lang="en-US" sz="2400" dirty="0" err="1"/>
              <a:t>emps.EmployeeName.</a:t>
            </a:r>
            <a:r>
              <a:rPr lang="en-US" sz="2400" b="1" dirty="0" err="1">
                <a:solidFill>
                  <a:srgbClr val="FF0000"/>
                </a:solidFill>
              </a:rPr>
              <a:t>StartsWith</a:t>
            </a:r>
            <a:r>
              <a:rPr lang="en-US" sz="2400" b="1" dirty="0">
                <a:solidFill>
                  <a:srgbClr val="FF0000"/>
                </a:solidFill>
              </a:rPr>
              <a:t>("v")</a:t>
            </a:r>
          </a:p>
          <a:p>
            <a:r>
              <a:rPr lang="en-US" sz="2400" dirty="0"/>
              <a:t>                select new</a:t>
            </a:r>
          </a:p>
          <a:p>
            <a:r>
              <a:rPr lang="en-US" sz="2400" dirty="0"/>
              <a:t>                {</a:t>
            </a:r>
          </a:p>
          <a:p>
            <a:r>
              <a:rPr lang="en-US" sz="2400" dirty="0"/>
              <a:t>                    </a:t>
            </a:r>
            <a:r>
              <a:rPr lang="en-US" sz="2400" dirty="0" err="1"/>
              <a:t>emps.EmployeeID</a:t>
            </a:r>
            <a:r>
              <a:rPr lang="en-US" sz="2400" dirty="0"/>
              <a:t>,</a:t>
            </a:r>
          </a:p>
          <a:p>
            <a:r>
              <a:rPr lang="en-US" sz="2400" dirty="0"/>
              <a:t>                    </a:t>
            </a:r>
            <a:r>
              <a:rPr lang="en-US" sz="2400" b="1" dirty="0" err="1">
                <a:solidFill>
                  <a:srgbClr val="FF0000"/>
                </a:solidFill>
              </a:rPr>
              <a:t>emps.EmployeeName</a:t>
            </a:r>
            <a:r>
              <a:rPr lang="en-US" sz="2400" dirty="0"/>
              <a:t>,</a:t>
            </a:r>
          </a:p>
          <a:p>
            <a:r>
              <a:rPr lang="en-US" sz="2400" dirty="0"/>
              <a:t>                    </a:t>
            </a:r>
            <a:r>
              <a:rPr lang="en-US" sz="2400" dirty="0" err="1"/>
              <a:t>emps.Salary</a:t>
            </a:r>
            <a:endParaRPr lang="en-US" sz="2400" dirty="0"/>
          </a:p>
          <a:p>
            <a:r>
              <a:rPr lang="en-US" sz="2400" dirty="0"/>
              <a:t>                };</a:t>
            </a:r>
          </a:p>
          <a:p>
            <a:r>
              <a:rPr lang="en-US" sz="2400" dirty="0" err="1"/>
              <a:t>gvemployees.DataSource</a:t>
            </a:r>
            <a:r>
              <a:rPr lang="en-US" sz="2400" dirty="0"/>
              <a:t> = employees;</a:t>
            </a:r>
          </a:p>
          <a:p>
            <a:r>
              <a:rPr lang="en-US" sz="2400" dirty="0" err="1"/>
              <a:t>gvemployees.DataBind</a:t>
            </a:r>
            <a:r>
              <a:rPr lang="en-US" sz="2400" dirty="0"/>
              <a:t>();</a:t>
            </a:r>
            <a:endParaRPr lang="vi-VN" sz="2400" dirty="0"/>
          </a:p>
        </p:txBody>
      </p:sp>
      <p:pic>
        <p:nvPicPr>
          <p:cNvPr id="4" name="Picture 3" descr="A screenshot of a cell phone&#10;&#10;Description automatically generated">
            <a:extLst>
              <a:ext uri="{FF2B5EF4-FFF2-40B4-BE49-F238E27FC236}">
                <a16:creationId xmlns:a16="http://schemas.microsoft.com/office/drawing/2014/main" id="{9D8A1854-A420-46C7-809A-A2031870E3DE}"/>
              </a:ext>
            </a:extLst>
          </p:cNvPr>
          <p:cNvPicPr>
            <a:picLocks noChangeAspect="1"/>
          </p:cNvPicPr>
          <p:nvPr/>
        </p:nvPicPr>
        <p:blipFill>
          <a:blip r:embed="rId2"/>
          <a:stretch>
            <a:fillRect/>
          </a:stretch>
        </p:blipFill>
        <p:spPr>
          <a:xfrm>
            <a:off x="5373492" y="2520720"/>
            <a:ext cx="6818508" cy="2234051"/>
          </a:xfrm>
          <a:prstGeom prst="rect">
            <a:avLst/>
          </a:prstGeom>
        </p:spPr>
      </p:pic>
    </p:spTree>
    <p:extLst>
      <p:ext uri="{BB962C8B-B14F-4D97-AF65-F5344CB8AC3E}">
        <p14:creationId xmlns:p14="http://schemas.microsoft.com/office/powerpoint/2010/main" val="936591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LIKE Operator</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35</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458788" y="1006631"/>
            <a:ext cx="11433173" cy="4154984"/>
          </a:xfrm>
          <a:prstGeom prst="rect">
            <a:avLst/>
          </a:prstGeom>
          <a:noFill/>
        </p:spPr>
        <p:txBody>
          <a:bodyPr wrap="square" rtlCol="0">
            <a:spAutoFit/>
          </a:bodyPr>
          <a:lstStyle/>
          <a:p>
            <a:r>
              <a:rPr lang="en-US" sz="2400" dirty="0" err="1"/>
              <a:t>MyDBDataContext</a:t>
            </a:r>
            <a:r>
              <a:rPr lang="en-US" sz="2400" dirty="0"/>
              <a:t> </a:t>
            </a:r>
            <a:r>
              <a:rPr lang="en-US" sz="2400" dirty="0" err="1"/>
              <a:t>sqlObj</a:t>
            </a:r>
            <a:r>
              <a:rPr lang="en-US" sz="2400" dirty="0"/>
              <a:t> = new </a:t>
            </a:r>
            <a:r>
              <a:rPr lang="en-US" sz="2400" dirty="0" err="1"/>
              <a:t>MyDBDataContext</a:t>
            </a:r>
            <a:r>
              <a:rPr lang="en-US" sz="2400" dirty="0"/>
              <a:t>();</a:t>
            </a:r>
          </a:p>
          <a:p>
            <a:r>
              <a:rPr lang="en-US" sz="2400" dirty="0"/>
              <a:t>var employees = from emps in </a:t>
            </a:r>
            <a:r>
              <a:rPr lang="en-US" sz="2400" dirty="0" err="1"/>
              <a:t>sqlObj.tblEmployees</a:t>
            </a:r>
            <a:endParaRPr lang="en-US" sz="2400" dirty="0"/>
          </a:p>
          <a:p>
            <a:r>
              <a:rPr lang="en-US" sz="2400" dirty="0"/>
              <a:t>                where </a:t>
            </a:r>
            <a:r>
              <a:rPr lang="en-US" sz="2400" dirty="0" err="1"/>
              <a:t>emps.EmployeeName.</a:t>
            </a:r>
            <a:r>
              <a:rPr lang="en-US" sz="2400" b="1" dirty="0" err="1">
                <a:solidFill>
                  <a:srgbClr val="FF0000"/>
                </a:solidFill>
              </a:rPr>
              <a:t>EndsWith</a:t>
            </a:r>
            <a:r>
              <a:rPr lang="en-US" sz="2400" b="1" dirty="0">
                <a:solidFill>
                  <a:srgbClr val="FF0000"/>
                </a:solidFill>
              </a:rPr>
              <a:t>("</a:t>
            </a:r>
            <a:r>
              <a:rPr lang="en-US" sz="2400" b="1" dirty="0" err="1">
                <a:solidFill>
                  <a:srgbClr val="FF0000"/>
                </a:solidFill>
              </a:rPr>
              <a:t>ms</a:t>
            </a:r>
            <a:r>
              <a:rPr lang="en-US" sz="2400" b="1" dirty="0">
                <a:solidFill>
                  <a:srgbClr val="FF0000"/>
                </a:solidFill>
              </a:rPr>
              <a:t>")</a:t>
            </a:r>
          </a:p>
          <a:p>
            <a:r>
              <a:rPr lang="en-US" sz="2400" dirty="0"/>
              <a:t>                select new</a:t>
            </a:r>
          </a:p>
          <a:p>
            <a:r>
              <a:rPr lang="en-US" sz="2400" dirty="0"/>
              <a:t>                {</a:t>
            </a:r>
          </a:p>
          <a:p>
            <a:r>
              <a:rPr lang="en-US" sz="2400" dirty="0"/>
              <a:t>                    </a:t>
            </a:r>
            <a:r>
              <a:rPr lang="en-US" sz="2400" dirty="0" err="1"/>
              <a:t>emps.EmployeeID</a:t>
            </a:r>
            <a:r>
              <a:rPr lang="en-US" sz="2400" dirty="0"/>
              <a:t>,</a:t>
            </a:r>
          </a:p>
          <a:p>
            <a:r>
              <a:rPr lang="en-US" sz="2400" dirty="0"/>
              <a:t>                    </a:t>
            </a:r>
            <a:r>
              <a:rPr lang="en-US" sz="2400" b="1" dirty="0" err="1">
                <a:solidFill>
                  <a:srgbClr val="FF0000"/>
                </a:solidFill>
              </a:rPr>
              <a:t>emps.EmployeeName</a:t>
            </a:r>
            <a:r>
              <a:rPr lang="en-US" sz="2400" dirty="0"/>
              <a:t>,</a:t>
            </a:r>
          </a:p>
          <a:p>
            <a:r>
              <a:rPr lang="en-US" sz="2400" dirty="0"/>
              <a:t>                    </a:t>
            </a:r>
            <a:r>
              <a:rPr lang="en-US" sz="2400" dirty="0" err="1"/>
              <a:t>emps.Salary</a:t>
            </a:r>
            <a:endParaRPr lang="en-US" sz="2400" dirty="0"/>
          </a:p>
          <a:p>
            <a:r>
              <a:rPr lang="en-US" sz="2400" dirty="0"/>
              <a:t>                };</a:t>
            </a:r>
          </a:p>
          <a:p>
            <a:r>
              <a:rPr lang="en-US" sz="2400" dirty="0" err="1"/>
              <a:t>gvemployees.DataSource</a:t>
            </a:r>
            <a:r>
              <a:rPr lang="en-US" sz="2400" dirty="0"/>
              <a:t> = employees;</a:t>
            </a:r>
          </a:p>
          <a:p>
            <a:r>
              <a:rPr lang="en-US" sz="2400" dirty="0" err="1"/>
              <a:t>gvemployees.DataBind</a:t>
            </a:r>
            <a:r>
              <a:rPr lang="en-US" sz="2400" dirty="0"/>
              <a:t>();</a:t>
            </a:r>
            <a:endParaRPr lang="vi-VN" sz="2400" dirty="0"/>
          </a:p>
        </p:txBody>
      </p:sp>
      <p:pic>
        <p:nvPicPr>
          <p:cNvPr id="6" name="Picture 5" descr="A screenshot of a cell phone&#10;&#10;Description automatically generated">
            <a:extLst>
              <a:ext uri="{FF2B5EF4-FFF2-40B4-BE49-F238E27FC236}">
                <a16:creationId xmlns:a16="http://schemas.microsoft.com/office/drawing/2014/main" id="{5577FB74-CDA8-4500-BF69-21E526773286}"/>
              </a:ext>
            </a:extLst>
          </p:cNvPr>
          <p:cNvPicPr>
            <a:picLocks noChangeAspect="1"/>
          </p:cNvPicPr>
          <p:nvPr/>
        </p:nvPicPr>
        <p:blipFill>
          <a:blip r:embed="rId2"/>
          <a:stretch>
            <a:fillRect/>
          </a:stretch>
        </p:blipFill>
        <p:spPr>
          <a:xfrm>
            <a:off x="4808574" y="2604725"/>
            <a:ext cx="7202897" cy="1648549"/>
          </a:xfrm>
          <a:prstGeom prst="rect">
            <a:avLst/>
          </a:prstGeom>
        </p:spPr>
      </p:pic>
    </p:spTree>
    <p:extLst>
      <p:ext uri="{BB962C8B-B14F-4D97-AF65-F5344CB8AC3E}">
        <p14:creationId xmlns:p14="http://schemas.microsoft.com/office/powerpoint/2010/main" val="167504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Insert</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36</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458788" y="3810876"/>
            <a:ext cx="11433173" cy="2246769"/>
          </a:xfrm>
          <a:prstGeom prst="rect">
            <a:avLst/>
          </a:prstGeom>
          <a:noFill/>
        </p:spPr>
        <p:txBody>
          <a:bodyPr wrap="square" rtlCol="0">
            <a:spAutoFit/>
          </a:bodyPr>
          <a:lstStyle/>
          <a:p>
            <a:r>
              <a:rPr lang="en-US" sz="2800" dirty="0" err="1"/>
              <a:t>MyDBDataContext</a:t>
            </a:r>
            <a:r>
              <a:rPr lang="en-US" sz="2800" dirty="0"/>
              <a:t> </a:t>
            </a:r>
            <a:r>
              <a:rPr lang="en-US" sz="2800" dirty="0" err="1"/>
              <a:t>sqlObj</a:t>
            </a:r>
            <a:r>
              <a:rPr lang="en-US" sz="2800" dirty="0"/>
              <a:t> = new </a:t>
            </a:r>
            <a:r>
              <a:rPr lang="en-US" sz="2800" dirty="0" err="1"/>
              <a:t>MyDBDataContext</a:t>
            </a:r>
            <a:r>
              <a:rPr lang="en-US" sz="2800" dirty="0"/>
              <a:t>();</a:t>
            </a:r>
          </a:p>
          <a:p>
            <a:r>
              <a:rPr lang="en-US" sz="2800" dirty="0" err="1"/>
              <a:t>tblDepartment</a:t>
            </a:r>
            <a:r>
              <a:rPr lang="en-US" sz="2800" dirty="0"/>
              <a:t> dept = new </a:t>
            </a:r>
            <a:r>
              <a:rPr lang="en-US" sz="2800" dirty="0" err="1"/>
              <a:t>tblDepartment</a:t>
            </a:r>
            <a:r>
              <a:rPr lang="en-US" sz="2800" dirty="0"/>
              <a:t>();</a:t>
            </a:r>
          </a:p>
          <a:p>
            <a:r>
              <a:rPr lang="en-US" sz="2800" dirty="0" err="1"/>
              <a:t>dept.DepartmentName</a:t>
            </a:r>
            <a:r>
              <a:rPr lang="en-US" sz="2800" dirty="0"/>
              <a:t> = "Deployment";</a:t>
            </a:r>
          </a:p>
          <a:p>
            <a:r>
              <a:rPr lang="en-US" sz="2800" b="1" dirty="0" err="1">
                <a:solidFill>
                  <a:srgbClr val="FF0000"/>
                </a:solidFill>
              </a:rPr>
              <a:t>sqlObj.tblDepartments.InsertOnSubmit</a:t>
            </a:r>
            <a:r>
              <a:rPr lang="en-US" sz="2800" b="1" dirty="0">
                <a:solidFill>
                  <a:srgbClr val="FF0000"/>
                </a:solidFill>
              </a:rPr>
              <a:t>(dept);</a:t>
            </a:r>
          </a:p>
          <a:p>
            <a:r>
              <a:rPr lang="en-US" sz="2800" b="1" dirty="0" err="1">
                <a:solidFill>
                  <a:srgbClr val="FF0000"/>
                </a:solidFill>
              </a:rPr>
              <a:t>sqlObj.SubmitChanges</a:t>
            </a:r>
            <a:r>
              <a:rPr lang="en-US" sz="2800" b="1" dirty="0">
                <a:solidFill>
                  <a:srgbClr val="FF0000"/>
                </a:solidFill>
              </a:rPr>
              <a:t>();</a:t>
            </a:r>
            <a:endParaRPr lang="vi-VN" sz="2800" b="1" dirty="0">
              <a:solidFill>
                <a:srgbClr val="FF0000"/>
              </a:solidFill>
            </a:endParaRPr>
          </a:p>
        </p:txBody>
      </p:sp>
      <p:pic>
        <p:nvPicPr>
          <p:cNvPr id="7" name="Picture 6" descr="A screenshot of a cell phone&#10;&#10;Description automatically generated">
            <a:extLst>
              <a:ext uri="{FF2B5EF4-FFF2-40B4-BE49-F238E27FC236}">
                <a16:creationId xmlns:a16="http://schemas.microsoft.com/office/drawing/2014/main" id="{10FFE1C5-352F-4732-9C4C-D4E142C2E8C3}"/>
              </a:ext>
            </a:extLst>
          </p:cNvPr>
          <p:cNvPicPr>
            <a:picLocks noChangeAspect="1"/>
          </p:cNvPicPr>
          <p:nvPr/>
        </p:nvPicPr>
        <p:blipFill>
          <a:blip r:embed="rId2"/>
          <a:stretch>
            <a:fillRect/>
          </a:stretch>
        </p:blipFill>
        <p:spPr>
          <a:xfrm>
            <a:off x="458788" y="987425"/>
            <a:ext cx="5835656" cy="216072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F7744A74-0C7E-419F-8F8B-E78336658D76}"/>
              </a:ext>
            </a:extLst>
          </p:cNvPr>
          <p:cNvPicPr>
            <a:picLocks noChangeAspect="1"/>
          </p:cNvPicPr>
          <p:nvPr/>
        </p:nvPicPr>
        <p:blipFill>
          <a:blip r:embed="rId3"/>
          <a:stretch>
            <a:fillRect/>
          </a:stretch>
        </p:blipFill>
        <p:spPr>
          <a:xfrm>
            <a:off x="6455654" y="1002380"/>
            <a:ext cx="5277558" cy="2393311"/>
          </a:xfrm>
          <a:prstGeom prst="rect">
            <a:avLst/>
          </a:prstGeom>
        </p:spPr>
      </p:pic>
    </p:spTree>
    <p:extLst>
      <p:ext uri="{BB962C8B-B14F-4D97-AF65-F5344CB8AC3E}">
        <p14:creationId xmlns:p14="http://schemas.microsoft.com/office/powerpoint/2010/main" val="1538073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Update</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37</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458788" y="3810876"/>
            <a:ext cx="11433173" cy="2246769"/>
          </a:xfrm>
          <a:prstGeom prst="rect">
            <a:avLst/>
          </a:prstGeom>
          <a:noFill/>
        </p:spPr>
        <p:txBody>
          <a:bodyPr wrap="square" rtlCol="0">
            <a:spAutoFit/>
          </a:bodyPr>
          <a:lstStyle/>
          <a:p>
            <a:r>
              <a:rPr lang="en-US" sz="2800" dirty="0" err="1"/>
              <a:t>MyDBDataContext</a:t>
            </a:r>
            <a:r>
              <a:rPr lang="en-US" sz="2800" dirty="0"/>
              <a:t> </a:t>
            </a:r>
            <a:r>
              <a:rPr lang="en-US" sz="2800" dirty="0" err="1"/>
              <a:t>sqlObj</a:t>
            </a:r>
            <a:r>
              <a:rPr lang="en-US" sz="2800" dirty="0"/>
              <a:t> = new </a:t>
            </a:r>
            <a:r>
              <a:rPr lang="en-US" sz="2800" dirty="0" err="1"/>
              <a:t>MyDBDataContext</a:t>
            </a:r>
            <a:r>
              <a:rPr lang="en-US" sz="2800" dirty="0"/>
              <a:t>();</a:t>
            </a:r>
          </a:p>
          <a:p>
            <a:r>
              <a:rPr lang="en-US" sz="2800" dirty="0" err="1"/>
              <a:t>tblDepartment</a:t>
            </a:r>
            <a:r>
              <a:rPr lang="en-US" sz="2800" dirty="0"/>
              <a:t> dept = </a:t>
            </a:r>
            <a:r>
              <a:rPr lang="en-US" sz="2800" dirty="0" err="1"/>
              <a:t>sqlObj.tblDepartments.Single</a:t>
            </a:r>
            <a:r>
              <a:rPr lang="en-US" sz="2800" dirty="0"/>
              <a:t>(x =&gt; </a:t>
            </a:r>
            <a:r>
              <a:rPr lang="en-US" sz="2800" dirty="0" err="1"/>
              <a:t>x.DepartmentID</a:t>
            </a:r>
            <a:r>
              <a:rPr lang="en-US" sz="2800" dirty="0"/>
              <a:t> == 5);</a:t>
            </a:r>
          </a:p>
          <a:p>
            <a:r>
              <a:rPr lang="en-US" sz="2800" b="1" dirty="0" err="1">
                <a:solidFill>
                  <a:srgbClr val="FF0000"/>
                </a:solidFill>
              </a:rPr>
              <a:t>dept.DepartmentName</a:t>
            </a:r>
            <a:r>
              <a:rPr lang="en-US" sz="2800" b="1" dirty="0">
                <a:solidFill>
                  <a:srgbClr val="FF0000"/>
                </a:solidFill>
              </a:rPr>
              <a:t> = "Deployment Department";</a:t>
            </a:r>
          </a:p>
          <a:p>
            <a:r>
              <a:rPr lang="en-US" sz="2800" b="1" dirty="0" err="1">
                <a:solidFill>
                  <a:srgbClr val="FF0000"/>
                </a:solidFill>
              </a:rPr>
              <a:t>sqlObj.SubmitChanges</a:t>
            </a:r>
            <a:r>
              <a:rPr lang="en-US" sz="2800" b="1" dirty="0">
                <a:solidFill>
                  <a:srgbClr val="FF0000"/>
                </a:solidFill>
              </a:rPr>
              <a:t>();</a:t>
            </a:r>
            <a:endParaRPr lang="vi-VN" sz="2800" b="1" dirty="0">
              <a:solidFill>
                <a:srgbClr val="FF0000"/>
              </a:solidFill>
            </a:endParaRPr>
          </a:p>
        </p:txBody>
      </p:sp>
      <p:pic>
        <p:nvPicPr>
          <p:cNvPr id="10" name="Picture 9" descr="A screenshot of a computer&#10;&#10;Description automatically generated">
            <a:extLst>
              <a:ext uri="{FF2B5EF4-FFF2-40B4-BE49-F238E27FC236}">
                <a16:creationId xmlns:a16="http://schemas.microsoft.com/office/drawing/2014/main" id="{F7744A74-0C7E-419F-8F8B-E78336658D76}"/>
              </a:ext>
            </a:extLst>
          </p:cNvPr>
          <p:cNvPicPr>
            <a:picLocks noChangeAspect="1"/>
          </p:cNvPicPr>
          <p:nvPr/>
        </p:nvPicPr>
        <p:blipFill>
          <a:blip r:embed="rId2"/>
          <a:stretch>
            <a:fillRect/>
          </a:stretch>
        </p:blipFill>
        <p:spPr>
          <a:xfrm>
            <a:off x="458788" y="987425"/>
            <a:ext cx="5315744" cy="2410628"/>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2BB0D5E7-A6C2-4613-8CD5-2EF1FE2CB014}"/>
              </a:ext>
            </a:extLst>
          </p:cNvPr>
          <p:cNvPicPr>
            <a:picLocks noChangeAspect="1"/>
          </p:cNvPicPr>
          <p:nvPr/>
        </p:nvPicPr>
        <p:blipFill>
          <a:blip r:embed="rId3"/>
          <a:stretch>
            <a:fillRect/>
          </a:stretch>
        </p:blipFill>
        <p:spPr>
          <a:xfrm>
            <a:off x="5774532" y="987425"/>
            <a:ext cx="6171913" cy="2342162"/>
          </a:xfrm>
          <a:prstGeom prst="rect">
            <a:avLst/>
          </a:prstGeom>
        </p:spPr>
      </p:pic>
    </p:spTree>
    <p:extLst>
      <p:ext uri="{BB962C8B-B14F-4D97-AF65-F5344CB8AC3E}">
        <p14:creationId xmlns:p14="http://schemas.microsoft.com/office/powerpoint/2010/main" val="2085636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Delete</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38</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458788" y="3810876"/>
            <a:ext cx="11433173" cy="2246769"/>
          </a:xfrm>
          <a:prstGeom prst="rect">
            <a:avLst/>
          </a:prstGeom>
          <a:noFill/>
        </p:spPr>
        <p:txBody>
          <a:bodyPr wrap="square" rtlCol="0">
            <a:spAutoFit/>
          </a:bodyPr>
          <a:lstStyle/>
          <a:p>
            <a:r>
              <a:rPr lang="en-US" sz="2800" dirty="0" err="1"/>
              <a:t>MyDBDataContext</a:t>
            </a:r>
            <a:r>
              <a:rPr lang="en-US" sz="2800" dirty="0"/>
              <a:t> </a:t>
            </a:r>
            <a:r>
              <a:rPr lang="en-US" sz="2800" dirty="0" err="1"/>
              <a:t>sqlObj</a:t>
            </a:r>
            <a:r>
              <a:rPr lang="en-US" sz="2800" dirty="0"/>
              <a:t> = new </a:t>
            </a:r>
            <a:r>
              <a:rPr lang="en-US" sz="2800" dirty="0" err="1"/>
              <a:t>MyDBDataContext</a:t>
            </a:r>
            <a:r>
              <a:rPr lang="en-US" sz="2800" dirty="0"/>
              <a:t>();</a:t>
            </a:r>
          </a:p>
          <a:p>
            <a:r>
              <a:rPr lang="en-US" sz="2800" dirty="0" err="1"/>
              <a:t>tblDepartment</a:t>
            </a:r>
            <a:r>
              <a:rPr lang="en-US" sz="2800" dirty="0"/>
              <a:t> dept = </a:t>
            </a:r>
            <a:r>
              <a:rPr lang="en-US" sz="2800" dirty="0" err="1"/>
              <a:t>sqlObj.tblDepartments.Single</a:t>
            </a:r>
            <a:r>
              <a:rPr lang="en-US" sz="2800" dirty="0"/>
              <a:t>(x =&gt; </a:t>
            </a:r>
            <a:r>
              <a:rPr lang="en-US" sz="2800" dirty="0" err="1"/>
              <a:t>x.DepartmentID</a:t>
            </a:r>
            <a:r>
              <a:rPr lang="en-US" sz="2800" dirty="0"/>
              <a:t> == 5);</a:t>
            </a:r>
          </a:p>
          <a:p>
            <a:r>
              <a:rPr lang="en-US" sz="2800" b="1" dirty="0" err="1">
                <a:solidFill>
                  <a:srgbClr val="FF0000"/>
                </a:solidFill>
              </a:rPr>
              <a:t>sqlObj.tblDepartments.DeleteOnSubmit</a:t>
            </a:r>
            <a:r>
              <a:rPr lang="en-US" sz="2800" b="1" dirty="0">
                <a:solidFill>
                  <a:srgbClr val="FF0000"/>
                </a:solidFill>
              </a:rPr>
              <a:t>(dept);</a:t>
            </a:r>
          </a:p>
          <a:p>
            <a:r>
              <a:rPr lang="en-US" sz="2800" b="1" dirty="0" err="1">
                <a:solidFill>
                  <a:srgbClr val="FF0000"/>
                </a:solidFill>
              </a:rPr>
              <a:t>sqlObj.SubmitChanges</a:t>
            </a:r>
            <a:r>
              <a:rPr lang="en-US" sz="2800" b="1" dirty="0">
                <a:solidFill>
                  <a:srgbClr val="FF0000"/>
                </a:solidFill>
              </a:rPr>
              <a:t>();</a:t>
            </a:r>
            <a:endParaRPr lang="vi-VN" sz="2800" b="1" dirty="0">
              <a:solidFill>
                <a:srgbClr val="FF0000"/>
              </a:solidFill>
            </a:endParaRPr>
          </a:p>
        </p:txBody>
      </p:sp>
      <p:pic>
        <p:nvPicPr>
          <p:cNvPr id="4" name="Picture 3" descr="A screenshot of a cell phone&#10;&#10;Description automatically generated">
            <a:extLst>
              <a:ext uri="{FF2B5EF4-FFF2-40B4-BE49-F238E27FC236}">
                <a16:creationId xmlns:a16="http://schemas.microsoft.com/office/drawing/2014/main" id="{2BB0D5E7-A6C2-4613-8CD5-2EF1FE2CB014}"/>
              </a:ext>
            </a:extLst>
          </p:cNvPr>
          <p:cNvPicPr>
            <a:picLocks noChangeAspect="1"/>
          </p:cNvPicPr>
          <p:nvPr/>
        </p:nvPicPr>
        <p:blipFill>
          <a:blip r:embed="rId2"/>
          <a:stretch>
            <a:fillRect/>
          </a:stretch>
        </p:blipFill>
        <p:spPr>
          <a:xfrm>
            <a:off x="517095" y="970665"/>
            <a:ext cx="5471749" cy="207645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E8D71F23-524D-4930-B78E-7863217F0B69}"/>
              </a:ext>
            </a:extLst>
          </p:cNvPr>
          <p:cNvPicPr>
            <a:picLocks noChangeAspect="1"/>
          </p:cNvPicPr>
          <p:nvPr/>
        </p:nvPicPr>
        <p:blipFill>
          <a:blip r:embed="rId3"/>
          <a:stretch>
            <a:fillRect/>
          </a:stretch>
        </p:blipFill>
        <p:spPr>
          <a:xfrm>
            <a:off x="6103582" y="987425"/>
            <a:ext cx="5589529" cy="1768838"/>
          </a:xfrm>
          <a:prstGeom prst="rect">
            <a:avLst/>
          </a:prstGeom>
        </p:spPr>
      </p:pic>
    </p:spTree>
    <p:extLst>
      <p:ext uri="{BB962C8B-B14F-4D97-AF65-F5344CB8AC3E}">
        <p14:creationId xmlns:p14="http://schemas.microsoft.com/office/powerpoint/2010/main" val="2419166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Calling Stored Procedure</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39</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379413" y="1537939"/>
            <a:ext cx="11433173" cy="1384995"/>
          </a:xfrm>
          <a:prstGeom prst="rect">
            <a:avLst/>
          </a:prstGeom>
          <a:noFill/>
        </p:spPr>
        <p:txBody>
          <a:bodyPr wrap="square" rtlCol="0">
            <a:spAutoFit/>
          </a:bodyPr>
          <a:lstStyle/>
          <a:p>
            <a:r>
              <a:rPr lang="en-US" sz="2800" dirty="0" err="1"/>
              <a:t>MyDBDataContext</a:t>
            </a:r>
            <a:r>
              <a:rPr lang="en-US" sz="2800" dirty="0"/>
              <a:t> </a:t>
            </a:r>
            <a:r>
              <a:rPr lang="en-US" sz="2800" dirty="0" err="1"/>
              <a:t>sqlObj</a:t>
            </a:r>
            <a:r>
              <a:rPr lang="en-US" sz="2800" dirty="0"/>
              <a:t> = new </a:t>
            </a:r>
            <a:r>
              <a:rPr lang="en-US" sz="2800" dirty="0" err="1"/>
              <a:t>MyDBDataContext</a:t>
            </a:r>
            <a:r>
              <a:rPr lang="en-US" sz="2800" dirty="0"/>
              <a:t>();</a:t>
            </a:r>
          </a:p>
          <a:p>
            <a:r>
              <a:rPr lang="en-US" sz="2800" dirty="0" err="1"/>
              <a:t>gvemployees.DataSource</a:t>
            </a:r>
            <a:r>
              <a:rPr lang="en-US" sz="2800" dirty="0"/>
              <a:t>= </a:t>
            </a:r>
            <a:r>
              <a:rPr lang="en-US" sz="2800" dirty="0" err="1"/>
              <a:t>sqlObj.</a:t>
            </a:r>
            <a:r>
              <a:rPr lang="en-US" sz="2800" b="1" dirty="0" err="1">
                <a:solidFill>
                  <a:srgbClr val="FF0000"/>
                </a:solidFill>
              </a:rPr>
              <a:t>SP_GetDepartments</a:t>
            </a:r>
            <a:r>
              <a:rPr lang="en-US" sz="2800" b="1" dirty="0">
                <a:solidFill>
                  <a:srgbClr val="FF0000"/>
                </a:solidFill>
              </a:rPr>
              <a:t>();</a:t>
            </a:r>
          </a:p>
          <a:p>
            <a:r>
              <a:rPr lang="en-US" sz="2800" dirty="0" err="1"/>
              <a:t>gvemployees.DataBind</a:t>
            </a:r>
            <a:r>
              <a:rPr lang="en-US" sz="2800" dirty="0"/>
              <a:t>();</a:t>
            </a:r>
            <a:endParaRPr lang="vi-VN" sz="2800" b="1" dirty="0">
              <a:solidFill>
                <a:srgbClr val="FF0000"/>
              </a:solidFill>
            </a:endParaRPr>
          </a:p>
        </p:txBody>
      </p:sp>
      <p:sp>
        <p:nvSpPr>
          <p:cNvPr id="2" name="TextBox 1">
            <a:extLst>
              <a:ext uri="{FF2B5EF4-FFF2-40B4-BE49-F238E27FC236}">
                <a16:creationId xmlns:a16="http://schemas.microsoft.com/office/drawing/2014/main" id="{B44276C3-AC27-436F-9FA2-989935EC94AE}"/>
              </a:ext>
            </a:extLst>
          </p:cNvPr>
          <p:cNvSpPr txBox="1"/>
          <p:nvPr/>
        </p:nvSpPr>
        <p:spPr>
          <a:xfrm>
            <a:off x="379413" y="987425"/>
            <a:ext cx="7113614" cy="584775"/>
          </a:xfrm>
          <a:prstGeom prst="rect">
            <a:avLst/>
          </a:prstGeom>
          <a:noFill/>
        </p:spPr>
        <p:txBody>
          <a:bodyPr wrap="none" rtlCol="0">
            <a:spAutoFit/>
          </a:bodyPr>
          <a:lstStyle/>
          <a:p>
            <a:r>
              <a:rPr lang="en-US" sz="3200" b="1" dirty="0"/>
              <a:t>LINQ Query Calling SP without parameters:</a:t>
            </a:r>
            <a:endParaRPr lang="vi-VN" sz="3200" dirty="0"/>
          </a:p>
        </p:txBody>
      </p:sp>
      <p:pic>
        <p:nvPicPr>
          <p:cNvPr id="9" name="Picture 8" descr="A screenshot of a cell phone&#10;&#10;Description automatically generated">
            <a:extLst>
              <a:ext uri="{FF2B5EF4-FFF2-40B4-BE49-F238E27FC236}">
                <a16:creationId xmlns:a16="http://schemas.microsoft.com/office/drawing/2014/main" id="{A7A39B74-1C59-47AA-84BC-EA2AEE5F6F14}"/>
              </a:ext>
            </a:extLst>
          </p:cNvPr>
          <p:cNvPicPr>
            <a:picLocks noChangeAspect="1"/>
          </p:cNvPicPr>
          <p:nvPr/>
        </p:nvPicPr>
        <p:blipFill>
          <a:blip r:embed="rId2"/>
          <a:stretch>
            <a:fillRect/>
          </a:stretch>
        </p:blipFill>
        <p:spPr>
          <a:xfrm>
            <a:off x="3745077" y="3200414"/>
            <a:ext cx="4487534" cy="2771186"/>
          </a:xfrm>
          <a:prstGeom prst="rect">
            <a:avLst/>
          </a:prstGeom>
        </p:spPr>
      </p:pic>
    </p:spTree>
    <p:extLst>
      <p:ext uri="{BB962C8B-B14F-4D97-AF65-F5344CB8AC3E}">
        <p14:creationId xmlns:p14="http://schemas.microsoft.com/office/powerpoint/2010/main" val="154203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t="7887" r="-1" b="5983"/>
          <a:stretch/>
        </p:blipFill>
        <p:spPr>
          <a:xfrm>
            <a:off x="371476" y="278606"/>
            <a:ext cx="11520487" cy="3150394"/>
          </a:xfrm>
          <a:noFill/>
        </p:spPr>
      </p:pic>
      <p:sp>
        <p:nvSpPr>
          <p:cNvPr id="5" name="Title 4">
            <a:extLst>
              <a:ext uri="{FF2B5EF4-FFF2-40B4-BE49-F238E27FC236}">
                <a16:creationId xmlns:a16="http://schemas.microsoft.com/office/drawing/2014/main" id="{6F3494C0-ABDD-4C4D-8C46-49B8F20CC7E9}"/>
              </a:ext>
            </a:extLst>
          </p:cNvPr>
          <p:cNvSpPr>
            <a:spLocks noGrp="1"/>
          </p:cNvSpPr>
          <p:nvPr>
            <p:ph type="ctrTitle"/>
          </p:nvPr>
        </p:nvSpPr>
        <p:spPr>
          <a:xfrm>
            <a:off x="1510507" y="3886201"/>
            <a:ext cx="9242424" cy="1104900"/>
          </a:xfrm>
        </p:spPr>
        <p:txBody>
          <a:bodyPr anchor="ctr">
            <a:normAutofit/>
          </a:bodyPr>
          <a:lstStyle/>
          <a:p>
            <a:r>
              <a:rPr lang="en-US" dirty="0"/>
              <a:t>LINQ to Objects</a:t>
            </a:r>
          </a:p>
        </p:txBody>
      </p:sp>
      <p:sp>
        <p:nvSpPr>
          <p:cNvPr id="13" name="Subtitle 3">
            <a:extLst>
              <a:ext uri="{FF2B5EF4-FFF2-40B4-BE49-F238E27FC236}">
                <a16:creationId xmlns:a16="http://schemas.microsoft.com/office/drawing/2014/main" id="{8CC62626-3D1C-496F-8EE3-7A8460061E8E}"/>
              </a:ext>
            </a:extLst>
          </p:cNvPr>
          <p:cNvSpPr>
            <a:spLocks noGrp="1"/>
          </p:cNvSpPr>
          <p:nvPr>
            <p:ph type="subTitle" idx="1"/>
          </p:nvPr>
        </p:nvSpPr>
        <p:spPr>
          <a:xfrm>
            <a:off x="1510507" y="4991101"/>
            <a:ext cx="9242424" cy="673100"/>
          </a:xfrm>
        </p:spPr>
        <p:txBody>
          <a:bodyPr>
            <a:noAutofit/>
          </a:bodyPr>
          <a:lstStyle/>
          <a:p>
            <a:r>
              <a:rPr lang="en-US" sz="1800" dirty="0"/>
              <a:t>We can write LINQ queries to objects like Strings, Arrays, </a:t>
            </a:r>
            <a:r>
              <a:rPr lang="en-US" sz="1800" dirty="0" err="1"/>
              <a:t>ArrayList</a:t>
            </a:r>
            <a:r>
              <a:rPr lang="en-US" sz="1800" dirty="0"/>
              <a:t>, File </a:t>
            </a:r>
            <a:r>
              <a:rPr lang="en-US" sz="1800" dirty="0" err="1"/>
              <a:t>Directoreis</a:t>
            </a:r>
            <a:r>
              <a:rPr lang="en-US" sz="1800" dirty="0"/>
              <a:t> ...</a:t>
            </a:r>
          </a:p>
        </p:txBody>
      </p:sp>
      <p:sp>
        <p:nvSpPr>
          <p:cNvPr id="3" name="Slide Number Placeholder 2" hidden="1">
            <a:extLst>
              <a:ext uri="{FF2B5EF4-FFF2-40B4-BE49-F238E27FC236}">
                <a16:creationId xmlns:a16="http://schemas.microsoft.com/office/drawing/2014/main" id="{C9D622C3-EE4F-4FB9-94FB-550563528286}"/>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4</a:t>
            </a:fld>
            <a:endParaRPr lang="en-US"/>
          </a:p>
        </p:txBody>
      </p:sp>
    </p:spTree>
    <p:extLst>
      <p:ext uri="{BB962C8B-B14F-4D97-AF65-F5344CB8AC3E}">
        <p14:creationId xmlns:p14="http://schemas.microsoft.com/office/powerpoint/2010/main" val="729553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dirty="0"/>
              <a:t>LINQ to SQL Calling Stored Procedure</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40</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endParaRPr lang="en-US" sz="3200" dirty="0"/>
          </a:p>
        </p:txBody>
      </p:sp>
      <p:sp>
        <p:nvSpPr>
          <p:cNvPr id="8" name="TextBox 7">
            <a:extLst>
              <a:ext uri="{FF2B5EF4-FFF2-40B4-BE49-F238E27FC236}">
                <a16:creationId xmlns:a16="http://schemas.microsoft.com/office/drawing/2014/main" id="{7BA71CA0-E356-46AB-A207-022DE6EAB239}"/>
              </a:ext>
            </a:extLst>
          </p:cNvPr>
          <p:cNvSpPr txBox="1"/>
          <p:nvPr/>
        </p:nvSpPr>
        <p:spPr>
          <a:xfrm>
            <a:off x="379413" y="1537939"/>
            <a:ext cx="11433173" cy="954107"/>
          </a:xfrm>
          <a:prstGeom prst="rect">
            <a:avLst/>
          </a:prstGeom>
          <a:noFill/>
        </p:spPr>
        <p:txBody>
          <a:bodyPr wrap="square" rtlCol="0">
            <a:spAutoFit/>
          </a:bodyPr>
          <a:lstStyle/>
          <a:p>
            <a:r>
              <a:rPr lang="en-US" sz="2800" dirty="0" err="1"/>
              <a:t>MyDBDataContext</a:t>
            </a:r>
            <a:r>
              <a:rPr lang="en-US" sz="2800" dirty="0"/>
              <a:t> </a:t>
            </a:r>
            <a:r>
              <a:rPr lang="en-US" sz="2800" dirty="0" err="1"/>
              <a:t>sqlObj</a:t>
            </a:r>
            <a:r>
              <a:rPr lang="en-US" sz="2800" dirty="0"/>
              <a:t> = new </a:t>
            </a:r>
            <a:r>
              <a:rPr lang="en-US" sz="2800" dirty="0" err="1"/>
              <a:t>MyDBDataContext</a:t>
            </a:r>
            <a:r>
              <a:rPr lang="en-US" sz="2800" dirty="0"/>
              <a:t>();</a:t>
            </a:r>
          </a:p>
          <a:p>
            <a:r>
              <a:rPr lang="en-US" sz="2800" dirty="0" err="1"/>
              <a:t>sqlObj.</a:t>
            </a:r>
            <a:r>
              <a:rPr lang="en-US" sz="2800" b="1" dirty="0" err="1">
                <a:solidFill>
                  <a:srgbClr val="FF0000"/>
                </a:solidFill>
              </a:rPr>
              <a:t>SP_InsertDepartments</a:t>
            </a:r>
            <a:r>
              <a:rPr lang="en-US" sz="2800" b="1" dirty="0">
                <a:solidFill>
                  <a:srgbClr val="FF0000"/>
                </a:solidFill>
              </a:rPr>
              <a:t>("Test Department");</a:t>
            </a:r>
            <a:endParaRPr lang="vi-VN" sz="2800" b="1" dirty="0">
              <a:solidFill>
                <a:srgbClr val="FF0000"/>
              </a:solidFill>
            </a:endParaRPr>
          </a:p>
        </p:txBody>
      </p:sp>
      <p:sp>
        <p:nvSpPr>
          <p:cNvPr id="2" name="TextBox 1">
            <a:extLst>
              <a:ext uri="{FF2B5EF4-FFF2-40B4-BE49-F238E27FC236}">
                <a16:creationId xmlns:a16="http://schemas.microsoft.com/office/drawing/2014/main" id="{B44276C3-AC27-436F-9FA2-989935EC94AE}"/>
              </a:ext>
            </a:extLst>
          </p:cNvPr>
          <p:cNvSpPr txBox="1"/>
          <p:nvPr/>
        </p:nvSpPr>
        <p:spPr>
          <a:xfrm>
            <a:off x="379413" y="987425"/>
            <a:ext cx="6560579" cy="584775"/>
          </a:xfrm>
          <a:prstGeom prst="rect">
            <a:avLst/>
          </a:prstGeom>
          <a:noFill/>
        </p:spPr>
        <p:txBody>
          <a:bodyPr wrap="none" rtlCol="0">
            <a:spAutoFit/>
          </a:bodyPr>
          <a:lstStyle/>
          <a:p>
            <a:r>
              <a:rPr lang="en-US" sz="3200" b="1" dirty="0"/>
              <a:t>LINQ Query Calling SP with parameters:</a:t>
            </a:r>
            <a:endParaRPr lang="vi-VN" sz="3200" dirty="0"/>
          </a:p>
        </p:txBody>
      </p:sp>
      <p:pic>
        <p:nvPicPr>
          <p:cNvPr id="6" name="Picture 5" descr="A screenshot of a cell phone&#10;&#10;Description automatically generated">
            <a:extLst>
              <a:ext uri="{FF2B5EF4-FFF2-40B4-BE49-F238E27FC236}">
                <a16:creationId xmlns:a16="http://schemas.microsoft.com/office/drawing/2014/main" id="{A6B9F8D0-678C-47CB-A85F-1D693A9A4A4E}"/>
              </a:ext>
            </a:extLst>
          </p:cNvPr>
          <p:cNvPicPr>
            <a:picLocks noChangeAspect="1"/>
          </p:cNvPicPr>
          <p:nvPr/>
        </p:nvPicPr>
        <p:blipFill>
          <a:blip r:embed="rId2"/>
          <a:stretch>
            <a:fillRect/>
          </a:stretch>
        </p:blipFill>
        <p:spPr>
          <a:xfrm>
            <a:off x="2233439" y="3042560"/>
            <a:ext cx="7510809" cy="2929040"/>
          </a:xfrm>
          <a:prstGeom prst="rect">
            <a:avLst/>
          </a:prstGeom>
        </p:spPr>
      </p:pic>
    </p:spTree>
    <p:extLst>
      <p:ext uri="{BB962C8B-B14F-4D97-AF65-F5344CB8AC3E}">
        <p14:creationId xmlns:p14="http://schemas.microsoft.com/office/powerpoint/2010/main" val="1679232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t="7887" r="-1" b="5983"/>
          <a:stretch/>
        </p:blipFill>
        <p:spPr>
          <a:xfrm>
            <a:off x="371476" y="278606"/>
            <a:ext cx="11520487" cy="3150394"/>
          </a:xfrm>
          <a:noFill/>
        </p:spPr>
      </p:pic>
      <p:sp>
        <p:nvSpPr>
          <p:cNvPr id="5" name="Title 4">
            <a:extLst>
              <a:ext uri="{FF2B5EF4-FFF2-40B4-BE49-F238E27FC236}">
                <a16:creationId xmlns:a16="http://schemas.microsoft.com/office/drawing/2014/main" id="{6F3494C0-ABDD-4C4D-8C46-49B8F20CC7E9}"/>
              </a:ext>
            </a:extLst>
          </p:cNvPr>
          <p:cNvSpPr>
            <a:spLocks noGrp="1"/>
          </p:cNvSpPr>
          <p:nvPr>
            <p:ph type="ctrTitle"/>
          </p:nvPr>
        </p:nvSpPr>
        <p:spPr>
          <a:xfrm>
            <a:off x="1510507" y="3886201"/>
            <a:ext cx="9242424" cy="1104900"/>
          </a:xfrm>
        </p:spPr>
        <p:txBody>
          <a:bodyPr anchor="ctr">
            <a:normAutofit/>
          </a:bodyPr>
          <a:lstStyle/>
          <a:p>
            <a:r>
              <a:rPr lang="en-US" dirty="0"/>
              <a:t>LINQ to </a:t>
            </a:r>
            <a:r>
              <a:rPr lang="en-US" dirty="0" err="1"/>
              <a:t>DataSet</a:t>
            </a:r>
            <a:endParaRPr lang="en-US" dirty="0"/>
          </a:p>
        </p:txBody>
      </p:sp>
      <p:sp>
        <p:nvSpPr>
          <p:cNvPr id="13" name="Subtitle 3">
            <a:extLst>
              <a:ext uri="{FF2B5EF4-FFF2-40B4-BE49-F238E27FC236}">
                <a16:creationId xmlns:a16="http://schemas.microsoft.com/office/drawing/2014/main" id="{8CC62626-3D1C-496F-8EE3-7A8460061E8E}"/>
              </a:ext>
            </a:extLst>
          </p:cNvPr>
          <p:cNvSpPr>
            <a:spLocks noGrp="1"/>
          </p:cNvSpPr>
          <p:nvPr>
            <p:ph type="subTitle" idx="1"/>
          </p:nvPr>
        </p:nvSpPr>
        <p:spPr>
          <a:xfrm>
            <a:off x="1510507" y="4991101"/>
            <a:ext cx="9242424" cy="673100"/>
          </a:xfrm>
        </p:spPr>
        <p:txBody>
          <a:bodyPr>
            <a:noAutofit/>
          </a:bodyPr>
          <a:lstStyle/>
          <a:p>
            <a:endParaRPr lang="en-US" sz="1800" dirty="0"/>
          </a:p>
        </p:txBody>
      </p:sp>
      <p:sp>
        <p:nvSpPr>
          <p:cNvPr id="3" name="Slide Number Placeholder 2" hidden="1">
            <a:extLst>
              <a:ext uri="{FF2B5EF4-FFF2-40B4-BE49-F238E27FC236}">
                <a16:creationId xmlns:a16="http://schemas.microsoft.com/office/drawing/2014/main" id="{C9D622C3-EE4F-4FB9-94FB-550563528286}"/>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41</a:t>
            </a:fld>
            <a:endParaRPr lang="en-US"/>
          </a:p>
        </p:txBody>
      </p:sp>
    </p:spTree>
    <p:extLst>
      <p:ext uri="{BB962C8B-B14F-4D97-AF65-F5344CB8AC3E}">
        <p14:creationId xmlns:p14="http://schemas.microsoft.com/office/powerpoint/2010/main" val="2469759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LINQ to Objects - LINQ to </a:t>
            </a:r>
            <a:r>
              <a:rPr lang="en-US" sz="3600" dirty="0" err="1"/>
              <a:t>DataSet</a:t>
            </a:r>
            <a:endParaRPr lang="en-US" sz="3600"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body" sz="half" idx="2"/>
          </p:nvPr>
        </p:nvSpPr>
        <p:spPr>
          <a:xfrm>
            <a:off x="839788" y="995363"/>
            <a:ext cx="10679112" cy="4950634"/>
          </a:xfrm>
        </p:spPr>
        <p:txBody>
          <a:bodyPr>
            <a:noAutofit/>
          </a:bodyPr>
          <a:lstStyle/>
          <a:p>
            <a:r>
              <a:rPr lang="vi-VN" sz="1800" dirty="0"/>
              <a:t>var res = from exp in ds.Tables[0].AsEnumerable()</a:t>
            </a:r>
          </a:p>
          <a:p>
            <a:r>
              <a:rPr lang="vi-VN" sz="1800" dirty="0"/>
              <a:t>            where exp.Field&lt;string&gt;("EmployeeName") == "Ravi"</a:t>
            </a:r>
          </a:p>
          <a:p>
            <a:r>
              <a:rPr lang="vi-VN" sz="1800" dirty="0"/>
              <a:t>            select new</a:t>
            </a:r>
          </a:p>
          <a:p>
            <a:r>
              <a:rPr lang="vi-VN" sz="1800" dirty="0"/>
              <a:t>            {</a:t>
            </a:r>
          </a:p>
          <a:p>
            <a:r>
              <a:rPr lang="vi-VN" sz="1800" dirty="0"/>
              <a:t>                EmployeeName = exp.Field&lt;string&gt;("EmployeeName"),</a:t>
            </a:r>
          </a:p>
          <a:p>
            <a:r>
              <a:rPr lang="vi-VN" sz="1800" dirty="0"/>
              <a:t>                ExpenseAmount = exp.Field&lt;decimal&gt;("ExpenseAmount"),</a:t>
            </a:r>
          </a:p>
          <a:p>
            <a:r>
              <a:rPr lang="vi-VN" sz="1800" dirty="0"/>
              <a:t>                ExpenseDate = exp.Field&lt;DateTime&gt;("ExpenseDate").ToString("MM/dd/yyyy"),</a:t>
            </a:r>
          </a:p>
          <a:p>
            <a:r>
              <a:rPr lang="vi-VN" sz="1800" dirty="0"/>
              <a:t>                Expense = exp.Field&lt;string&gt;("Expense"),</a:t>
            </a:r>
          </a:p>
          <a:p>
            <a:r>
              <a:rPr lang="vi-VN" sz="1800" dirty="0"/>
              <a:t>                DepartmentName = exp.Field&lt;string&gt;("DepartmentName"),</a:t>
            </a:r>
          </a:p>
          <a:p>
            <a:r>
              <a:rPr lang="vi-VN" sz="1800" dirty="0"/>
              <a:t>            };</a:t>
            </a:r>
          </a:p>
          <a:p>
            <a:endParaRPr lang="vi-VN" sz="1800" dirty="0"/>
          </a:p>
          <a:p>
            <a:r>
              <a:rPr lang="vi-VN" sz="1800" dirty="0"/>
              <a:t>gvemployees.DataSource = res;</a:t>
            </a:r>
          </a:p>
          <a:p>
            <a:r>
              <a:rPr lang="vi-VN" sz="1800" dirty="0"/>
              <a:t>gvemployees.DataBind();</a:t>
            </a:r>
            <a:endParaRPr lang="en-US" sz="18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42</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971600"/>
            <a:ext cx="11060112" cy="584775"/>
          </a:xfrm>
          <a:prstGeom prst="rect">
            <a:avLst/>
          </a:prstGeom>
        </p:spPr>
        <p:txBody>
          <a:bodyPr wrap="square">
            <a:spAutoFit/>
          </a:bodyPr>
          <a:lstStyle/>
          <a:p>
            <a:r>
              <a:rPr lang="en-US" sz="3200" dirty="0"/>
              <a:t>LINQ Query to find Employee Ravi Expenses from Dataset.</a:t>
            </a:r>
          </a:p>
        </p:txBody>
      </p:sp>
    </p:spTree>
    <p:extLst>
      <p:ext uri="{BB962C8B-B14F-4D97-AF65-F5344CB8AC3E}">
        <p14:creationId xmlns:p14="http://schemas.microsoft.com/office/powerpoint/2010/main" val="1400736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LINQ to Objects - LINQ to </a:t>
            </a:r>
            <a:r>
              <a:rPr lang="en-US" sz="3600" dirty="0" err="1"/>
              <a:t>DataSet</a:t>
            </a:r>
            <a:endParaRPr lang="en-US" sz="3600"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43</a:t>
            </a:fld>
            <a:endParaRPr lang="en-US" sz="800"/>
          </a:p>
        </p:txBody>
      </p:sp>
      <p:pic>
        <p:nvPicPr>
          <p:cNvPr id="11" name="Content Placeholder 10" descr="A screenshot of a cell phone&#10;&#10;Description automatically generated">
            <a:extLst>
              <a:ext uri="{FF2B5EF4-FFF2-40B4-BE49-F238E27FC236}">
                <a16:creationId xmlns:a16="http://schemas.microsoft.com/office/drawing/2014/main" id="{18FFF69F-A551-4707-A225-5DE5456B9353}"/>
              </a:ext>
            </a:extLst>
          </p:cNvPr>
          <p:cNvPicPr>
            <a:picLocks noGrp="1" noChangeAspect="1"/>
          </p:cNvPicPr>
          <p:nvPr>
            <p:ph idx="1"/>
          </p:nvPr>
        </p:nvPicPr>
        <p:blipFill>
          <a:blip r:embed="rId2"/>
          <a:stretch>
            <a:fillRect/>
          </a:stretch>
        </p:blipFill>
        <p:spPr>
          <a:xfrm>
            <a:off x="205741" y="2431370"/>
            <a:ext cx="11780518" cy="1995259"/>
          </a:xfrm>
        </p:spPr>
      </p:pic>
    </p:spTree>
    <p:extLst>
      <p:ext uri="{BB962C8B-B14F-4D97-AF65-F5344CB8AC3E}">
        <p14:creationId xmlns:p14="http://schemas.microsoft.com/office/powerpoint/2010/main" val="2426192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t="7887" r="-1" b="5983"/>
          <a:stretch/>
        </p:blipFill>
        <p:spPr>
          <a:xfrm>
            <a:off x="371476" y="278606"/>
            <a:ext cx="11520487" cy="3150394"/>
          </a:xfrm>
          <a:noFill/>
        </p:spPr>
      </p:pic>
      <p:sp>
        <p:nvSpPr>
          <p:cNvPr id="5" name="Title 4">
            <a:extLst>
              <a:ext uri="{FF2B5EF4-FFF2-40B4-BE49-F238E27FC236}">
                <a16:creationId xmlns:a16="http://schemas.microsoft.com/office/drawing/2014/main" id="{6F3494C0-ABDD-4C4D-8C46-49B8F20CC7E9}"/>
              </a:ext>
            </a:extLst>
          </p:cNvPr>
          <p:cNvSpPr>
            <a:spLocks noGrp="1"/>
          </p:cNvSpPr>
          <p:nvPr>
            <p:ph type="ctrTitle"/>
          </p:nvPr>
        </p:nvSpPr>
        <p:spPr>
          <a:xfrm>
            <a:off x="1510507" y="3886201"/>
            <a:ext cx="9242424" cy="1104900"/>
          </a:xfrm>
        </p:spPr>
        <p:txBody>
          <a:bodyPr anchor="ctr">
            <a:normAutofit/>
          </a:bodyPr>
          <a:lstStyle/>
          <a:p>
            <a:r>
              <a:rPr lang="en-US" dirty="0"/>
              <a:t>LINQ to Entities</a:t>
            </a:r>
          </a:p>
        </p:txBody>
      </p:sp>
      <p:sp>
        <p:nvSpPr>
          <p:cNvPr id="13" name="Subtitle 3">
            <a:extLst>
              <a:ext uri="{FF2B5EF4-FFF2-40B4-BE49-F238E27FC236}">
                <a16:creationId xmlns:a16="http://schemas.microsoft.com/office/drawing/2014/main" id="{8CC62626-3D1C-496F-8EE3-7A8460061E8E}"/>
              </a:ext>
            </a:extLst>
          </p:cNvPr>
          <p:cNvSpPr>
            <a:spLocks noGrp="1"/>
          </p:cNvSpPr>
          <p:nvPr>
            <p:ph type="subTitle" idx="1"/>
          </p:nvPr>
        </p:nvSpPr>
        <p:spPr>
          <a:xfrm>
            <a:off x="1510507" y="4991101"/>
            <a:ext cx="9242424" cy="673100"/>
          </a:xfrm>
        </p:spPr>
        <p:txBody>
          <a:bodyPr>
            <a:noAutofit/>
          </a:bodyPr>
          <a:lstStyle/>
          <a:p>
            <a:r>
              <a:rPr lang="en-US" sz="1800" dirty="0"/>
              <a:t>LINQ to entities will be used in Entity frame work.</a:t>
            </a:r>
          </a:p>
        </p:txBody>
      </p:sp>
      <p:sp>
        <p:nvSpPr>
          <p:cNvPr id="3" name="Slide Number Placeholder 2" hidden="1">
            <a:extLst>
              <a:ext uri="{FF2B5EF4-FFF2-40B4-BE49-F238E27FC236}">
                <a16:creationId xmlns:a16="http://schemas.microsoft.com/office/drawing/2014/main" id="{C9D622C3-EE4F-4FB9-94FB-550563528286}"/>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44</a:t>
            </a:fld>
            <a:endParaRPr lang="en-US"/>
          </a:p>
        </p:txBody>
      </p:sp>
    </p:spTree>
    <p:extLst>
      <p:ext uri="{BB962C8B-B14F-4D97-AF65-F5344CB8AC3E}">
        <p14:creationId xmlns:p14="http://schemas.microsoft.com/office/powerpoint/2010/main" val="332239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LINQ to Entities</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body" sz="half" idx="2"/>
          </p:nvPr>
        </p:nvSpPr>
        <p:spPr>
          <a:xfrm>
            <a:off x="839788" y="995363"/>
            <a:ext cx="10679112" cy="3729037"/>
          </a:xfrm>
        </p:spPr>
        <p:txBody>
          <a:bodyPr>
            <a:normAutofit lnSpcReduction="10000"/>
          </a:bodyPr>
          <a:lstStyle/>
          <a:p>
            <a:r>
              <a:rPr lang="en-US" sz="2600" dirty="0"/>
              <a:t>using (</a:t>
            </a:r>
            <a:r>
              <a:rPr lang="en-US" sz="2600" dirty="0" err="1"/>
              <a:t>ExampleEntity</a:t>
            </a:r>
            <a:r>
              <a:rPr lang="en-US" sz="2600" dirty="0"/>
              <a:t> context = new </a:t>
            </a:r>
            <a:r>
              <a:rPr lang="en-US" sz="2600" dirty="0" err="1"/>
              <a:t>ExampleEntity</a:t>
            </a:r>
            <a:r>
              <a:rPr lang="en-US" sz="2600" dirty="0"/>
              <a:t>())</a:t>
            </a:r>
          </a:p>
          <a:p>
            <a:r>
              <a:rPr lang="en-US" sz="2600" dirty="0"/>
              <a:t>{</a:t>
            </a:r>
          </a:p>
          <a:p>
            <a:r>
              <a:rPr lang="en-US" sz="2600" dirty="0"/>
              <a:t>    </a:t>
            </a:r>
            <a:r>
              <a:rPr lang="en-US" sz="2600" dirty="0" err="1"/>
              <a:t>IQueryable</a:t>
            </a:r>
            <a:r>
              <a:rPr lang="en-US" sz="2600" dirty="0"/>
              <a:t>&lt;string&gt; </a:t>
            </a:r>
            <a:r>
              <a:rPr lang="en-US" sz="2600" dirty="0" err="1"/>
              <a:t>productNames</a:t>
            </a:r>
            <a:r>
              <a:rPr lang="en-US" sz="2600" dirty="0"/>
              <a:t> = </a:t>
            </a:r>
            <a:r>
              <a:rPr lang="en-US" sz="2600" dirty="0" err="1"/>
              <a:t>context.Employees</a:t>
            </a:r>
            <a:endParaRPr lang="en-US" sz="2600" dirty="0"/>
          </a:p>
          <a:p>
            <a:r>
              <a:rPr lang="en-US" sz="2600" dirty="0"/>
              <a:t>    						.Select(e =&gt; </a:t>
            </a:r>
            <a:r>
              <a:rPr lang="en-US" sz="2600" dirty="0" err="1"/>
              <a:t>e.EmployeeName</a:t>
            </a:r>
            <a:r>
              <a:rPr lang="en-US" sz="2600" dirty="0"/>
              <a:t>);</a:t>
            </a:r>
          </a:p>
          <a:p>
            <a:endParaRPr lang="en-US" sz="2600" dirty="0"/>
          </a:p>
          <a:p>
            <a:r>
              <a:rPr lang="en-US" sz="2600" dirty="0"/>
              <a:t>    </a:t>
            </a:r>
            <a:r>
              <a:rPr lang="en-US" sz="2600" dirty="0" err="1"/>
              <a:t>gvemployees.DataSource</a:t>
            </a:r>
            <a:r>
              <a:rPr lang="en-US" sz="2600" dirty="0"/>
              <a:t> = </a:t>
            </a:r>
            <a:r>
              <a:rPr lang="en-US" sz="2600" dirty="0" err="1"/>
              <a:t>productNames</a:t>
            </a:r>
            <a:r>
              <a:rPr lang="en-US" sz="2600" dirty="0"/>
              <a:t>;</a:t>
            </a:r>
          </a:p>
          <a:p>
            <a:r>
              <a:rPr lang="en-US" sz="2600" dirty="0"/>
              <a:t>    </a:t>
            </a:r>
            <a:r>
              <a:rPr lang="en-US" sz="2600" dirty="0" err="1"/>
              <a:t>gvemployees.DataBind</a:t>
            </a:r>
            <a:r>
              <a:rPr lang="en-US" sz="2600" dirty="0"/>
              <a:t>();</a:t>
            </a:r>
          </a:p>
          <a:p>
            <a:r>
              <a:rPr lang="en-US" sz="2600" dirty="0"/>
              <a: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45</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5216306"/>
            <a:ext cx="11060112" cy="1323439"/>
          </a:xfrm>
          <a:prstGeom prst="rect">
            <a:avLst/>
          </a:prstGeom>
        </p:spPr>
        <p:txBody>
          <a:bodyPr wrap="square">
            <a:spAutoFit/>
          </a:bodyPr>
          <a:lstStyle/>
          <a:p>
            <a:r>
              <a:rPr lang="en-US" sz="4000" dirty="0"/>
              <a:t>The syntax for writing </a:t>
            </a:r>
            <a:r>
              <a:rPr lang="en-US" sz="4000" dirty="0" err="1"/>
              <a:t>linq</a:t>
            </a:r>
            <a:r>
              <a:rPr lang="en-US" sz="4000" dirty="0"/>
              <a:t> query on entity “</a:t>
            </a:r>
            <a:r>
              <a:rPr lang="en-US" sz="4000" dirty="0" err="1"/>
              <a:t>ExampleEntity</a:t>
            </a:r>
            <a:r>
              <a:rPr lang="en-US" sz="4000" dirty="0"/>
              <a:t>”.</a:t>
            </a:r>
          </a:p>
        </p:txBody>
      </p:sp>
    </p:spTree>
    <p:extLst>
      <p:ext uri="{BB962C8B-B14F-4D97-AF65-F5344CB8AC3E}">
        <p14:creationId xmlns:p14="http://schemas.microsoft.com/office/powerpoint/2010/main" val="40017888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t="7887" r="-1" b="5983"/>
          <a:stretch/>
        </p:blipFill>
        <p:spPr>
          <a:xfrm>
            <a:off x="371476" y="278606"/>
            <a:ext cx="11520487" cy="3150394"/>
          </a:xfrm>
          <a:noFill/>
        </p:spPr>
      </p:pic>
      <p:sp>
        <p:nvSpPr>
          <p:cNvPr id="5" name="Title 4">
            <a:extLst>
              <a:ext uri="{FF2B5EF4-FFF2-40B4-BE49-F238E27FC236}">
                <a16:creationId xmlns:a16="http://schemas.microsoft.com/office/drawing/2014/main" id="{6F3494C0-ABDD-4C4D-8C46-49B8F20CC7E9}"/>
              </a:ext>
            </a:extLst>
          </p:cNvPr>
          <p:cNvSpPr>
            <a:spLocks noGrp="1"/>
          </p:cNvSpPr>
          <p:nvPr>
            <p:ph type="ctrTitle"/>
          </p:nvPr>
        </p:nvSpPr>
        <p:spPr>
          <a:xfrm>
            <a:off x="1510507" y="3886201"/>
            <a:ext cx="9242424" cy="1104900"/>
          </a:xfrm>
        </p:spPr>
        <p:txBody>
          <a:bodyPr anchor="ctr">
            <a:normAutofit/>
          </a:bodyPr>
          <a:lstStyle/>
          <a:p>
            <a:r>
              <a:rPr lang="en-US" dirty="0"/>
              <a:t>LINQ to XML</a:t>
            </a:r>
          </a:p>
        </p:txBody>
      </p:sp>
      <p:sp>
        <p:nvSpPr>
          <p:cNvPr id="13" name="Subtitle 3">
            <a:extLst>
              <a:ext uri="{FF2B5EF4-FFF2-40B4-BE49-F238E27FC236}">
                <a16:creationId xmlns:a16="http://schemas.microsoft.com/office/drawing/2014/main" id="{8CC62626-3D1C-496F-8EE3-7A8460061E8E}"/>
              </a:ext>
            </a:extLst>
          </p:cNvPr>
          <p:cNvSpPr>
            <a:spLocks noGrp="1"/>
          </p:cNvSpPr>
          <p:nvPr>
            <p:ph type="subTitle" idx="1"/>
          </p:nvPr>
        </p:nvSpPr>
        <p:spPr>
          <a:xfrm>
            <a:off x="1510507" y="4991101"/>
            <a:ext cx="9242424" cy="673100"/>
          </a:xfrm>
        </p:spPr>
        <p:txBody>
          <a:bodyPr>
            <a:noAutofit/>
          </a:bodyPr>
          <a:lstStyle/>
          <a:p>
            <a:r>
              <a:rPr lang="en-US" sz="1800" dirty="0"/>
              <a:t>We can write queries on XML document to read, modify or to serialize it.</a:t>
            </a:r>
          </a:p>
          <a:p>
            <a:r>
              <a:rPr lang="en-US" sz="1800" dirty="0"/>
              <a:t>In LINQ to XML we have </a:t>
            </a:r>
            <a:r>
              <a:rPr lang="en-US" sz="1800" b="1" dirty="0" err="1"/>
              <a:t>XElement</a:t>
            </a:r>
            <a:r>
              <a:rPr lang="en-US" sz="1800" dirty="0"/>
              <a:t> and </a:t>
            </a:r>
            <a:r>
              <a:rPr lang="en-US" sz="1800" b="1" dirty="0" err="1"/>
              <a:t>XAttribute</a:t>
            </a:r>
            <a:r>
              <a:rPr lang="en-US" sz="1800" dirty="0"/>
              <a:t> object constructors to create XML Document.</a:t>
            </a:r>
          </a:p>
        </p:txBody>
      </p:sp>
      <p:sp>
        <p:nvSpPr>
          <p:cNvPr id="3" name="Slide Number Placeholder 2" hidden="1">
            <a:extLst>
              <a:ext uri="{FF2B5EF4-FFF2-40B4-BE49-F238E27FC236}">
                <a16:creationId xmlns:a16="http://schemas.microsoft.com/office/drawing/2014/main" id="{C9D622C3-EE4F-4FB9-94FB-550563528286}"/>
              </a:ext>
            </a:extLst>
          </p:cNvPr>
          <p:cNvSpPr>
            <a:spLocks noGrp="1"/>
          </p:cNvSpPr>
          <p:nvPr>
            <p:ph type="sldNum" sz="quarter" idx="4294967295"/>
          </p:nvPr>
        </p:nvSpPr>
        <p:spPr>
          <a:xfrm>
            <a:off x="11518900" y="6581978"/>
            <a:ext cx="373062" cy="206104"/>
          </a:xfrm>
        </p:spPr>
        <p:txBody>
          <a:bodyPr/>
          <a:lstStyle/>
          <a:p>
            <a:pPr>
              <a:spcAft>
                <a:spcPts val="600"/>
              </a:spcAft>
            </a:pPr>
            <a:fld id="{03DC2DEF-D2FE-4B45-ABA4-9F153FD1C98A}" type="slidenum">
              <a:rPr lang="en-US" smtClean="0"/>
              <a:pPr>
                <a:spcAft>
                  <a:spcPts val="600"/>
                </a:spcAft>
              </a:pPr>
              <a:t>46</a:t>
            </a:fld>
            <a:endParaRPr lang="en-US"/>
          </a:p>
        </p:txBody>
      </p:sp>
    </p:spTree>
    <p:extLst>
      <p:ext uri="{BB962C8B-B14F-4D97-AF65-F5344CB8AC3E}">
        <p14:creationId xmlns:p14="http://schemas.microsoft.com/office/powerpoint/2010/main" val="3462884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LINQ to XML</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noAutofit/>
          </a:bodyPr>
          <a:lstStyle/>
          <a:p>
            <a:r>
              <a:rPr lang="en-US" sz="3200" dirty="0"/>
              <a:t>Creating Sample XML using LINQ</a:t>
            </a:r>
            <a:endParaRPr lang="vi-VN" sz="3200" dirty="0"/>
          </a:p>
          <a:p>
            <a:r>
              <a:rPr lang="vi-VN" sz="3200" dirty="0"/>
              <a:t>Reading XML using LINQ</a:t>
            </a:r>
            <a:endParaRPr lang="en-US" sz="3200" dirty="0"/>
          </a:p>
          <a:p>
            <a:r>
              <a:rPr lang="en-US" sz="3200" dirty="0"/>
              <a:t>Reading XML string using LINQ</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normAutofit/>
          </a:bodyPr>
          <a:lstStyle/>
          <a:p>
            <a:r>
              <a:rPr lang="en-US" sz="3200" dirty="0"/>
              <a:t>Applying where condition to xml in LINQ</a:t>
            </a:r>
          </a:p>
          <a:p>
            <a:r>
              <a:rPr lang="en-US" sz="3200" dirty="0"/>
              <a:t>Applying where between &amp; Order by to xml in LINQ</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47</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Rectangle: Rounded Corners 1">
            <a:extLst>
              <a:ext uri="{FF2B5EF4-FFF2-40B4-BE49-F238E27FC236}">
                <a16:creationId xmlns:a16="http://schemas.microsoft.com/office/drawing/2014/main" id="{AA25512F-9999-44A2-9986-321786C8AAA6}"/>
              </a:ext>
            </a:extLst>
          </p:cNvPr>
          <p:cNvSpPr/>
          <p:nvPr/>
        </p:nvSpPr>
        <p:spPr>
          <a:xfrm>
            <a:off x="2072640" y="1084217"/>
            <a:ext cx="8046720" cy="46895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dirty="0">
                <a:hlinkClick r:id="rId3"/>
              </a:rPr>
              <a:t>http://dotnetlearners.com/linq</a:t>
            </a:r>
            <a:endParaRPr lang="vi-VN" dirty="0"/>
          </a:p>
          <a:p>
            <a:pPr algn="ctr"/>
            <a:r>
              <a:rPr lang="vi-VN" dirty="0">
                <a:hlinkClick r:id="rId4"/>
              </a:rPr>
              <a:t>https://tranvantoanblog.wordpress.com/2017/04/18/linq-co-ban/</a:t>
            </a:r>
            <a:endParaRPr lang="vi-VN" dirty="0"/>
          </a:p>
          <a:p>
            <a:pPr algn="ctr"/>
            <a:r>
              <a:rPr lang="vi-VN" dirty="0">
                <a:hlinkClick r:id="rId5"/>
              </a:rPr>
              <a:t>https://www.dammio.com/2016/12/03/phan-1-linq-gioi-thieu-ve-linq</a:t>
            </a:r>
            <a:endParaRPr lang="vi-VN" dirty="0"/>
          </a:p>
          <a:p>
            <a:pPr algn="ctr"/>
            <a:r>
              <a:rPr lang="vi-VN" dirty="0">
                <a:hlinkClick r:id="rId6"/>
              </a:rPr>
              <a:t>https://www.devart.com/dotconnect/postgresql/articles/tutorial_linq.html</a:t>
            </a:r>
            <a:endParaRPr lang="vi-VN" dirty="0"/>
          </a:p>
          <a:p>
            <a:pPr algn="ctr"/>
            <a:endParaRPr lang="vi-VN" dirty="0"/>
          </a:p>
        </p:txBody>
      </p:sp>
    </p:spTree>
    <p:extLst>
      <p:ext uri="{BB962C8B-B14F-4D97-AF65-F5344CB8AC3E}">
        <p14:creationId xmlns:p14="http://schemas.microsoft.com/office/powerpoint/2010/main" val="196070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Rectangle: Rounded Corners 1">
            <a:extLst>
              <a:ext uri="{FF2B5EF4-FFF2-40B4-BE49-F238E27FC236}">
                <a16:creationId xmlns:a16="http://schemas.microsoft.com/office/drawing/2014/main" id="{AA25512F-9999-44A2-9986-321786C8AAA6}"/>
              </a:ext>
            </a:extLst>
          </p:cNvPr>
          <p:cNvSpPr/>
          <p:nvPr/>
        </p:nvSpPr>
        <p:spPr>
          <a:xfrm>
            <a:off x="2072640" y="1084217"/>
            <a:ext cx="8046720" cy="46895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sz="9600" b="1" dirty="0">
                <a:solidFill>
                  <a:srgbClr val="FF0000"/>
                </a:solidFill>
              </a:rPr>
              <a:t>DEMO</a:t>
            </a:r>
          </a:p>
        </p:txBody>
      </p:sp>
    </p:spTree>
    <p:extLst>
      <p:ext uri="{BB962C8B-B14F-4D97-AF65-F5344CB8AC3E}">
        <p14:creationId xmlns:p14="http://schemas.microsoft.com/office/powerpoint/2010/main" val="19636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LINQ to Objects - LINQ to Strings</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body" sz="half" idx="2"/>
          </p:nvPr>
        </p:nvSpPr>
        <p:spPr>
          <a:xfrm>
            <a:off x="839788" y="995363"/>
            <a:ext cx="7348444" cy="3729037"/>
          </a:xfrm>
        </p:spPr>
        <p:txBody>
          <a:bodyPr>
            <a:normAutofit/>
          </a:bodyPr>
          <a:lstStyle/>
          <a:p>
            <a:r>
              <a:rPr lang="en-US" sz="2600" dirty="0"/>
              <a:t>string input1 = "hi </a:t>
            </a:r>
            <a:r>
              <a:rPr lang="en-US" sz="2600" dirty="0" err="1"/>
              <a:t>Hellow</a:t>
            </a:r>
            <a:r>
              <a:rPr lang="en-US" sz="2600" dirty="0"/>
              <a:t> HI world </a:t>
            </a:r>
            <a:r>
              <a:rPr lang="en-US" sz="2600" dirty="0" err="1"/>
              <a:t>hellow</a:t>
            </a:r>
            <a:r>
              <a:rPr lang="en-US" sz="2600" dirty="0"/>
              <a:t> world </a:t>
            </a:r>
            <a:r>
              <a:rPr lang="en-US" sz="2600" dirty="0" err="1"/>
              <a:t>world</a:t>
            </a:r>
            <a:r>
              <a:rPr lang="en-US" sz="2600" dirty="0"/>
              <a:t> hi </a:t>
            </a:r>
            <a:r>
              <a:rPr lang="en-US" sz="2600" dirty="0" err="1"/>
              <a:t>hi</a:t>
            </a:r>
            <a:r>
              <a:rPr lang="en-US" sz="2600" dirty="0"/>
              <a:t>"; </a:t>
            </a:r>
          </a:p>
          <a:p>
            <a:r>
              <a:rPr lang="en-US" sz="2600" dirty="0"/>
              <a:t>var </a:t>
            </a:r>
            <a:r>
              <a:rPr lang="en-US" sz="2600" dirty="0" err="1"/>
              <a:t>wordsuinque</a:t>
            </a:r>
            <a:r>
              <a:rPr lang="en-US" sz="2600" dirty="0"/>
              <a:t> = from str in </a:t>
            </a:r>
            <a:r>
              <a:rPr lang="en-US" sz="2600" b="1" dirty="0">
                <a:solidFill>
                  <a:srgbClr val="FF0000"/>
                </a:solidFill>
              </a:rPr>
              <a:t>input1.ToLowerInvariant().Split().Distinct()                      </a:t>
            </a:r>
          </a:p>
          <a:p>
            <a:r>
              <a:rPr lang="en-US" sz="2600" dirty="0"/>
              <a:t>                      select new { </a:t>
            </a:r>
            <a:r>
              <a:rPr lang="en-US" sz="2600" dirty="0" err="1"/>
              <a:t>DistinctWords</a:t>
            </a:r>
            <a:r>
              <a:rPr lang="en-US" sz="2600" dirty="0"/>
              <a:t> = str }; </a:t>
            </a:r>
          </a:p>
          <a:p>
            <a:endParaRPr lang="en-US" sz="2600" dirty="0"/>
          </a:p>
          <a:p>
            <a:r>
              <a:rPr lang="en-US" sz="2600" dirty="0" err="1"/>
              <a:t>gvUniqueWords.DataSource</a:t>
            </a:r>
            <a:r>
              <a:rPr lang="en-US" sz="2600" dirty="0"/>
              <a:t> = </a:t>
            </a:r>
            <a:r>
              <a:rPr lang="en-US" sz="2600" dirty="0" err="1"/>
              <a:t>wordsuinque</a:t>
            </a:r>
            <a:r>
              <a:rPr lang="en-US" sz="2600" dirty="0"/>
              <a:t>; </a:t>
            </a:r>
          </a:p>
          <a:p>
            <a:r>
              <a:rPr lang="en-US" sz="2600" dirty="0" err="1"/>
              <a:t>gvUniqueWords.DataBind</a:t>
            </a:r>
            <a:r>
              <a:rPr lang="en-US" sz="2600" dirty="0"/>
              <a: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5</a:t>
            </a:fld>
            <a:endParaRPr lang="en-US" sz="800"/>
          </a:p>
        </p:txBody>
      </p:sp>
      <p:pic>
        <p:nvPicPr>
          <p:cNvPr id="20" name="Content Placeholder 19" descr="A screenshot of a cell phone&#10;&#10;Description automatically generated">
            <a:extLst>
              <a:ext uri="{FF2B5EF4-FFF2-40B4-BE49-F238E27FC236}">
                <a16:creationId xmlns:a16="http://schemas.microsoft.com/office/drawing/2014/main" id="{9B4225E4-24B9-4433-A927-D179DB7E4371}"/>
              </a:ext>
            </a:extLst>
          </p:cNvPr>
          <p:cNvPicPr>
            <a:picLocks noGrp="1" noChangeAspect="1"/>
          </p:cNvPicPr>
          <p:nvPr>
            <p:ph idx="1"/>
          </p:nvPr>
        </p:nvPicPr>
        <p:blipFill>
          <a:blip r:embed="rId2"/>
          <a:stretch>
            <a:fillRect/>
          </a:stretch>
        </p:blipFill>
        <p:spPr>
          <a:xfrm>
            <a:off x="8188232" y="987425"/>
            <a:ext cx="3330668" cy="3544783"/>
          </a:xfrm>
        </p:spPr>
      </p:pic>
      <p:sp>
        <p:nvSpPr>
          <p:cNvPr id="22" name="Rectangle 21">
            <a:extLst>
              <a:ext uri="{FF2B5EF4-FFF2-40B4-BE49-F238E27FC236}">
                <a16:creationId xmlns:a16="http://schemas.microsoft.com/office/drawing/2014/main" id="{31431452-9620-40D3-8ECA-01BBEC0ADCD2}"/>
              </a:ext>
            </a:extLst>
          </p:cNvPr>
          <p:cNvSpPr/>
          <p:nvPr/>
        </p:nvSpPr>
        <p:spPr>
          <a:xfrm>
            <a:off x="458788" y="5216306"/>
            <a:ext cx="11060112" cy="1323439"/>
          </a:xfrm>
          <a:prstGeom prst="rect">
            <a:avLst/>
          </a:prstGeom>
        </p:spPr>
        <p:txBody>
          <a:bodyPr wrap="square">
            <a:spAutoFit/>
          </a:bodyPr>
          <a:lstStyle/>
          <a:p>
            <a:r>
              <a:rPr lang="en-US" sz="4000" dirty="0"/>
              <a:t>Query will find the distinct words in the string order by words.</a:t>
            </a:r>
          </a:p>
        </p:txBody>
      </p:sp>
    </p:spTree>
    <p:extLst>
      <p:ext uri="{BB962C8B-B14F-4D97-AF65-F5344CB8AC3E}">
        <p14:creationId xmlns:p14="http://schemas.microsoft.com/office/powerpoint/2010/main" val="611985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Rectangle: Rounded Corners 1">
            <a:extLst>
              <a:ext uri="{FF2B5EF4-FFF2-40B4-BE49-F238E27FC236}">
                <a16:creationId xmlns:a16="http://schemas.microsoft.com/office/drawing/2014/main" id="{AA25512F-9999-44A2-9986-321786C8AAA6}"/>
              </a:ext>
            </a:extLst>
          </p:cNvPr>
          <p:cNvSpPr/>
          <p:nvPr/>
        </p:nvSpPr>
        <p:spPr>
          <a:xfrm>
            <a:off x="2072640" y="1084217"/>
            <a:ext cx="8046720" cy="46895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sz="9600" b="1" dirty="0">
                <a:solidFill>
                  <a:srgbClr val="FF0000"/>
                </a:solidFill>
              </a:rPr>
              <a:t>DEMO</a:t>
            </a:r>
          </a:p>
        </p:txBody>
      </p:sp>
    </p:spTree>
    <p:extLst>
      <p:ext uri="{BB962C8B-B14F-4D97-AF65-F5344CB8AC3E}">
        <p14:creationId xmlns:p14="http://schemas.microsoft.com/office/powerpoint/2010/main" val="14452834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Rectangle: Rounded Corners 1">
            <a:extLst>
              <a:ext uri="{FF2B5EF4-FFF2-40B4-BE49-F238E27FC236}">
                <a16:creationId xmlns:a16="http://schemas.microsoft.com/office/drawing/2014/main" id="{AA25512F-9999-44A2-9986-321786C8AAA6}"/>
              </a:ext>
            </a:extLst>
          </p:cNvPr>
          <p:cNvSpPr/>
          <p:nvPr/>
        </p:nvSpPr>
        <p:spPr>
          <a:xfrm>
            <a:off x="2072640" y="1084217"/>
            <a:ext cx="8046720" cy="46895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sz="9600" b="1" dirty="0">
                <a:solidFill>
                  <a:srgbClr val="FF0000"/>
                </a:solidFill>
              </a:rPr>
              <a:t>DEMO</a:t>
            </a:r>
          </a:p>
        </p:txBody>
      </p:sp>
    </p:spTree>
    <p:extLst>
      <p:ext uri="{BB962C8B-B14F-4D97-AF65-F5344CB8AC3E}">
        <p14:creationId xmlns:p14="http://schemas.microsoft.com/office/powerpoint/2010/main" val="2993543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Rectangle: Rounded Corners 1">
            <a:extLst>
              <a:ext uri="{FF2B5EF4-FFF2-40B4-BE49-F238E27FC236}">
                <a16:creationId xmlns:a16="http://schemas.microsoft.com/office/drawing/2014/main" id="{AA25512F-9999-44A2-9986-321786C8AAA6}"/>
              </a:ext>
            </a:extLst>
          </p:cNvPr>
          <p:cNvSpPr/>
          <p:nvPr/>
        </p:nvSpPr>
        <p:spPr>
          <a:xfrm>
            <a:off x="2072640" y="1084217"/>
            <a:ext cx="8046720" cy="46895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vi-VN" sz="9600" b="1" dirty="0">
                <a:solidFill>
                  <a:srgbClr val="FF0000"/>
                </a:solidFill>
              </a:rPr>
              <a:t>DEMO</a:t>
            </a:r>
          </a:p>
        </p:txBody>
      </p:sp>
    </p:spTree>
    <p:extLst>
      <p:ext uri="{BB962C8B-B14F-4D97-AF65-F5344CB8AC3E}">
        <p14:creationId xmlns:p14="http://schemas.microsoft.com/office/powerpoint/2010/main" val="365385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53</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71476" y="1593851"/>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549693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4770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6"/>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54</a:t>
            </a:fld>
            <a:endParaRPr lang="en-US" dirty="0"/>
          </a:p>
        </p:txBody>
      </p:sp>
    </p:spTree>
    <p:extLst>
      <p:ext uri="{BB962C8B-B14F-4D97-AF65-F5344CB8AC3E}">
        <p14:creationId xmlns:p14="http://schemas.microsoft.com/office/powerpoint/2010/main" val="3149670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a:off x="876300" y="1739900"/>
            <a:ext cx="1689100" cy="139700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55</a:t>
            </a:fld>
            <a:endParaRPr lang="en-US" dirty="0"/>
          </a:p>
        </p:txBody>
      </p:sp>
    </p:spTree>
    <p:extLst>
      <p:ext uri="{BB962C8B-B14F-4D97-AF65-F5344CB8AC3E}">
        <p14:creationId xmlns:p14="http://schemas.microsoft.com/office/powerpoint/2010/main" val="11630630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56</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57</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LINQ to Objects - LINQ to String Array</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body" sz="half" idx="2"/>
          </p:nvPr>
        </p:nvSpPr>
        <p:spPr>
          <a:xfrm>
            <a:off x="839787" y="995363"/>
            <a:ext cx="7553585" cy="3729037"/>
          </a:xfrm>
        </p:spPr>
        <p:txBody>
          <a:bodyPr>
            <a:normAutofit/>
          </a:bodyPr>
          <a:lstStyle/>
          <a:p>
            <a:r>
              <a:rPr lang="en-US" sz="2600" dirty="0"/>
              <a:t>string[] ary1 = new string[] { "Jan", "Feb", "Mar", "Apr", "May", "Jun", "Jul", "Aug", "Sep", "Oct", "Nov", "Dec" };</a:t>
            </a:r>
          </a:p>
          <a:p>
            <a:r>
              <a:rPr lang="en-US" sz="2600" dirty="0"/>
              <a:t>var month = from months in ary1</a:t>
            </a:r>
          </a:p>
          <a:p>
            <a:r>
              <a:rPr lang="en-US" sz="2600" dirty="0"/>
              <a:t>  where 		</a:t>
            </a:r>
            <a:r>
              <a:rPr lang="en-US" sz="2600" b="1" dirty="0" err="1">
                <a:solidFill>
                  <a:srgbClr val="FF0000"/>
                </a:solidFill>
              </a:rPr>
              <a:t>months.ToLowerInvariant</a:t>
            </a:r>
            <a:r>
              <a:rPr lang="en-US" sz="2600" b="1" dirty="0">
                <a:solidFill>
                  <a:srgbClr val="FF0000"/>
                </a:solidFill>
              </a:rPr>
              <a:t>().Contains("a")</a:t>
            </a:r>
          </a:p>
          <a:p>
            <a:r>
              <a:rPr lang="en-US" sz="2600" dirty="0"/>
              <a:t>            select new { </a:t>
            </a:r>
            <a:r>
              <a:rPr lang="en-US" sz="2600" dirty="0" err="1"/>
              <a:t>MonthContains_A</a:t>
            </a:r>
            <a:r>
              <a:rPr lang="en-US" sz="2600" dirty="0"/>
              <a:t> = months };</a:t>
            </a:r>
          </a:p>
          <a:p>
            <a:r>
              <a:rPr lang="en-US" sz="2600" dirty="0"/>
              <a:t>gvMonths1.DataSource = month;</a:t>
            </a:r>
          </a:p>
          <a:p>
            <a:r>
              <a:rPr lang="en-US" sz="2600" dirty="0"/>
              <a:t>gvMonths1.DataBind();</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6</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4798945"/>
            <a:ext cx="11060112" cy="1323439"/>
          </a:xfrm>
          <a:prstGeom prst="rect">
            <a:avLst/>
          </a:prstGeom>
        </p:spPr>
        <p:txBody>
          <a:bodyPr wrap="square">
            <a:spAutoFit/>
          </a:bodyPr>
          <a:lstStyle/>
          <a:p>
            <a:r>
              <a:rPr lang="en-US" sz="4000" dirty="0"/>
              <a:t>LINQ query will find the months which contains "A" in the string array.</a:t>
            </a:r>
          </a:p>
        </p:txBody>
      </p:sp>
      <p:pic>
        <p:nvPicPr>
          <p:cNvPr id="8" name="Content Placeholder 7" descr="A screenshot of a cell phone&#10;&#10;Description automatically generated">
            <a:extLst>
              <a:ext uri="{FF2B5EF4-FFF2-40B4-BE49-F238E27FC236}">
                <a16:creationId xmlns:a16="http://schemas.microsoft.com/office/drawing/2014/main" id="{C0FE69F4-5EB5-42FB-8232-1236AD627DB1}"/>
              </a:ext>
            </a:extLst>
          </p:cNvPr>
          <p:cNvPicPr>
            <a:picLocks noGrp="1" noChangeAspect="1"/>
          </p:cNvPicPr>
          <p:nvPr>
            <p:ph idx="1"/>
          </p:nvPr>
        </p:nvPicPr>
        <p:blipFill>
          <a:blip r:embed="rId2"/>
          <a:stretch>
            <a:fillRect/>
          </a:stretch>
        </p:blipFill>
        <p:spPr>
          <a:xfrm>
            <a:off x="8693442" y="995363"/>
            <a:ext cx="2825458" cy="3795644"/>
          </a:xfrm>
        </p:spPr>
      </p:pic>
    </p:spTree>
    <p:extLst>
      <p:ext uri="{BB962C8B-B14F-4D97-AF65-F5344CB8AC3E}">
        <p14:creationId xmlns:p14="http://schemas.microsoft.com/office/powerpoint/2010/main" val="234179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LINQ to Objects - LINQ to Int Array</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body" sz="half" idx="2"/>
          </p:nvPr>
        </p:nvSpPr>
        <p:spPr>
          <a:xfrm>
            <a:off x="839787" y="995363"/>
            <a:ext cx="7553585" cy="3729037"/>
          </a:xfrm>
        </p:spPr>
        <p:txBody>
          <a:bodyPr>
            <a:normAutofit/>
          </a:bodyPr>
          <a:lstStyle/>
          <a:p>
            <a:r>
              <a:rPr lang="en-US" sz="2600" dirty="0"/>
              <a:t>int[] ary1 = new int[] { 10, 27, 35, 40, 50, 11, 23, 25, 39, 22, 36 };</a:t>
            </a:r>
          </a:p>
          <a:p>
            <a:r>
              <a:rPr lang="en-US" sz="2600" dirty="0"/>
              <a:t>var </a:t>
            </a:r>
            <a:r>
              <a:rPr lang="en-US" sz="2600" dirty="0" err="1"/>
              <a:t>maxvalues</a:t>
            </a:r>
            <a:r>
              <a:rPr lang="en-US" sz="2600" dirty="0"/>
              <a:t> = (from values in ary1</a:t>
            </a:r>
          </a:p>
          <a:p>
            <a:r>
              <a:rPr lang="en-US" sz="2600" dirty="0"/>
              <a:t>                    </a:t>
            </a:r>
            <a:r>
              <a:rPr lang="en-US" sz="2600" b="1" dirty="0" err="1">
                <a:solidFill>
                  <a:srgbClr val="FF0000"/>
                </a:solidFill>
              </a:rPr>
              <a:t>orderby</a:t>
            </a:r>
            <a:r>
              <a:rPr lang="en-US" sz="2600" b="1" dirty="0">
                <a:solidFill>
                  <a:srgbClr val="FF0000"/>
                </a:solidFill>
              </a:rPr>
              <a:t> (int)values descending</a:t>
            </a:r>
          </a:p>
          <a:p>
            <a:r>
              <a:rPr lang="en-US" sz="2600" dirty="0"/>
              <a:t>                    select new { Max3Values = values }).</a:t>
            </a:r>
            <a:r>
              <a:rPr lang="en-US" sz="2600" b="1" dirty="0">
                <a:solidFill>
                  <a:srgbClr val="FF0000"/>
                </a:solidFill>
              </a:rPr>
              <a:t>Take(3)</a:t>
            </a:r>
            <a:r>
              <a:rPr lang="en-US" sz="2600" dirty="0"/>
              <a:t>;</a:t>
            </a:r>
          </a:p>
          <a:p>
            <a:r>
              <a:rPr lang="en-US" sz="2600" dirty="0" err="1"/>
              <a:t>gvMax.DataSource</a:t>
            </a:r>
            <a:r>
              <a:rPr lang="en-US" sz="2600" dirty="0"/>
              <a:t> = </a:t>
            </a:r>
            <a:r>
              <a:rPr lang="en-US" sz="2600" dirty="0" err="1"/>
              <a:t>maxvalues</a:t>
            </a:r>
            <a:r>
              <a:rPr lang="en-US" sz="2600" dirty="0"/>
              <a:t>;</a:t>
            </a:r>
          </a:p>
          <a:p>
            <a:r>
              <a:rPr lang="en-US" sz="2600" dirty="0" err="1"/>
              <a:t>gvMax.DataBind</a:t>
            </a:r>
            <a:r>
              <a:rPr lang="en-US" sz="2600" dirty="0"/>
              <a: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7</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4798945"/>
            <a:ext cx="11060112" cy="1323439"/>
          </a:xfrm>
          <a:prstGeom prst="rect">
            <a:avLst/>
          </a:prstGeom>
        </p:spPr>
        <p:txBody>
          <a:bodyPr wrap="square">
            <a:spAutoFit/>
          </a:bodyPr>
          <a:lstStyle/>
          <a:p>
            <a:r>
              <a:rPr lang="en-US" sz="4000" dirty="0"/>
              <a:t>LINQ query will find the maximum three numbers from the int array.</a:t>
            </a:r>
          </a:p>
        </p:txBody>
      </p:sp>
      <p:pic>
        <p:nvPicPr>
          <p:cNvPr id="9" name="Content Placeholder 8" descr="A screenshot of a cell phone&#10;&#10;Description automatically generated">
            <a:extLst>
              <a:ext uri="{FF2B5EF4-FFF2-40B4-BE49-F238E27FC236}">
                <a16:creationId xmlns:a16="http://schemas.microsoft.com/office/drawing/2014/main" id="{1E564746-8F13-4F5D-ABD0-8020CB531AA9}"/>
              </a:ext>
            </a:extLst>
          </p:cNvPr>
          <p:cNvPicPr>
            <a:picLocks noGrp="1" noChangeAspect="1"/>
          </p:cNvPicPr>
          <p:nvPr>
            <p:ph idx="1"/>
          </p:nvPr>
        </p:nvPicPr>
        <p:blipFill>
          <a:blip r:embed="rId2"/>
          <a:stretch>
            <a:fillRect/>
          </a:stretch>
        </p:blipFill>
        <p:spPr>
          <a:xfrm>
            <a:off x="8472487" y="914272"/>
            <a:ext cx="3046413" cy="3891218"/>
          </a:xfrm>
        </p:spPr>
      </p:pic>
    </p:spTree>
    <p:extLst>
      <p:ext uri="{BB962C8B-B14F-4D97-AF65-F5344CB8AC3E}">
        <p14:creationId xmlns:p14="http://schemas.microsoft.com/office/powerpoint/2010/main" val="3032619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LINQ to Objects - LINQ to Files and Directories</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body" sz="half" idx="2"/>
          </p:nvPr>
        </p:nvSpPr>
        <p:spPr>
          <a:xfrm>
            <a:off x="839787" y="995363"/>
            <a:ext cx="7553585" cy="3729037"/>
          </a:xfrm>
        </p:spPr>
        <p:txBody>
          <a:bodyPr>
            <a:normAutofit lnSpcReduction="10000"/>
          </a:bodyPr>
          <a:lstStyle/>
          <a:p>
            <a:r>
              <a:rPr lang="en-US" sz="2600" dirty="0" err="1"/>
              <a:t>System.IO.DirectoryInfo</a:t>
            </a:r>
            <a:r>
              <a:rPr lang="en-US" sz="2600" dirty="0"/>
              <a:t> </a:t>
            </a:r>
            <a:r>
              <a:rPr lang="en-US" sz="2600" dirty="0" err="1"/>
              <a:t>dir</a:t>
            </a:r>
            <a:r>
              <a:rPr lang="en-US" sz="2600" dirty="0"/>
              <a:t> = new </a:t>
            </a:r>
            <a:r>
              <a:rPr lang="en-US" sz="2600" dirty="0" err="1"/>
              <a:t>System.IO.DirectoryInfo</a:t>
            </a:r>
            <a:r>
              <a:rPr lang="en-US" sz="2600" dirty="0"/>
              <a:t>(@"E:\output");</a:t>
            </a:r>
          </a:p>
          <a:p>
            <a:r>
              <a:rPr lang="en-US" sz="2600" dirty="0"/>
              <a:t>var </a:t>
            </a:r>
            <a:r>
              <a:rPr lang="en-US" sz="2600" dirty="0" err="1"/>
              <a:t>giffiles</a:t>
            </a:r>
            <a:r>
              <a:rPr lang="en-US" sz="2600" dirty="0"/>
              <a:t> = from file in </a:t>
            </a:r>
            <a:r>
              <a:rPr lang="en-US" sz="2600" dirty="0" err="1"/>
              <a:t>dir.GetFiles</a:t>
            </a:r>
            <a:r>
              <a:rPr lang="en-US" sz="2600" dirty="0"/>
              <a:t>()</a:t>
            </a:r>
          </a:p>
          <a:p>
            <a:r>
              <a:rPr lang="en-US" sz="2600" dirty="0"/>
              <a:t>    where </a:t>
            </a:r>
            <a:r>
              <a:rPr lang="en-US" sz="2600" b="1" dirty="0" err="1">
                <a:solidFill>
                  <a:srgbClr val="FF0000"/>
                </a:solidFill>
              </a:rPr>
              <a:t>file.Extension</a:t>
            </a:r>
            <a:r>
              <a:rPr lang="en-US" sz="2600" b="1" dirty="0">
                <a:solidFill>
                  <a:srgbClr val="FF0000"/>
                </a:solidFill>
              </a:rPr>
              <a:t> == ".gif"</a:t>
            </a:r>
          </a:p>
          <a:p>
            <a:r>
              <a:rPr lang="en-US" sz="2600" b="1" dirty="0">
                <a:solidFill>
                  <a:srgbClr val="FF0000"/>
                </a:solidFill>
              </a:rPr>
              <a:t>    </a:t>
            </a:r>
            <a:r>
              <a:rPr lang="en-US" sz="2600" b="1" dirty="0" err="1">
                <a:solidFill>
                  <a:srgbClr val="FF0000"/>
                </a:solidFill>
              </a:rPr>
              <a:t>orderby</a:t>
            </a:r>
            <a:r>
              <a:rPr lang="en-US" sz="2600" b="1" dirty="0">
                <a:solidFill>
                  <a:srgbClr val="FF0000"/>
                </a:solidFill>
              </a:rPr>
              <a:t> </a:t>
            </a:r>
            <a:r>
              <a:rPr lang="en-US" sz="2600" b="1" dirty="0" err="1">
                <a:solidFill>
                  <a:srgbClr val="FF0000"/>
                </a:solidFill>
              </a:rPr>
              <a:t>file.Length</a:t>
            </a:r>
            <a:endParaRPr lang="en-US" sz="2600" b="1" dirty="0">
              <a:solidFill>
                <a:srgbClr val="FF0000"/>
              </a:solidFill>
            </a:endParaRPr>
          </a:p>
          <a:p>
            <a:r>
              <a:rPr lang="en-US" sz="2600" dirty="0"/>
              <a:t>    select new { </a:t>
            </a:r>
            <a:r>
              <a:rPr lang="en-US" sz="2600" dirty="0" err="1"/>
              <a:t>FileName</a:t>
            </a:r>
            <a:r>
              <a:rPr lang="en-US" sz="2600" dirty="0"/>
              <a:t> = </a:t>
            </a:r>
            <a:r>
              <a:rPr lang="en-US" sz="2600" dirty="0" err="1"/>
              <a:t>file.Name</a:t>
            </a:r>
            <a:r>
              <a:rPr lang="en-US" sz="2600" dirty="0"/>
              <a:t>, </a:t>
            </a:r>
            <a:r>
              <a:rPr lang="en-US" sz="2600" dirty="0" err="1"/>
              <a:t>FileSize</a:t>
            </a:r>
            <a:r>
              <a:rPr lang="en-US" sz="2600" dirty="0"/>
              <a:t> = (</a:t>
            </a:r>
            <a:r>
              <a:rPr lang="en-US" sz="2600" dirty="0" err="1"/>
              <a:t>file.Length</a:t>
            </a:r>
            <a:r>
              <a:rPr lang="en-US" sz="2600" dirty="0"/>
              <a:t> / 1024) + " KB" };</a:t>
            </a:r>
          </a:p>
          <a:p>
            <a:r>
              <a:rPr lang="en-US" sz="2600" dirty="0" err="1"/>
              <a:t>gv.DataSource</a:t>
            </a:r>
            <a:r>
              <a:rPr lang="en-US" sz="2600" dirty="0"/>
              <a:t> = </a:t>
            </a:r>
            <a:r>
              <a:rPr lang="en-US" sz="2600" dirty="0" err="1"/>
              <a:t>giffiles</a:t>
            </a:r>
            <a:r>
              <a:rPr lang="en-US" sz="2600" dirty="0"/>
              <a:t>;</a:t>
            </a:r>
          </a:p>
          <a:p>
            <a:r>
              <a:rPr lang="en-US" sz="2600" dirty="0" err="1"/>
              <a:t>gv.DataBind</a:t>
            </a:r>
            <a:r>
              <a:rPr lang="en-US" sz="2600" dirty="0"/>
              <a:t>();</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8</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4798945"/>
            <a:ext cx="11060112" cy="1323439"/>
          </a:xfrm>
          <a:prstGeom prst="rect">
            <a:avLst/>
          </a:prstGeom>
        </p:spPr>
        <p:txBody>
          <a:bodyPr wrap="square">
            <a:spAutoFit/>
          </a:bodyPr>
          <a:lstStyle/>
          <a:p>
            <a:r>
              <a:rPr lang="en-US" sz="4000" dirty="0"/>
              <a:t>LINQ query will find the gif image in a folder order by image size.</a:t>
            </a:r>
          </a:p>
        </p:txBody>
      </p:sp>
      <p:pic>
        <p:nvPicPr>
          <p:cNvPr id="8" name="Content Placeholder 7" descr="A picture containing drawing&#10;&#10;Description automatically generated">
            <a:extLst>
              <a:ext uri="{FF2B5EF4-FFF2-40B4-BE49-F238E27FC236}">
                <a16:creationId xmlns:a16="http://schemas.microsoft.com/office/drawing/2014/main" id="{F50DC419-1457-4D7A-8132-6EDFD6B460F3}"/>
              </a:ext>
            </a:extLst>
          </p:cNvPr>
          <p:cNvPicPr>
            <a:picLocks noGrp="1" noChangeAspect="1"/>
          </p:cNvPicPr>
          <p:nvPr>
            <p:ph idx="1"/>
          </p:nvPr>
        </p:nvPicPr>
        <p:blipFill>
          <a:blip r:embed="rId2"/>
          <a:stretch>
            <a:fillRect/>
          </a:stretch>
        </p:blipFill>
        <p:spPr>
          <a:xfrm>
            <a:off x="7550331" y="1018700"/>
            <a:ext cx="3968569" cy="3555654"/>
          </a:xfrm>
        </p:spPr>
      </p:pic>
    </p:spTree>
    <p:extLst>
      <p:ext uri="{BB962C8B-B14F-4D97-AF65-F5344CB8AC3E}">
        <p14:creationId xmlns:p14="http://schemas.microsoft.com/office/powerpoint/2010/main" val="1576744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a:xfrm>
            <a:off x="458788" y="301625"/>
            <a:ext cx="11060112" cy="685800"/>
          </a:xfrm>
        </p:spPr>
        <p:txBody>
          <a:bodyPr anchor="b">
            <a:normAutofit/>
          </a:bodyPr>
          <a:lstStyle/>
          <a:p>
            <a:r>
              <a:rPr lang="en-US" sz="3600" dirty="0"/>
              <a:t>LINQ to Objects - LINQ to Lists</a:t>
            </a:r>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type="body" sz="half" idx="2"/>
          </p:nvPr>
        </p:nvSpPr>
        <p:spPr>
          <a:xfrm>
            <a:off x="839788" y="995363"/>
            <a:ext cx="6986472" cy="3729037"/>
          </a:xfrm>
        </p:spPr>
        <p:txBody>
          <a:bodyPr>
            <a:normAutofit fontScale="77500" lnSpcReduction="20000"/>
          </a:bodyPr>
          <a:lstStyle/>
          <a:p>
            <a:r>
              <a:rPr lang="vi-VN" sz="2600" dirty="0"/>
              <a:t>public class Products{</a:t>
            </a:r>
            <a:r>
              <a:rPr lang="en-US" sz="2600" dirty="0"/>
              <a:t>…}</a:t>
            </a:r>
          </a:p>
          <a:p>
            <a:r>
              <a:rPr lang="en-US" sz="2600" dirty="0"/>
              <a:t>List&lt;Products&gt; </a:t>
            </a:r>
            <a:r>
              <a:rPr lang="en-US" sz="2600" dirty="0" err="1"/>
              <a:t>listProducts</a:t>
            </a:r>
            <a:r>
              <a:rPr lang="en-US" sz="2600" dirty="0"/>
              <a:t> = new List&lt;Products&gt;();</a:t>
            </a:r>
          </a:p>
          <a:p>
            <a:r>
              <a:rPr lang="en-US" sz="2600" dirty="0" err="1"/>
              <a:t>listProducts.Add</a:t>
            </a:r>
            <a:r>
              <a:rPr lang="en-US" sz="2600" dirty="0"/>
              <a:t>(…); …</a:t>
            </a:r>
          </a:p>
          <a:p>
            <a:r>
              <a:rPr lang="en-US" sz="2600" dirty="0"/>
              <a:t>var </a:t>
            </a:r>
            <a:r>
              <a:rPr lang="en-US" sz="2600" dirty="0" err="1"/>
              <a:t>proudcts</a:t>
            </a:r>
            <a:r>
              <a:rPr lang="en-US" sz="2600" dirty="0"/>
              <a:t> = from products in </a:t>
            </a:r>
            <a:r>
              <a:rPr lang="en-US" sz="2600" dirty="0" err="1"/>
              <a:t>listProducts</a:t>
            </a:r>
            <a:endParaRPr lang="en-US" sz="2600" dirty="0"/>
          </a:p>
          <a:p>
            <a:r>
              <a:rPr lang="en-US" sz="2600" dirty="0"/>
              <a:t>       where </a:t>
            </a:r>
            <a:r>
              <a:rPr lang="en-US" sz="2600" b="1" dirty="0" err="1">
                <a:solidFill>
                  <a:srgbClr val="FF0000"/>
                </a:solidFill>
              </a:rPr>
              <a:t>products.Price</a:t>
            </a:r>
            <a:r>
              <a:rPr lang="en-US" sz="2600" b="1" dirty="0">
                <a:solidFill>
                  <a:srgbClr val="FF0000"/>
                </a:solidFill>
              </a:rPr>
              <a:t> &gt; 5000 &amp;&amp; </a:t>
            </a:r>
            <a:r>
              <a:rPr lang="en-US" sz="2600" b="1" dirty="0" err="1">
                <a:solidFill>
                  <a:srgbClr val="FF0000"/>
                </a:solidFill>
              </a:rPr>
              <a:t>products.Price</a:t>
            </a:r>
            <a:r>
              <a:rPr lang="en-US" sz="2600" b="1" dirty="0">
                <a:solidFill>
                  <a:srgbClr val="FF0000"/>
                </a:solidFill>
              </a:rPr>
              <a:t> &lt; 10000</a:t>
            </a:r>
          </a:p>
          <a:p>
            <a:r>
              <a:rPr lang="en-US" sz="2600" b="1" dirty="0">
                <a:solidFill>
                  <a:srgbClr val="FF0000"/>
                </a:solidFill>
              </a:rPr>
              <a:t>        </a:t>
            </a:r>
            <a:r>
              <a:rPr lang="en-US" sz="2600" b="1" dirty="0" err="1">
                <a:solidFill>
                  <a:srgbClr val="FF0000"/>
                </a:solidFill>
              </a:rPr>
              <a:t>orderby</a:t>
            </a:r>
            <a:r>
              <a:rPr lang="en-US" sz="2600" b="1" dirty="0">
                <a:solidFill>
                  <a:srgbClr val="FF0000"/>
                </a:solidFill>
              </a:rPr>
              <a:t> </a:t>
            </a:r>
            <a:r>
              <a:rPr lang="en-US" sz="2600" b="1" dirty="0" err="1">
                <a:solidFill>
                  <a:srgbClr val="FF0000"/>
                </a:solidFill>
              </a:rPr>
              <a:t>products.Price</a:t>
            </a:r>
            <a:endParaRPr lang="en-US" sz="2600" b="1" dirty="0">
              <a:solidFill>
                <a:srgbClr val="FF0000"/>
              </a:solidFill>
            </a:endParaRPr>
          </a:p>
          <a:p>
            <a:r>
              <a:rPr lang="en-US" sz="2600" dirty="0"/>
              <a:t>        select new { </a:t>
            </a:r>
            <a:r>
              <a:rPr lang="en-US" sz="2600" dirty="0" err="1"/>
              <a:t>products.ProductName</a:t>
            </a:r>
            <a:r>
              <a:rPr lang="en-US" sz="2600" dirty="0"/>
              <a:t>, </a:t>
            </a:r>
            <a:r>
              <a:rPr lang="en-US" sz="2600" dirty="0" err="1"/>
              <a:t>products.Category</a:t>
            </a:r>
            <a:r>
              <a:rPr lang="en-US" sz="2600" dirty="0"/>
              <a:t>, </a:t>
            </a:r>
            <a:r>
              <a:rPr lang="en-US" sz="2600" dirty="0" err="1"/>
              <a:t>products.Price</a:t>
            </a:r>
            <a:r>
              <a:rPr lang="en-US" sz="2600" dirty="0"/>
              <a:t> };</a:t>
            </a:r>
          </a:p>
          <a:p>
            <a:endParaRPr lang="en-US" sz="2600" dirty="0"/>
          </a:p>
          <a:p>
            <a:r>
              <a:rPr lang="en-US" sz="2600" dirty="0"/>
              <a:t>gvproducts1.DataSource = </a:t>
            </a:r>
            <a:r>
              <a:rPr lang="en-US" sz="2600" dirty="0" err="1"/>
              <a:t>proudcts</a:t>
            </a:r>
            <a:r>
              <a:rPr lang="en-US" sz="2600" dirty="0"/>
              <a:t>;</a:t>
            </a:r>
          </a:p>
          <a:p>
            <a:r>
              <a:rPr lang="en-US" sz="2600" dirty="0"/>
              <a:t>gvproducts1.DataBind();</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a:xfrm>
            <a:off x="11518900" y="6581978"/>
            <a:ext cx="373062" cy="206104"/>
          </a:xfrm>
        </p:spPr>
        <p:txBody>
          <a:bodyPr anchor="ctr">
            <a:normAutofit/>
          </a:bodyPr>
          <a:lstStyle/>
          <a:p>
            <a:pPr>
              <a:lnSpc>
                <a:spcPct val="90000"/>
              </a:lnSpc>
              <a:spcAft>
                <a:spcPts val="600"/>
              </a:spcAft>
            </a:pPr>
            <a:fld id="{03DC2DEF-D2FE-4B45-ABA4-9F153FD1C98A}" type="slidenum">
              <a:rPr lang="en-US" sz="800" smtClean="0"/>
              <a:pPr>
                <a:lnSpc>
                  <a:spcPct val="90000"/>
                </a:lnSpc>
                <a:spcAft>
                  <a:spcPts val="600"/>
                </a:spcAft>
              </a:pPr>
              <a:t>9</a:t>
            </a:fld>
            <a:endParaRPr lang="en-US" sz="800"/>
          </a:p>
        </p:txBody>
      </p:sp>
      <p:sp>
        <p:nvSpPr>
          <p:cNvPr id="22" name="Rectangle 21">
            <a:extLst>
              <a:ext uri="{FF2B5EF4-FFF2-40B4-BE49-F238E27FC236}">
                <a16:creationId xmlns:a16="http://schemas.microsoft.com/office/drawing/2014/main" id="{31431452-9620-40D3-8ECA-01BBEC0ADCD2}"/>
              </a:ext>
            </a:extLst>
          </p:cNvPr>
          <p:cNvSpPr/>
          <p:nvPr/>
        </p:nvSpPr>
        <p:spPr>
          <a:xfrm>
            <a:off x="458788" y="4798945"/>
            <a:ext cx="11060112" cy="1323439"/>
          </a:xfrm>
          <a:prstGeom prst="rect">
            <a:avLst/>
          </a:prstGeom>
        </p:spPr>
        <p:txBody>
          <a:bodyPr wrap="square">
            <a:spAutoFit/>
          </a:bodyPr>
          <a:lstStyle/>
          <a:p>
            <a:r>
              <a:rPr lang="en-US" sz="4000" dirty="0"/>
              <a:t>LINQ query will find the products which are having price between 5000 and 10000 from Products list.</a:t>
            </a:r>
          </a:p>
        </p:txBody>
      </p:sp>
      <p:pic>
        <p:nvPicPr>
          <p:cNvPr id="8" name="Content Placeholder 7" descr="A screenshot of a cell phone&#10;&#10;Description automatically generated">
            <a:extLst>
              <a:ext uri="{FF2B5EF4-FFF2-40B4-BE49-F238E27FC236}">
                <a16:creationId xmlns:a16="http://schemas.microsoft.com/office/drawing/2014/main" id="{7B374472-17DC-4A8C-872C-822357924091}"/>
              </a:ext>
            </a:extLst>
          </p:cNvPr>
          <p:cNvPicPr>
            <a:picLocks noGrp="1" noChangeAspect="1"/>
          </p:cNvPicPr>
          <p:nvPr>
            <p:ph idx="1"/>
          </p:nvPr>
        </p:nvPicPr>
        <p:blipFill>
          <a:blip r:embed="rId2"/>
          <a:stretch>
            <a:fillRect/>
          </a:stretch>
        </p:blipFill>
        <p:spPr>
          <a:xfrm>
            <a:off x="7053945" y="1930034"/>
            <a:ext cx="5085395" cy="1858195"/>
          </a:xfrm>
        </p:spPr>
      </p:pic>
    </p:spTree>
    <p:extLst>
      <p:ext uri="{BB962C8B-B14F-4D97-AF65-F5344CB8AC3E}">
        <p14:creationId xmlns:p14="http://schemas.microsoft.com/office/powerpoint/2010/main" val="1282124101"/>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1986</Words>
  <Application>Microsoft Office PowerPoint</Application>
  <PresentationFormat>Widescreen</PresentationFormat>
  <Paragraphs>337</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Calibri Light</vt:lpstr>
      <vt:lpstr>Office Theme</vt:lpstr>
      <vt:lpstr>Introduction to LINQ (Language Integrated Query)</vt:lpstr>
      <vt:lpstr>PowerPoint Presentation</vt:lpstr>
      <vt:lpstr>PowerPoint Presentation</vt:lpstr>
      <vt:lpstr>LINQ to Objects</vt:lpstr>
      <vt:lpstr>LINQ to Objects - LINQ to Strings</vt:lpstr>
      <vt:lpstr>LINQ to Objects - LINQ to String Array</vt:lpstr>
      <vt:lpstr>LINQ to Objects - LINQ to Int Array</vt:lpstr>
      <vt:lpstr>LINQ to Objects - LINQ to Files and Directories</vt:lpstr>
      <vt:lpstr>LINQ to Objects - LINQ to Lists</vt:lpstr>
      <vt:lpstr>LINQ to SQL</vt:lpstr>
      <vt:lpstr>LINQ to SQL Creating DBML</vt:lpstr>
      <vt:lpstr>LINQ to SQL Creating DBML</vt:lpstr>
      <vt:lpstr>LINQ to SQL Creating DBML</vt:lpstr>
      <vt:lpstr>LINQ to SQL Creating DBML</vt:lpstr>
      <vt:lpstr>LINQ to SQL Creating DBML</vt:lpstr>
      <vt:lpstr>LINQ to SQL Creating DBML</vt:lpstr>
      <vt:lpstr>LINQ to SQL Creating DBML</vt:lpstr>
      <vt:lpstr>LINQ to SQL Creating DBML</vt:lpstr>
      <vt:lpstr>LINQ to SQL Creating DBML</vt:lpstr>
      <vt:lpstr>LINQ to SQL Creating DBML</vt:lpstr>
      <vt:lpstr>LINQ to SQL Writing Select Query</vt:lpstr>
      <vt:lpstr>LINQ to SQL Joins</vt:lpstr>
      <vt:lpstr>LINQ to SQL Inner Join</vt:lpstr>
      <vt:lpstr>LINQ to SQL Inner Join</vt:lpstr>
      <vt:lpstr>LINQ to SQL Group Join</vt:lpstr>
      <vt:lpstr>LINQ to SQL Group Join</vt:lpstr>
      <vt:lpstr>LINQ to SQL Left Outer Join</vt:lpstr>
      <vt:lpstr>LINQ to SQL Left Outer Join</vt:lpstr>
      <vt:lpstr>LINQ to SQL Cross Join</vt:lpstr>
      <vt:lpstr>LINQ to SQL Cross Join</vt:lpstr>
      <vt:lpstr>LINQ to SQL Cross Join</vt:lpstr>
      <vt:lpstr>LINQ to SQL LIKE Operator</vt:lpstr>
      <vt:lpstr>LINQ to SQL LIKE Operator</vt:lpstr>
      <vt:lpstr>LINQ to SQL LIKE Operator</vt:lpstr>
      <vt:lpstr>LINQ to SQL LIKE Operator</vt:lpstr>
      <vt:lpstr>LINQ to SQL Insert</vt:lpstr>
      <vt:lpstr>LINQ to SQL Update</vt:lpstr>
      <vt:lpstr>LINQ to SQL Delete</vt:lpstr>
      <vt:lpstr>LINQ to SQL Calling Stored Procedure</vt:lpstr>
      <vt:lpstr>LINQ to SQL Calling Stored Procedure</vt:lpstr>
      <vt:lpstr>LINQ to DataSet</vt:lpstr>
      <vt:lpstr>LINQ to Objects - LINQ to DataSet</vt:lpstr>
      <vt:lpstr>LINQ to Objects - LINQ to DataSet</vt:lpstr>
      <vt:lpstr>LINQ to Entities</vt:lpstr>
      <vt:lpstr>LINQ to Entities</vt:lpstr>
      <vt:lpstr>LINQ to XML</vt:lpstr>
      <vt:lpstr>LINQ to XML</vt:lpstr>
      <vt:lpstr>PowerPoint Presentation</vt:lpstr>
      <vt:lpstr>PowerPoint Presentation</vt:lpstr>
      <vt:lpstr>PowerPoint Presentation</vt:lpstr>
      <vt:lpstr>PowerPoint Presentation</vt:lpstr>
      <vt:lpstr>PowerPoint Presentation</vt:lpstr>
      <vt:lpstr>Slide Title</vt:lpstr>
      <vt:lpstr>Lorem ipsum dolor sit amet ipsum</vt:lpstr>
      <vt:lpstr>Slide Title</vt:lpstr>
      <vt:lpstr>Slide Title</vt:lpstr>
      <vt:lpstr>Slide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2020-05-17T18:38:17Z</dcterms:created>
  <dcterms:modified xsi:type="dcterms:W3CDTF">2020-05-18T00:56:21Z</dcterms:modified>
</cp:coreProperties>
</file>