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9" r:id="rId2"/>
    <p:sldId id="300" r:id="rId3"/>
    <p:sldId id="301" r:id="rId4"/>
    <p:sldId id="299" r:id="rId5"/>
    <p:sldId id="302" r:id="rId6"/>
    <p:sldId id="303" r:id="rId7"/>
    <p:sldId id="304" r:id="rId8"/>
  </p:sldIdLst>
  <p:sldSz cx="9144000" cy="5143500" type="screen16x9"/>
  <p:notesSz cx="6858000" cy="9144000"/>
  <p:embeddedFontLst>
    <p:embeddedFont>
      <p:font typeface="Exo 2" panose="020B060402020202020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46A11D-5319-4002-A0A6-C2018E758806}">
  <a:tblStyle styleId="{D546A11D-5319-4002-A0A6-C2018E7588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93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71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30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98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68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39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250678" y="2162091"/>
            <a:ext cx="533821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requirements</a:t>
            </a:r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249382" y="1398993"/>
            <a:ext cx="29793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573839" y="2915841"/>
            <a:ext cx="4691887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Use-case model  and Functional – NonFunctional Requirements</a:t>
            </a:r>
            <a:endParaRPr b="1"/>
          </a:p>
        </p:txBody>
      </p:sp>
      <p:cxnSp>
        <p:nvCxnSpPr>
          <p:cNvPr id="194" name="Google Shape;194;p36"/>
          <p:cNvCxnSpPr/>
          <p:nvPr/>
        </p:nvCxnSpPr>
        <p:spPr>
          <a:xfrm>
            <a:off x="85061" y="4567739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F5B261A-6779-D964-08EA-4C77CC1BD7A9}"/>
              </a:ext>
            </a:extLst>
          </p:cNvPr>
          <p:cNvGrpSpPr/>
          <p:nvPr/>
        </p:nvGrpSpPr>
        <p:grpSpPr>
          <a:xfrm>
            <a:off x="1806497" y="1152557"/>
            <a:ext cx="499313" cy="492872"/>
            <a:chOff x="2771553" y="1664023"/>
            <a:chExt cx="797371" cy="797371"/>
          </a:xfrm>
        </p:grpSpPr>
        <p:pic>
          <p:nvPicPr>
            <p:cNvPr id="1026" name="Picture 2" descr="Requirement - Free people icons">
              <a:extLst>
                <a:ext uri="{FF2B5EF4-FFF2-40B4-BE49-F238E27FC236}">
                  <a16:creationId xmlns:a16="http://schemas.microsoft.com/office/drawing/2014/main" id="{F4554D9D-4BE9-ECB1-0BB7-8F944AFCE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553" y="1664023"/>
              <a:ext cx="797371" cy="797371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accent5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" name="Google Shape;196;p36"/>
            <p:cNvSpPr/>
            <p:nvPr/>
          </p:nvSpPr>
          <p:spPr>
            <a:xfrm>
              <a:off x="2797302" y="2173290"/>
              <a:ext cx="301499" cy="288104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50;p40">
            <a:extLst>
              <a:ext uri="{FF2B5EF4-FFF2-40B4-BE49-F238E27FC236}">
                <a16:creationId xmlns:a16="http://schemas.microsoft.com/office/drawing/2014/main" id="{9CF6FFBA-D0AB-6D19-B030-0B3A7F92CF54}"/>
              </a:ext>
            </a:extLst>
          </p:cNvPr>
          <p:cNvSpPr txBox="1">
            <a:spLocks/>
          </p:cNvSpPr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Introduction to Software Engineering - 20CLC07</a:t>
            </a:r>
          </a:p>
        </p:txBody>
      </p:sp>
      <p:sp>
        <p:nvSpPr>
          <p:cNvPr id="4" name="Google Shape;250;p40">
            <a:extLst>
              <a:ext uri="{FF2B5EF4-FFF2-40B4-BE49-F238E27FC236}">
                <a16:creationId xmlns:a16="http://schemas.microsoft.com/office/drawing/2014/main" id="{33BC09EF-0B2B-B3BD-C256-726AE3212272}"/>
              </a:ext>
            </a:extLst>
          </p:cNvPr>
          <p:cNvSpPr txBox="1">
            <a:spLocks/>
          </p:cNvSpPr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Foodaholic – Group 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3071609" y="1715467"/>
            <a:ext cx="2995981" cy="6230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model</a:t>
            </a:r>
            <a:endParaRPr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34843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50;p40">
            <a:extLst>
              <a:ext uri="{FF2B5EF4-FFF2-40B4-BE49-F238E27FC236}">
                <a16:creationId xmlns:a16="http://schemas.microsoft.com/office/drawing/2014/main" id="{1297AEB3-0409-65B7-CFF9-CFB57F3DAA54}"/>
              </a:ext>
            </a:extLst>
          </p:cNvPr>
          <p:cNvSpPr txBox="1">
            <a:spLocks/>
          </p:cNvSpPr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Introduction to Software Engineering - 20CLC07</a:t>
            </a:r>
          </a:p>
        </p:txBody>
      </p:sp>
      <p:sp>
        <p:nvSpPr>
          <p:cNvPr id="3" name="Google Shape;250;p40">
            <a:extLst>
              <a:ext uri="{FF2B5EF4-FFF2-40B4-BE49-F238E27FC236}">
                <a16:creationId xmlns:a16="http://schemas.microsoft.com/office/drawing/2014/main" id="{86378129-D95C-2B88-DA29-113AAA682560}"/>
              </a:ext>
            </a:extLst>
          </p:cNvPr>
          <p:cNvSpPr txBox="1">
            <a:spLocks/>
          </p:cNvSpPr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Foodaholic – Group 01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5E2B70-01D6-1131-4437-1AF6DAF97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8" y="2298617"/>
            <a:ext cx="3049749" cy="563654"/>
          </a:xfrm>
        </p:spPr>
        <p:txBody>
          <a:bodyPr/>
          <a:lstStyle/>
          <a:p>
            <a:pPr algn="l"/>
            <a:r>
              <a:rPr lang="en-US"/>
              <a:t>Use-case model of Foodaholic website</a:t>
            </a:r>
          </a:p>
        </p:txBody>
      </p:sp>
    </p:spTree>
    <p:extLst>
      <p:ext uri="{BB962C8B-B14F-4D97-AF65-F5344CB8AC3E}">
        <p14:creationId xmlns:p14="http://schemas.microsoft.com/office/powerpoint/2010/main" val="149265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0"/>
          <p:cNvCxnSpPr/>
          <p:nvPr/>
        </p:nvCxnSpPr>
        <p:spPr>
          <a:xfrm>
            <a:off x="283728" y="2242103"/>
            <a:ext cx="1368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50;p40">
            <a:extLst>
              <a:ext uri="{FF2B5EF4-FFF2-40B4-BE49-F238E27FC236}">
                <a16:creationId xmlns:a16="http://schemas.microsoft.com/office/drawing/2014/main" id="{5543B71E-6F42-69C2-D493-249A7CA8D807}"/>
              </a:ext>
            </a:extLst>
          </p:cNvPr>
          <p:cNvSpPr txBox="1">
            <a:spLocks/>
          </p:cNvSpPr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Introduction to Software Engineering - 20CLC07</a:t>
            </a:r>
          </a:p>
        </p:txBody>
      </p:sp>
      <p:sp>
        <p:nvSpPr>
          <p:cNvPr id="5" name="Google Shape;250;p40">
            <a:extLst>
              <a:ext uri="{FF2B5EF4-FFF2-40B4-BE49-F238E27FC236}">
                <a16:creationId xmlns:a16="http://schemas.microsoft.com/office/drawing/2014/main" id="{80723F8B-918C-E966-C57B-8162970FCC87}"/>
              </a:ext>
            </a:extLst>
          </p:cNvPr>
          <p:cNvSpPr txBox="1">
            <a:spLocks/>
          </p:cNvSpPr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Foodaholic – Group 01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4A71A-D89C-5E12-EFAB-D10EE1183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" b="-80"/>
          <a:stretch/>
        </p:blipFill>
        <p:spPr bwMode="auto">
          <a:xfrm>
            <a:off x="3991162" y="148478"/>
            <a:ext cx="5092185" cy="43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50;p40">
            <a:extLst>
              <a:ext uri="{FF2B5EF4-FFF2-40B4-BE49-F238E27FC236}">
                <a16:creationId xmlns:a16="http://schemas.microsoft.com/office/drawing/2014/main" id="{991381C9-8F06-BA6E-E3F6-D970D5DB6F65}"/>
              </a:ext>
            </a:extLst>
          </p:cNvPr>
          <p:cNvSpPr txBox="1">
            <a:spLocks/>
          </p:cNvSpPr>
          <p:nvPr/>
        </p:nvSpPr>
        <p:spPr>
          <a:xfrm>
            <a:off x="163162" y="1923126"/>
            <a:ext cx="2055498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600"/>
              <a:t>Model elements: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795A3E38-DD2A-1320-016D-E798451C8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728" y="3347420"/>
            <a:ext cx="3983400" cy="1107827"/>
          </a:xfrm>
        </p:spPr>
        <p:txBody>
          <a:bodyPr/>
          <a:lstStyle/>
          <a:p>
            <a:pPr algn="l"/>
            <a:r>
              <a:rPr lang="en-US"/>
              <a:t>Many use-cases, include: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The features will be developed in the future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The features have been completed </a:t>
            </a:r>
          </a:p>
          <a:p>
            <a:pPr marL="152400" indent="0" algn="l"/>
            <a:r>
              <a:rPr lang="en-US"/>
              <a:t>(will be mentioned in the functional requirements)</a:t>
            </a:r>
          </a:p>
          <a:p>
            <a:pPr marL="152400" indent="0" algn="l"/>
            <a:r>
              <a:rPr lang="en-US"/>
              <a:t>		     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01751E82-D0E9-EAAA-F74E-9BFE34C9A5F7}"/>
              </a:ext>
            </a:extLst>
          </p:cNvPr>
          <p:cNvSpPr txBox="1">
            <a:spLocks/>
          </p:cNvSpPr>
          <p:nvPr/>
        </p:nvSpPr>
        <p:spPr>
          <a:xfrm>
            <a:off x="315562" y="2347747"/>
            <a:ext cx="3983400" cy="11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/>
            <a:r>
              <a:rPr lang="en-US"/>
              <a:t>Three actors: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Guest (Un-registered user)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Registered user (Main user of the website)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Admin (User management)</a:t>
            </a:r>
          </a:p>
          <a:p>
            <a:pPr algn="l"/>
            <a:r>
              <a:rPr lang="en-US"/>
              <a:t>		     </a:t>
            </a:r>
          </a:p>
        </p:txBody>
      </p:sp>
      <p:sp>
        <p:nvSpPr>
          <p:cNvPr id="17" name="Google Shape;206;p37">
            <a:extLst>
              <a:ext uri="{FF2B5EF4-FFF2-40B4-BE49-F238E27FC236}">
                <a16:creationId xmlns:a16="http://schemas.microsoft.com/office/drawing/2014/main" id="{613EEECB-431D-9CBF-8785-D63C91CB7F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072" y="0"/>
            <a:ext cx="3983400" cy="6230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model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65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326868" y="2415497"/>
            <a:ext cx="4485464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of the functionalities that my team have already achieved</a:t>
            </a: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326868" y="1792434"/>
            <a:ext cx="4485464" cy="6230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34843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50;p40">
            <a:extLst>
              <a:ext uri="{FF2B5EF4-FFF2-40B4-BE49-F238E27FC236}">
                <a16:creationId xmlns:a16="http://schemas.microsoft.com/office/drawing/2014/main" id="{1297AEB3-0409-65B7-CFF9-CFB57F3DAA54}"/>
              </a:ext>
            </a:extLst>
          </p:cNvPr>
          <p:cNvSpPr txBox="1">
            <a:spLocks/>
          </p:cNvSpPr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Introduction to Software Engineering - 20CLC07</a:t>
            </a:r>
          </a:p>
        </p:txBody>
      </p:sp>
      <p:sp>
        <p:nvSpPr>
          <p:cNvPr id="3" name="Google Shape;250;p40">
            <a:extLst>
              <a:ext uri="{FF2B5EF4-FFF2-40B4-BE49-F238E27FC236}">
                <a16:creationId xmlns:a16="http://schemas.microsoft.com/office/drawing/2014/main" id="{86378129-D95C-2B88-DA29-113AAA682560}"/>
              </a:ext>
            </a:extLst>
          </p:cNvPr>
          <p:cNvSpPr txBox="1">
            <a:spLocks/>
          </p:cNvSpPr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Foodaholic – Group 01</a:t>
            </a:r>
          </a:p>
        </p:txBody>
      </p:sp>
    </p:spTree>
    <p:extLst>
      <p:ext uri="{BB962C8B-B14F-4D97-AF65-F5344CB8AC3E}">
        <p14:creationId xmlns:p14="http://schemas.microsoft.com/office/powerpoint/2010/main" val="807585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88A53004-24E9-324B-7197-DDFB4D933C7C}"/>
              </a:ext>
            </a:extLst>
          </p:cNvPr>
          <p:cNvSpPr txBox="1">
            <a:spLocks/>
          </p:cNvSpPr>
          <p:nvPr/>
        </p:nvSpPr>
        <p:spPr>
          <a:xfrm>
            <a:off x="137346" y="1042753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1. Log in </a:t>
            </a:r>
          </a:p>
        </p:txBody>
      </p:sp>
      <p:sp>
        <p:nvSpPr>
          <p:cNvPr id="18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26D6E59A-03D2-C181-2D35-46BF1EBC148B}"/>
              </a:ext>
            </a:extLst>
          </p:cNvPr>
          <p:cNvSpPr txBox="1">
            <a:spLocks/>
          </p:cNvSpPr>
          <p:nvPr/>
        </p:nvSpPr>
        <p:spPr>
          <a:xfrm>
            <a:off x="1367964" y="1042753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2. Sign up </a:t>
            </a:r>
          </a:p>
        </p:txBody>
      </p:sp>
      <p:sp>
        <p:nvSpPr>
          <p:cNvPr id="19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4B486DD1-461F-F36C-CF67-3B64C6DE7D0B}"/>
              </a:ext>
            </a:extLst>
          </p:cNvPr>
          <p:cNvSpPr txBox="1">
            <a:spLocks/>
          </p:cNvSpPr>
          <p:nvPr/>
        </p:nvSpPr>
        <p:spPr>
          <a:xfrm>
            <a:off x="2744025" y="1029178"/>
            <a:ext cx="188994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3. Log in as Guest</a:t>
            </a:r>
          </a:p>
        </p:txBody>
      </p:sp>
      <p:sp>
        <p:nvSpPr>
          <p:cNvPr id="20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2E239FE5-A208-E17A-6E5D-07C1B692E586}"/>
              </a:ext>
            </a:extLst>
          </p:cNvPr>
          <p:cNvSpPr txBox="1">
            <a:spLocks/>
          </p:cNvSpPr>
          <p:nvPr/>
        </p:nvSpPr>
        <p:spPr>
          <a:xfrm>
            <a:off x="4902428" y="1029178"/>
            <a:ext cx="170918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4. Post recipes</a:t>
            </a:r>
          </a:p>
        </p:txBody>
      </p:sp>
      <p:sp>
        <p:nvSpPr>
          <p:cNvPr id="21" name="Google Shape;300;p43">
            <a:extLst>
              <a:ext uri="{FF2B5EF4-FFF2-40B4-BE49-F238E27FC236}">
                <a16:creationId xmlns:a16="http://schemas.microsoft.com/office/drawing/2014/main" id="{8755749C-BF56-2980-912C-6170BFB55C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877728" y="580725"/>
            <a:ext cx="1388541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User side</a:t>
            </a:r>
            <a:r>
              <a:rPr lang="en">
                <a:solidFill>
                  <a:schemeClr val="accent2">
                    <a:lumMod val="10000"/>
                  </a:schemeClr>
                </a:solidFill>
              </a:rPr>
              <a:t>:</a:t>
            </a:r>
            <a:endParaRPr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22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C24CAB21-95DB-CD76-DC35-6C152BB7D6CD}"/>
              </a:ext>
            </a:extLst>
          </p:cNvPr>
          <p:cNvSpPr txBox="1">
            <a:spLocks/>
          </p:cNvSpPr>
          <p:nvPr/>
        </p:nvSpPr>
        <p:spPr>
          <a:xfrm>
            <a:off x="6791573" y="1022250"/>
            <a:ext cx="181279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5. Search recipes</a:t>
            </a:r>
          </a:p>
        </p:txBody>
      </p:sp>
      <p:sp>
        <p:nvSpPr>
          <p:cNvPr id="23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4EE83776-CA27-F558-162F-8EDCED4A9075}"/>
              </a:ext>
            </a:extLst>
          </p:cNvPr>
          <p:cNvSpPr txBox="1">
            <a:spLocks/>
          </p:cNvSpPr>
          <p:nvPr/>
        </p:nvSpPr>
        <p:spPr>
          <a:xfrm>
            <a:off x="147332" y="1598808"/>
            <a:ext cx="213093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6. Sort search result</a:t>
            </a:r>
          </a:p>
        </p:txBody>
      </p:sp>
      <p:sp>
        <p:nvSpPr>
          <p:cNvPr id="24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433AC159-C8D7-332D-FCE6-DC72F19378DB}"/>
              </a:ext>
            </a:extLst>
          </p:cNvPr>
          <p:cNvSpPr txBox="1">
            <a:spLocks/>
          </p:cNvSpPr>
          <p:nvPr/>
        </p:nvSpPr>
        <p:spPr>
          <a:xfrm>
            <a:off x="2372089" y="1599982"/>
            <a:ext cx="199625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7. View derail post</a:t>
            </a:r>
          </a:p>
        </p:txBody>
      </p:sp>
      <p:sp>
        <p:nvSpPr>
          <p:cNvPr id="25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6F50BC51-3DAB-D0D1-014B-4F9FA1B09531}"/>
              </a:ext>
            </a:extLst>
          </p:cNvPr>
          <p:cNvSpPr txBox="1">
            <a:spLocks/>
          </p:cNvSpPr>
          <p:nvPr/>
        </p:nvSpPr>
        <p:spPr>
          <a:xfrm>
            <a:off x="4462167" y="1598808"/>
            <a:ext cx="214068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8. List user’s recipes</a:t>
            </a:r>
          </a:p>
        </p:txBody>
      </p:sp>
      <p:sp>
        <p:nvSpPr>
          <p:cNvPr id="26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A47CF4F4-E23B-6358-81A0-3D187849C7CA}"/>
              </a:ext>
            </a:extLst>
          </p:cNvPr>
          <p:cNvSpPr txBox="1">
            <a:spLocks/>
          </p:cNvSpPr>
          <p:nvPr/>
        </p:nvSpPr>
        <p:spPr>
          <a:xfrm>
            <a:off x="1367964" y="2719766"/>
            <a:ext cx="337467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14. </a:t>
            </a:r>
            <a:r>
              <a:rPr lang="en-US" sz="1600" b="1">
                <a:latin typeface="Exo 2" panose="020B0604020202020204" charset="0"/>
                <a:cs typeface="Times New Roman" panose="02020603050405020304" pitchFamily="18" charset="0"/>
              </a:rPr>
              <a:t>User's favorite recipes list</a:t>
            </a:r>
            <a:endParaRPr lang="en" sz="1600" b="1">
              <a:latin typeface="Exo 2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7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619C547F-422B-D3AD-2A06-DB78EB70ED73}"/>
              </a:ext>
            </a:extLst>
          </p:cNvPr>
          <p:cNvSpPr txBox="1">
            <a:spLocks/>
          </p:cNvSpPr>
          <p:nvPr/>
        </p:nvSpPr>
        <p:spPr>
          <a:xfrm>
            <a:off x="6772062" y="1578207"/>
            <a:ext cx="23719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9. Change information</a:t>
            </a:r>
          </a:p>
        </p:txBody>
      </p:sp>
      <p:sp>
        <p:nvSpPr>
          <p:cNvPr id="28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D38F2F4B-84E4-A301-9942-F45FFDCB8529}"/>
              </a:ext>
            </a:extLst>
          </p:cNvPr>
          <p:cNvSpPr txBox="1">
            <a:spLocks/>
          </p:cNvSpPr>
          <p:nvPr/>
        </p:nvSpPr>
        <p:spPr>
          <a:xfrm>
            <a:off x="169516" y="2197138"/>
            <a:ext cx="163120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10. Delete post</a:t>
            </a:r>
          </a:p>
        </p:txBody>
      </p:sp>
      <p:sp>
        <p:nvSpPr>
          <p:cNvPr id="29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C3D4CA9D-4A71-BBC6-FD0A-97BFCFF574FC}"/>
              </a:ext>
            </a:extLst>
          </p:cNvPr>
          <p:cNvSpPr txBox="1">
            <a:spLocks/>
          </p:cNvSpPr>
          <p:nvPr/>
        </p:nvSpPr>
        <p:spPr>
          <a:xfrm>
            <a:off x="2139353" y="2202475"/>
            <a:ext cx="163120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11. Report post</a:t>
            </a:r>
          </a:p>
        </p:txBody>
      </p:sp>
      <p:sp>
        <p:nvSpPr>
          <p:cNvPr id="30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A771F410-EF70-3002-AD9B-4F8BC7412002}"/>
              </a:ext>
            </a:extLst>
          </p:cNvPr>
          <p:cNvSpPr txBox="1">
            <a:spLocks/>
          </p:cNvSpPr>
          <p:nvPr/>
        </p:nvSpPr>
        <p:spPr>
          <a:xfrm>
            <a:off x="4178970" y="2197138"/>
            <a:ext cx="197056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12. Report account</a:t>
            </a:r>
          </a:p>
        </p:txBody>
      </p:sp>
      <p:sp>
        <p:nvSpPr>
          <p:cNvPr id="31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9A4B357B-51C8-C814-AABA-3977227B52D8}"/>
              </a:ext>
            </a:extLst>
          </p:cNvPr>
          <p:cNvSpPr txBox="1">
            <a:spLocks/>
          </p:cNvSpPr>
          <p:nvPr/>
        </p:nvSpPr>
        <p:spPr>
          <a:xfrm>
            <a:off x="4801493" y="2719766"/>
            <a:ext cx="259876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15. Give emoji below post</a:t>
            </a:r>
          </a:p>
        </p:txBody>
      </p:sp>
      <p:sp>
        <p:nvSpPr>
          <p:cNvPr id="32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41A136D2-77BB-788B-3497-FBCEAFB21630}"/>
              </a:ext>
            </a:extLst>
          </p:cNvPr>
          <p:cNvSpPr txBox="1">
            <a:spLocks/>
          </p:cNvSpPr>
          <p:nvPr/>
        </p:nvSpPr>
        <p:spPr>
          <a:xfrm>
            <a:off x="6772062" y="2195035"/>
            <a:ext cx="151868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13. Comment</a:t>
            </a:r>
          </a:p>
        </p:txBody>
      </p:sp>
      <p:sp>
        <p:nvSpPr>
          <p:cNvPr id="33" name="Google Shape;300;p43">
            <a:extLst>
              <a:ext uri="{FF2B5EF4-FFF2-40B4-BE49-F238E27FC236}">
                <a16:creationId xmlns:a16="http://schemas.microsoft.com/office/drawing/2014/main" id="{5498E5F3-624F-FA53-A32D-F07484ED632C}"/>
              </a:ext>
            </a:extLst>
          </p:cNvPr>
          <p:cNvSpPr txBox="1">
            <a:spLocks/>
          </p:cNvSpPr>
          <p:nvPr/>
        </p:nvSpPr>
        <p:spPr>
          <a:xfrm>
            <a:off x="3877729" y="3220427"/>
            <a:ext cx="1518684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None/>
              <a:defRPr sz="18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>
                <a:solidFill>
                  <a:srgbClr val="002060"/>
                </a:solidFill>
              </a:rPr>
              <a:t>Admin side:</a:t>
            </a:r>
            <a:endParaRPr lang="en-US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34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2110A69B-983F-511C-3BE7-368CC2066DB4}"/>
              </a:ext>
            </a:extLst>
          </p:cNvPr>
          <p:cNvSpPr txBox="1">
            <a:spLocks/>
          </p:cNvSpPr>
          <p:nvPr/>
        </p:nvSpPr>
        <p:spPr>
          <a:xfrm>
            <a:off x="1268096" y="3646867"/>
            <a:ext cx="271250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1. View reported posts list</a:t>
            </a:r>
          </a:p>
        </p:txBody>
      </p:sp>
      <p:sp>
        <p:nvSpPr>
          <p:cNvPr id="35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AC0CC307-13B7-9891-AF3E-753E19D88E62}"/>
              </a:ext>
            </a:extLst>
          </p:cNvPr>
          <p:cNvSpPr txBox="1">
            <a:spLocks/>
          </p:cNvSpPr>
          <p:nvPr/>
        </p:nvSpPr>
        <p:spPr>
          <a:xfrm>
            <a:off x="5234163" y="3646867"/>
            <a:ext cx="311481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2. View reported accounts list</a:t>
            </a:r>
          </a:p>
        </p:txBody>
      </p:sp>
      <p:sp>
        <p:nvSpPr>
          <p:cNvPr id="36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636ED4AE-AED3-C085-B364-1E4EF138C9B5}"/>
              </a:ext>
            </a:extLst>
          </p:cNvPr>
          <p:cNvSpPr txBox="1">
            <a:spLocks/>
          </p:cNvSpPr>
          <p:nvPr/>
        </p:nvSpPr>
        <p:spPr>
          <a:xfrm>
            <a:off x="1912160" y="4114322"/>
            <a:ext cx="171538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3. Delete post</a:t>
            </a:r>
          </a:p>
        </p:txBody>
      </p:sp>
      <p:sp>
        <p:nvSpPr>
          <p:cNvPr id="37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62716E32-2577-354F-E9D1-599F6FDBE468}"/>
              </a:ext>
            </a:extLst>
          </p:cNvPr>
          <p:cNvSpPr txBox="1">
            <a:spLocks/>
          </p:cNvSpPr>
          <p:nvPr/>
        </p:nvSpPr>
        <p:spPr>
          <a:xfrm>
            <a:off x="5717488" y="4114322"/>
            <a:ext cx="214816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4. Suspend account</a:t>
            </a:r>
          </a:p>
        </p:txBody>
      </p:sp>
      <p:sp>
        <p:nvSpPr>
          <p:cNvPr id="38" name="Google Shape;250;p40">
            <a:extLst>
              <a:ext uri="{FF2B5EF4-FFF2-40B4-BE49-F238E27FC236}">
                <a16:creationId xmlns:a16="http://schemas.microsoft.com/office/drawing/2014/main" id="{100FBF5D-8344-2730-96B8-AE056DDC1A15}"/>
              </a:ext>
            </a:extLst>
          </p:cNvPr>
          <p:cNvSpPr txBox="1">
            <a:spLocks/>
          </p:cNvSpPr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Introduction to Software Engineering - 20CLC07</a:t>
            </a:r>
          </a:p>
        </p:txBody>
      </p:sp>
      <p:sp>
        <p:nvSpPr>
          <p:cNvPr id="39" name="Google Shape;250;p40">
            <a:extLst>
              <a:ext uri="{FF2B5EF4-FFF2-40B4-BE49-F238E27FC236}">
                <a16:creationId xmlns:a16="http://schemas.microsoft.com/office/drawing/2014/main" id="{66E5DF31-AA3C-D1E5-9364-9D3D9164B929}"/>
              </a:ext>
            </a:extLst>
          </p:cNvPr>
          <p:cNvSpPr txBox="1">
            <a:spLocks/>
          </p:cNvSpPr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Foodaholic – Group 01</a:t>
            </a:r>
          </a:p>
        </p:txBody>
      </p:sp>
      <p:sp>
        <p:nvSpPr>
          <p:cNvPr id="40" name="Google Shape;206;p37">
            <a:extLst>
              <a:ext uri="{FF2B5EF4-FFF2-40B4-BE49-F238E27FC236}">
                <a16:creationId xmlns:a16="http://schemas.microsoft.com/office/drawing/2014/main" id="{D09D3260-25A3-0470-9D33-1D530867CC36}"/>
              </a:ext>
            </a:extLst>
          </p:cNvPr>
          <p:cNvSpPr txBox="1">
            <a:spLocks/>
          </p:cNvSpPr>
          <p:nvPr/>
        </p:nvSpPr>
        <p:spPr>
          <a:xfrm>
            <a:off x="2329266" y="-79847"/>
            <a:ext cx="4485464" cy="62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None/>
              <a:defRPr sz="18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20351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1708660" y="2405901"/>
            <a:ext cx="5721878" cy="469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Specifies criteria that can be used to judge the operation of Foodaholic’s system</a:t>
            </a: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1915945" y="1779239"/>
            <a:ext cx="5307309" cy="6230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34843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50;p40">
            <a:extLst>
              <a:ext uri="{FF2B5EF4-FFF2-40B4-BE49-F238E27FC236}">
                <a16:creationId xmlns:a16="http://schemas.microsoft.com/office/drawing/2014/main" id="{1297AEB3-0409-65B7-CFF9-CFB57F3DAA54}"/>
              </a:ext>
            </a:extLst>
          </p:cNvPr>
          <p:cNvSpPr txBox="1">
            <a:spLocks/>
          </p:cNvSpPr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Introduction to Software Engineering - 20CLC07</a:t>
            </a:r>
          </a:p>
        </p:txBody>
      </p:sp>
      <p:sp>
        <p:nvSpPr>
          <p:cNvPr id="3" name="Google Shape;250;p40">
            <a:extLst>
              <a:ext uri="{FF2B5EF4-FFF2-40B4-BE49-F238E27FC236}">
                <a16:creationId xmlns:a16="http://schemas.microsoft.com/office/drawing/2014/main" id="{86378129-D95C-2B88-DA29-113AAA682560}"/>
              </a:ext>
            </a:extLst>
          </p:cNvPr>
          <p:cNvSpPr txBox="1">
            <a:spLocks/>
          </p:cNvSpPr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Foodaholic – Group 01</a:t>
            </a:r>
          </a:p>
        </p:txBody>
      </p:sp>
    </p:spTree>
    <p:extLst>
      <p:ext uri="{BB962C8B-B14F-4D97-AF65-F5344CB8AC3E}">
        <p14:creationId xmlns:p14="http://schemas.microsoft.com/office/powerpoint/2010/main" val="5821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B1B8ED9A-0A6B-9586-8E95-6EA9EF1E585C}"/>
              </a:ext>
            </a:extLst>
          </p:cNvPr>
          <p:cNvSpPr txBox="1">
            <a:spLocks/>
          </p:cNvSpPr>
          <p:nvPr/>
        </p:nvSpPr>
        <p:spPr>
          <a:xfrm>
            <a:off x="293289" y="1198697"/>
            <a:ext cx="174816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" sz="1600" b="1">
                <a:latin typeface="Exo 2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>
                <a:latin typeface="Exo 2" panose="020B0604020202020204" charset="0"/>
                <a:cs typeface="Times New Roman" panose="02020603050405020304" pitchFamily="18" charset="0"/>
              </a:rPr>
              <a:t>Compatibility:</a:t>
            </a:r>
            <a:endParaRPr lang="en" sz="1600" b="1">
              <a:latin typeface="Exo 2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06;p37">
            <a:extLst>
              <a:ext uri="{FF2B5EF4-FFF2-40B4-BE49-F238E27FC236}">
                <a16:creationId xmlns:a16="http://schemas.microsoft.com/office/drawing/2014/main" id="{9373552F-A1E2-90D5-CA96-FDC21F0151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91567" y="226886"/>
            <a:ext cx="3560865" cy="6230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6" name="Google Shape;205;p37">
            <a:extLst>
              <a:ext uri="{FF2B5EF4-FFF2-40B4-BE49-F238E27FC236}">
                <a16:creationId xmlns:a16="http://schemas.microsoft.com/office/drawing/2014/main" id="{61334530-3AA6-D81A-3DF5-095505BE0F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77655" y="1307030"/>
            <a:ext cx="6873055" cy="62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system must be compatible with many different versions of operating systems and browsers</a:t>
            </a:r>
          </a:p>
        </p:txBody>
      </p:sp>
      <p:sp>
        <p:nvSpPr>
          <p:cNvPr id="7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B4269849-7D5C-D0A3-7F83-C24C68162111}"/>
              </a:ext>
            </a:extLst>
          </p:cNvPr>
          <p:cNvSpPr txBox="1">
            <a:spLocks/>
          </p:cNvSpPr>
          <p:nvPr/>
        </p:nvSpPr>
        <p:spPr>
          <a:xfrm>
            <a:off x="293288" y="1880953"/>
            <a:ext cx="174816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sz="1600" b="1">
                <a:latin typeface="Exo 2" panose="020B0604020202020204" charset="0"/>
                <a:cs typeface="Times New Roman" panose="02020603050405020304" pitchFamily="18" charset="0"/>
              </a:rPr>
              <a:t>2. Usability:</a:t>
            </a:r>
            <a:endParaRPr lang="en" sz="1600" b="1">
              <a:latin typeface="Exo 2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05;p37">
            <a:extLst>
              <a:ext uri="{FF2B5EF4-FFF2-40B4-BE49-F238E27FC236}">
                <a16:creationId xmlns:a16="http://schemas.microsoft.com/office/drawing/2014/main" id="{CD1E803E-CC53-8459-8264-7FEEED404CE6}"/>
              </a:ext>
            </a:extLst>
          </p:cNvPr>
          <p:cNvSpPr txBox="1">
            <a:spLocks/>
          </p:cNvSpPr>
          <p:nvPr/>
        </p:nvSpPr>
        <p:spPr>
          <a:xfrm>
            <a:off x="1977652" y="1954889"/>
            <a:ext cx="6873055" cy="62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sz="1600"/>
              <a:t>The web shall be easy-to-use and shall be appropriate for all people. </a:t>
            </a:r>
          </a:p>
        </p:txBody>
      </p:sp>
      <p:sp>
        <p:nvSpPr>
          <p:cNvPr id="9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C46DC37E-0F7C-6733-EBBE-281108805F85}"/>
              </a:ext>
            </a:extLst>
          </p:cNvPr>
          <p:cNvSpPr txBox="1">
            <a:spLocks/>
          </p:cNvSpPr>
          <p:nvPr/>
        </p:nvSpPr>
        <p:spPr>
          <a:xfrm>
            <a:off x="293288" y="2602748"/>
            <a:ext cx="174816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sz="1600" b="1">
                <a:latin typeface="Exo 2" panose="020B0604020202020204" charset="0"/>
                <a:cs typeface="Times New Roman" panose="02020603050405020304" pitchFamily="18" charset="0"/>
              </a:rPr>
              <a:t>3. Availability:</a:t>
            </a:r>
          </a:p>
          <a:p>
            <a:pPr marL="0" indent="0" algn="l"/>
            <a:endParaRPr lang="en" sz="1600" b="1">
              <a:latin typeface="Exo 2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205;p37">
            <a:extLst>
              <a:ext uri="{FF2B5EF4-FFF2-40B4-BE49-F238E27FC236}">
                <a16:creationId xmlns:a16="http://schemas.microsoft.com/office/drawing/2014/main" id="{469C5108-C567-1769-06E1-42FF688BEA7E}"/>
              </a:ext>
            </a:extLst>
          </p:cNvPr>
          <p:cNvSpPr txBox="1">
            <a:spLocks/>
          </p:cNvSpPr>
          <p:nvPr/>
        </p:nvSpPr>
        <p:spPr>
          <a:xfrm>
            <a:off x="2041449" y="2540752"/>
            <a:ext cx="6873055" cy="62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sz="1600"/>
              <a:t>System must allows customers to access services 24 hours a day with minimum downtime period for backup and maintenance.</a:t>
            </a:r>
          </a:p>
        </p:txBody>
      </p:sp>
      <p:sp>
        <p:nvSpPr>
          <p:cNvPr id="11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4A72CB8E-98EF-1FE6-FA8B-D08A1FCBEBB8}"/>
              </a:ext>
            </a:extLst>
          </p:cNvPr>
          <p:cNvSpPr txBox="1">
            <a:spLocks/>
          </p:cNvSpPr>
          <p:nvPr/>
        </p:nvSpPr>
        <p:spPr>
          <a:xfrm>
            <a:off x="293288" y="3245814"/>
            <a:ext cx="174816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sz="1600" b="1">
                <a:latin typeface="Exo 2" panose="020B0604020202020204" charset="0"/>
                <a:cs typeface="Times New Roman" panose="02020603050405020304" pitchFamily="18" charset="0"/>
              </a:rPr>
              <a:t>4. Capacity:</a:t>
            </a:r>
          </a:p>
          <a:p>
            <a:pPr marL="0" indent="0" algn="l"/>
            <a:endParaRPr lang="en" sz="1600" b="1">
              <a:latin typeface="Exo 2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05;p37">
            <a:extLst>
              <a:ext uri="{FF2B5EF4-FFF2-40B4-BE49-F238E27FC236}">
                <a16:creationId xmlns:a16="http://schemas.microsoft.com/office/drawing/2014/main" id="{455A2942-2C05-F133-81C4-BA3F9AAD5580}"/>
              </a:ext>
            </a:extLst>
          </p:cNvPr>
          <p:cNvSpPr txBox="1">
            <a:spLocks/>
          </p:cNvSpPr>
          <p:nvPr/>
        </p:nvSpPr>
        <p:spPr>
          <a:xfrm>
            <a:off x="1977652" y="3245814"/>
            <a:ext cx="6873055" cy="62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sz="1600"/>
              <a:t>The Web must have a large capacity to hold user data, web data, image, …</a:t>
            </a:r>
          </a:p>
        </p:txBody>
      </p:sp>
      <p:sp>
        <p:nvSpPr>
          <p:cNvPr id="15" name="Google Shape;169;p35">
            <a:hlinkClick r:id="rId3" action="ppaction://hlinksldjump"/>
            <a:extLst>
              <a:ext uri="{FF2B5EF4-FFF2-40B4-BE49-F238E27FC236}">
                <a16:creationId xmlns:a16="http://schemas.microsoft.com/office/drawing/2014/main" id="{6CF8B74B-23E5-AC6C-A936-7A9AFC2139CC}"/>
              </a:ext>
            </a:extLst>
          </p:cNvPr>
          <p:cNvSpPr txBox="1">
            <a:spLocks/>
          </p:cNvSpPr>
          <p:nvPr/>
        </p:nvSpPr>
        <p:spPr>
          <a:xfrm>
            <a:off x="293288" y="3749678"/>
            <a:ext cx="1748161" cy="467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sz="1600" b="1">
                <a:latin typeface="Exo 2" panose="020B0604020202020204" charset="0"/>
                <a:cs typeface="Times New Roman" panose="02020603050405020304" pitchFamily="18" charset="0"/>
              </a:rPr>
              <a:t>5. Security:</a:t>
            </a:r>
            <a:endParaRPr lang="en" sz="1600" b="1">
              <a:latin typeface="Exo 2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205;p37">
            <a:extLst>
              <a:ext uri="{FF2B5EF4-FFF2-40B4-BE49-F238E27FC236}">
                <a16:creationId xmlns:a16="http://schemas.microsoft.com/office/drawing/2014/main" id="{3C8F7F9B-5BC8-D147-7507-4F2B9B4201AC}"/>
              </a:ext>
            </a:extLst>
          </p:cNvPr>
          <p:cNvSpPr txBox="1">
            <a:spLocks/>
          </p:cNvSpPr>
          <p:nvPr/>
        </p:nvSpPr>
        <p:spPr>
          <a:xfrm>
            <a:off x="1977652" y="3823614"/>
            <a:ext cx="6873055" cy="62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sz="1600"/>
              <a:t>Encrypt password, user data to protect user account</a:t>
            </a:r>
          </a:p>
        </p:txBody>
      </p:sp>
      <p:sp>
        <p:nvSpPr>
          <p:cNvPr id="40" name="Google Shape;250;p40">
            <a:extLst>
              <a:ext uri="{FF2B5EF4-FFF2-40B4-BE49-F238E27FC236}">
                <a16:creationId xmlns:a16="http://schemas.microsoft.com/office/drawing/2014/main" id="{A76467A2-9DF1-4B08-3C71-4C7F14692E7A}"/>
              </a:ext>
            </a:extLst>
          </p:cNvPr>
          <p:cNvSpPr txBox="1">
            <a:spLocks/>
          </p:cNvSpPr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Introduction to Software Engineering - 20CLC07</a:t>
            </a:r>
          </a:p>
        </p:txBody>
      </p:sp>
      <p:sp>
        <p:nvSpPr>
          <p:cNvPr id="41" name="Google Shape;250;p40">
            <a:extLst>
              <a:ext uri="{FF2B5EF4-FFF2-40B4-BE49-F238E27FC236}">
                <a16:creationId xmlns:a16="http://schemas.microsoft.com/office/drawing/2014/main" id="{CEA39B7D-BA36-1B9D-A5F6-0EE7BF55C0E6}"/>
              </a:ext>
            </a:extLst>
          </p:cNvPr>
          <p:cNvSpPr txBox="1">
            <a:spLocks/>
          </p:cNvSpPr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000"/>
              <a:t>Foodaholic – Group 01</a:t>
            </a:r>
          </a:p>
        </p:txBody>
      </p:sp>
    </p:spTree>
    <p:extLst>
      <p:ext uri="{BB962C8B-B14F-4D97-AF65-F5344CB8AC3E}">
        <p14:creationId xmlns:p14="http://schemas.microsoft.com/office/powerpoint/2010/main" val="2539725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366</Words>
  <Application>Microsoft Office PowerPoint</Application>
  <PresentationFormat>On-screen Show 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Condensed Light</vt:lpstr>
      <vt:lpstr>Fira Sans Extra Condensed Medium</vt:lpstr>
      <vt:lpstr>Exo 2</vt:lpstr>
      <vt:lpstr>Arial</vt:lpstr>
      <vt:lpstr>Tech Newsletter XL by Slidesgo</vt:lpstr>
      <vt:lpstr>Software requirements</vt:lpstr>
      <vt:lpstr>Use-case model</vt:lpstr>
      <vt:lpstr>Use-case model</vt:lpstr>
      <vt:lpstr>Functional Requirements</vt:lpstr>
      <vt:lpstr>User side:</vt:lpstr>
      <vt:lpstr>Non-Functional Requirements</vt:lpstr>
      <vt:lpstr>Non-Functional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Khoa Lê</dc:creator>
  <cp:lastModifiedBy>LÊ ĐĂNG KHOA</cp:lastModifiedBy>
  <cp:revision>3</cp:revision>
  <dcterms:modified xsi:type="dcterms:W3CDTF">2022-08-10T17:25:04Z</dcterms:modified>
</cp:coreProperties>
</file>