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Fira Sans Extra Condensed Medium"/>
      <p:regular r:id="rId12"/>
      <p:bold r:id="rId13"/>
      <p:italic r:id="rId14"/>
      <p:boldItalic r:id="rId15"/>
    </p:embeddedFont>
    <p:embeddedFont>
      <p:font typeface="Roboto Condensed Light"/>
      <p:regular r:id="rId16"/>
      <p:bold r:id="rId17"/>
      <p:italic r:id="rId18"/>
      <p:boldItalic r:id="rId19"/>
    </p:embeddedFont>
    <p:embeddedFont>
      <p:font typeface="Exo 2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G5DhS4f3z5DfxX53uPbk73f67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xo2-regular.fntdata"/><Relationship Id="rId11" Type="http://schemas.openxmlformats.org/officeDocument/2006/relationships/slide" Target="slides/slide7.xml"/><Relationship Id="rId22" Type="http://schemas.openxmlformats.org/officeDocument/2006/relationships/font" Target="fonts/Exo2-italic.fntdata"/><Relationship Id="rId10" Type="http://schemas.openxmlformats.org/officeDocument/2006/relationships/slide" Target="slides/slide6.xml"/><Relationship Id="rId21" Type="http://schemas.openxmlformats.org/officeDocument/2006/relationships/font" Target="fonts/Exo2-bold.fntdata"/><Relationship Id="rId13" Type="http://schemas.openxmlformats.org/officeDocument/2006/relationships/font" Target="fonts/FiraSansExtraCondensedMedium-bold.fntdata"/><Relationship Id="rId24" Type="http://customschemas.google.com/relationships/presentationmetadata" Target="metadata"/><Relationship Id="rId12" Type="http://schemas.openxmlformats.org/officeDocument/2006/relationships/font" Target="fonts/FiraSansExtraCondensedMedium-regular.fntdata"/><Relationship Id="rId23" Type="http://schemas.openxmlformats.org/officeDocument/2006/relationships/font" Target="fonts/Exo2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ExtraCondensedMedium-boldItalic.fntdata"/><Relationship Id="rId14" Type="http://schemas.openxmlformats.org/officeDocument/2006/relationships/font" Target="fonts/FiraSansExtraCondensedMedium-italic.fntdata"/><Relationship Id="rId17" Type="http://schemas.openxmlformats.org/officeDocument/2006/relationships/font" Target="fonts/RobotoCondensedLight-bold.fntdata"/><Relationship Id="rId16" Type="http://schemas.openxmlformats.org/officeDocument/2006/relationships/font" Target="fonts/RobotoCondensedLight-regular.fntdata"/><Relationship Id="rId5" Type="http://schemas.openxmlformats.org/officeDocument/2006/relationships/slide" Target="slides/slide1.xml"/><Relationship Id="rId19" Type="http://schemas.openxmlformats.org/officeDocument/2006/relationships/font" Target="fonts/RobotoCondensedLight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Condensed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" name="Google Shape;18;p11"/>
          <p:cNvSpPr txBox="1"/>
          <p:nvPr>
            <p:ph idx="2"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" name="Google Shape;22;p12"/>
          <p:cNvSpPr txBox="1"/>
          <p:nvPr>
            <p:ph idx="2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3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4" name="Google Shape;24;p12"/>
          <p:cNvSpPr txBox="1"/>
          <p:nvPr>
            <p:ph idx="4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5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6" name="Google Shape;26;p12"/>
          <p:cNvSpPr txBox="1"/>
          <p:nvPr>
            <p:ph idx="6"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" type="subTitle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hasCustomPrompt="1" type="title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b="1" i="0" sz="28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0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0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0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0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0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0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0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0" i="0" sz="28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b="0" i="0" sz="12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type="ctrTitle"/>
          </p:nvPr>
        </p:nvSpPr>
        <p:spPr>
          <a:xfrm flipH="1">
            <a:off x="250678" y="2162091"/>
            <a:ext cx="533821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Software testing </a:t>
            </a:r>
            <a:endParaRPr/>
          </a:p>
        </p:txBody>
      </p:sp>
      <p:sp>
        <p:nvSpPr>
          <p:cNvPr id="39" name="Google Shape;39;p1"/>
          <p:cNvSpPr txBox="1"/>
          <p:nvPr>
            <p:ph idx="2" type="title"/>
          </p:nvPr>
        </p:nvSpPr>
        <p:spPr>
          <a:xfrm flipH="1">
            <a:off x="249382" y="1398993"/>
            <a:ext cx="29793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40" name="Google Shape;40;p1"/>
          <p:cNvSpPr txBox="1"/>
          <p:nvPr>
            <p:ph idx="1" type="subTitle"/>
          </p:nvPr>
        </p:nvSpPr>
        <p:spPr>
          <a:xfrm>
            <a:off x="324453" y="2911174"/>
            <a:ext cx="4691887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Enviroments Need, Target test items and Test report</a:t>
            </a:r>
            <a:endParaRPr b="1"/>
          </a:p>
        </p:txBody>
      </p:sp>
      <p:cxnSp>
        <p:nvCxnSpPr>
          <p:cNvPr id="41" name="Google Shape;41;p1"/>
          <p:cNvCxnSpPr/>
          <p:nvPr/>
        </p:nvCxnSpPr>
        <p:spPr>
          <a:xfrm>
            <a:off x="85061" y="4567739"/>
            <a:ext cx="15615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"/>
          <p:cNvSpPr txBox="1"/>
          <p:nvPr/>
        </p:nvSpPr>
        <p:spPr>
          <a:xfrm>
            <a:off x="-63665" y="4887222"/>
            <a:ext cx="3111663" cy="3189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Introduction to Software Engineering - 20CLC07</a:t>
            </a:r>
            <a:endParaRPr/>
          </a:p>
        </p:txBody>
      </p:sp>
      <p:sp>
        <p:nvSpPr>
          <p:cNvPr id="43" name="Google Shape;43;p1"/>
          <p:cNvSpPr txBox="1"/>
          <p:nvPr/>
        </p:nvSpPr>
        <p:spPr>
          <a:xfrm>
            <a:off x="7715823" y="4897644"/>
            <a:ext cx="1506149" cy="3189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Foodaholic – Group 01</a:t>
            </a:r>
            <a:endParaRPr/>
          </a:p>
        </p:txBody>
      </p:sp>
      <p:pic>
        <p:nvPicPr>
          <p:cNvPr descr="7 Reasons Why Software Testing is Important" id="44" name="Google Shape;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53" y="243850"/>
            <a:ext cx="2829157" cy="110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ctrTitle"/>
          </p:nvPr>
        </p:nvSpPr>
        <p:spPr>
          <a:xfrm>
            <a:off x="2698595" y="1715467"/>
            <a:ext cx="3620429" cy="6230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Environments Need</a:t>
            </a:r>
            <a:endParaRPr/>
          </a:p>
        </p:txBody>
      </p:sp>
      <p:cxnSp>
        <p:nvCxnSpPr>
          <p:cNvPr id="50" name="Google Shape;50;p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p2"/>
          <p:cNvCxnSpPr/>
          <p:nvPr/>
        </p:nvCxnSpPr>
        <p:spPr>
          <a:xfrm>
            <a:off x="0" y="3348435"/>
            <a:ext cx="4574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2"/>
          <p:cNvSpPr txBox="1"/>
          <p:nvPr/>
        </p:nvSpPr>
        <p:spPr>
          <a:xfrm>
            <a:off x="-63665" y="4887222"/>
            <a:ext cx="3111663" cy="3189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Introduction to Software Engineering - 20CLC07</a:t>
            </a:r>
            <a:endParaRPr/>
          </a:p>
        </p:txBody>
      </p:sp>
      <p:sp>
        <p:nvSpPr>
          <p:cNvPr id="53" name="Google Shape;53;p2"/>
          <p:cNvSpPr txBox="1"/>
          <p:nvPr/>
        </p:nvSpPr>
        <p:spPr>
          <a:xfrm>
            <a:off x="7715823" y="4897644"/>
            <a:ext cx="1506149" cy="3189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Foodaholic – Group 01</a:t>
            </a:r>
            <a:endParaRPr/>
          </a:p>
        </p:txBody>
      </p:sp>
      <p:sp>
        <p:nvSpPr>
          <p:cNvPr id="54" name="Google Shape;54;p2"/>
          <p:cNvSpPr txBox="1"/>
          <p:nvPr>
            <p:ph idx="1" type="subTitle"/>
          </p:nvPr>
        </p:nvSpPr>
        <p:spPr>
          <a:xfrm>
            <a:off x="3047998" y="2298617"/>
            <a:ext cx="3049749" cy="563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Hardware Requirements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Software in Test Environments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Productivity and Support tools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"/>
          <p:cNvCxnSpPr/>
          <p:nvPr/>
        </p:nvCxnSpPr>
        <p:spPr>
          <a:xfrm>
            <a:off x="283728" y="2242103"/>
            <a:ext cx="1368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3"/>
          <p:cNvSpPr txBox="1"/>
          <p:nvPr/>
        </p:nvSpPr>
        <p:spPr>
          <a:xfrm>
            <a:off x="-63665" y="4887222"/>
            <a:ext cx="3111663" cy="3189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Introduction to Software Engineering - 20CLC07</a:t>
            </a:r>
            <a:endParaRPr/>
          </a:p>
        </p:txBody>
      </p:sp>
      <p:sp>
        <p:nvSpPr>
          <p:cNvPr id="61" name="Google Shape;61;p3"/>
          <p:cNvSpPr txBox="1"/>
          <p:nvPr/>
        </p:nvSpPr>
        <p:spPr>
          <a:xfrm>
            <a:off x="7715823" y="4897644"/>
            <a:ext cx="1506149" cy="3189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Foodaholic – Group 01</a:t>
            </a:r>
            <a:endParaRPr/>
          </a:p>
        </p:txBody>
      </p:sp>
      <p:sp>
        <p:nvSpPr>
          <p:cNvPr id="62" name="Google Shape;62;p3"/>
          <p:cNvSpPr txBox="1"/>
          <p:nvPr/>
        </p:nvSpPr>
        <p:spPr>
          <a:xfrm>
            <a:off x="315561" y="1921625"/>
            <a:ext cx="2055498" cy="3189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</a:pPr>
            <a:r>
              <a:rPr b="1" i="0" lang="en-US" sz="16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Hardware:</a:t>
            </a:r>
            <a:endParaRPr/>
          </a:p>
        </p:txBody>
      </p:sp>
      <p:sp>
        <p:nvSpPr>
          <p:cNvPr id="63" name="Google Shape;63;p3"/>
          <p:cNvSpPr txBox="1"/>
          <p:nvPr>
            <p:ph idx="1" type="subTitle"/>
          </p:nvPr>
        </p:nvSpPr>
        <p:spPr>
          <a:xfrm>
            <a:off x="283728" y="3347420"/>
            <a:ext cx="3983400" cy="1107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Firefox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Google Chrome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/>
              <a:t>MS Edge	     </a:t>
            </a:r>
            <a:endParaRPr/>
          </a:p>
        </p:txBody>
      </p:sp>
      <p:sp>
        <p:nvSpPr>
          <p:cNvPr id="64" name="Google Shape;64;p3"/>
          <p:cNvSpPr txBox="1"/>
          <p:nvPr/>
        </p:nvSpPr>
        <p:spPr>
          <a:xfrm>
            <a:off x="315561" y="2347747"/>
            <a:ext cx="4315911" cy="1107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OS: Windows 10 or Windows 11 (Recommended)</a:t>
            </a:r>
            <a:endParaRPr/>
          </a:p>
          <a:p>
            <a:pPr indent="-34925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Ram 4GB or higher		     </a:t>
            </a:r>
            <a:endParaRPr/>
          </a:p>
        </p:txBody>
      </p:sp>
      <p:sp>
        <p:nvSpPr>
          <p:cNvPr id="65" name="Google Shape;65;p3"/>
          <p:cNvSpPr txBox="1"/>
          <p:nvPr>
            <p:ph type="ctrTitle"/>
          </p:nvPr>
        </p:nvSpPr>
        <p:spPr>
          <a:xfrm>
            <a:off x="2267992" y="298889"/>
            <a:ext cx="3983400" cy="6230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163161" y="3108692"/>
            <a:ext cx="3241677" cy="3189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</a:pPr>
            <a:r>
              <a:rPr b="1" i="0" lang="en-US" sz="16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Software in Test Environments:</a:t>
            </a:r>
            <a:endParaRPr/>
          </a:p>
        </p:txBody>
      </p:sp>
      <p:cxnSp>
        <p:nvCxnSpPr>
          <p:cNvPr id="67" name="Google Shape;67;p3"/>
          <p:cNvCxnSpPr/>
          <p:nvPr/>
        </p:nvCxnSpPr>
        <p:spPr>
          <a:xfrm flipH="1" rot="10800000">
            <a:off x="283728" y="3420235"/>
            <a:ext cx="3323454" cy="13564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3"/>
          <p:cNvSpPr txBox="1"/>
          <p:nvPr/>
        </p:nvSpPr>
        <p:spPr>
          <a:xfrm>
            <a:off x="5152104" y="1921625"/>
            <a:ext cx="3241677" cy="3189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</a:pPr>
            <a:r>
              <a:rPr b="1" i="0" lang="en-US" sz="16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Productivity and Support Tools:</a:t>
            </a:r>
            <a:endParaRPr/>
          </a:p>
        </p:txBody>
      </p:sp>
      <p:cxnSp>
        <p:nvCxnSpPr>
          <p:cNvPr id="69" name="Google Shape;69;p3"/>
          <p:cNvCxnSpPr/>
          <p:nvPr/>
        </p:nvCxnSpPr>
        <p:spPr>
          <a:xfrm flipH="1" rot="10800000">
            <a:off x="5272671" y="2233168"/>
            <a:ext cx="3323454" cy="13564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3"/>
          <p:cNvSpPr txBox="1"/>
          <p:nvPr/>
        </p:nvSpPr>
        <p:spPr>
          <a:xfrm>
            <a:off x="5272671" y="2571750"/>
            <a:ext cx="3983400" cy="1107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Defect Tracking: MS Excel</a:t>
            </a:r>
            <a:endParaRPr/>
          </a:p>
          <a:p>
            <a:pPr indent="-3429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Prepare test plan: MS Word</a:t>
            </a:r>
            <a:endParaRPr/>
          </a:p>
          <a:p>
            <a:pPr indent="-3429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Automation Testing: Katalon	  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idx="1" type="subTitle"/>
          </p:nvPr>
        </p:nvSpPr>
        <p:spPr>
          <a:xfrm>
            <a:off x="2326868" y="2415497"/>
            <a:ext cx="4485464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List of software items for testing</a:t>
            </a:r>
            <a:endParaRPr/>
          </a:p>
        </p:txBody>
      </p:sp>
      <p:sp>
        <p:nvSpPr>
          <p:cNvPr id="76" name="Google Shape;76;p4"/>
          <p:cNvSpPr txBox="1"/>
          <p:nvPr>
            <p:ph type="ctrTitle"/>
          </p:nvPr>
        </p:nvSpPr>
        <p:spPr>
          <a:xfrm>
            <a:off x="2326868" y="1792434"/>
            <a:ext cx="4485464" cy="6230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Target Test Items</a:t>
            </a:r>
            <a:endParaRPr/>
          </a:p>
        </p:txBody>
      </p:sp>
      <p:cxnSp>
        <p:nvCxnSpPr>
          <p:cNvPr id="77" name="Google Shape;77;p4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4"/>
          <p:cNvCxnSpPr/>
          <p:nvPr/>
        </p:nvCxnSpPr>
        <p:spPr>
          <a:xfrm>
            <a:off x="0" y="3348435"/>
            <a:ext cx="4574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4"/>
          <p:cNvSpPr txBox="1"/>
          <p:nvPr/>
        </p:nvSpPr>
        <p:spPr>
          <a:xfrm>
            <a:off x="-63665" y="4887222"/>
            <a:ext cx="3111663" cy="3189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Introduction to Software Engineering - 20CLC07</a:t>
            </a:r>
            <a:endParaRPr/>
          </a:p>
        </p:txBody>
      </p:sp>
      <p:sp>
        <p:nvSpPr>
          <p:cNvPr id="80" name="Google Shape;80;p4"/>
          <p:cNvSpPr txBox="1"/>
          <p:nvPr/>
        </p:nvSpPr>
        <p:spPr>
          <a:xfrm>
            <a:off x="7715823" y="4897644"/>
            <a:ext cx="1506149" cy="3189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Foodaholic – Group 01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ctrTitle"/>
          </p:nvPr>
        </p:nvSpPr>
        <p:spPr>
          <a:xfrm>
            <a:off x="3877728" y="580725"/>
            <a:ext cx="1388541" cy="42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2060"/>
                </a:solidFill>
              </a:rPr>
              <a:t>Items:</a:t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-63665" y="4887222"/>
            <a:ext cx="3111663" cy="3189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Introduction to Software Engineering - 20CLC07</a:t>
            </a:r>
            <a:endParaRPr/>
          </a:p>
        </p:txBody>
      </p:sp>
      <p:sp>
        <p:nvSpPr>
          <p:cNvPr id="87" name="Google Shape;87;p5"/>
          <p:cNvSpPr txBox="1"/>
          <p:nvPr/>
        </p:nvSpPr>
        <p:spPr>
          <a:xfrm>
            <a:off x="7715823" y="4897644"/>
            <a:ext cx="1506149" cy="3189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Foodaholic – Group 01</a:t>
            </a:r>
            <a:endParaRPr/>
          </a:p>
        </p:txBody>
      </p:sp>
      <p:sp>
        <p:nvSpPr>
          <p:cNvPr id="88" name="Google Shape;88;p5"/>
          <p:cNvSpPr txBox="1"/>
          <p:nvPr/>
        </p:nvSpPr>
        <p:spPr>
          <a:xfrm>
            <a:off x="2329266" y="-79847"/>
            <a:ext cx="4485464" cy="6230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xo 2"/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Target Test Items</a:t>
            </a:r>
            <a:endParaRPr/>
          </a:p>
        </p:txBody>
      </p:sp>
      <p:sp>
        <p:nvSpPr>
          <p:cNvPr id="89" name="Google Shape;89;p5"/>
          <p:cNvSpPr txBox="1"/>
          <p:nvPr/>
        </p:nvSpPr>
        <p:spPr>
          <a:xfrm>
            <a:off x="120804" y="1710092"/>
            <a:ext cx="4642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62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Authentication Function</a:t>
            </a:r>
            <a:endParaRPr/>
          </a:p>
          <a:p>
            <a:pPr indent="-2730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Register new account</a:t>
            </a:r>
            <a:endParaRPr/>
          </a:p>
          <a:p>
            <a:pPr indent="-2730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Login to website</a:t>
            </a:r>
            <a:endParaRPr/>
          </a:p>
          <a:p>
            <a:pPr indent="-762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Post a new recipe</a:t>
            </a:r>
            <a:endParaRPr/>
          </a:p>
          <a:p>
            <a:pPr indent="-762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Interacting below for the detailed post (like a post, comment)</a:t>
            </a:r>
            <a:endParaRPr/>
          </a:p>
          <a:p>
            <a:pPr indent="-762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Search recipes</a:t>
            </a:r>
            <a:endParaRPr/>
          </a:p>
          <a:p>
            <a:pPr indent="-2730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Including sort search results (by name, chronological…) 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5081239" y="1710092"/>
            <a:ext cx="3942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 startAt="5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View my recipes</a:t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 startAt="5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Add post to favorite list and view my favorite list</a:t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 startAt="5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Report post</a:t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 startAt="5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Admin handle report post</a:t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 startAt="5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Report account</a:t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 startAt="5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Admin handle report account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idx="1" type="subTitle"/>
          </p:nvPr>
        </p:nvSpPr>
        <p:spPr>
          <a:xfrm>
            <a:off x="1708660" y="2405901"/>
            <a:ext cx="5721878" cy="469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Test cases and Defects</a:t>
            </a:r>
            <a:endParaRPr/>
          </a:p>
        </p:txBody>
      </p:sp>
      <p:sp>
        <p:nvSpPr>
          <p:cNvPr id="96" name="Google Shape;96;p6"/>
          <p:cNvSpPr txBox="1"/>
          <p:nvPr>
            <p:ph type="ctrTitle"/>
          </p:nvPr>
        </p:nvSpPr>
        <p:spPr>
          <a:xfrm>
            <a:off x="1915945" y="1779239"/>
            <a:ext cx="5307309" cy="6230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Test Report</a:t>
            </a:r>
            <a:endParaRPr/>
          </a:p>
        </p:txBody>
      </p:sp>
      <p:cxnSp>
        <p:nvCxnSpPr>
          <p:cNvPr id="97" name="Google Shape;97;p6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6"/>
          <p:cNvCxnSpPr/>
          <p:nvPr/>
        </p:nvCxnSpPr>
        <p:spPr>
          <a:xfrm>
            <a:off x="0" y="3348435"/>
            <a:ext cx="4574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6"/>
          <p:cNvSpPr txBox="1"/>
          <p:nvPr/>
        </p:nvSpPr>
        <p:spPr>
          <a:xfrm>
            <a:off x="-63665" y="4887222"/>
            <a:ext cx="3111663" cy="3189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Introduction to Software Engineering - 20CLC07</a:t>
            </a:r>
            <a:endParaRPr/>
          </a:p>
        </p:txBody>
      </p:sp>
      <p:sp>
        <p:nvSpPr>
          <p:cNvPr id="100" name="Google Shape;100;p6"/>
          <p:cNvSpPr txBox="1"/>
          <p:nvPr/>
        </p:nvSpPr>
        <p:spPr>
          <a:xfrm>
            <a:off x="7715823" y="4897644"/>
            <a:ext cx="1506149" cy="3189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xo 2"/>
              <a:buNone/>
            </a:pPr>
            <a:r>
              <a:rPr b="1" i="0" lang="en-US" sz="10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Foodaholic – Group 01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ctrTitle"/>
          </p:nvPr>
        </p:nvSpPr>
        <p:spPr>
          <a:xfrm>
            <a:off x="2791567" y="226886"/>
            <a:ext cx="3560865" cy="6230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Test Report</a:t>
            </a:r>
            <a:endParaRPr/>
          </a:p>
        </p:txBody>
      </p:sp>
      <p:sp>
        <p:nvSpPr>
          <p:cNvPr id="106" name="Google Shape;106;p7"/>
          <p:cNvSpPr txBox="1"/>
          <p:nvPr/>
        </p:nvSpPr>
        <p:spPr>
          <a:xfrm>
            <a:off x="780586" y="2571750"/>
            <a:ext cx="22765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Number of functions: 10</a:t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Number of test cases: 55</a:t>
            </a:r>
            <a:endParaRPr/>
          </a:p>
        </p:txBody>
      </p:sp>
      <p:sp>
        <p:nvSpPr>
          <p:cNvPr id="107" name="Google Shape;107;p7"/>
          <p:cNvSpPr txBox="1"/>
          <p:nvPr/>
        </p:nvSpPr>
        <p:spPr>
          <a:xfrm>
            <a:off x="-68677" y="1813932"/>
            <a:ext cx="3983400" cy="6230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xo 2"/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Test cases</a:t>
            </a:r>
            <a:endParaRPr/>
          </a:p>
        </p:txBody>
      </p:sp>
      <p:sp>
        <p:nvSpPr>
          <p:cNvPr id="108" name="Google Shape;108;p7"/>
          <p:cNvSpPr txBox="1"/>
          <p:nvPr/>
        </p:nvSpPr>
        <p:spPr>
          <a:xfrm>
            <a:off x="5092311" y="2571750"/>
            <a:ext cx="2818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Number of passed test cases: 38</a:t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Number of failed test cases: 17</a:t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Number of closed defect: 15</a:t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Number of open defect: 2</a:t>
            </a:r>
            <a:endParaRPr/>
          </a:p>
        </p:txBody>
      </p:sp>
      <p:sp>
        <p:nvSpPr>
          <p:cNvPr id="109" name="Google Shape;109;p7"/>
          <p:cNvSpPr txBox="1"/>
          <p:nvPr/>
        </p:nvSpPr>
        <p:spPr>
          <a:xfrm>
            <a:off x="4360732" y="1813931"/>
            <a:ext cx="3983400" cy="6230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xo 2"/>
              <a:buNone/>
            </a:pPr>
            <a:r>
              <a:rPr b="1" i="0" lang="en-US" sz="18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Defect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Khoa Lê</dc:creator>
</cp:coreProperties>
</file>