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29.32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60,'0'-1,"1"0,-1 0,0 0,1 0,-1 0,1 0,-1 0,1 1,-1-1,1 0,0 0,-1 0,1 1,0-1,0 0,-1 1,1-1,0 0,0 1,0-1,0 1,0 0,0-1,0 1,0 0,0-1,1 1,32-6,-31 6,55-4,62 3,-60 2,-43 1,0-1,0 2,19 5,29 4,-40-8,29 8,-33-6,1-2,30 3,223-5,-137-4,-120 1,0-1,0 0,24-8,-21 5,40-4,256 6,-162 5,-143-2,7 1,1-2,0 0,-1-1,27-6,-22 3,1 0,38-1,-18 3,25-11,-51 10,1 0,21-2,-41 6,121-2,-108 3,-1 0,1 1,-1 1,0 0,1 0,-2 1,19 9,-10-4,0-1,1-1,35 8,29 10,-66-19,0 0,1-1,-1-1,1-1,21 0,101-3,-64-2,808 2,-876 0,-1 0,0-1,16-3,-6-2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11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31,'4'-3,"0"0,0 0,0 1,1 0,-1 0,0 0,1 0,0 0,-1 1,1 0,7-1,57-2,-53 4,492-1,-243 2,-201-1,-6-1,0 2,70 11,-63-3,87 2,68-12,-79-1,3847 2,-3969-1,0-1,0-1,19-5,-16 3,38-4,258 7,-164 3,968-1,-1097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2:02.5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32,'45'0,"-8"-1,-1 2,1 1,45 8,-43-3,68 3,-46-6,-35-1,37 11,-31-7,18 6,-32-7,0-2,0 0,23 1,273-3,-155-4,698 2,-839-1,0-1,0 0,23-8,-20 5,40-4,-25 7,-16 2,-1-2,1 0,20-5,-14 1,33-2,-34 6,42-11,-42 6,1 2,0 1,35-1,81 6,-55 1,-36-1,-27 1,1-2,0 0,-1-2,1-1,26-6,-27 2,0 2,0 2,35-3,75 7,-64 0,-44-1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2:05.6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91,'650'0,"-631"-1,-1-1,0-1,23-6,-20 4,41-5,255 8,-163 4,437-2,-574-1,-1-1,0 0,22-7,25-3,-37 8,28-8,-32 7,0 0,29-2,284 5,-168 4,276-2,-424 2,0 0,0 1,0 1,0 1,24 9,-23-7,0-1,1-1,0 0,24 1,-13-3,-1 0,36 10,-23-6,0-2,1-2,79-5,-38 0,859 2,-920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36.1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33,'18'-1,"-1"-1,0 0,25-8,-22 5,1 1,20-2,278 4,-163 4,-128-2,64 2,-82 0,1-1,-1 1,0 1,0 0,0 0,17 10,-15-7,1-1,0 0,0-1,0 0,0-1,0 0,21 1,99-5,-67-1,377 2,-423 1,-1 1,0 1,19 5,-16-3,38 4,258-7,-164-3,-112 1,-19 1,0-1,0-1,0-1,38-8,-33 4,1 0,-1 2,35 0,89 5,-56 1,-68-2,-8 1,0-1,0-1,0-1,37-8,-30 4,-1 0,1 2,41-2,84 8,-56 0,317-2,-388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47.3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1,'12'1,"0"0,0 1,-1 0,1 1,-1 0,0 1,18 8,21 8,-34-16,0 0,1-1,0 0,23 0,70-5,-41-1,375 3,-425 1,-1 1,1 1,0 1,-1 0,36 14,-12-4,-25-9,0-2,29 3,-26-3,32 6,-26-2,1-2,0-2,31 2,84-6,-55-1,209 2,-277-2,-1 0,1-1,0-1,-1 0,28-12,-27 9,1 1,0 1,0 0,27-2,-12 4,59-12,24-14,-82 22,0 3,0 0,0 3,55 4,-11-1,-55-1,0 2,36 8,-31-5,35 2,13-7,-55-2,1 1,-1 1,0 1,31 7,-29-3,1-2,35 2,-16-2,25 9,-50-8,-1-1,23 1,275-2,-162-5,966 2,-1095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51.6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62,'888'0,"-870"1,0 1,0 1,24 6,-21-4,40 5,-25-7,56 12,-46-8,0-2,0-2,72-5,-30 0,1684 2,-1753-1,0-1,0-1,19-5,-15 2,37-2,16 7,-54 2,0-1,0-1,0-1,38-8,-36 4,40-3,-40 6,40-10,-41 7,44-3,-41 6,35-9,-34 6,0 1,0 1,30 0,85 6,-55-1,917-1,-986 2,-1-1,0 2,30 8,-46-10,19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00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4,'446'0,"-420"2,0 0,34 9,-29-6,32 3,-31-5,-1 1,36 9,-14-4,17 6,131 50,-170-59,0-1,0-2,1-2,58-3,-20 0,875 2,-927-1,0-1,0-1,23-6,-20 4,41-5,-10 9,-32 1,0-1,0-1,33-6,-24 2,0 1,44-1,-39 4,48-9,125-25,-178 31,31 0,-36 4,-1-1,37-8,-31 3,0 2,60-3,62 9,-54 1,730-2,-808 1,0 1,0 1,20 5,-17-2,38 2,257-5,-162-5,110 2,-240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03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61,'474'0,"-450"-2,1 0,38-9,-34 5,36-3,253 7,-163 3,-133 0,0 1,0 0,41 12,-9-4,15 5,-46-10,-1 0,0-1,40 2,70-7,-55-1,425 2,-477-2,0 0,38-9,-34 5,36-3,-33 6,0-1,34-9,-30 8,0 0,0 3,1 0,39 5,75-3,-130-3,29-8,-31 7,0 0,20-1,279 2,-163 5,1409-2,-1539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05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0 123,'2'-4,"0"1,0 0,0 0,0 0,1 1,-1-1,1 1,-1-1,1 1,0 0,0 0,4-3,4-3,-4 4,-1-1,0 1,1 0,0 0,0 1,0 0,1 0,10-2,4 1,36-3,-35 5,39-8,-32 3,0 2,58-3,64 10,-56 0,584-2,-662 1,0 1,0 0,23 8,-20-5,41 4,-35-5,-1 0,1 2,-1 1,0 1,0 2,41 20,-54-25,1 0,0-2,-1 1,1-2,0 0,0-1,24 0,-18-1,0 1,0 1,20 5,-9-1,0-1,56 3,65-9,-57-1,644 2,-720-1,0-1,0-1,20-5,-17 3,38-4,257 7,-162 4,790-2,-927-2,0 1,0-2,23-6,-20 3,41-3,78 7,-105 3,-9-1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06.9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63,'3'0,"-1"-1,0 0,1 1,-1-1,0 0,0 0,0 0,4-3,12-4,-1 3,1 1,1 1,33-1,59 6,-42 0,787-2,-831 1,0 2,38 8,-34-5,36 2,73-8,18 2,-134 1,28 7,-31-5,0-1,20 1,-7-2,0 1,33 8,-22-5,0-2,0-2,84-4,-40-1,563 2,-625-2,0 0,38-9,-34 5,36-3,44 8,-73 2,0-1,0-2,42-8,8-2,-59 9,1-1,27-7,-30 5,0 1,0 1,37-1,80 6,-55 1,414-2,-482-1,-1-1,0-1,23-6,-20 4,40-5,257 8,-164 4,-125-2,-4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13:31:09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62,'446'0,"-424"1,1 1,0 2,-1 0,40 14,28 6,-37-17,-33-6,35 10,45 10,-29-7,-48-10,0-1,33 0,-35-3,-1 1,1 1,29 7,-22-2,1-2,-1-1,35 1,90-6,-58-1,555 2,-632-1,0-1,0-1,23-6,-20 4,41-5,-27 7,58-12,-47 8,0 2,0 2,72 5,-30 0,3 0,112-5,-182 1,29-10,-31 8,-1 0,23-2,277 3,-164 5,-103-2,0-2,84-14,-76 8,1 2,0 3,67 6,-20-1,631-2,-718-1,-1-1,0-1,19-5,-16 3,38-4,238 7,-153 4,-127-4,0 1,0-2,23-6,-20 4,40-5,-37 7,39-9,-40 7,45-5,99 8,-100 3,-41-1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607C-9666-02BD-6E38-FF32D5C6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75171-A0B5-AB37-C395-1C5466137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1036-3AEC-AFF8-0D1E-EBB4987D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34CC-B6CF-7954-54FE-EE03D5E1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6172-DC55-2D80-3567-F8D836A3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A242-46D9-B941-DC22-D0C45196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4B181-0552-93C5-F55A-4856D6E2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50F8-8DEF-D05E-DB7C-A0A2872B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5E5E-24C7-812B-1265-FAEF4740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4D64-1375-E039-CD43-07A3EE1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FD5FA-83BA-7A39-C1DD-379BBEFAC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1962F-7F52-83B3-56D1-D758CC256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0238-C47E-3687-F1F3-BEDAEF82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444F-FFCD-0F3C-BF05-5916F51B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9C9E-B8BD-1FEA-C668-A20D249F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F3E8-9726-A71F-7753-2670288A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20AC-3764-18B0-7F71-55CF9389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68B0-4136-C30B-B9F2-393A454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706A-4F8A-34F4-F420-09FA0111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318D-E3A6-6720-9AD3-FC42DAA0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59AB-2BF7-8C0C-1275-496DDA84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A2BA-ECEC-E273-847F-326237A7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9D9A-423B-D735-6F52-ED812B5F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A57-195B-5389-E982-C336E3A4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2F79-D2A9-9BF5-725E-B61A9CA4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89D0-1FC7-6742-91E6-D33DB07B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2B9C-A81B-C12B-9815-6C09451D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C6EE-D4E0-4503-9F95-8A279C1D4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F6471-2FA6-7E9E-2AF6-3A334F86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1649-F91D-3623-19ED-AA1D0010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011E4-67B6-2807-FD2C-A6AB498D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6FE2-ABB4-6915-F6EB-5F1BA5A4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1168-7840-B6EB-F359-9DFBDD22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82767-F2FE-1A3E-ACB8-1980B7AA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2084-0C84-7A36-BB71-4027968EF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32FEE-815E-D6EB-6B1C-144F86447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62FEF-2170-5C72-A5C6-5EA39870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38B18-BBCA-1276-FB8F-3D7690E5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B8915-E84C-EB46-BA10-5D6B22EC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0ADC-D71A-7AD5-B246-545B94D1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62D9E-7FA9-ED6C-65EE-741BBE4B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695B1-2F77-375E-8510-4C10186E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8B41B-787E-8185-53E6-A062625B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50A26-04EB-A4FC-A8D4-6C1666BC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44E53-3E4F-A700-9F18-A16CBDE7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0791B-5450-1382-23C1-482F9516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B11B-9540-DDAF-952D-72ED1B3C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40D3-3AA9-340E-A92C-43751541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17851-4F9D-618E-A442-741B96D6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5D542-EED2-752C-6737-BCCC0FD8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BA554-D6AF-851B-0897-686ABBA0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92B1B-A0ED-15F8-9AAA-0E7013EE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6CF8-4E3D-F67C-D7F5-1B269808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94AB3-3895-7D6E-1158-46A48B9E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13BB5-BE9A-F559-72E2-0BACD9B2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29F7-6C6A-52ED-335B-965AC59A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B88E-E791-72FD-E880-4659BF0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544C4-A5D7-AF76-B0AB-68A79D87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9F740-06B6-42D6-40F2-E8ADD116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430DB-DFDC-B32E-FAA7-B422CEF1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5F68-98A4-8BF5-E05E-260A29C6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02CE-30C9-4C06-951B-2C87F9DB714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DF35-D336-9654-A440-FE8247653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DC44-D947-273A-582B-C479DFD5B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ED1D-211D-46CF-B516-0D85D63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ivelin/ui_refexp_saved/viewer/ivelin--ui_refexp_saved/train?row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pixelpho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0.xml"/><Relationship Id="rId18" Type="http://schemas.openxmlformats.org/officeDocument/2006/relationships/image" Target="../media/image15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2.png"/><Relationship Id="rId17" Type="http://schemas.openxmlformats.org/officeDocument/2006/relationships/customXml" Target="../ink/ink12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8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C71-D156-5B64-5227-6C6BFDB7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015138"/>
            <a:ext cx="10363200" cy="827723"/>
          </a:xfrm>
        </p:spPr>
        <p:txBody>
          <a:bodyPr>
            <a:noAutofit/>
          </a:bodyPr>
          <a:lstStyle/>
          <a:p>
            <a:r>
              <a:rPr lang="en-US" sz="7200" b="1" dirty="0"/>
              <a:t>Sequence to Action dataset</a:t>
            </a:r>
          </a:p>
        </p:txBody>
      </p:sp>
    </p:spTree>
    <p:extLst>
      <p:ext uri="{BB962C8B-B14F-4D97-AF65-F5344CB8AC3E}">
        <p14:creationId xmlns:p14="http://schemas.microsoft.com/office/powerpoint/2010/main" val="318293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D674-50DE-D05A-901D-1785489B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480"/>
            <a:ext cx="10515600" cy="56384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72K Android UI screens from 9.7K Android apps</a:t>
            </a:r>
          </a:p>
          <a:p>
            <a:pPr>
              <a:buFontTx/>
              <a:buChar char="-"/>
            </a:pPr>
            <a:r>
              <a:rPr lang="en-US" dirty="0"/>
              <a:t>Each screen = screenshot image + collection of UI objects</a:t>
            </a:r>
          </a:p>
          <a:p>
            <a:pPr>
              <a:buFontTx/>
              <a:buChar char="-"/>
            </a:pPr>
            <a:r>
              <a:rPr lang="en-US" dirty="0"/>
              <a:t>Each object = name (English phrase such as “Send”) + type (Button, Image, Checkbox) + bounding box position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For each screen, random UI element as target object, synthesize commands for operating them</a:t>
            </a:r>
          </a:p>
          <a:p>
            <a:pPr lvl="1">
              <a:buFontTx/>
              <a:buChar char="-"/>
            </a:pPr>
            <a:r>
              <a:rPr lang="en-US" dirty="0"/>
              <a:t>Generate multiple commands to capture different expressions (Tap = tap, click, press)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C1FB8-4C03-CD87-9C3C-02960844ED27}"/>
              </a:ext>
            </a:extLst>
          </p:cNvPr>
          <p:cNvSpPr txBox="1"/>
          <p:nvPr/>
        </p:nvSpPr>
        <p:spPr>
          <a:xfrm>
            <a:off x="838200" y="4815140"/>
            <a:ext cx="9882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- 295,476 single-step command -&gt; operating 177,962 target objects -&gt; 25,677 Android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A21E-2E37-9BDC-C5EE-250F7C7A1AF9}"/>
              </a:ext>
            </a:extLst>
          </p:cNvPr>
          <p:cNvSpPr txBox="1"/>
          <p:nvPr/>
        </p:nvSpPr>
        <p:spPr>
          <a:xfrm>
            <a:off x="213360" y="6319520"/>
            <a:ext cx="480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2"/>
              </a:rPr>
              <a:t>ivelin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ui_refexp_saved</a:t>
            </a:r>
            <a:r>
              <a:rPr lang="en-US" dirty="0">
                <a:hlinkClick r:id="rId2"/>
              </a:rPr>
              <a:t> · Datasets at Hugging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FE16-43FF-B818-D17D-F4F47BA2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0C39-F5F9-5FE4-863B-4997F71C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Ideal dataset = Natural Instructions executed by people using the UI</a:t>
            </a:r>
          </a:p>
          <a:p>
            <a:pPr lvl="1" algn="just"/>
            <a:r>
              <a:rPr lang="en-US" dirty="0" err="1"/>
              <a:t>E.g</a:t>
            </a:r>
            <a:r>
              <a:rPr lang="en-US" dirty="0"/>
              <a:t>: Natural Instruction = “Let’s turn off the </a:t>
            </a:r>
            <a:r>
              <a:rPr lang="en-US" dirty="0" err="1"/>
              <a:t>WiFi</a:t>
            </a:r>
            <a:r>
              <a:rPr lang="en-US" dirty="0"/>
              <a:t>”</a:t>
            </a:r>
          </a:p>
          <a:p>
            <a:pPr marL="457200" lvl="1" indent="0" algn="just">
              <a:buNone/>
            </a:pPr>
            <a:r>
              <a:rPr lang="en-US" dirty="0"/>
              <a:t>	    =&gt; Multiple annotation UIs to show how to do this instruction</a:t>
            </a:r>
          </a:p>
          <a:p>
            <a:pPr algn="just"/>
            <a:r>
              <a:rPr lang="en-US" dirty="0"/>
              <a:t> But ideal dataset requires significant investment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Create new 3 datasets</a:t>
            </a:r>
          </a:p>
          <a:p>
            <a:pPr lvl="1" algn="just"/>
            <a:r>
              <a:rPr lang="en-US" dirty="0"/>
              <a:t>PIXELHELP: full task evaluation</a:t>
            </a:r>
          </a:p>
          <a:p>
            <a:pPr lvl="1" algn="just"/>
            <a:r>
              <a:rPr lang="en-US" dirty="0"/>
              <a:t>ANDROIDHOWTO: training model + action phrase extraction</a:t>
            </a:r>
          </a:p>
          <a:p>
            <a:pPr lvl="1" algn="just"/>
            <a:r>
              <a:rPr lang="en-US" dirty="0"/>
              <a:t>RICOSCA: training model + grounding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48B1-A7F8-43E1-A526-5F660DE3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PIXELHELP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975C-B610-A903-03B1-BBF9E834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02" y="1836257"/>
            <a:ext cx="1111279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Link: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https://support.google.com/pixelphone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187 multi-step instructions for 4 task categories, annotated by human</a:t>
            </a:r>
          </a:p>
          <a:p>
            <a:pPr marL="0" indent="0">
              <a:buNone/>
            </a:pPr>
            <a:r>
              <a:rPr lang="en-US" dirty="0"/>
              <a:t>	+ 88 general task</a:t>
            </a:r>
          </a:p>
          <a:p>
            <a:pPr marL="0" indent="0">
              <a:buNone/>
            </a:pPr>
            <a:r>
              <a:rPr lang="en-US" dirty="0"/>
              <a:t>	+ 38 Gmail task</a:t>
            </a:r>
          </a:p>
          <a:p>
            <a:pPr marL="0" indent="0">
              <a:buNone/>
            </a:pPr>
            <a:r>
              <a:rPr lang="en-US" dirty="0"/>
              <a:t>	+ 31 Chrome task</a:t>
            </a:r>
          </a:p>
          <a:p>
            <a:pPr marL="0" indent="0">
              <a:buNone/>
            </a:pPr>
            <a:r>
              <a:rPr lang="en-US" dirty="0"/>
              <a:t>	+ 30 Photo related task</a:t>
            </a:r>
          </a:p>
          <a:p>
            <a:pPr>
              <a:buFontTx/>
              <a:buChar char="-"/>
            </a:pPr>
            <a:r>
              <a:rPr lang="en-US" dirty="0"/>
              <a:t>User input &amp; Physical button are discarded</a:t>
            </a:r>
          </a:p>
        </p:txBody>
      </p:sp>
    </p:spTree>
    <p:extLst>
      <p:ext uri="{BB962C8B-B14F-4D97-AF65-F5344CB8AC3E}">
        <p14:creationId xmlns:p14="http://schemas.microsoft.com/office/powerpoint/2010/main" val="359684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70D82-9075-4C17-E2BB-D0448A37C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27" y="643466"/>
            <a:ext cx="81927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9F2D5-18E0-21AB-577C-A6F13000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0" y="1112633"/>
            <a:ext cx="11955439" cy="46327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41B49A-1779-1B50-2A0B-47FF212D459D}"/>
                  </a:ext>
                </a:extLst>
              </p14:cNvPr>
              <p14:cNvContentPartPr/>
              <p14:nvPr/>
            </p14:nvContentPartPr>
            <p14:xfrm>
              <a:off x="244649" y="2402456"/>
              <a:ext cx="1398240" cy="4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41B49A-1779-1B50-2A0B-47FF212D45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649" y="2294456"/>
                <a:ext cx="1505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997964-B12D-614F-9C92-E4455C0A5249}"/>
                  </a:ext>
                </a:extLst>
              </p14:cNvPr>
              <p14:cNvContentPartPr/>
              <p14:nvPr/>
            </p14:nvContentPartPr>
            <p14:xfrm>
              <a:off x="276329" y="3975296"/>
              <a:ext cx="1391760" cy="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997964-B12D-614F-9C92-E4455C0A52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689" y="3867656"/>
                <a:ext cx="14994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9BC259-A5FD-3831-5AE6-E74A06386893}"/>
                  </a:ext>
                </a:extLst>
              </p14:cNvPr>
              <p14:cNvContentPartPr/>
              <p14:nvPr/>
            </p14:nvContentPartPr>
            <p14:xfrm>
              <a:off x="286769" y="5007416"/>
              <a:ext cx="1828080" cy="55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9BC259-A5FD-3831-5AE6-E74A063868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769" y="4899776"/>
                <a:ext cx="1935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CE819D-C749-C4C2-B2F2-737E0E773C0C}"/>
                  </a:ext>
                </a:extLst>
              </p14:cNvPr>
              <p14:cNvContentPartPr/>
              <p14:nvPr/>
            </p14:nvContentPartPr>
            <p14:xfrm>
              <a:off x="254729" y="5495936"/>
              <a:ext cx="2000520" cy="4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CE819D-C749-C4C2-B2F2-737E0E773C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089" y="5387936"/>
                <a:ext cx="210816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97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42D75-47D3-8112-0441-991A96DA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" y="672278"/>
            <a:ext cx="11607254" cy="55134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C2132-F7F1-B5BB-A0D1-A373EB8692E2}"/>
                  </a:ext>
                </a:extLst>
              </p14:cNvPr>
              <p14:cNvContentPartPr/>
              <p14:nvPr/>
            </p14:nvContentPartPr>
            <p14:xfrm>
              <a:off x="488729" y="902336"/>
              <a:ext cx="1977120" cy="56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C2132-F7F1-B5BB-A0D1-A373EB869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729" y="794696"/>
                <a:ext cx="20847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0C1724-D9C9-F54E-7250-AA9460EDF989}"/>
                  </a:ext>
                </a:extLst>
              </p14:cNvPr>
              <p14:cNvContentPartPr/>
              <p14:nvPr/>
            </p14:nvContentPartPr>
            <p14:xfrm>
              <a:off x="510329" y="1466816"/>
              <a:ext cx="185976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0C1724-D9C9-F54E-7250-AA9460EDF9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689" y="1358816"/>
                <a:ext cx="19674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398CCE-FB0D-3422-27A8-6A3328891828}"/>
                  </a:ext>
                </a:extLst>
              </p14:cNvPr>
              <p14:cNvContentPartPr/>
              <p14:nvPr/>
            </p14:nvContentPartPr>
            <p14:xfrm>
              <a:off x="499529" y="1987016"/>
              <a:ext cx="1838520" cy="55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398CCE-FB0D-3422-27A8-6A33288918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529" y="1879016"/>
                <a:ext cx="19461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B69D51-AF38-9A9A-4B92-5C4A4D9B5F89}"/>
                  </a:ext>
                </a:extLst>
              </p14:cNvPr>
              <p14:cNvContentPartPr/>
              <p14:nvPr/>
            </p14:nvContentPartPr>
            <p14:xfrm>
              <a:off x="488729" y="2561216"/>
              <a:ext cx="1881360" cy="4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B69D51-AF38-9A9A-4B92-5C4A4D9B5F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729" y="2453576"/>
                <a:ext cx="1989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342038-1B4B-611E-83AC-8B5F7F63B1A1}"/>
                  </a:ext>
                </a:extLst>
              </p14:cNvPr>
              <p14:cNvContentPartPr/>
              <p14:nvPr/>
            </p14:nvContentPartPr>
            <p14:xfrm>
              <a:off x="499529" y="3125336"/>
              <a:ext cx="2316960" cy="76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342038-1B4B-611E-83AC-8B5F7F63B1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5529" y="3017336"/>
                <a:ext cx="2424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A9FC0B-9A22-16B9-5AA1-D4BF9003B840}"/>
                  </a:ext>
                </a:extLst>
              </p14:cNvPr>
              <p14:cNvContentPartPr/>
              <p14:nvPr/>
            </p14:nvContentPartPr>
            <p14:xfrm>
              <a:off x="488729" y="3678296"/>
              <a:ext cx="27320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A9FC0B-9A22-16B9-5AA1-D4BF9003B8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729" y="3570656"/>
                <a:ext cx="2839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6D465C-30A3-A637-1099-14D09F314C96}"/>
                  </a:ext>
                </a:extLst>
              </p14:cNvPr>
              <p14:cNvContentPartPr/>
              <p14:nvPr/>
            </p14:nvContentPartPr>
            <p14:xfrm>
              <a:off x="467489" y="4241336"/>
              <a:ext cx="1253880" cy="44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6D465C-30A3-A637-1099-14D09F314C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849" y="4133336"/>
                <a:ext cx="1361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75A302-B08D-0C46-391B-7579398F4295}"/>
                  </a:ext>
                </a:extLst>
              </p14:cNvPr>
              <p14:cNvContentPartPr/>
              <p14:nvPr/>
            </p14:nvContentPartPr>
            <p14:xfrm>
              <a:off x="510329" y="4783856"/>
              <a:ext cx="1753560" cy="34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75A302-B08D-0C46-391B-7579398F42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6689" y="4675856"/>
                <a:ext cx="186120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6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8806-F5F7-36BF-3AB0-2D827EE9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ANDROIDHOWTO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E7B5-F744-33D2-9F13-2E810B11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 English in Android devices</a:t>
            </a:r>
          </a:p>
          <a:p>
            <a:pPr>
              <a:buFontTx/>
              <a:buChar char="-"/>
            </a:pPr>
            <a:r>
              <a:rPr lang="en-US" dirty="0"/>
              <a:t>Given a “how-to question” =&gt; Access multiple webpages =&gt; Find candidate instructions for this question</a:t>
            </a:r>
          </a:p>
          <a:p>
            <a:pPr>
              <a:buFontTx/>
              <a:buChar char="-"/>
            </a:pPr>
            <a:r>
              <a:rPr lang="en-US" dirty="0"/>
              <a:t>Extract instruction text data</a:t>
            </a:r>
          </a:p>
        </p:txBody>
      </p:sp>
    </p:spTree>
    <p:extLst>
      <p:ext uri="{BB962C8B-B14F-4D97-AF65-F5344CB8AC3E}">
        <p14:creationId xmlns:p14="http://schemas.microsoft.com/office/powerpoint/2010/main" val="21837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67C35-4F9C-F1B5-0A46-0CAF3F92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4" y="1902570"/>
            <a:ext cx="11769251" cy="3413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2A654-CD22-EA60-00B2-A3DCEF336698}"/>
              </a:ext>
            </a:extLst>
          </p:cNvPr>
          <p:cNvSpPr txBox="1"/>
          <p:nvPr/>
        </p:nvSpPr>
        <p:spPr>
          <a:xfrm>
            <a:off x="538480" y="741680"/>
            <a:ext cx="6353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Each line contains annotation of one task</a:t>
            </a:r>
          </a:p>
        </p:txBody>
      </p:sp>
    </p:spTree>
    <p:extLst>
      <p:ext uri="{BB962C8B-B14F-4D97-AF65-F5344CB8AC3E}">
        <p14:creationId xmlns:p14="http://schemas.microsoft.com/office/powerpoint/2010/main" val="31092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CA4A-A589-53AD-B798-3BA77715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RICOSCA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6E9E-1934-3641-BE3A-50C50EFE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Pair “action tuples along screens” with “action description” dataset</a:t>
            </a:r>
          </a:p>
          <a:p>
            <a:pPr marL="0" indent="0">
              <a:buNone/>
            </a:pPr>
            <a:r>
              <a:rPr lang="en-US" dirty="0"/>
              <a:t>=&gt; Difficult to collect this dataset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=&gt; RICOSCA dataset</a:t>
            </a:r>
          </a:p>
        </p:txBody>
      </p:sp>
    </p:spTree>
    <p:extLst>
      <p:ext uri="{BB962C8B-B14F-4D97-AF65-F5344CB8AC3E}">
        <p14:creationId xmlns:p14="http://schemas.microsoft.com/office/powerpoint/2010/main" val="50716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287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Sequence to Action dataset</vt:lpstr>
      <vt:lpstr>1. Introduction</vt:lpstr>
      <vt:lpstr>PIXELHELP dataset</vt:lpstr>
      <vt:lpstr>PowerPoint Presentation</vt:lpstr>
      <vt:lpstr>PowerPoint Presentation</vt:lpstr>
      <vt:lpstr>PowerPoint Presentation</vt:lpstr>
      <vt:lpstr>ANDROIDHOWTO dataset</vt:lpstr>
      <vt:lpstr>PowerPoint Presentation</vt:lpstr>
      <vt:lpstr>RICOSCA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Action dataset</dc:title>
  <dc:creator>LÊ TRỌNG ANH TÚ</dc:creator>
  <cp:lastModifiedBy>LÊ TRỌNG ANH TÚ</cp:lastModifiedBy>
  <cp:revision>3</cp:revision>
  <dcterms:created xsi:type="dcterms:W3CDTF">2023-06-27T11:21:46Z</dcterms:created>
  <dcterms:modified xsi:type="dcterms:W3CDTF">2023-06-29T02:05:03Z</dcterms:modified>
</cp:coreProperties>
</file>