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F26A-BC76-ABCA-995D-B0D38F31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6E542-B9D8-1E7A-D45E-28DA70FB2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8D62-7B23-FB84-EF52-5B88B61D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828-BA0C-40F3-9F3B-E6F941F515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4EEA-78FE-AA13-1E94-F54EB9D3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807E-3EDF-BDB4-D816-34960152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8829-CE4D-48FD-A949-A1AC41AE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9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A884-CA24-95C7-04F3-E99E621C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97C0C-4F06-48D0-9E8B-B8D5318EC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5823E-6D29-46C5-BBA3-86224AE0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828-BA0C-40F3-9F3B-E6F941F515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B9D0-C969-1EE3-C2A0-B141E364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74B3-F0F9-451D-754F-F1EDEE13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8829-CE4D-48FD-A949-A1AC41AE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38D3E-9625-7FEC-B7FD-DA6396A00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868A6-1C5F-8074-8307-1019DACE9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B90D-7B94-0A29-C6BC-BB79130A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828-BA0C-40F3-9F3B-E6F941F515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9D97A-43CA-D296-49B3-8337D209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990A-4AE0-04EB-C5D2-98D7810E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8829-CE4D-48FD-A949-A1AC41AE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1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9D6-FF9F-B004-89D6-8B4F0D9C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B0EF-BE12-1C49-5291-0BA6EFA6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1D54C-4E62-D71F-D461-86E42C48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828-BA0C-40F3-9F3B-E6F941F515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FDF70-B44C-5BC9-DEC9-30D501D3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8103-FF9B-D2AC-AB04-9978B010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8829-CE4D-48FD-A949-A1AC41AE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4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92B6-8F12-CFB6-D506-C321B039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D4F13-0854-2F95-977F-824BD7219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4FC7-1E73-8B6F-9FC5-E87DDEF8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828-BA0C-40F3-9F3B-E6F941F515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8F53-0C83-8FB7-0179-656744F9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633F-8DAE-6B55-CE15-4A2E57AC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8829-CE4D-48FD-A949-A1AC41AE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6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06E8-6022-FEB8-48EF-53DCFD86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536C-C0C7-8440-A933-CB866EFC0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B29DA-E1C0-A283-2F43-1B599AD7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B5D05-D24A-AD22-85EB-B5CA92E2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828-BA0C-40F3-9F3B-E6F941F515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79A7-8C35-5E7D-40E3-E30EDD57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50792-1F39-E00F-87D9-71154039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8829-CE4D-48FD-A949-A1AC41AE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0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C6DC-767D-4580-7972-EDEB728E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5BA15-37D1-A076-986B-9C9FA4FB5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65CA8-5F60-4A1E-122F-8A8952BF8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F577-5113-B272-E0D4-5D4079515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33532-4E71-6667-A3A4-4B64EBB1F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76BF2-FF84-F260-B9C4-765CECFD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828-BA0C-40F3-9F3B-E6F941F515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D7918-76FC-4D16-C11E-C606546C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37341-AB1A-0249-E1C6-B93C37A9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8829-CE4D-48FD-A949-A1AC41AE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F051-F3EA-E631-34FA-AF4E1427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CA644-74DE-2A63-AA18-601F9439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828-BA0C-40F3-9F3B-E6F941F515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3B46-CFAE-10EB-B0CB-562E0168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EFE2F-F27F-8B01-FA0D-08955C34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8829-CE4D-48FD-A949-A1AC41AE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1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9A6CA-BD60-BBE8-785F-7ACA20CF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828-BA0C-40F3-9F3B-E6F941F515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F5678-87EE-708A-0B23-D3D01B45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483A1-AB92-A681-7B99-6B286D85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8829-CE4D-48FD-A949-A1AC41AE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9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9C50-06D1-CD3C-3C45-2B47B26D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1B00-3714-1ED7-D911-BE7C23EB6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ED275-103F-924A-8EA1-AECA42072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E0F9B-B154-FC44-419F-CEAD241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828-BA0C-40F3-9F3B-E6F941F515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B9127-8D69-A7E2-A3CA-CE9A704D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0E089-69E7-B631-641C-AB0F8E87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8829-CE4D-48FD-A949-A1AC41AE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F679-CB82-EA69-1106-BB63E9B9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5AA7A-614D-1D60-C8B3-06FE8ED81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6B1E4-5EB6-D23D-AC8B-9E50F7D09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FFD08-EA84-8252-756B-51977168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C828-BA0C-40F3-9F3B-E6F941F515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46216-FC79-122D-EDE0-82A850A7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97A2C-48B8-95CA-6979-95CABEC5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8829-CE4D-48FD-A949-A1AC41AE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C1B94-65C4-8902-48D9-597217DC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42C08-3741-8403-2809-4276C7AF2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1059C-8F04-5BD8-8C43-25C544836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C828-BA0C-40F3-9F3B-E6F941F5150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B23C-8BBD-BC64-A324-67252C655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3D86-8879-9D3E-E520-F7872D162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8829-CE4D-48FD-A949-A1AC41AEE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i.googleblog.com/2023/05/enabling-conversational-interaction-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23F5-8FCF-03FB-3228-809FBB95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680" y="2443520"/>
            <a:ext cx="10200640" cy="19709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Enabling conversational interaction on mobile with LLMs</a:t>
            </a:r>
            <a:br>
              <a:rPr lang="en-US" b="1" dirty="0"/>
            </a:br>
            <a:r>
              <a:rPr lang="en-US" sz="2700" dirty="0"/>
              <a:t>Bryan Wang, Student Researcher, and Yang Li, Research Scientist, Google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95E-E4C0-2D84-68AD-AC57A60A47C1}"/>
              </a:ext>
            </a:extLst>
          </p:cNvPr>
          <p:cNvSpPr txBox="1"/>
          <p:nvPr/>
        </p:nvSpPr>
        <p:spPr>
          <a:xfrm>
            <a:off x="0" y="6397228"/>
            <a:ext cx="942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Enabling conversational interaction on mobile with LLMs – Google Research Blog (googleblog.com)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1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04B5A-8A3F-F7A7-031F-08AAF2C1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4200" b="1" dirty="0"/>
              <a:t>Task 3: Screen question-answering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FB9A55-60D3-907C-ECCC-6DADF5B2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032" y="638089"/>
            <a:ext cx="6610096" cy="558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30B0-2334-5B59-4482-9D891EDC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- Given a mobile UI and an open-ended question asking for information regarding the UI, the model should provide the correct answer</a:t>
            </a:r>
          </a:p>
          <a:p>
            <a:pPr marL="0" indent="0">
              <a:buNone/>
            </a:pPr>
            <a:r>
              <a:rPr lang="en-US" sz="2200" dirty="0"/>
              <a:t>- Focusing on factual questions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154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09942-D100-6AC2-D51A-FE906025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52" y="466916"/>
            <a:ext cx="3943796" cy="1463040"/>
          </a:xfrm>
        </p:spPr>
        <p:txBody>
          <a:bodyPr anchor="ctr">
            <a:noAutofit/>
          </a:bodyPr>
          <a:lstStyle/>
          <a:p>
            <a:r>
              <a:rPr lang="en-US" b="1" dirty="0"/>
              <a:t>Task 4: Mapping Instruction to UI Action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6CAD-5516-9357-B4F5-E486A0E29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601" y="413166"/>
            <a:ext cx="7298351" cy="16425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Given a mobile UI screen and natural language instruction to control the UI =&gt; predict the ID of the object to perform the instructed action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885C03-8C3A-D207-3404-C8AC5CBF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8923" y="2145369"/>
            <a:ext cx="8714154" cy="478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60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1824-6B24-C8BE-B005-F4B5BC5C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398"/>
            <a:ext cx="10515600" cy="5811203"/>
          </a:xfrm>
        </p:spPr>
        <p:txBody>
          <a:bodyPr>
            <a:normAutofit/>
          </a:bodyPr>
          <a:lstStyle/>
          <a:p>
            <a:pPr algn="just">
              <a:spcBef>
                <a:spcPts val="4200"/>
              </a:spcBef>
              <a:buFontTx/>
              <a:buChar char="-"/>
            </a:pPr>
            <a:r>
              <a:rPr lang="en-US" sz="2400" dirty="0"/>
              <a:t>Interacting with mobile devices by natural language input</a:t>
            </a:r>
          </a:p>
          <a:p>
            <a:pPr algn="just">
              <a:spcBef>
                <a:spcPts val="4200"/>
              </a:spcBef>
              <a:buFontTx/>
              <a:buChar char="-"/>
            </a:pPr>
            <a:r>
              <a:rPr lang="en-US" sz="2400" dirty="0"/>
              <a:t>The model need to understand GUI to answer questions related to specific information displayed on the screen</a:t>
            </a:r>
          </a:p>
          <a:p>
            <a:pPr algn="just">
              <a:spcBef>
                <a:spcPts val="4200"/>
              </a:spcBef>
              <a:buFontTx/>
              <a:buChar char="-"/>
            </a:pPr>
            <a:r>
              <a:rPr lang="en-US" sz="2400" dirty="0"/>
              <a:t>Prior research =&gt; enable Conversational Interaction =&gt; require considerable effort in curating large-scale datasets and training models</a:t>
            </a:r>
          </a:p>
          <a:p>
            <a:pPr algn="just">
              <a:spcBef>
                <a:spcPts val="4200"/>
              </a:spcBef>
              <a:buFontTx/>
              <a:buChar char="-"/>
            </a:pPr>
            <a:r>
              <a:rPr lang="en-US" sz="2400" dirty="0"/>
              <a:t>With Large Language Model (LLM) =&gt; present a set of prompting techniques =&gt; save time and resources before investing in dedicated datasets and models</a:t>
            </a:r>
          </a:p>
          <a:p>
            <a:pPr algn="just">
              <a:spcBef>
                <a:spcPts val="4200"/>
              </a:spcBef>
              <a:buFontTx/>
              <a:buChar char="-"/>
            </a:pPr>
            <a:r>
              <a:rPr lang="en-US" sz="2400" dirty="0"/>
              <a:t>In this paper</a:t>
            </a:r>
          </a:p>
          <a:p>
            <a:pPr lvl="1" algn="just">
              <a:spcBef>
                <a:spcPts val="1200"/>
              </a:spcBef>
              <a:buFontTx/>
              <a:buChar char="-"/>
            </a:pPr>
            <a:r>
              <a:rPr lang="en-US" sz="2000" dirty="0"/>
              <a:t>Contributing algorithm that generates the text representation (HTML) of mobile UIs</a:t>
            </a:r>
          </a:p>
          <a:p>
            <a:pPr lvl="1" algn="just">
              <a:spcBef>
                <a:spcPts val="1200"/>
              </a:spcBef>
              <a:buFontTx/>
              <a:buChar char="-"/>
            </a:pPr>
            <a:r>
              <a:rPr lang="en-US" sz="2000" dirty="0"/>
              <a:t>Achieving high performance using only 2 data examples per task</a:t>
            </a:r>
          </a:p>
        </p:txBody>
      </p:sp>
    </p:spTree>
    <p:extLst>
      <p:ext uri="{BB962C8B-B14F-4D97-AF65-F5344CB8AC3E}">
        <p14:creationId xmlns:p14="http://schemas.microsoft.com/office/powerpoint/2010/main" val="143023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A83B-9D4E-8996-E61B-9EC31A2D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Prompting LLMs with 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C585-311B-E5C7-BB08-B2404629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705"/>
            <a:ext cx="10515600" cy="4077335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buFontTx/>
              <a:buChar char="-"/>
            </a:pPr>
            <a:r>
              <a:rPr lang="en-US" sz="2400" dirty="0"/>
              <a:t>LLMs support in-context few-shot learning via prompting</a:t>
            </a:r>
          </a:p>
          <a:p>
            <a:pPr lvl="1" algn="just">
              <a:spcBef>
                <a:spcPts val="600"/>
              </a:spcBef>
              <a:buFontTx/>
              <a:buChar char="-"/>
            </a:pPr>
            <a:r>
              <a:rPr lang="en-US" sz="2000" dirty="0"/>
              <a:t>Prompt with a few (input, output) data exemplars</a:t>
            </a:r>
          </a:p>
          <a:p>
            <a:pPr algn="just">
              <a:spcBef>
                <a:spcPts val="4200"/>
              </a:spcBef>
              <a:buFontTx/>
              <a:buChar char="-"/>
            </a:pPr>
            <a:r>
              <a:rPr lang="en-US" sz="2400" dirty="0"/>
              <a:t>LLM can only take text input</a:t>
            </a:r>
          </a:p>
          <a:p>
            <a:pPr algn="just">
              <a:spcBef>
                <a:spcPts val="4200"/>
              </a:spcBef>
              <a:buFontTx/>
              <a:buChar char="-"/>
            </a:pPr>
            <a:r>
              <a:rPr lang="en-US" sz="2400" dirty="0"/>
              <a:t>Paper contributes an algorithm that generates the text representation of mobile UIs using DFS traversal (Android UI =&gt; HTML syntax)</a:t>
            </a:r>
          </a:p>
          <a:p>
            <a:pPr algn="just">
              <a:spcBef>
                <a:spcPts val="4200"/>
              </a:spcBef>
              <a:buFontTx/>
              <a:buChar char="-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Chain of thought prompting:</a:t>
            </a:r>
            <a:r>
              <a:rPr lang="en-US" sz="2400" dirty="0"/>
              <a:t> generate intermediate results and chain them together to arrive at the final output</a:t>
            </a:r>
          </a:p>
        </p:txBody>
      </p:sp>
    </p:spTree>
    <p:extLst>
      <p:ext uri="{BB962C8B-B14F-4D97-AF65-F5344CB8AC3E}">
        <p14:creationId xmlns:p14="http://schemas.microsoft.com/office/powerpoint/2010/main" val="288748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8DED-01F0-053C-D1E8-4CED5748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7AC3-FFBF-E474-91BE-06F26823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1705"/>
            <a:ext cx="10515600" cy="2787015"/>
          </a:xfrm>
        </p:spPr>
        <p:txBody>
          <a:bodyPr>
            <a:normAutofit/>
          </a:bodyPr>
          <a:lstStyle/>
          <a:p>
            <a:pPr marL="0" indent="0">
              <a:spcBef>
                <a:spcPts val="3600"/>
              </a:spcBef>
              <a:buNone/>
            </a:pPr>
            <a:r>
              <a:rPr lang="en-US" sz="2400" dirty="0"/>
              <a:t>Conduct comprehensive experiments with four pivotal modeling tasks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dirty="0"/>
              <a:t>(1). Screen question-generation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dirty="0"/>
              <a:t>(2). Screen summarization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dirty="0"/>
              <a:t>(3). Screen question-answering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dirty="0"/>
              <a:t>(4). Mapping instruction to UI action</a:t>
            </a:r>
          </a:p>
        </p:txBody>
      </p:sp>
    </p:spTree>
    <p:extLst>
      <p:ext uri="{BB962C8B-B14F-4D97-AF65-F5344CB8AC3E}">
        <p14:creationId xmlns:p14="http://schemas.microsoft.com/office/powerpoint/2010/main" val="220835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22B04-1A9D-A61C-FEEF-A1981772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55" y="747102"/>
            <a:ext cx="3429000" cy="1719072"/>
          </a:xfrm>
        </p:spPr>
        <p:txBody>
          <a:bodyPr anchor="b">
            <a:noAutofit/>
          </a:bodyPr>
          <a:lstStyle/>
          <a:p>
            <a:r>
              <a:rPr lang="en-US" sz="4200" b="1" dirty="0"/>
              <a:t>Task 1: Screen question generation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1593-7840-AF83-1C9F-666AA31E3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Given a mobile UI screen =&gt; synthesize coherent, grammatically correct natural language questions relevant to the UI elements requiring user input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193160-B441-C742-7E48-130140737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936" y="1543669"/>
            <a:ext cx="7734693" cy="377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62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C3A9-E4E6-53DE-560B-527CBFB90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LLM could use its prior knowledge to combine multiple related input fields to ask a single question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F22B16-CD3D-396C-A043-96C0CF2F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1651" y="1256836"/>
            <a:ext cx="7537704" cy="465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51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F057-0557-83A6-5250-EB5D9BC0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Evaluate “Screen question generation” task based on human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4161D-1D75-A2BF-79D7-4674B8B73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492743"/>
            <a:ext cx="10917936" cy="35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4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C14BB-1D9C-6184-1370-DBCD6719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 b="1" dirty="0"/>
              <a:t>Task 2: Screen summarization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7F62-3D0B-F933-C6B2-183D24617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- This is the automatic generation of descriptive language overviews </a:t>
            </a:r>
          </a:p>
          <a:p>
            <a:pPr marL="0" indent="0">
              <a:buNone/>
            </a:pPr>
            <a:r>
              <a:rPr lang="en-US" sz="2200" dirty="0"/>
              <a:t>- Help users quickly understand the purpose of a mobile UI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5F3FBC-EBC5-D567-070D-59E5ED0C2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8480" y="639520"/>
            <a:ext cx="7212584" cy="512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84492-4230-BAA2-D6DE-CD7178F6EB53}"/>
              </a:ext>
            </a:extLst>
          </p:cNvPr>
          <p:cNvSpPr txBox="1"/>
          <p:nvPr/>
        </p:nvSpPr>
        <p:spPr>
          <a:xfrm>
            <a:off x="4237963" y="5734665"/>
            <a:ext cx="743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summary generated by 2-shot LLM. LLM is able to use specific text on the screen to compose more accurate summaries</a:t>
            </a:r>
          </a:p>
        </p:txBody>
      </p:sp>
    </p:spTree>
    <p:extLst>
      <p:ext uri="{BB962C8B-B14F-4D97-AF65-F5344CB8AC3E}">
        <p14:creationId xmlns:p14="http://schemas.microsoft.com/office/powerpoint/2010/main" val="99507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16AAC0-7D60-4A2D-1AF6-DFEC1AB31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1450124"/>
            <a:ext cx="5458968" cy="395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C339-54A9-24BC-D837-EFA6540C3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LLMs can use their prior knowledge to deduce information not presented in the UI when creating summaries</a:t>
            </a:r>
          </a:p>
        </p:txBody>
      </p:sp>
    </p:spTree>
    <p:extLst>
      <p:ext uri="{BB962C8B-B14F-4D97-AF65-F5344CB8AC3E}">
        <p14:creationId xmlns:p14="http://schemas.microsoft.com/office/powerpoint/2010/main" val="71356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420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Enabling conversational interaction on mobile with LLMs Bryan Wang, Student Researcher, and Yang Li, Research Scientist, Google Research</vt:lpstr>
      <vt:lpstr>PowerPoint Presentation</vt:lpstr>
      <vt:lpstr>Prompting LLMs with UIs</vt:lpstr>
      <vt:lpstr>Experiments</vt:lpstr>
      <vt:lpstr>Task 1: Screen question generation</vt:lpstr>
      <vt:lpstr>PowerPoint Presentation</vt:lpstr>
      <vt:lpstr>PowerPoint Presentation</vt:lpstr>
      <vt:lpstr>Task 2: Screen summarization</vt:lpstr>
      <vt:lpstr>PowerPoint Presentation</vt:lpstr>
      <vt:lpstr>Task 3: Screen question-answering</vt:lpstr>
      <vt:lpstr>Task 4: Mapping Instruction to UI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conversational interaction on mobile with LLMs</dc:title>
  <dc:creator>LÊ TRỌNG ANH TÚ</dc:creator>
  <cp:lastModifiedBy>LÊ TRỌNG ANH TÚ</cp:lastModifiedBy>
  <cp:revision>9</cp:revision>
  <dcterms:created xsi:type="dcterms:W3CDTF">2023-07-06T12:29:50Z</dcterms:created>
  <dcterms:modified xsi:type="dcterms:W3CDTF">2023-07-11T01:33:38Z</dcterms:modified>
</cp:coreProperties>
</file>