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157" autoAdjust="0"/>
  </p:normalViewPr>
  <p:slideViewPr>
    <p:cSldViewPr snapToGrid="0">
      <p:cViewPr varScale="1">
        <p:scale>
          <a:sx n="59" d="100"/>
          <a:sy n="59" d="100"/>
        </p:scale>
        <p:origin x="8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3805-759D-4C93-87EA-ECC0321A8A93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304F-0950-4F16-91FE-8D76AAA620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56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curl.exe -X POST http://localhost:8055/excel-importer-endpoint/ `</a:t>
            </a:r>
          </a:p>
          <a:p>
            <a:r>
              <a:rPr lang="en-SG" dirty="0"/>
              <a:t>  -H "Authorization: Bearer o4ax5i8cIWL3KhbM0G8sI9O7HvtLxMDO" `</a:t>
            </a:r>
          </a:p>
          <a:p>
            <a:r>
              <a:rPr lang="en-SG" dirty="0"/>
              <a:t>  -F "file=@contacts.xlsx" `</a:t>
            </a:r>
          </a:p>
          <a:p>
            <a:r>
              <a:rPr lang="en-SG" dirty="0"/>
              <a:t>  -F "collection=contacts"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curl.exe -X POST http://localhost:8055/excel-importer-endpoint/ -H "Authorization: Bearer eyJhbGciOiJIUzI1NiIsInR5cCI6IkpXVCJ9.eyJpZCI6ImE1ZDA1ZTM1LWU4ZTUtNGRkZC05MGI1LTk5NmZiN2YxNGY3ZiIsInJvbGUiOiJmNGU2YWM1Yi00ODAwLTQzYjgtOTc2MS1kYTEzODliNjFiMGEiLCJhcHBfYWNjZXNzIjp0cnVlLCJhZG1pbl9hY2Nlc3MiOmZhbHNlLCJpYXQiOjE3NTgxODM5ODAsImV4cCI6MTc1ODE4NDg4MCwiaXNzIjoiZGlyZWN0dXMifQ.rVWG_voOF6oPhb8TXo6MPf7RoePY8_reVz9BnKwcNwU" -F "file=@contacts.xlsx" -F "collection=contacts"</a:t>
            </a:r>
          </a:p>
          <a:p>
            <a:endParaRPr lang="en-SG" dirty="0"/>
          </a:p>
          <a:p>
            <a:r>
              <a:rPr lang="en-SG" dirty="0"/>
              <a:t>= ====== APIs ==============</a:t>
            </a:r>
          </a:p>
          <a:p>
            <a:endParaRPr lang="en-SG" dirty="0"/>
          </a:p>
          <a:p>
            <a:r>
              <a:rPr lang="en-SG" dirty="0"/>
              <a:t>http://localhost:8055/items/page</a:t>
            </a:r>
          </a:p>
          <a:p>
            <a:r>
              <a:rPr lang="en-SG" dirty="0"/>
              <a:t>http://localhost:8055/items/page/1</a:t>
            </a:r>
          </a:p>
          <a:p>
            <a:r>
              <a:rPr lang="en-SG" dirty="0"/>
              <a:t>http://localhost:8055/items/section</a:t>
            </a:r>
          </a:p>
          <a:p>
            <a:r>
              <a:rPr lang="en-SG" dirty="0"/>
              <a:t>http://localhost:8055/items/ssg_page</a:t>
            </a:r>
          </a:p>
          <a:p>
            <a:r>
              <a:rPr lang="en-SG" dirty="0"/>
              <a:t>http://localhost:8055/items/ssg_section</a:t>
            </a:r>
          </a:p>
          <a:p>
            <a:r>
              <a:rPr lang="en-SG" dirty="0"/>
              <a:t>http://localhost:8055/items/ssr_page</a:t>
            </a:r>
          </a:p>
          <a:p>
            <a:r>
              <a:rPr lang="en-SG" dirty="0"/>
              <a:t>http://localhost:8055/items/ssr_section</a:t>
            </a:r>
          </a:p>
          <a:p>
            <a:endParaRPr lang="en-SG" dirty="0"/>
          </a:p>
          <a:p>
            <a:r>
              <a:rPr lang="en-SG" dirty="0"/>
              <a:t>console:</a:t>
            </a:r>
          </a:p>
          <a:p>
            <a:r>
              <a:rPr lang="en-SG" dirty="0"/>
              <a:t>Get token:</a:t>
            </a:r>
          </a:p>
          <a:p>
            <a:endParaRPr lang="en-SG" dirty="0"/>
          </a:p>
          <a:p>
            <a:r>
              <a:rPr lang="en-SG" dirty="0"/>
              <a:t>curl -X POST http://localhost:8055/items/contacts -H "Authorization: Bearer o4ax5i8cIWL3KhbM0G8sI9O7HvtLxMDO" -H "Content-Type: application/</a:t>
            </a:r>
            <a:r>
              <a:rPr lang="en-SG" dirty="0" err="1"/>
              <a:t>json</a:t>
            </a:r>
            <a:r>
              <a:rPr lang="en-SG" dirty="0"/>
              <a:t>" -d "{\"id\":\"TEST1\",\"name\":\"Test User\",\"email\":\"test@email.com\"}"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4304F-0950-4F16-91FE-8D76AAA620A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3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rectu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engocanh/directus-extension-excel-impo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trthang/directus-ap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2FF1-82CC-3E09-1137-BF029268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168" y="773710"/>
            <a:ext cx="8991600" cy="1645920"/>
          </a:xfrm>
        </p:spPr>
        <p:txBody>
          <a:bodyPr/>
          <a:lstStyle/>
          <a:p>
            <a:r>
              <a:rPr lang="en-SG" sz="3600" b="1" dirty="0" err="1"/>
              <a:t>Directus</a:t>
            </a:r>
            <a:r>
              <a:rPr lang="en-US" sz="3600" dirty="0"/>
              <a:t> </a:t>
            </a:r>
            <a:r>
              <a:rPr lang="en-US" sz="4000" dirty="0"/>
              <a:t>Introduction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A7071-52A4-41AB-995B-38EB9425F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698" y="3167354"/>
            <a:ext cx="7546086" cy="910870"/>
          </a:xfrm>
        </p:spPr>
        <p:txBody>
          <a:bodyPr/>
          <a:lstStyle/>
          <a:p>
            <a:r>
              <a:rPr lang="en-SG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https://directus.io</a:t>
            </a:r>
            <a:r>
              <a:rPr lang="en-SG" dirty="0">
                <a:solidFill>
                  <a:srgbClr val="7030A0"/>
                </a:solidFill>
              </a:rPr>
              <a:t> </a:t>
            </a:r>
            <a:r>
              <a:rPr lang="en-SG" dirty="0"/>
              <a:t>is a headless CMS </a:t>
            </a:r>
            <a:r>
              <a:rPr lang="en-US" dirty="0"/>
              <a:t>that instantly turns your SQL database into REST and </a:t>
            </a:r>
            <a:r>
              <a:rPr lang="en-US" dirty="0" err="1"/>
              <a:t>GraphQL</a:t>
            </a:r>
            <a:r>
              <a:rPr lang="en-US" dirty="0"/>
              <a:t> APIs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7508C-0485-F3D9-7FDD-01C5FDBF1E58}"/>
              </a:ext>
            </a:extLst>
          </p:cNvPr>
          <p:cNvSpPr txBox="1"/>
          <p:nvPr/>
        </p:nvSpPr>
        <p:spPr>
          <a:xfrm>
            <a:off x="10559143" y="6273225"/>
            <a:ext cx="163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 Chi Minh, 2025.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Thang Le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E3C1-F222-9FD0-5F3D-9101352F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836"/>
            <a:ext cx="12192000" cy="5884164"/>
          </a:xfrm>
        </p:spPr>
        <p:txBody>
          <a:bodyPr>
            <a:normAutofit/>
          </a:bodyPr>
          <a:lstStyle/>
          <a:p>
            <a:r>
              <a:rPr lang="en-US" sz="1900" b="1" dirty="0"/>
              <a:t>Monolithic Architecture:  </a:t>
            </a:r>
            <a:r>
              <a:rPr lang="en-US" sz="1900" dirty="0"/>
              <a:t>The backend (database and content management) and frontend (templates and rendering) are integrated into a single system.</a:t>
            </a:r>
          </a:p>
          <a:p>
            <a:endParaRPr lang="en-US" sz="1900" b="1" dirty="0"/>
          </a:p>
          <a:p>
            <a:r>
              <a:rPr lang="en-US" sz="1900" b="1" dirty="0"/>
              <a:t>Advantages</a:t>
            </a:r>
            <a:r>
              <a:rPr lang="en-US" sz="1900" dirty="0"/>
              <a:t>:</a:t>
            </a:r>
          </a:p>
          <a:p>
            <a:pPr lvl="1"/>
            <a:r>
              <a:rPr lang="en-US" sz="1900" b="1" dirty="0"/>
              <a:t>Ease of Use</a:t>
            </a:r>
            <a:r>
              <a:rPr lang="en-US" sz="1900" dirty="0"/>
              <a:t>: User-friendly for non-technical users, with WYSIWYG editors and pre-built themes.</a:t>
            </a:r>
          </a:p>
          <a:p>
            <a:pPr lvl="1"/>
            <a:r>
              <a:rPr lang="en-US" sz="1900" b="1" dirty="0"/>
              <a:t>All-in-One Solution</a:t>
            </a:r>
            <a:r>
              <a:rPr lang="en-US" sz="1900" dirty="0"/>
              <a:t>: No need to build a separate frontend; everything is managed within the CMS.</a:t>
            </a:r>
          </a:p>
          <a:p>
            <a:pPr lvl="1"/>
            <a:r>
              <a:rPr lang="en-US" sz="1900" b="1" dirty="0"/>
              <a:t>Quick Setup</a:t>
            </a:r>
            <a:r>
              <a:rPr lang="en-US" sz="1900" dirty="0"/>
              <a:t>: Ideal for simple websites or blogs where the frontend is a single website.</a:t>
            </a:r>
          </a:p>
          <a:p>
            <a:endParaRPr lang="en-US" sz="1900" b="1" dirty="0"/>
          </a:p>
          <a:p>
            <a:r>
              <a:rPr lang="en-US" sz="1900" b="1" dirty="0"/>
              <a:t>Disadvantages</a:t>
            </a:r>
            <a:r>
              <a:rPr lang="en-US" sz="1900" dirty="0"/>
              <a:t>:</a:t>
            </a:r>
          </a:p>
          <a:p>
            <a:r>
              <a:rPr lang="en-US" sz="1900" b="1" dirty="0"/>
              <a:t>Limited Flexibility</a:t>
            </a:r>
            <a:r>
              <a:rPr lang="en-US" sz="1900" dirty="0"/>
              <a:t>: Hard to repurpose content for different platforms (e.g., mobile apps, IoT devices) without additional development.</a:t>
            </a:r>
          </a:p>
          <a:p>
            <a:r>
              <a:rPr lang="en-US" sz="1900" b="1" dirty="0"/>
              <a:t>Tightly Coupled</a:t>
            </a:r>
            <a:r>
              <a:rPr lang="en-US" sz="1900" dirty="0"/>
              <a:t>: Changes to the frontend often require backend modifications, slowing down development.</a:t>
            </a:r>
          </a:p>
          <a:p>
            <a:r>
              <a:rPr lang="en-US" sz="1900" b="1" dirty="0"/>
              <a:t>Vendor Lock-in</a:t>
            </a:r>
            <a:r>
              <a:rPr lang="en-US" sz="1900" dirty="0"/>
              <a:t>: Reliance on a specific CMS platform can make migration difficult.</a:t>
            </a:r>
          </a:p>
          <a:p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520E79-9834-7412-C16A-7EEAD513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04" y="9144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dirty="0"/>
              <a:t>Traditional CMS</a:t>
            </a:r>
          </a:p>
        </p:txBody>
      </p:sp>
    </p:spTree>
    <p:extLst>
      <p:ext uri="{BB962C8B-B14F-4D97-AF65-F5344CB8AC3E}">
        <p14:creationId xmlns:p14="http://schemas.microsoft.com/office/powerpoint/2010/main" val="28698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BB5A-31A0-450B-9BD4-2C6A71E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0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dirty="0"/>
              <a:t>Headless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0BE9-1323-1E94-3BE0-640FEC4C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108"/>
            <a:ext cx="12192000" cy="5993892"/>
          </a:xfrm>
        </p:spPr>
        <p:txBody>
          <a:bodyPr>
            <a:normAutofit/>
          </a:bodyPr>
          <a:lstStyle/>
          <a:p>
            <a:r>
              <a:rPr lang="en-US" dirty="0"/>
              <a:t>A headless CMS decouples the backend (content management and storage) from the frontend (presentation layer). It provides content through APIs (REST or </a:t>
            </a:r>
            <a:r>
              <a:rPr lang="en-US" dirty="0" err="1"/>
              <a:t>GraphQL</a:t>
            </a:r>
            <a:r>
              <a:rPr lang="en-US" dirty="0"/>
              <a:t>), allowing developers to use any frontend technology to display the content.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r>
              <a:rPr lang="en-US" b="1" dirty="0"/>
              <a:t>Flexibility</a:t>
            </a:r>
            <a:r>
              <a:rPr lang="en-US" dirty="0"/>
              <a:t>: Developers can choose any frontend framework or technology, enabling modern, dynamic experiences.</a:t>
            </a:r>
          </a:p>
          <a:p>
            <a:r>
              <a:rPr lang="en-US" b="1" dirty="0"/>
              <a:t>Multi-Channel Delivery</a:t>
            </a:r>
            <a:r>
              <a:rPr lang="en-US" dirty="0"/>
              <a:t>: Content can be reused across websites, mobile apps, IoT devices, or other platforms without modification.</a:t>
            </a:r>
          </a:p>
          <a:p>
            <a:r>
              <a:rPr lang="en-US" b="1" dirty="0"/>
              <a:t>Scalability</a:t>
            </a:r>
            <a:r>
              <a:rPr lang="en-US" dirty="0"/>
              <a:t>: The decoupled architecture allows the backend and frontend to scale independently.</a:t>
            </a:r>
          </a:p>
          <a:p>
            <a:r>
              <a:rPr lang="en-US" b="1" dirty="0"/>
              <a:t>Future-Proof</a:t>
            </a:r>
            <a:r>
              <a:rPr lang="en-US" dirty="0"/>
              <a:t>: Easier to adapt to new technologies or platforms since the CMS is not tied to a specific frontend.</a:t>
            </a:r>
          </a:p>
          <a:p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r>
              <a:rPr lang="en-US" b="1" dirty="0"/>
              <a:t>Increased Complexity</a:t>
            </a:r>
            <a:r>
              <a:rPr lang="en-US" dirty="0"/>
              <a:t>: Requires developers to build and maintain the frontend, which can be challenging for non-technical teams.</a:t>
            </a:r>
          </a:p>
          <a:p>
            <a:r>
              <a:rPr lang="en-US" b="1" dirty="0"/>
              <a:t>Higher Initial Setup</a:t>
            </a:r>
            <a:r>
              <a:rPr lang="en-US" dirty="0"/>
              <a:t>: Setting up a headless CMS and connecting it to a custom frontend takes more effort than a traditional CMS.</a:t>
            </a:r>
          </a:p>
          <a:p>
            <a:r>
              <a:rPr lang="en-US" b="1" dirty="0"/>
              <a:t>Learning Curve</a:t>
            </a:r>
            <a:r>
              <a:rPr lang="en-US" dirty="0"/>
              <a:t>: Non-technical users may find it less intuitive without a built-in frontend editor.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96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A075A-573D-8920-294E-F1C54171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B00D-A53B-1FCC-A50A-00654E1C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0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b="1" dirty="0" err="1"/>
              <a:t>Directus</a:t>
            </a:r>
            <a:r>
              <a:rPr lang="en-SG" b="1" dirty="0"/>
              <a:t> </a:t>
            </a:r>
            <a:r>
              <a:rPr lang="en-SG" dirty="0"/>
              <a:t>&amp;</a:t>
            </a:r>
            <a:r>
              <a:rPr lang="en-SG" b="1" dirty="0"/>
              <a:t> Next.JS </a:t>
            </a:r>
            <a:r>
              <a:rPr lang="en-SG" dirty="0"/>
              <a:t>architecture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A3B0C-69AC-7F58-1521-6453F182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25901"/>
            <a:ext cx="11676888" cy="5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FE93B-6733-77EB-AABB-716058FE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5A3C-2377-F4BE-D5EB-203AE048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0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Setup </a:t>
            </a:r>
            <a:r>
              <a:rPr lang="en-SG" b="1" dirty="0" err="1"/>
              <a:t>Directus</a:t>
            </a:r>
            <a:r>
              <a:rPr lang="en-SG" b="1" dirty="0"/>
              <a:t> &amp; Next.JS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5E74-3990-6801-30A4-986E1A7A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108"/>
            <a:ext cx="12192000" cy="5993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8176-16EA-DADA-C99D-2600A209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3" y="1161456"/>
            <a:ext cx="5024953" cy="313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1E987-EF6A-9CD8-A960-A67DE003C935}"/>
              </a:ext>
            </a:extLst>
          </p:cNvPr>
          <p:cNvSpPr txBox="1"/>
          <p:nvPr/>
        </p:nvSpPr>
        <p:spPr>
          <a:xfrm>
            <a:off x="2813972" y="4586065"/>
            <a:ext cx="568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3. </a:t>
            </a:r>
            <a:r>
              <a:rPr lang="en-SG" b="1" dirty="0"/>
              <a:t>Access </a:t>
            </a:r>
            <a:r>
              <a:rPr lang="en-SG" b="1" dirty="0" err="1"/>
              <a:t>Directus</a:t>
            </a:r>
            <a:r>
              <a:rPr lang="en-SG" b="1" dirty="0"/>
              <a:t> Admin page</a:t>
            </a:r>
            <a:r>
              <a:rPr lang="en-SG" dirty="0"/>
              <a:t>: http://localhost:8055/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D8214-260A-E1D4-F620-94073C15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30" y="4981615"/>
            <a:ext cx="5562797" cy="1811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4510B-CA5F-99E0-EC4B-29CDCD66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38" y="1551017"/>
            <a:ext cx="5407241" cy="2664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DCC4EE-1D3A-95B5-3BDE-086C8490751E}"/>
              </a:ext>
            </a:extLst>
          </p:cNvPr>
          <p:cNvSpPr txBox="1"/>
          <p:nvPr/>
        </p:nvSpPr>
        <p:spPr>
          <a:xfrm>
            <a:off x="6249843" y="699231"/>
            <a:ext cx="5205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2. </a:t>
            </a:r>
            <a:r>
              <a:rPr lang="en-SG" b="1" dirty="0"/>
              <a:t>Setup Next.js</a:t>
            </a:r>
          </a:p>
          <a:p>
            <a:pPr lvl="1"/>
            <a:r>
              <a:rPr lang="en-SG" dirty="0" err="1"/>
              <a:t>npx</a:t>
            </a:r>
            <a:r>
              <a:rPr lang="en-SG" dirty="0"/>
              <a:t> </a:t>
            </a:r>
            <a:r>
              <a:rPr lang="en-SG" dirty="0" err="1"/>
              <a:t>create-next-app@latest</a:t>
            </a:r>
            <a:r>
              <a:rPr lang="en-SG" dirty="0"/>
              <a:t> </a:t>
            </a:r>
            <a:r>
              <a:rPr lang="en-SG" dirty="0" err="1"/>
              <a:t>directus</a:t>
            </a:r>
            <a:r>
              <a:rPr lang="en-SG" dirty="0"/>
              <a:t>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17064-1BE8-E4EE-7DC8-74421E9488A5}"/>
              </a:ext>
            </a:extLst>
          </p:cNvPr>
          <p:cNvSpPr txBox="1"/>
          <p:nvPr/>
        </p:nvSpPr>
        <p:spPr>
          <a:xfrm>
            <a:off x="168309" y="658653"/>
            <a:ext cx="4202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1. Setup &amp; Run </a:t>
            </a:r>
            <a:r>
              <a:rPr lang="en-SG" b="1" dirty="0" err="1"/>
              <a:t>Directus</a:t>
            </a:r>
            <a:r>
              <a:rPr lang="en-SG" b="1" dirty="0"/>
              <a:t> from Docker</a:t>
            </a:r>
          </a:p>
        </p:txBody>
      </p:sp>
    </p:spTree>
    <p:extLst>
      <p:ext uri="{BB962C8B-B14F-4D97-AF65-F5344CB8AC3E}">
        <p14:creationId xmlns:p14="http://schemas.microsoft.com/office/powerpoint/2010/main" val="159165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E34E-EC0A-334F-51F0-9F86B66C3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173-66A2-4DD6-CA17-C5EC3AFE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0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Data model in </a:t>
            </a:r>
            <a:r>
              <a:rPr lang="en-SG" b="1" dirty="0" err="1"/>
              <a:t>Directus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C5D2-A487-6663-FC24-2B412BB5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108"/>
            <a:ext cx="12192000" cy="5993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48AAF-167C-F9BC-708D-4CFADAE9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328" y="877020"/>
            <a:ext cx="8511116" cy="5980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3DEC3E-313B-7F86-35E4-5C9914F22550}"/>
              </a:ext>
            </a:extLst>
          </p:cNvPr>
          <p:cNvSpPr txBox="1"/>
          <p:nvPr/>
        </p:nvSpPr>
        <p:spPr>
          <a:xfrm>
            <a:off x="90624" y="864108"/>
            <a:ext cx="3307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Everything in </a:t>
            </a:r>
            <a:r>
              <a:rPr lang="en-US" b="1" dirty="0" err="1"/>
              <a:t>Directus</a:t>
            </a:r>
            <a:r>
              <a:rPr lang="en-US" b="1" dirty="0"/>
              <a:t> is organized like database tables and relationships.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Each content type becomes a </a:t>
            </a:r>
            <a:r>
              <a:rPr lang="en-US" b="1" dirty="0"/>
              <a:t>Collection</a:t>
            </a:r>
            <a:r>
              <a:rPr lang="en-US" dirty="0"/>
              <a:t> (like a table) with defined </a:t>
            </a:r>
            <a:r>
              <a:rPr lang="en-US" b="1" dirty="0"/>
              <a:t>Fields</a:t>
            </a:r>
            <a:r>
              <a:rPr lang="en-US" dirty="0"/>
              <a:t> (columns) that store your data</a:t>
            </a:r>
          </a:p>
          <a:p>
            <a:endParaRPr lang="en-US" dirty="0"/>
          </a:p>
          <a:p>
            <a:r>
              <a:rPr lang="en-US" dirty="0"/>
              <a:t>This relational approach makes </a:t>
            </a:r>
            <a:r>
              <a:rPr lang="en-US" dirty="0" err="1"/>
              <a:t>Directus</a:t>
            </a:r>
            <a:r>
              <a:rPr lang="en-US" dirty="0"/>
              <a:t> powerful - you can model any content structure from simple blogs to complex e-commerce systems, all accessible via clean APIs for your frontend applications.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61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5AE8-4D57-34D1-C6E7-4579FDD2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3C91-BBA0-6BDB-B4A6-28559722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0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FLOW in </a:t>
            </a:r>
            <a:r>
              <a:rPr lang="en-SG" b="1" dirty="0" err="1"/>
              <a:t>Directus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40D8-7683-6BA4-EEE4-CC7E0F44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3776"/>
            <a:ext cx="12192000" cy="6364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05476-F6A5-E520-DB63-EDEDD5F27B59}"/>
              </a:ext>
            </a:extLst>
          </p:cNvPr>
          <p:cNvSpPr txBox="1"/>
          <p:nvPr/>
        </p:nvSpPr>
        <p:spPr>
          <a:xfrm>
            <a:off x="0" y="673901"/>
            <a:ext cx="119146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/>
              <a:t>Flows in </a:t>
            </a:r>
            <a:r>
              <a:rPr lang="en-US" sz="1300" b="1" dirty="0" err="1"/>
              <a:t>Directus</a:t>
            </a:r>
            <a:r>
              <a:rPr lang="en-US" sz="1300" b="1" dirty="0"/>
              <a:t> are visual automation workflows</a:t>
            </a:r>
            <a:r>
              <a:rPr lang="en-US" sz="1300" dirty="0"/>
              <a:t> that let you create business logic without writing code. Think of them as "if-this-then-that" automation rules that respond to events in your CMS.</a:t>
            </a:r>
          </a:p>
          <a:p>
            <a:endParaRPr lang="en-US" sz="1300" dirty="0"/>
          </a:p>
          <a:p>
            <a:r>
              <a:rPr lang="en-US" sz="1300" dirty="0"/>
              <a:t>Flows are </a:t>
            </a:r>
            <a:r>
              <a:rPr lang="en-US" sz="1300" b="1" dirty="0"/>
              <a:t>event-driven automation pipelines</a:t>
            </a:r>
            <a:r>
              <a:rPr lang="en-US" sz="1300" dirty="0"/>
              <a:t> that execute when specific triggers occur in your </a:t>
            </a:r>
            <a:r>
              <a:rPr lang="en-US" sz="1300" dirty="0" err="1"/>
              <a:t>Directus</a:t>
            </a:r>
            <a:r>
              <a:rPr lang="en-US" sz="1300" dirty="0"/>
              <a:t> instance. </a:t>
            </a:r>
          </a:p>
          <a:p>
            <a:endParaRPr lang="en-US" sz="1300" dirty="0"/>
          </a:p>
          <a:p>
            <a:r>
              <a:rPr lang="en-US" sz="1300" b="1" dirty="0"/>
              <a:t>1.  Triggers</a:t>
            </a:r>
            <a:r>
              <a:rPr lang="en-US" sz="1300" dirty="0"/>
              <a:t> - What starts the flow: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Event Hook</a:t>
            </a:r>
            <a:r>
              <a:rPr lang="en-US" sz="1300" dirty="0"/>
              <a:t>: When data changes (create, update, delete items)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Webhook</a:t>
            </a:r>
            <a:r>
              <a:rPr lang="en-US" sz="1300" dirty="0"/>
              <a:t>: External HTTP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Schedule</a:t>
            </a:r>
            <a:r>
              <a:rPr lang="en-US" sz="1300" dirty="0"/>
              <a:t>: Time-based triggers (</a:t>
            </a:r>
            <a:r>
              <a:rPr lang="en-US" sz="1300" dirty="0" err="1"/>
              <a:t>cron</a:t>
            </a:r>
            <a:r>
              <a:rPr lang="en-US" sz="1300" dirty="0"/>
              <a:t> jobs)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r>
              <a:rPr lang="en-US" sz="1300" b="1" dirty="0"/>
              <a:t>2. Operations</a:t>
            </a:r>
            <a:r>
              <a:rPr lang="en-US" sz="1300" dirty="0"/>
              <a:t> - What actions to perform: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b="1" dirty="0"/>
              <a:t>Send Email</a:t>
            </a:r>
            <a:r>
              <a:rPr lang="en-US" sz="1300" dirty="0"/>
              <a:t>: Notifications, alerts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b="1" dirty="0"/>
              <a:t>Transform Data</a:t>
            </a:r>
            <a:r>
              <a:rPr lang="en-US" sz="1300" dirty="0"/>
              <a:t>: Modify field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b="1" dirty="0"/>
              <a:t>Condition</a:t>
            </a:r>
            <a:r>
              <a:rPr lang="en-US" sz="1300" dirty="0"/>
              <a:t>: If/else logic branching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0427-0688-8A02-048E-6D009FBF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7126"/>
            <a:ext cx="8339328" cy="3058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F3416-07E2-0176-893F-B934B57A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064" y="3747126"/>
            <a:ext cx="3678936" cy="19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14BE9-8EFA-FEAB-D475-23EA0EA6B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BA33-6B99-7BBB-FB41-C8F697AF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0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Extensions in </a:t>
            </a:r>
            <a:r>
              <a:rPr lang="en-SG" b="1" dirty="0" err="1"/>
              <a:t>Directus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3BE0-C184-20E8-3999-73C39AF2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3776"/>
            <a:ext cx="12192000" cy="6364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E44CB-B1EB-9275-62FA-15703546CD2E}"/>
              </a:ext>
            </a:extLst>
          </p:cNvPr>
          <p:cNvSpPr txBox="1"/>
          <p:nvPr/>
        </p:nvSpPr>
        <p:spPr>
          <a:xfrm>
            <a:off x="0" y="673901"/>
            <a:ext cx="11914632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Directus</a:t>
            </a:r>
            <a:r>
              <a:rPr lang="en-US" sz="1400" dirty="0"/>
              <a:t> Extensions allow you to customize and extend the functionality of your </a:t>
            </a:r>
            <a:r>
              <a:rPr lang="en-US" sz="1400" dirty="0" err="1"/>
              <a:t>Directus</a:t>
            </a:r>
            <a:r>
              <a:rPr lang="en-US" sz="1400" dirty="0"/>
              <a:t> instance beyond its default capabilities</a:t>
            </a:r>
            <a:r>
              <a:rPr lang="en-US" sz="1300" dirty="0"/>
              <a:t>. </a:t>
            </a:r>
          </a:p>
          <a:p>
            <a:endParaRPr lang="en-US" sz="1300" dirty="0"/>
          </a:p>
          <a:p>
            <a:r>
              <a:rPr lang="en-US" sz="1400" b="1" dirty="0"/>
              <a:t>Types of Extensions</a:t>
            </a:r>
          </a:p>
          <a:p>
            <a:r>
              <a:rPr lang="en-US" sz="1400" b="1" dirty="0"/>
              <a:t>App Extensions (Frontend):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Interfaces</a:t>
            </a:r>
            <a:r>
              <a:rPr lang="en-US" sz="1400" dirty="0"/>
              <a:t>: Custom field input components (custom date pickers, rich text editors)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Displays</a:t>
            </a:r>
            <a:r>
              <a:rPr lang="en-US" sz="1400" dirty="0"/>
              <a:t>: How data appears in the admin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Layouts</a:t>
            </a:r>
            <a:r>
              <a:rPr lang="en-US" sz="1400" dirty="0"/>
              <a:t>: Custom ways to view and organize data 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Modules</a:t>
            </a:r>
            <a:r>
              <a:rPr lang="en-US" sz="1400" dirty="0"/>
              <a:t>: Complete admin interface sections (custom dashboards, tools)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Panels</a:t>
            </a:r>
            <a:r>
              <a:rPr lang="en-US" sz="1400" dirty="0"/>
              <a:t>: Dashboard widgets and components</a:t>
            </a:r>
          </a:p>
          <a:p>
            <a:r>
              <a:rPr lang="en-US" sz="1400" b="1" dirty="0"/>
              <a:t>API Extensions (Backend):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Hooks</a:t>
            </a:r>
            <a:r>
              <a:rPr lang="en-US" sz="1400" dirty="0"/>
              <a:t>: Server-side event listeners (like Flows but in code)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Endpoints</a:t>
            </a:r>
            <a:r>
              <a:rPr lang="en-US" sz="1400" dirty="0"/>
              <a:t>: Custom API routes and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Operations</a:t>
            </a:r>
            <a:r>
              <a:rPr lang="en-US" sz="1400" dirty="0"/>
              <a:t>: Custom Flow operations beyond built-in 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B737A-B60E-E22A-2FA7-89A81D59EA41}"/>
              </a:ext>
            </a:extLst>
          </p:cNvPr>
          <p:cNvSpPr txBox="1"/>
          <p:nvPr/>
        </p:nvSpPr>
        <p:spPr>
          <a:xfrm>
            <a:off x="1680210" y="386072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https://github.com/lengocanh/directus-extension-excel-importer</a:t>
            </a:r>
            <a:r>
              <a:rPr lang="en-SG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BA3E5-8E83-6930-8D71-3A15EA01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56" y="4352544"/>
            <a:ext cx="7163800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4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BE0D8-50BD-5827-01FA-6CC3D14F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74F2-15F0-F3C2-5F21-D0EF8861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0"/>
            <a:ext cx="9308592" cy="493776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DEMO </a:t>
            </a:r>
            <a:r>
              <a:rPr lang="en-SG" dirty="0"/>
              <a:t>&amp;</a:t>
            </a:r>
            <a:r>
              <a:rPr lang="en-SG" b="1" dirty="0"/>
              <a:t> Q&amp;A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F93D-C0F1-BB27-CAFF-6FA151D1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3776"/>
            <a:ext cx="12192000" cy="6364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A9824-11DF-08F7-3EA9-094A9B26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280160"/>
            <a:ext cx="10094976" cy="5577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68E2EC-D45E-735E-7E13-745075F38CDE}"/>
              </a:ext>
            </a:extLst>
          </p:cNvPr>
          <p:cNvSpPr txBox="1"/>
          <p:nvPr/>
        </p:nvSpPr>
        <p:spPr>
          <a:xfrm>
            <a:off x="3792474" y="702302"/>
            <a:ext cx="434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https://github.com/letrthang/directus-app</a:t>
            </a:r>
            <a:r>
              <a:rPr lang="en-SG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6165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C932CAB053F4EB063E83FFB4E7E25" ma:contentTypeVersion="11" ma:contentTypeDescription="Create a new document." ma:contentTypeScope="" ma:versionID="1ebb2a679b427fd63866d204a9641c0d">
  <xsd:schema xmlns:xsd="http://www.w3.org/2001/XMLSchema" xmlns:xs="http://www.w3.org/2001/XMLSchema" xmlns:p="http://schemas.microsoft.com/office/2006/metadata/properties" xmlns:ns3="9fa29e2a-3065-409f-ab27-7a708fc9830b" xmlns:ns4="989b9024-9f6d-4c59-9931-5c64ebe7b8d2" targetNamespace="http://schemas.microsoft.com/office/2006/metadata/properties" ma:root="true" ma:fieldsID="602f51f530bdd26efc272de43cb14a45" ns3:_="" ns4:_="">
    <xsd:import namespace="9fa29e2a-3065-409f-ab27-7a708fc9830b"/>
    <xsd:import namespace="989b9024-9f6d-4c59-9931-5c64ebe7b8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29e2a-3065-409f-ab27-7a708fc98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b9024-9f6d-4c59-9931-5c64ebe7b8d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a29e2a-3065-409f-ab27-7a708fc9830b" xsi:nil="true"/>
  </documentManagement>
</p:properties>
</file>

<file path=customXml/itemProps1.xml><?xml version="1.0" encoding="utf-8"?>
<ds:datastoreItem xmlns:ds="http://schemas.openxmlformats.org/officeDocument/2006/customXml" ds:itemID="{1E378488-58B5-4511-96B3-EEE1A87E6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4BEAF0-4BED-485E-8EE1-60EACD1D8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29e2a-3065-409f-ab27-7a708fc9830b"/>
    <ds:schemaRef ds:uri="989b9024-9f6d-4c59-9931-5c64ebe7b8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8C1B7-09BF-4282-9B9C-C51222918A99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9fa29e2a-3065-409f-ab27-7a708fc9830b"/>
    <ds:schemaRef ds:uri="http://purl.org/dc/elements/1.1/"/>
    <ds:schemaRef ds:uri="http://purl.org/dc/dcmitype/"/>
    <ds:schemaRef ds:uri="http://schemas.microsoft.com/office/infopath/2007/PartnerControls"/>
    <ds:schemaRef ds:uri="989b9024-9f6d-4c59-9931-5c64ebe7b8d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396</TotalTime>
  <Words>936</Words>
  <Application>Microsoft Office PowerPoint</Application>
  <PresentationFormat>Widescreen</PresentationFormat>
  <Paragraphs>142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Parcel</vt:lpstr>
      <vt:lpstr>Directus Introduction</vt:lpstr>
      <vt:lpstr>Traditional CMS</vt:lpstr>
      <vt:lpstr>Headless CMS</vt:lpstr>
      <vt:lpstr>Directus &amp; Next.JS architecture </vt:lpstr>
      <vt:lpstr>Setup Directus &amp; Next.JS</vt:lpstr>
      <vt:lpstr>Data model in Directus</vt:lpstr>
      <vt:lpstr>FLOW in Directus</vt:lpstr>
      <vt:lpstr>Extensions in Directus</vt:lpstr>
      <vt:lpstr>DEMO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LE Company</dc:creator>
  <cp:lastModifiedBy>The LE Company</cp:lastModifiedBy>
  <cp:revision>22</cp:revision>
  <dcterms:created xsi:type="dcterms:W3CDTF">2025-09-18T02:18:01Z</dcterms:created>
  <dcterms:modified xsi:type="dcterms:W3CDTF">2025-09-25T09:56:11Z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0x010100EC8C932CAB053F4EB063E83FFB4E7E25</vt:lpwstr>
  </property>
</Properties>
</file>