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71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69" r:id="rId16"/>
    <p:sldId id="270" r:id="rId17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7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66118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030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21675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307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80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DCAE-6443-42C3-9C19-F95985500186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6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9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73C3-B243-44D3-809D-EF8FDFBD85D4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1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D3E3-28E2-4380-A113-67698215C5F8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0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B61-04AD-47C9-BF79-2BD8B9CEC07A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1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4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1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67E-8A14-4E70-91B9-2101CBC4D7BD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2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0C4B-5A4A-45CA-ABEC-10F107160D33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9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6/5/2023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8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lua.co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telua_company_bot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telua.co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lua.co/aiot" TargetMode="External"/><Relationship Id="rId4" Type="http://schemas.openxmlformats.org/officeDocument/2006/relationships/hyperlink" Target="mailto:letrthong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elua.co/aiot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0.1/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lua.co/aiot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CCA6EAB8-1D41-A20F-DD26-56DAC8334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10662" b="1244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6" name="Isosceles Triangle 8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Parallelogram 10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BBF60-214C-E745-83B8-CA654A431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379" y="187656"/>
            <a:ext cx="8664999" cy="200633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Cảm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Nhiệt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Đô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Ẩm</a:t>
            </a:r>
            <a:r>
              <a:rPr lang="en-US" dirty="0">
                <a:solidFill>
                  <a:schemeClr val="tx1"/>
                </a:solidFill>
              </a:rPr>
              <a:t> Esp32_SHT3x-SHT4x  </a:t>
            </a: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F0893EA-0B48-04C5-BB3F-F3EC9989D21B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pic>
        <p:nvPicPr>
          <p:cNvPr id="24" name="Picture 23" descr="A stack of white plates&#10;&#10;Description automatically generated with low confidence">
            <a:extLst>
              <a:ext uri="{FF2B5EF4-FFF2-40B4-BE49-F238E27FC236}">
                <a16:creationId xmlns:a16="http://schemas.microsoft.com/office/drawing/2014/main" id="{6F68D874-359B-61A8-E8BB-A3428606C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53" y="3040430"/>
            <a:ext cx="3629913" cy="362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70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 </a:t>
            </a:r>
            <a:r>
              <a:rPr lang="en-US" dirty="0" err="1"/>
              <a:t>nhận</a:t>
            </a:r>
            <a:r>
              <a:rPr lang="en-US" dirty="0"/>
              <a:t> tin </a:t>
            </a:r>
            <a:r>
              <a:rPr lang="en-US" dirty="0" err="1"/>
              <a:t>nhắn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E0F1F1-DD30-3CDC-ED67-8AF035FF8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10" y="1459911"/>
            <a:ext cx="5423090" cy="2225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5300D1-04C9-8E2B-F995-3345B25AE466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 </a:t>
            </a:r>
            <a:r>
              <a:rPr lang="en-US" dirty="0" err="1"/>
              <a:t>nút</a:t>
            </a:r>
            <a:r>
              <a:rPr lang="en-US" dirty="0"/>
              <a:t>  “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hơn</a:t>
            </a:r>
            <a:r>
              <a:rPr lang="en-US" dirty="0"/>
              <a:t>”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BA2C6A-FABD-96FF-5216-5B55B4B0A5C0}"/>
              </a:ext>
            </a:extLst>
          </p:cNvPr>
          <p:cNvSpPr txBox="1"/>
          <p:nvPr/>
        </p:nvSpPr>
        <p:spPr>
          <a:xfrm>
            <a:off x="422889" y="3458666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 </a:t>
            </a:r>
            <a:r>
              <a:rPr lang="en-US" dirty="0" err="1"/>
              <a:t>nút</a:t>
            </a:r>
            <a:r>
              <a:rPr lang="en-US" dirty="0"/>
              <a:t>  “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hơn</a:t>
            </a:r>
            <a:r>
              <a:rPr lang="en-US" dirty="0"/>
              <a:t>”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4EDA55-8374-7C2B-259A-06162B6B4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30" y="4067033"/>
            <a:ext cx="92106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31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 </a:t>
            </a:r>
            <a:r>
              <a:rPr lang="en-US" dirty="0" err="1"/>
              <a:t>nhận</a:t>
            </a:r>
            <a:r>
              <a:rPr lang="en-US" dirty="0"/>
              <a:t> tin </a:t>
            </a:r>
            <a:r>
              <a:rPr lang="en-US" dirty="0" err="1"/>
              <a:t>nhắn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5300D1-04C9-8E2B-F995-3345B25AE466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 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 </a:t>
            </a:r>
            <a:r>
              <a:rPr lang="en-US" dirty="0" err="1"/>
              <a:t>nút</a:t>
            </a:r>
            <a:r>
              <a:rPr lang="en-US" dirty="0"/>
              <a:t>  “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hơn</a:t>
            </a:r>
            <a:r>
              <a:rPr lang="en-US" dirty="0"/>
              <a:t>”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5351F1-C7ED-F2BE-4509-11182DF9C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35" y="1477404"/>
            <a:ext cx="5213648" cy="41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92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/>
              <a:t>Cách  nhận tin qua Telegram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>
                <a:effectLst/>
                <a:hlinkClick r:id="rId3" tooltip="https://t.me/telua_company_bot"/>
              </a:rPr>
              <a:t>https://t.me/telua_company_bot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tới</a:t>
            </a:r>
            <a:r>
              <a:rPr lang="en-US" dirty="0">
                <a:effectLst/>
              </a:rPr>
              <a:t> chatbot</a:t>
            </a:r>
            <a:r>
              <a:rPr lang="en-U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E0B35A-4E68-DA9F-2E5B-E1DDBB511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973" y="1672346"/>
            <a:ext cx="3336697" cy="3940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38167B-0A44-6882-70B3-EB0DCAC11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054" y="1875531"/>
            <a:ext cx="54768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52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/>
              <a:t>Cách  nhận tin qua Telegram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422889" y="1025958"/>
            <a:ext cx="8410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nút</a:t>
            </a:r>
            <a:r>
              <a:rPr lang="en-US" dirty="0">
                <a:effectLst/>
              </a:rPr>
              <a:t> “Thông tin </a:t>
            </a:r>
            <a:r>
              <a:rPr lang="en-US" dirty="0" err="1">
                <a:effectLst/>
              </a:rPr>
              <a:t>tài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khoản</a:t>
            </a:r>
            <a:r>
              <a:rPr lang="en-US" dirty="0">
                <a:effectLst/>
              </a:rPr>
              <a:t>”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lấy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mã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xác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thực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và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điền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thông</a:t>
            </a:r>
            <a:r>
              <a:rPr lang="en-US" dirty="0">
                <a:effectLst/>
              </a:rPr>
              <a:t> tin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liên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kết</a:t>
            </a:r>
            <a:r>
              <a:rPr lang="en-US" dirty="0">
                <a:effectLst/>
              </a:rPr>
              <a:t> 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239F11-A504-4174-5BF2-BFC1B3C7C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48" y="1936269"/>
            <a:ext cx="3724275" cy="3448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9E8913-5DB5-995E-AF0F-144AD32E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943" y="2106825"/>
            <a:ext cx="5909145" cy="240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51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/>
              <a:t>Cách  nhận tin qua Telegram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422889" y="1025958"/>
            <a:ext cx="8410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  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Telegram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83EDBA-F2B4-D42B-8A47-1981CAEB7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30" y="2058556"/>
            <a:ext cx="4068820" cy="36590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6D1EF3-9A00-B8E3-F859-4D5CE3B77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569" y="2058557"/>
            <a:ext cx="5643226" cy="365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00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89" y="214903"/>
            <a:ext cx="9604325" cy="84957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đô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ẩm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559368" y="1064476"/>
            <a:ext cx="8410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vi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pic>
        <p:nvPicPr>
          <p:cNvPr id="10" name="Picture 9" descr="A picture containing electronics, electrical wiring, computer, machine&#10;&#10;Description automatically generated">
            <a:extLst>
              <a:ext uri="{FF2B5EF4-FFF2-40B4-BE49-F238E27FC236}">
                <a16:creationId xmlns:a16="http://schemas.microsoft.com/office/drawing/2014/main" id="{6647B517-9D96-EABB-CA23-9BEB7C93F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91" y="1751469"/>
            <a:ext cx="1926972" cy="3429000"/>
          </a:xfrm>
          <a:prstGeom prst="rect">
            <a:avLst/>
          </a:prstGeom>
        </p:spPr>
      </p:pic>
      <p:pic>
        <p:nvPicPr>
          <p:cNvPr id="6" name="Picture 5" descr="A screenshot of a chat&#10;&#10;Description automatically generated with low confidence">
            <a:extLst>
              <a:ext uri="{FF2B5EF4-FFF2-40B4-BE49-F238E27FC236}">
                <a16:creationId xmlns:a16="http://schemas.microsoft.com/office/drawing/2014/main" id="{263CA505-B3EE-AFF4-EF2E-544A35303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27" y="3258305"/>
            <a:ext cx="4185214" cy="3384792"/>
          </a:xfrm>
          <a:prstGeom prst="rect">
            <a:avLst/>
          </a:prstGeom>
        </p:spPr>
      </p:pic>
      <p:pic>
        <p:nvPicPr>
          <p:cNvPr id="4" name="Picture 3" descr="A picture containing white, indoor&#10;&#10;Description automatically generated">
            <a:extLst>
              <a:ext uri="{FF2B5EF4-FFF2-40B4-BE49-F238E27FC236}">
                <a16:creationId xmlns:a16="http://schemas.microsoft.com/office/drawing/2014/main" id="{9C0E39A9-06A4-B50C-BC42-3C0C54F3F3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5" y="1710807"/>
            <a:ext cx="49149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29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89" y="214903"/>
            <a:ext cx="9604325" cy="849573"/>
          </a:xfrm>
        </p:spPr>
        <p:txBody>
          <a:bodyPr>
            <a:normAutofit/>
          </a:bodyPr>
          <a:lstStyle/>
          <a:p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559368" y="1064476"/>
            <a:ext cx="841043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info@telua.co</a:t>
            </a:r>
            <a:r>
              <a:rPr lang="en-US" dirty="0"/>
              <a:t>  </a:t>
            </a:r>
            <a:r>
              <a:rPr lang="en-US" dirty="0" err="1"/>
              <a:t>hoặc</a:t>
            </a:r>
            <a:r>
              <a:rPr lang="en-US" dirty="0"/>
              <a:t>  </a:t>
            </a:r>
            <a:r>
              <a:rPr lang="en-US" dirty="0">
                <a:hlinkClick r:id="rId4"/>
              </a:rPr>
              <a:t>letrthong@gmail.com</a:t>
            </a:r>
            <a:endParaRPr lang="en-US" dirty="0"/>
          </a:p>
          <a:p>
            <a:r>
              <a:rPr lang="en-US" dirty="0"/>
              <a:t>Phone-</a:t>
            </a:r>
            <a:r>
              <a:rPr lang="en-US" dirty="0" err="1"/>
              <a:t>Zalo</a:t>
            </a:r>
            <a:r>
              <a:rPr lang="en-US" dirty="0"/>
              <a:t>-Telegram: (+84) 0356148008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Demo:  </a:t>
            </a:r>
            <a:r>
              <a:rPr lang="en-US" dirty="0">
                <a:hlinkClick r:id="rId5"/>
              </a:rPr>
              <a:t>https://telua.co/aiot</a:t>
            </a:r>
            <a:r>
              <a:rPr lang="en-US" dirty="0"/>
              <a:t> </a:t>
            </a:r>
          </a:p>
          <a:p>
            <a:r>
              <a:rPr lang="en-US" dirty="0"/>
              <a:t>Email : </a:t>
            </a:r>
            <a:r>
              <a:rPr lang="en-US" dirty="0">
                <a:hlinkClick r:id="rId4"/>
              </a:rPr>
              <a:t>letrthong@gmail.com</a:t>
            </a:r>
            <a:endParaRPr lang="en-US" dirty="0"/>
          </a:p>
          <a:p>
            <a:r>
              <a:rPr lang="en-US" dirty="0"/>
              <a:t>Pass:  12345678</a:t>
            </a:r>
          </a:p>
        </p:txBody>
      </p:sp>
    </p:spTree>
    <p:extLst>
      <p:ext uri="{BB962C8B-B14F-4D97-AF65-F5344CB8AC3E}">
        <p14:creationId xmlns:p14="http://schemas.microsoft.com/office/powerpoint/2010/main" val="44197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838DCE-FB7D-BC45-AE05-B56759F2E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19" y="93828"/>
            <a:ext cx="9085710" cy="6670343"/>
          </a:xfrm>
        </p:spPr>
        <p:txBody>
          <a:bodyPr>
            <a:noAutofit/>
          </a:bodyPr>
          <a:lstStyle/>
          <a:p>
            <a:r>
              <a:rPr lang="vi-VN" sz="1800" b="1" dirty="0">
                <a:solidFill>
                  <a:schemeClr val="tx1"/>
                </a:solidFill>
              </a:rPr>
              <a:t>Giải pháp IoT giám sát nhiệt độ, độ ẩm  thông qua WI-Fi</a:t>
            </a:r>
            <a:r>
              <a:rPr lang="en-US" sz="1800" b="1" dirty="0">
                <a:solidFill>
                  <a:schemeClr val="tx1"/>
                </a:solidFill>
              </a:rPr>
              <a:t> 2.4 GHz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Văn phòng, Nhà xưởng, Phòng sạch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Kho thành phẩm, Kho nguyên liệu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Tòa nhà, Kho dược phẩm, Cửa hàng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Trung tâm dữ liệu - Phòng server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Nông trại, Nhà kính - Nhà màng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b="1" dirty="0">
                <a:solidFill>
                  <a:schemeClr val="tx1"/>
                </a:solidFill>
              </a:rPr>
              <a:t>Gói IoT này mang lại nhiều lợi ích cho người sử dụng, bao gồm:</a:t>
            </a:r>
            <a:br>
              <a:rPr lang="vi-VN" sz="1800" b="1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Cung cấp số liệu nhiệt độ, độ ẩm cập nhật và tin cậy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Giám sát nhiệt độ, độ ẩm mọi lúc, mọi nơi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Phát hiện kịp thời khi nhiệt độ, độ ẩm bất thường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Đảm bảo chất lượng vật tư hàng hóa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Tuân thủ quy định về môi trường bảo quản hàng hóa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b="1" dirty="0">
                <a:solidFill>
                  <a:schemeClr val="tx1"/>
                </a:solidFill>
              </a:rPr>
              <a:t>Thông tin thiết bị 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Nguồn cấp: 5VDC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vi-VN" sz="1800" dirty="0">
                <a:solidFill>
                  <a:schemeClr val="tx1"/>
                </a:solidFill>
              </a:rPr>
              <a:t>- 500mA  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Đo nhiệt độ: -40ºC…+125ºC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Thang độ ẩm: 0 - 100% RH ±3% RH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Theo dõi Online qua App, Web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Có cảnh báo qua Email, </a:t>
            </a: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offline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Công nghệ: Wi-Fi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Xuất xứ: Việt Nam</a:t>
            </a: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2000" b="1" i="1" dirty="0" err="1">
                <a:solidFill>
                  <a:srgbClr val="FF0000"/>
                </a:solidFill>
              </a:rPr>
              <a:t>Telua</a:t>
            </a:r>
            <a:r>
              <a:rPr lang="en-US" sz="2000" b="1" i="1" dirty="0">
                <a:solidFill>
                  <a:srgbClr val="FF0000"/>
                </a:solidFill>
              </a:rPr>
              <a:t> IoT platform </a:t>
            </a:r>
            <a:r>
              <a:rPr lang="en-US" sz="2000" b="1" i="1" dirty="0" err="1">
                <a:solidFill>
                  <a:srgbClr val="FF0000"/>
                </a:solidFill>
              </a:rPr>
              <a:t>sẽ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cung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cấp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miễn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phí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phần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mền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nếu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dưới</a:t>
            </a:r>
            <a:r>
              <a:rPr lang="en-US" sz="2000" b="1" i="1" dirty="0">
                <a:solidFill>
                  <a:srgbClr val="FF0000"/>
                </a:solidFill>
              </a:rPr>
              <a:t> 3 </a:t>
            </a:r>
            <a:r>
              <a:rPr lang="en-US" sz="2000" b="1" i="1" dirty="0" err="1">
                <a:solidFill>
                  <a:srgbClr val="FF0000"/>
                </a:solidFill>
              </a:rPr>
              <a:t>thiết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bị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và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sẽ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thu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phí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nếu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sử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dụng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trên</a:t>
            </a:r>
            <a:r>
              <a:rPr lang="en-US" sz="2000" b="1" i="1" dirty="0">
                <a:solidFill>
                  <a:srgbClr val="FF0000"/>
                </a:solidFill>
              </a:rPr>
              <a:t> 3 </a:t>
            </a:r>
            <a:r>
              <a:rPr lang="en-US" sz="2000" b="1" i="1" dirty="0" err="1">
                <a:solidFill>
                  <a:srgbClr val="FF0000"/>
                </a:solidFill>
              </a:rPr>
              <a:t>thiết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bị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và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0070C0"/>
                </a:solidFill>
              </a:rPr>
              <a:t>bắt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  <a:r>
              <a:rPr lang="en-US" sz="2000" b="1" i="1" dirty="0" err="1">
                <a:solidFill>
                  <a:srgbClr val="0070C0"/>
                </a:solidFill>
              </a:rPr>
              <a:t>đầu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  <a:r>
              <a:rPr lang="en-US" sz="2000" b="1" i="1" dirty="0" err="1">
                <a:solidFill>
                  <a:srgbClr val="0070C0"/>
                </a:solidFill>
              </a:rPr>
              <a:t>thu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  <a:r>
              <a:rPr lang="en-US" sz="2000" b="1" i="1" dirty="0" err="1">
                <a:solidFill>
                  <a:srgbClr val="0070C0"/>
                </a:solidFill>
              </a:rPr>
              <a:t>phí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  <a:r>
              <a:rPr lang="en-US" sz="2000" b="1" i="1" dirty="0" err="1">
                <a:solidFill>
                  <a:srgbClr val="0070C0"/>
                </a:solidFill>
              </a:rPr>
              <a:t>từ</a:t>
            </a:r>
            <a:r>
              <a:rPr lang="en-US" sz="2000" b="1" i="1" dirty="0">
                <a:solidFill>
                  <a:srgbClr val="0070C0"/>
                </a:solidFill>
              </a:rPr>
              <a:t> 01/2024</a:t>
            </a:r>
            <a:br>
              <a:rPr lang="en-US" sz="2000" dirty="0">
                <a:solidFill>
                  <a:srgbClr val="FF0000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</p:spTree>
    <p:extLst>
      <p:ext uri="{BB962C8B-B14F-4D97-AF65-F5344CB8AC3E}">
        <p14:creationId xmlns:p14="http://schemas.microsoft.com/office/powerpoint/2010/main" val="300123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8A3C38-6642-8A2F-ECEA-BE4D8CE59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048" y="1331494"/>
            <a:ext cx="5815802" cy="449179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- </a:t>
            </a:r>
            <a:r>
              <a:rPr lang="en-US" sz="2000" dirty="0" err="1">
                <a:solidFill>
                  <a:schemeClr val="tx1"/>
                </a:solidFill>
              </a:rPr>
              <a:t>Cảm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biến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có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thể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dễ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dàng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thay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đổi</a:t>
            </a:r>
            <a:r>
              <a:rPr lang="en-US" sz="2000">
                <a:solidFill>
                  <a:schemeClr val="tx1"/>
                </a:solidFill>
              </a:rPr>
              <a:t> khi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bị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lỗi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- Qua </a:t>
            </a:r>
            <a:r>
              <a:rPr lang="en-US" sz="2000" dirty="0" err="1">
                <a:solidFill>
                  <a:schemeClr val="tx1"/>
                </a:solidFill>
              </a:rPr>
              <a:t>thời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gian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khuyến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cáo</a:t>
            </a:r>
            <a:r>
              <a:rPr lang="en-US" sz="2000" dirty="0">
                <a:solidFill>
                  <a:schemeClr val="tx1"/>
                </a:solidFill>
              </a:rPr>
              <a:t>  </a:t>
            </a:r>
            <a:r>
              <a:rPr lang="en-US" sz="2000" dirty="0" err="1">
                <a:solidFill>
                  <a:schemeClr val="tx1"/>
                </a:solidFill>
              </a:rPr>
              <a:t>cảm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biến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nên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được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thay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đổi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để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đảm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bảo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bộ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chính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xác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3FAE59EA-E543-EE58-B310-7F5C215E8ABE}"/>
              </a:ext>
            </a:extLst>
          </p:cNvPr>
          <p:cNvSpPr txBox="1">
            <a:spLocks/>
          </p:cNvSpPr>
          <p:nvPr/>
        </p:nvSpPr>
        <p:spPr>
          <a:xfrm>
            <a:off x="727030" y="228600"/>
            <a:ext cx="8596668" cy="8495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qua </a:t>
            </a:r>
            <a:r>
              <a:rPr lang="en-US" dirty="0" err="1"/>
              <a:t>cổng</a:t>
            </a:r>
            <a:r>
              <a:rPr lang="en-US" dirty="0"/>
              <a:t> USB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967C9F-30D5-BB69-43F5-A5A5A2996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282" y="1331494"/>
            <a:ext cx="26670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6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13101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err="1">
                <a:solidFill>
                  <a:schemeClr val="tx1"/>
                </a:solidFill>
              </a:rPr>
              <a:t>Cần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hai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bước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để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một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thiết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bị</a:t>
            </a:r>
            <a:r>
              <a:rPr lang="en-US" sz="1800" b="1" dirty="0">
                <a:solidFill>
                  <a:schemeClr val="tx1"/>
                </a:solidFill>
              </a:rPr>
              <a:t>  </a:t>
            </a:r>
            <a:r>
              <a:rPr lang="en-US" sz="1800" b="1" dirty="0" err="1">
                <a:solidFill>
                  <a:schemeClr val="tx1"/>
                </a:solidFill>
              </a:rPr>
              <a:t>có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thể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kết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nối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lên</a:t>
            </a:r>
            <a:r>
              <a:rPr lang="en-US" sz="1800" b="1" dirty="0">
                <a:solidFill>
                  <a:schemeClr val="tx1"/>
                </a:solidFill>
              </a:rPr>
              <a:t> cloud</a:t>
            </a:r>
          </a:p>
          <a:p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1800" b="1" dirty="0" err="1">
                <a:solidFill>
                  <a:schemeClr val="tx1"/>
                </a:solidFill>
              </a:rPr>
              <a:t>Bước</a:t>
            </a:r>
            <a:r>
              <a:rPr lang="en-US" sz="1800" b="1" dirty="0">
                <a:solidFill>
                  <a:schemeClr val="tx1"/>
                </a:solidFill>
              </a:rPr>
              <a:t> 1</a:t>
            </a:r>
            <a:r>
              <a:rPr lang="en-US" sz="1800" dirty="0">
                <a:solidFill>
                  <a:schemeClr val="tx1"/>
                </a:solidFill>
              </a:rPr>
              <a:t>:  </a:t>
            </a:r>
            <a:r>
              <a:rPr lang="en-US" sz="1800" dirty="0" err="1">
                <a:solidFill>
                  <a:schemeClr val="tx1"/>
                </a:solidFill>
              </a:rPr>
              <a:t>Thiết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lập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nối</a:t>
            </a:r>
            <a:r>
              <a:rPr lang="en-US" sz="1800" dirty="0">
                <a:solidFill>
                  <a:schemeClr val="tx1"/>
                </a:solidFill>
              </a:rPr>
              <a:t> Wi-Fi </a:t>
            </a:r>
            <a:r>
              <a:rPr lang="en-US" sz="1800" dirty="0" err="1">
                <a:solidFill>
                  <a:schemeClr val="tx1"/>
                </a:solidFill>
              </a:rPr>
              <a:t>giữa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thiết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bị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và</a:t>
            </a:r>
            <a:r>
              <a:rPr lang="en-US" sz="1800" dirty="0">
                <a:solidFill>
                  <a:schemeClr val="tx1"/>
                </a:solidFill>
              </a:rPr>
              <a:t> Internet</a:t>
            </a:r>
          </a:p>
          <a:p>
            <a:r>
              <a:rPr lang="en-US" sz="1800" b="1" dirty="0" err="1">
                <a:solidFill>
                  <a:schemeClr val="tx1"/>
                </a:solidFill>
              </a:rPr>
              <a:t>Bước</a:t>
            </a:r>
            <a:r>
              <a:rPr lang="en-US" sz="1800" b="1" dirty="0">
                <a:solidFill>
                  <a:schemeClr val="tx1"/>
                </a:solidFill>
              </a:rPr>
              <a:t> 2</a:t>
            </a:r>
            <a:r>
              <a:rPr lang="en-US" sz="1800" dirty="0">
                <a:solidFill>
                  <a:schemeClr val="tx1"/>
                </a:solidFill>
              </a:rPr>
              <a:t>:  Liên </a:t>
            </a:r>
            <a:r>
              <a:rPr lang="en-US" sz="1800" dirty="0" err="1">
                <a:solidFill>
                  <a:schemeClr val="tx1"/>
                </a:solidFill>
              </a:rPr>
              <a:t>kết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thiết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bị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với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  <a:hlinkClick r:id="rId3"/>
              </a:rPr>
              <a:t>https://telua.co/aiot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2266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Internet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CDFD8-9FE2-8F78-AD9F-FD8B6E98716A}"/>
              </a:ext>
            </a:extLst>
          </p:cNvPr>
          <p:cNvSpPr txBox="1"/>
          <p:nvPr/>
        </p:nvSpPr>
        <p:spPr>
          <a:xfrm>
            <a:off x="422890" y="1389375"/>
            <a:ext cx="50635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internet,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 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quét</a:t>
            </a:r>
            <a:r>
              <a:rPr lang="en-US" dirty="0"/>
              <a:t> Wi-Fi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: </a:t>
            </a:r>
            <a:r>
              <a:rPr lang="en-US" dirty="0" err="1"/>
              <a:t>Telua</a:t>
            </a:r>
            <a:r>
              <a:rPr lang="en-US" dirty="0"/>
              <a:t>_*</a:t>
            </a:r>
          </a:p>
          <a:p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12345678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F33F7B-B1A8-014A-6B9D-6DDDA11CD07A}"/>
              </a:ext>
            </a:extLst>
          </p:cNvPr>
          <p:cNvSpPr txBox="1"/>
          <p:nvPr/>
        </p:nvSpPr>
        <p:spPr>
          <a:xfrm>
            <a:off x="422890" y="780006"/>
            <a:ext cx="5215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5VDC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0D208B-ED80-C9E3-5D8D-A4790280156C}"/>
              </a:ext>
            </a:extLst>
          </p:cNvPr>
          <p:cNvSpPr txBox="1"/>
          <p:nvPr/>
        </p:nvSpPr>
        <p:spPr>
          <a:xfrm>
            <a:off x="422890" y="3488161"/>
            <a:ext cx="55504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http://192.168.0.1</a:t>
            </a:r>
            <a:r>
              <a:rPr lang="en-US" dirty="0"/>
              <a:t> 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Wi-Fi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</a:p>
          <a:p>
            <a:pPr marL="342900" indent="-342900">
              <a:buAutoNum type="arabicPlain" startAt="3"/>
            </a:pP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Wi-Fi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</a:p>
          <a:p>
            <a:r>
              <a:rPr lang="en-US" dirty="0"/>
              <a:t>- </a:t>
            </a:r>
            <a:r>
              <a:rPr lang="en-US" dirty="0" err="1"/>
              <a:t>Mật</a:t>
            </a:r>
            <a:r>
              <a:rPr lang="en-US" dirty="0"/>
              <a:t> 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Wi-Fi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0B0A0D-4179-4EC7-B1DA-500084CD6BF6}"/>
              </a:ext>
            </a:extLst>
          </p:cNvPr>
          <p:cNvSpPr txBox="1"/>
          <p:nvPr/>
        </p:nvSpPr>
        <p:spPr>
          <a:xfrm>
            <a:off x="422890" y="5694054"/>
            <a:ext cx="53876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  Sau 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“</a:t>
            </a:r>
            <a:r>
              <a:rPr lang="en-US" dirty="0" err="1"/>
              <a:t>Xac</a:t>
            </a:r>
            <a:r>
              <a:rPr lang="en-US" dirty="0"/>
              <a:t> Nhan” 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internet  </a:t>
            </a:r>
          </a:p>
        </p:txBody>
      </p:sp>
      <p:pic>
        <p:nvPicPr>
          <p:cNvPr id="8" name="Picture 7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E67789BB-630F-1535-0692-7A69BF6B9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2047" y="1078173"/>
            <a:ext cx="2477944" cy="4409441"/>
          </a:xfrm>
          <a:prstGeom prst="rect">
            <a:avLst/>
          </a:prstGeom>
        </p:spPr>
      </p:pic>
      <p:pic>
        <p:nvPicPr>
          <p:cNvPr id="12" name="Picture 11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E042E878-E972-12B7-32DC-5B3C8C523E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8721" y="1087033"/>
            <a:ext cx="2407863" cy="428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27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CDFD8-9FE2-8F78-AD9F-FD8B6E98716A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https://telua.co/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 err="1"/>
              <a:t>AIoT</a:t>
            </a:r>
            <a:r>
              <a:rPr lang="en-US" dirty="0"/>
              <a:t> 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3DB521-C6FF-4FC7-A5BC-A164BFC66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09" y="1599084"/>
            <a:ext cx="4708570" cy="21390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79A231C-549F-1C94-AB91-02F7097A4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30" y="4423711"/>
            <a:ext cx="6743183" cy="21390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26D8926-96C6-3D11-427B-10135C4A3414}"/>
              </a:ext>
            </a:extLst>
          </p:cNvPr>
          <p:cNvSpPr txBox="1"/>
          <p:nvPr/>
        </p:nvSpPr>
        <p:spPr>
          <a:xfrm>
            <a:off x="422888" y="3882367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email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https://telua.co/aiot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7597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CDFD8-9FE2-8F78-AD9F-FD8B6E98716A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 </a:t>
            </a:r>
            <a:r>
              <a:rPr lang="en-US" dirty="0" err="1"/>
              <a:t>nút</a:t>
            </a:r>
            <a:r>
              <a:rPr lang="en-US" dirty="0"/>
              <a:t>  “</a:t>
            </a:r>
            <a:r>
              <a:rPr lang="en-US" dirty="0" err="1"/>
              <a:t>Thêm</a:t>
            </a:r>
            <a:r>
              <a:rPr lang="en-US" dirty="0"/>
              <a:t>”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ECC352A-1D1A-D96E-B84B-BE5220377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59" y="1395291"/>
            <a:ext cx="4404341" cy="241565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DB451E6-1FDC-65FB-377C-F057F0CF8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53" y="4688966"/>
            <a:ext cx="5006021" cy="169611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56AEE59-EACC-CA37-CDA1-D728B06C6DF4}"/>
              </a:ext>
            </a:extLst>
          </p:cNvPr>
          <p:cNvSpPr txBox="1"/>
          <p:nvPr/>
        </p:nvSpPr>
        <p:spPr>
          <a:xfrm>
            <a:off x="270489" y="4076991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 </a:t>
            </a:r>
            <a:r>
              <a:rPr lang="en-US" dirty="0" err="1"/>
              <a:t>Nhấp</a:t>
            </a:r>
            <a:r>
              <a:rPr lang="en-US" dirty="0"/>
              <a:t> 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Sê-ri</a:t>
            </a:r>
            <a:r>
              <a:rPr lang="en-US" dirty="0"/>
              <a:t> 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9C6B703-3B10-BB0F-A0CC-146D3268A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0508" y="4474870"/>
            <a:ext cx="3238500" cy="198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81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0FB44F-BF68-7956-554B-441EBD935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12" y="1364776"/>
            <a:ext cx="9446104" cy="398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52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ẩm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434B65-D27C-A20F-7AA6-407136BAA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76" y="1078173"/>
            <a:ext cx="7548848" cy="309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417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333</TotalTime>
  <Words>908</Words>
  <Application>Microsoft Office PowerPoint</Application>
  <PresentationFormat>Widescreen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Tahoma</vt:lpstr>
      <vt:lpstr>Times New Roman</vt:lpstr>
      <vt:lpstr>Trebuchet MS</vt:lpstr>
      <vt:lpstr>Wingdings 3</vt:lpstr>
      <vt:lpstr>Facet</vt:lpstr>
      <vt:lpstr>Cảm biến đo Nhiệt Đô và Độ Ẩm Esp32_SHT3x-SHT4x  </vt:lpstr>
      <vt:lpstr>Giải pháp IoT giám sát nhiệt độ, độ ẩm  thông qua WI-Fi 2.4 GHz     • Văn phòng, Nhà xưởng, Phòng sạch     • Kho thành phẩm, Kho nguyên liệu     • Tòa nhà, Kho dược phẩm, Cửa hàng     • Trung tâm dữ liệu - Phòng server     • Nông trại, Nhà kính - Nhà màng Gói IoT này mang lại nhiều lợi ích cho người sử dụng, bao gồm:     • Cung cấp số liệu nhiệt độ, độ ẩm cập nhật và tin cậy     • Giám sát nhiệt độ, độ ẩm mọi lúc, mọi nơi     • Phát hiện kịp thời khi nhiệt độ, độ ẩm bất thường     • Đảm bảo chất lượng vật tư hàng hóa     • Tuân thủ quy định về môi trường bảo quản hàng hóa Thông tin thiết bị      Nguồn cấp: 5VDC - 500mA        Đo nhiệt độ: -40ºC…+125ºC     Thang độ ẩm: 0 - 100% RH ±3% RH     Theo dõi Online qua App, Web     Có cảnh báo qua Email, Telegram,       Vị trí trên bản đồ , cảnh báo thiết bị offline     Công nghệ: Wi-Fi     Xuất xứ: Việt Nam  Telua IoT platform sẽ cung cấp miễn phí phần mền nếu dưới 3 thiết bị và sẽ thu phí nếu sử dụng trên 3 thiết bị và bắt đầu thu phí từ 01/2024    </vt:lpstr>
      <vt:lpstr>- Cảm biến có thể dễ dàng thay  đổi khi bị lỗi  - Qua thời gian khuyến cáo  cảm biến nên được thay đổi để đảm bảo bộ chính xác</vt:lpstr>
      <vt:lpstr>Hướng dẫn đăng kí thiết bị</vt:lpstr>
      <vt:lpstr>Thiết lập kết nối Internet</vt:lpstr>
      <vt:lpstr>Kích hoạt thiết bị</vt:lpstr>
      <vt:lpstr>Kích hoạt thiết bị</vt:lpstr>
      <vt:lpstr>Kiểm tra thiết bị </vt:lpstr>
      <vt:lpstr>Hiện nhiệt độ và độ ẩm</vt:lpstr>
      <vt:lpstr>Cách  nhận tin nhắn cảnh báo </vt:lpstr>
      <vt:lpstr>Cách  nhận tin nhắn cảnh báo </vt:lpstr>
      <vt:lpstr>Cách  nhận tin qua Telegram</vt:lpstr>
      <vt:lpstr>Cách  nhận tin qua Telegram</vt:lpstr>
      <vt:lpstr>Cách  nhận tin qua Telegram</vt:lpstr>
      <vt:lpstr>Điều khiển thiết bị thông qua nhiệt đô và độ ẩm</vt:lpstr>
      <vt:lpstr>Hỗ trợ kĩ thuật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109</cp:revision>
  <cp:lastPrinted>2023-06-04T05:39:03Z</cp:lastPrinted>
  <dcterms:created xsi:type="dcterms:W3CDTF">2023-06-02T04:17:49Z</dcterms:created>
  <dcterms:modified xsi:type="dcterms:W3CDTF">2023-06-05T17:08:49Z</dcterms:modified>
</cp:coreProperties>
</file>