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  <p:sldId id="268" r:id="rId13"/>
    <p:sldId id="267" r:id="rId14"/>
    <p:sldId id="269" r:id="rId15"/>
    <p:sldId id="270" r:id="rId16"/>
  </p:sldIdLst>
  <p:sldSz cx="12192000" cy="68580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6" d="100"/>
          <a:sy n="96" d="100"/>
        </p:scale>
        <p:origin x="90" y="2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41EE12-F28E-4B03-A404-A8FCAE0F631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5721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2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1661181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603024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216756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530755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8B8189-0D9C-48A6-9FA3-862227B094CE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0803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ADDCAE-6443-42C3-9C19-F95985500186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60637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62799E-EB8E-4038-8063-81BB57C732D4}" type="datetime1">
              <a:rPr lang="en-US" smtClean="0"/>
              <a:t>6/2/2023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097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A73C3-B243-44D3-809D-EF8FDFBD85D4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7116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B6D3E3-28E2-4380-A113-67698215C5F8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90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FCB61-04AD-47C9-BF79-2BD8B9CEC07A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8810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535E0C-D585-492F-8146-7493F4086301}" type="datetime1">
              <a:rPr lang="en-US" smtClean="0"/>
              <a:t>6/2/2023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144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E48390-48B5-49AB-B019-A7C8FB8C31F6}" type="datetime1">
              <a:rPr lang="en-US" smtClean="0"/>
              <a:t>6/2/2023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213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E767E-8A14-4E70-91B9-2101CBC4D7BD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920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AF0C4B-5A4A-45CA-ABEC-10F107160D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918BC-4D43-4B42-B3C0-E7EBE25E6AF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3496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89806E-8E94-473C-AEE7-BE6F15F85533}" type="datetime1">
              <a:rPr lang="en-US" smtClean="0"/>
              <a:t>6/2/2023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4A918BC-4D43-4B42-B3C0-E7EBE25E6AF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03800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8" r:id="rId1"/>
    <p:sldLayoutId id="2147483759" r:id="rId2"/>
    <p:sldLayoutId id="2147483760" r:id="rId3"/>
    <p:sldLayoutId id="2147483761" r:id="rId4"/>
    <p:sldLayoutId id="2147483762" r:id="rId5"/>
    <p:sldLayoutId id="2147483763" r:id="rId6"/>
    <p:sldLayoutId id="2147483764" r:id="rId7"/>
    <p:sldLayoutId id="2147483765" r:id="rId8"/>
    <p:sldLayoutId id="2147483766" r:id="rId9"/>
    <p:sldLayoutId id="2147483767" r:id="rId10"/>
    <p:sldLayoutId id="2147483768" r:id="rId11"/>
    <p:sldLayoutId id="2147483769" r:id="rId12"/>
    <p:sldLayoutId id="2147483770" r:id="rId13"/>
    <p:sldLayoutId id="2147483771" r:id="rId14"/>
    <p:sldLayoutId id="2147483772" r:id="rId15"/>
    <p:sldLayoutId id="214748377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t.me/telua_company_b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jpg"/><Relationship Id="rId4" Type="http://schemas.openxmlformats.org/officeDocument/2006/relationships/image" Target="../media/image22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mailto:info@telua.co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hyperlink" Target="mailto:letrthong@gmail.com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telua.co/aiot" TargetMode="External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telua.co/aiot" TargetMode="Externa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hyperlink" Target="https://telua.c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bstract smoke background">
            <a:extLst>
              <a:ext uri="{FF2B5EF4-FFF2-40B4-BE49-F238E27FC236}">
                <a16:creationId xmlns:a16="http://schemas.microsoft.com/office/drawing/2014/main" id="{CCA6EAB8-1D41-A20F-DD26-56DAC83341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schemeClr val="accent1">
                <a:shade val="45000"/>
                <a:satMod val="135000"/>
              </a:schemeClr>
              <a:prstClr val="white"/>
            </a:duotone>
          </a:blip>
          <a:srcRect l="9091" t="10662" b="12441"/>
          <a:stretch/>
        </p:blipFill>
        <p:spPr>
          <a:xfrm>
            <a:off x="1" y="10"/>
            <a:ext cx="12191999" cy="6857990"/>
          </a:xfrm>
          <a:prstGeom prst="rect">
            <a:avLst/>
          </a:prstGeom>
        </p:spPr>
      </p:pic>
      <p:sp>
        <p:nvSpPr>
          <p:cNvPr id="6" name="Isosceles Triangle 8">
            <a:extLst>
              <a:ext uri="{FF2B5EF4-FFF2-40B4-BE49-F238E27FC236}">
                <a16:creationId xmlns:a16="http://schemas.microsoft.com/office/drawing/2014/main" id="{F5F0CD5C-72F3-4090-8A69-8E15CB432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Parallelogram 10">
            <a:extLst>
              <a:ext uri="{FF2B5EF4-FFF2-40B4-BE49-F238E27FC236}">
                <a16:creationId xmlns:a16="http://schemas.microsoft.com/office/drawing/2014/main" id="{217496A2-9394-4FB7-BA0E-717D2D2E7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3800" y="0"/>
            <a:ext cx="7315200" cy="6858000"/>
          </a:xfrm>
          <a:prstGeom prst="parallelogram">
            <a:avLst>
              <a:gd name="adj" fmla="val 15925"/>
            </a:avLst>
          </a:prstGeom>
          <a:solidFill>
            <a:schemeClr val="bg1">
              <a:alpha val="8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2">
            <a:extLst>
              <a:ext uri="{FF2B5EF4-FFF2-40B4-BE49-F238E27FC236}">
                <a16:creationId xmlns:a16="http://schemas.microsoft.com/office/drawing/2014/main" id="{D02CF681-4765-4E88-802F-B2474DCD51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9371012" y="0"/>
            <a:ext cx="12192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14">
            <a:extLst>
              <a:ext uri="{FF2B5EF4-FFF2-40B4-BE49-F238E27FC236}">
                <a16:creationId xmlns:a16="http://schemas.microsoft.com/office/drawing/2014/main" id="{3D57B2BA-243C-45C7-A5D8-46CA719437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Rectangle 23">
            <a:extLst>
              <a:ext uri="{FF2B5EF4-FFF2-40B4-BE49-F238E27FC236}">
                <a16:creationId xmlns:a16="http://schemas.microsoft.com/office/drawing/2014/main" id="{67374FB5-CBB7-46FF-95B5-2251BC6856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81476" y="-8467"/>
            <a:ext cx="3007349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25">
            <a:extLst>
              <a:ext uri="{FF2B5EF4-FFF2-40B4-BE49-F238E27FC236}">
                <a16:creationId xmlns:a16="http://schemas.microsoft.com/office/drawing/2014/main" id="{34BCEAB7-D9E0-40A4-9254-8593BD346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03442" y="-8467"/>
            <a:ext cx="2588558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D567A354-BB63-405C-8E5F-2F510E670F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932333" y="3048000"/>
            <a:ext cx="3259667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3BBF60-214C-E745-83B8-CA654A431F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8379" y="187656"/>
            <a:ext cx="8664999" cy="2006337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chemeClr val="tx1"/>
                </a:solidFill>
              </a:rPr>
              <a:t>Cảm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biến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đo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Nhiệt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Đô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và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Độ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en-US" dirty="0" err="1">
                <a:solidFill>
                  <a:schemeClr val="tx1"/>
                </a:solidFill>
              </a:rPr>
              <a:t>Ẩm</a:t>
            </a:r>
            <a:r>
              <a:rPr lang="en-US" dirty="0">
                <a:solidFill>
                  <a:schemeClr val="tx1"/>
                </a:solidFill>
              </a:rPr>
              <a:t> Esp32_SHT3x-SHT4x  </a:t>
            </a:r>
          </a:p>
        </p:txBody>
      </p:sp>
      <p:sp>
        <p:nvSpPr>
          <p:cNvPr id="23" name="Rectangle 27">
            <a:extLst>
              <a:ext uri="{FF2B5EF4-FFF2-40B4-BE49-F238E27FC236}">
                <a16:creationId xmlns:a16="http://schemas.microsoft.com/office/drawing/2014/main" id="{9185A8D7-2F20-4F7A-97BE-21DB1654C7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334500" y="-8467"/>
            <a:ext cx="2854326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5" name="Rectangle 28">
            <a:extLst>
              <a:ext uri="{FF2B5EF4-FFF2-40B4-BE49-F238E27FC236}">
                <a16:creationId xmlns:a16="http://schemas.microsoft.com/office/drawing/2014/main" id="{CB65BD56-22B3-4E13-BFCA-B8E8BEB92D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898730" y="-8467"/>
            <a:ext cx="1290094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7" name="Rectangle 29">
            <a:extLst>
              <a:ext uri="{FF2B5EF4-FFF2-40B4-BE49-F238E27FC236}">
                <a16:creationId xmlns:a16="http://schemas.microsoft.com/office/drawing/2014/main" id="{6790ED68-BCA0-4247-A72F-1CB85DF068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938999" y="-8467"/>
            <a:ext cx="1249825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Isosceles Triangle 28">
            <a:extLst>
              <a:ext uri="{FF2B5EF4-FFF2-40B4-BE49-F238E27FC236}">
                <a16:creationId xmlns:a16="http://schemas.microsoft.com/office/drawing/2014/main" id="{DD0F2B3F-DC55-4FA7-B667-1ACD07920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371666" y="3589867"/>
            <a:ext cx="181715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F0893EA-0B48-04C5-BB3F-F3EC9989D21B}"/>
              </a:ext>
            </a:extLst>
          </p:cNvPr>
          <p:cNvSpPr txBox="1">
            <a:spLocks/>
          </p:cNvSpPr>
          <p:nvPr/>
        </p:nvSpPr>
        <p:spPr>
          <a:xfrm>
            <a:off x="9084616" y="6283358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pic>
        <p:nvPicPr>
          <p:cNvPr id="24" name="Picture 23" descr="A stack of white plates&#10;&#10;Description automatically generated with low confidence">
            <a:extLst>
              <a:ext uri="{FF2B5EF4-FFF2-40B4-BE49-F238E27FC236}">
                <a16:creationId xmlns:a16="http://schemas.microsoft.com/office/drawing/2014/main" id="{6F68D874-359B-61A8-E8BB-A3428606C6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4853" y="3040430"/>
            <a:ext cx="3629913" cy="3629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97703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35351F1-C7ED-F2BE-4509-11182DF9CE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0135" y="1477404"/>
            <a:ext cx="5213648" cy="411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71924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>
                <a:effectLst/>
                <a:hlinkClick r:id="rId3" tooltip="https://t.me/telua_company_bot"/>
              </a:rPr>
              <a:t>https://t.me/telua_company_bot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tới</a:t>
            </a:r>
            <a:r>
              <a:rPr lang="en-US" dirty="0">
                <a:effectLst/>
              </a:rPr>
              <a:t> chatbot</a:t>
            </a:r>
            <a:r>
              <a:rPr lang="en-US" dirty="0"/>
              <a:t>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4E0B35A-4E68-DA9F-2E5B-E1DDBB5116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4973" y="1672346"/>
            <a:ext cx="3336697" cy="39401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C38167B-0A44-6882-70B3-EB0DCAC1150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15054" y="1875531"/>
            <a:ext cx="5476875" cy="353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9852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</a:t>
            </a:r>
            <a:r>
              <a:rPr lang="en-US" dirty="0" err="1">
                <a:effectLst/>
              </a:rPr>
              <a:t>nút</a:t>
            </a:r>
            <a:r>
              <a:rPr lang="en-US" dirty="0">
                <a:effectLst/>
              </a:rPr>
              <a:t> “Thông tin </a:t>
            </a:r>
            <a:r>
              <a:rPr lang="en-US" dirty="0" err="1">
                <a:effectLst/>
              </a:rPr>
              <a:t>tài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khoản</a:t>
            </a:r>
            <a:r>
              <a:rPr lang="en-US" dirty="0">
                <a:effectLst/>
              </a:rPr>
              <a:t>”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lấy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mã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xác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thực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và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điền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thông</a:t>
            </a:r>
            <a:r>
              <a:rPr lang="en-US" dirty="0">
                <a:effectLst/>
              </a:rPr>
              <a:t> tin </a:t>
            </a:r>
            <a:r>
              <a:rPr lang="en-US" dirty="0" err="1">
                <a:effectLst/>
              </a:rPr>
              <a:t>để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liên</a:t>
            </a:r>
            <a:r>
              <a:rPr lang="en-US" dirty="0">
                <a:effectLst/>
              </a:rPr>
              <a:t> </a:t>
            </a:r>
            <a:r>
              <a:rPr lang="en-US" dirty="0" err="1">
                <a:effectLst/>
              </a:rPr>
              <a:t>kết</a:t>
            </a:r>
            <a:r>
              <a:rPr lang="en-US" dirty="0">
                <a:effectLst/>
              </a:rPr>
              <a:t>  </a:t>
            </a:r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D239F11-A504-4174-5BF2-BFC1B3C7C8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5348" y="1936269"/>
            <a:ext cx="3724275" cy="34480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69E8913-5DB5-995E-AF0F-144AD32E6C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6943" y="2106825"/>
            <a:ext cx="5909145" cy="2404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78511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/>
              <a:t>Cách  nhận tin qua Telegram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 Sau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liên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có</a:t>
            </a:r>
            <a:r>
              <a:rPr lang="en-US" dirty="0"/>
              <a:t> </a:t>
            </a:r>
            <a:r>
              <a:rPr lang="en-US" dirty="0" err="1"/>
              <a:t>thể</a:t>
            </a:r>
            <a:r>
              <a:rPr lang="en-US" dirty="0"/>
              <a:t> </a:t>
            </a:r>
            <a:r>
              <a:rPr lang="en-US" dirty="0" err="1"/>
              <a:t>dùng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Telegram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nhận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E83EDBA-F2B4-D42B-8A47-1981CAEB74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7030" y="2058556"/>
            <a:ext cx="4068820" cy="365907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566D1EF3-9A00-B8E3-F859-4D5CE3B77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3569" y="2058557"/>
            <a:ext cx="5643226" cy="36590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4002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qua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đô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ngoại</a:t>
            </a:r>
            <a:r>
              <a:rPr lang="en-US" dirty="0"/>
              <a:t> vi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mua</a:t>
            </a:r>
            <a:r>
              <a:rPr lang="en-US" dirty="0"/>
              <a:t> </a:t>
            </a:r>
            <a:r>
              <a:rPr lang="en-US" dirty="0" err="1"/>
              <a:t>thêm</a:t>
            </a:r>
            <a:r>
              <a:rPr lang="en-US" dirty="0"/>
              <a:t> </a:t>
            </a:r>
            <a:r>
              <a:rPr lang="en-US" dirty="0" err="1"/>
              <a:t>biết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điều</a:t>
            </a:r>
            <a:r>
              <a:rPr lang="en-US" dirty="0"/>
              <a:t> </a:t>
            </a:r>
            <a:r>
              <a:rPr lang="en-US" dirty="0" err="1"/>
              <a:t>khiển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mạch</a:t>
            </a:r>
            <a:r>
              <a:rPr lang="en-US" dirty="0"/>
              <a:t> </a:t>
            </a:r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công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lớn</a:t>
            </a:r>
            <a:endParaRPr lang="en-US" dirty="0"/>
          </a:p>
        </p:txBody>
      </p:sp>
      <p:pic>
        <p:nvPicPr>
          <p:cNvPr id="10" name="Picture 9" descr="A picture containing electronics, electrical wiring, computer, machine&#10;&#10;Description automatically generated">
            <a:extLst>
              <a:ext uri="{FF2B5EF4-FFF2-40B4-BE49-F238E27FC236}">
                <a16:creationId xmlns:a16="http://schemas.microsoft.com/office/drawing/2014/main" id="{6647B517-9D96-EABB-CA23-9BEB7C93FB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6691" y="1751469"/>
            <a:ext cx="1926972" cy="3429000"/>
          </a:xfrm>
          <a:prstGeom prst="rect">
            <a:avLst/>
          </a:prstGeom>
        </p:spPr>
      </p:pic>
      <p:pic>
        <p:nvPicPr>
          <p:cNvPr id="6" name="Picture 5" descr="A screenshot of a chat&#10;&#10;Description automatically generated with low confidence">
            <a:extLst>
              <a:ext uri="{FF2B5EF4-FFF2-40B4-BE49-F238E27FC236}">
                <a16:creationId xmlns:a16="http://schemas.microsoft.com/office/drawing/2014/main" id="{263CA505-B3EE-AFF4-EF2E-544A35303E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25127" y="3258305"/>
            <a:ext cx="4185214" cy="3384792"/>
          </a:xfrm>
          <a:prstGeom prst="rect">
            <a:avLst/>
          </a:prstGeom>
        </p:spPr>
      </p:pic>
      <p:pic>
        <p:nvPicPr>
          <p:cNvPr id="4" name="Picture 3" descr="A picture containing white, indoor&#10;&#10;Description automatically generated">
            <a:extLst>
              <a:ext uri="{FF2B5EF4-FFF2-40B4-BE49-F238E27FC236}">
                <a16:creationId xmlns:a16="http://schemas.microsoft.com/office/drawing/2014/main" id="{9C0E39A9-06A4-B50C-BC42-3C0C54F3F3A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355" y="1710807"/>
            <a:ext cx="4914900" cy="2771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56293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2889" y="214903"/>
            <a:ext cx="9604325" cy="849573"/>
          </a:xfrm>
        </p:spPr>
        <p:txBody>
          <a:bodyPr>
            <a:normAutofit/>
          </a:bodyPr>
          <a:lstStyle/>
          <a:p>
            <a:r>
              <a:rPr lang="en-US" dirty="0" err="1"/>
              <a:t>Hỗ</a:t>
            </a:r>
            <a:r>
              <a:rPr lang="en-US" dirty="0"/>
              <a:t> </a:t>
            </a:r>
            <a:r>
              <a:rPr lang="en-US" dirty="0" err="1"/>
              <a:t>trợ</a:t>
            </a:r>
            <a:r>
              <a:rPr lang="en-US" dirty="0"/>
              <a:t> </a:t>
            </a:r>
            <a:r>
              <a:rPr lang="en-US" dirty="0" err="1"/>
              <a:t>kĩ</a:t>
            </a:r>
            <a:r>
              <a:rPr lang="en-US" dirty="0"/>
              <a:t> </a:t>
            </a:r>
            <a:r>
              <a:rPr lang="en-US" dirty="0" err="1"/>
              <a:t>thuật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D00741-3B33-A820-73FB-B8FC080F0780}"/>
              </a:ext>
            </a:extLst>
          </p:cNvPr>
          <p:cNvSpPr txBox="1"/>
          <p:nvPr/>
        </p:nvSpPr>
        <p:spPr>
          <a:xfrm>
            <a:off x="559368" y="1064476"/>
            <a:ext cx="8410433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Email: </a:t>
            </a:r>
            <a:r>
              <a:rPr lang="en-US" dirty="0">
                <a:hlinkClick r:id="rId3"/>
              </a:rPr>
              <a:t>info@telua.co</a:t>
            </a:r>
            <a:r>
              <a:rPr lang="en-US" dirty="0"/>
              <a:t>  </a:t>
            </a:r>
            <a:r>
              <a:rPr lang="en-US" dirty="0" err="1"/>
              <a:t>hoặc</a:t>
            </a:r>
            <a:r>
              <a:rPr lang="en-US" dirty="0"/>
              <a:t> 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Phone-</a:t>
            </a:r>
            <a:r>
              <a:rPr lang="en-US" dirty="0" err="1"/>
              <a:t>Zalo</a:t>
            </a:r>
            <a:r>
              <a:rPr lang="en-US" dirty="0"/>
              <a:t>-Telegram: (+84) 0356148008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Demo: 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  <a:p>
            <a:r>
              <a:rPr lang="en-US" dirty="0"/>
              <a:t>Email : </a:t>
            </a:r>
            <a:r>
              <a:rPr lang="en-US" dirty="0">
                <a:hlinkClick r:id="rId4"/>
              </a:rPr>
              <a:t>letrthong@gmail.com</a:t>
            </a:r>
            <a:endParaRPr lang="en-US" dirty="0"/>
          </a:p>
          <a:p>
            <a:r>
              <a:rPr lang="en-US" dirty="0"/>
              <a:t>Pass:  12345678</a:t>
            </a:r>
          </a:p>
        </p:txBody>
      </p:sp>
    </p:spTree>
    <p:extLst>
      <p:ext uri="{BB962C8B-B14F-4D97-AF65-F5344CB8AC3E}">
        <p14:creationId xmlns:p14="http://schemas.microsoft.com/office/powerpoint/2010/main" val="441970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2838DCE-FB7D-BC45-AE05-B56759F2E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019" y="93828"/>
            <a:ext cx="9085710" cy="6670343"/>
          </a:xfrm>
        </p:spPr>
        <p:txBody>
          <a:bodyPr>
            <a:noAutofit/>
          </a:bodyPr>
          <a:lstStyle/>
          <a:p>
            <a:r>
              <a:rPr lang="vi-VN" sz="1800" b="1" dirty="0">
                <a:solidFill>
                  <a:schemeClr val="tx1"/>
                </a:solidFill>
              </a:rPr>
              <a:t>Giải pháp IoT giám sát nhiệt độ, độ ẩm  thông qua WI-Fi</a:t>
            </a:r>
            <a:r>
              <a:rPr lang="en-US" sz="1800" b="1" dirty="0">
                <a:solidFill>
                  <a:schemeClr val="tx1"/>
                </a:solidFill>
              </a:rPr>
              <a:t> 2.4 GHz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Văn phòng, Nhà xưởng, Phòng sạch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Kho thành phẩm, Kho nguyên liệu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Tòa nhà, Kho dược phẩm, Cửa hàng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Trung tâm dữ liệu - Phòng server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Nông trại, Nhà kính - Nhà màng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Gói IoT này mang lại nhiều lợi ích cho người sử dụng, bao gồm:</a:t>
            </a:r>
            <a:br>
              <a:rPr lang="vi-VN" sz="1800" b="1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Cung cấp số liệu nhiệt độ, độ ẩm cập nhật và tin cậy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Giám sát nhiệt độ, độ ẩm mọi lúc, mọi nơi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Phát hiện kịp thời khi nhiệt độ, độ ẩm bất thường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Đảm bảo chất lượng vật tư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• Tuân thủ quy định về môi trường bảo quản hàng hóa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b="1" dirty="0">
                <a:solidFill>
                  <a:schemeClr val="tx1"/>
                </a:solidFill>
              </a:rPr>
              <a:t>Thông tin thiết bị 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Nguồn cấp: 5VDC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vi-VN" sz="1800" dirty="0">
                <a:solidFill>
                  <a:schemeClr val="tx1"/>
                </a:solidFill>
              </a:rPr>
              <a:t>- 500mA  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br>
              <a:rPr lang="en-US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Đo nhiệt độ: -40ºC…+125ºC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Thang độ ẩm: 0 - 100% RH ±3% RH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Theo dõi Online qua App, Web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Có cảnh báo qua Email, </a:t>
            </a:r>
            <a:r>
              <a:rPr lang="vi-VN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Telegram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b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trí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bản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đồ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cảnh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thiết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bị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offline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Công nghệ: Wi-Fi</a:t>
            </a:r>
            <a:br>
              <a:rPr lang="vi-VN" sz="1800" dirty="0">
                <a:solidFill>
                  <a:schemeClr val="tx1"/>
                </a:solidFill>
              </a:rPr>
            </a:br>
            <a:r>
              <a:rPr lang="vi-VN" sz="1800" dirty="0">
                <a:solidFill>
                  <a:schemeClr val="tx1"/>
                </a:solidFill>
              </a:rPr>
              <a:t>    Xuất xứ: Việt Nam</a:t>
            </a: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2000" b="1" i="1" dirty="0" err="1">
                <a:solidFill>
                  <a:srgbClr val="FF0000"/>
                </a:solidFill>
              </a:rPr>
              <a:t>Telua</a:t>
            </a:r>
            <a:r>
              <a:rPr lang="en-US" sz="2000" b="1" i="1" dirty="0">
                <a:solidFill>
                  <a:srgbClr val="FF0000"/>
                </a:solidFill>
              </a:rPr>
              <a:t> IoT platform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cung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cấp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miễn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phần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mền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dưới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sẽ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thu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phí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nếu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sử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dụng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trên</a:t>
            </a:r>
            <a:r>
              <a:rPr lang="en-US" sz="2000" b="1" i="1" dirty="0">
                <a:solidFill>
                  <a:srgbClr val="FF0000"/>
                </a:solidFill>
              </a:rPr>
              <a:t> 3 </a:t>
            </a:r>
            <a:r>
              <a:rPr lang="en-US" sz="2000" b="1" i="1" dirty="0" err="1">
                <a:solidFill>
                  <a:srgbClr val="FF0000"/>
                </a:solidFill>
              </a:rPr>
              <a:t>thiết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bị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FF0000"/>
                </a:solidFill>
              </a:rPr>
              <a:t>và</a:t>
            </a:r>
            <a:r>
              <a:rPr lang="en-US" sz="2000" b="1" i="1" dirty="0">
                <a:solidFill>
                  <a:srgbClr val="FF000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bắt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đầu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thu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phí</a:t>
            </a:r>
            <a:r>
              <a:rPr lang="en-US" sz="2000" b="1" i="1" dirty="0">
                <a:solidFill>
                  <a:srgbClr val="0070C0"/>
                </a:solidFill>
              </a:rPr>
              <a:t> </a:t>
            </a:r>
            <a:r>
              <a:rPr lang="en-US" sz="2000" b="1" i="1" dirty="0" err="1">
                <a:solidFill>
                  <a:srgbClr val="0070C0"/>
                </a:solidFill>
              </a:rPr>
              <a:t>từ</a:t>
            </a:r>
            <a:r>
              <a:rPr lang="en-US" sz="2000" b="1" i="1" dirty="0">
                <a:solidFill>
                  <a:srgbClr val="0070C0"/>
                </a:solidFill>
              </a:rPr>
              <a:t> 01/2024</a:t>
            </a:r>
            <a:br>
              <a:rPr lang="en-US" sz="2000" dirty="0">
                <a:solidFill>
                  <a:srgbClr val="FF0000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br>
              <a:rPr lang="en-US" sz="1800" dirty="0">
                <a:solidFill>
                  <a:schemeClr val="tx1"/>
                </a:solidFill>
              </a:rPr>
            </a:b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</p:spTree>
    <p:extLst>
      <p:ext uri="{BB962C8B-B14F-4D97-AF65-F5344CB8AC3E}">
        <p14:creationId xmlns:p14="http://schemas.microsoft.com/office/powerpoint/2010/main" val="3001236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Hướng</a:t>
            </a:r>
            <a:r>
              <a:rPr lang="en-US" dirty="0"/>
              <a:t> </a:t>
            </a:r>
            <a:r>
              <a:rPr lang="en-US" dirty="0" err="1"/>
              <a:t>dẫn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kí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131018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 err="1">
                <a:solidFill>
                  <a:schemeClr val="tx1"/>
                </a:solidFill>
              </a:rPr>
              <a:t>Cần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hai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để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một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thiết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bị</a:t>
            </a:r>
            <a:r>
              <a:rPr lang="en-US" sz="1800" b="1" dirty="0">
                <a:solidFill>
                  <a:schemeClr val="tx1"/>
                </a:solidFill>
              </a:rPr>
              <a:t>  </a:t>
            </a:r>
            <a:r>
              <a:rPr lang="en-US" sz="1800" b="1" dirty="0" err="1">
                <a:solidFill>
                  <a:schemeClr val="tx1"/>
                </a:solidFill>
              </a:rPr>
              <a:t>có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thể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kết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nối</a:t>
            </a:r>
            <a:r>
              <a:rPr lang="en-US" sz="1800" b="1" dirty="0">
                <a:solidFill>
                  <a:schemeClr val="tx1"/>
                </a:solidFill>
              </a:rPr>
              <a:t> </a:t>
            </a:r>
            <a:r>
              <a:rPr lang="en-US" sz="1800" b="1" dirty="0" err="1">
                <a:solidFill>
                  <a:schemeClr val="tx1"/>
                </a:solidFill>
              </a:rPr>
              <a:t>lên</a:t>
            </a:r>
            <a:r>
              <a:rPr lang="en-US" sz="1800" b="1" dirty="0">
                <a:solidFill>
                  <a:schemeClr val="tx1"/>
                </a:solidFill>
              </a:rPr>
              <a:t> cloud</a:t>
            </a:r>
          </a:p>
          <a:p>
            <a:endParaRPr lang="en-US" sz="1800" b="1" dirty="0">
              <a:solidFill>
                <a:schemeClr val="tx1"/>
              </a:solidFill>
            </a:endParaRP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1</a:t>
            </a:r>
            <a:r>
              <a:rPr lang="en-US" sz="1800" dirty="0">
                <a:solidFill>
                  <a:schemeClr val="tx1"/>
                </a:solidFill>
              </a:rPr>
              <a:t>: 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lập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nối</a:t>
            </a:r>
            <a:r>
              <a:rPr lang="en-US" sz="1800" dirty="0">
                <a:solidFill>
                  <a:schemeClr val="tx1"/>
                </a:solidFill>
              </a:rPr>
              <a:t> Wi-Fi </a:t>
            </a:r>
            <a:r>
              <a:rPr lang="en-US" sz="1800" dirty="0" err="1">
                <a:solidFill>
                  <a:schemeClr val="tx1"/>
                </a:solidFill>
              </a:rPr>
              <a:t>giữa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và</a:t>
            </a:r>
            <a:r>
              <a:rPr lang="en-US" sz="1800" dirty="0">
                <a:solidFill>
                  <a:schemeClr val="tx1"/>
                </a:solidFill>
              </a:rPr>
              <a:t>  Internet</a:t>
            </a:r>
          </a:p>
          <a:p>
            <a:r>
              <a:rPr lang="en-US" sz="1800" b="1" dirty="0" err="1">
                <a:solidFill>
                  <a:schemeClr val="tx1"/>
                </a:solidFill>
              </a:rPr>
              <a:t>Bước</a:t>
            </a:r>
            <a:r>
              <a:rPr lang="en-US" sz="1800" b="1" dirty="0">
                <a:solidFill>
                  <a:schemeClr val="tx1"/>
                </a:solidFill>
              </a:rPr>
              <a:t> 2</a:t>
            </a:r>
            <a:r>
              <a:rPr lang="en-US" sz="1800" dirty="0">
                <a:solidFill>
                  <a:schemeClr val="tx1"/>
                </a:solidFill>
              </a:rPr>
              <a:t>:  Liên </a:t>
            </a:r>
            <a:r>
              <a:rPr lang="en-US" sz="1800" dirty="0" err="1">
                <a:solidFill>
                  <a:schemeClr val="tx1"/>
                </a:solidFill>
              </a:rPr>
              <a:t>kết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thiết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bị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 err="1">
                <a:solidFill>
                  <a:schemeClr val="tx1"/>
                </a:solidFill>
              </a:rPr>
              <a:t>với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  <a:r>
              <a:rPr lang="en-US" sz="1800" dirty="0">
                <a:solidFill>
                  <a:schemeClr val="tx1"/>
                </a:solidFill>
                <a:hlinkClick r:id="rId3"/>
              </a:rPr>
              <a:t>https://telua.co/aiot</a:t>
            </a:r>
            <a:r>
              <a:rPr lang="en-US" sz="1800" dirty="0">
                <a:solidFill>
                  <a:schemeClr val="tx1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7622663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lập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Internet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</a:t>
            </a:r>
            <a:r>
              <a:rPr lang="en-US" dirty="0" err="1"/>
              <a:t>Cài</a:t>
            </a:r>
            <a:r>
              <a:rPr lang="en-US" dirty="0"/>
              <a:t> </a:t>
            </a:r>
            <a:r>
              <a:rPr lang="en-US" dirty="0" err="1"/>
              <a:t>đặt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: </a:t>
            </a:r>
            <a:r>
              <a:rPr lang="en-US" dirty="0" err="1"/>
              <a:t>SmartConfig</a:t>
            </a:r>
            <a:r>
              <a:rPr lang="en-US" dirty="0"/>
              <a:t>  </a:t>
            </a:r>
            <a:r>
              <a:rPr lang="en-US"/>
              <a:t>lên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di </a:t>
            </a:r>
            <a:r>
              <a:rPr lang="en-US" dirty="0" err="1"/>
              <a:t>động</a:t>
            </a:r>
            <a:endParaRPr 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8AEC63-74DC-A77F-2004-867B9EFAB1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34514" y="1333879"/>
            <a:ext cx="2578429" cy="137316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F33F7B-B1A8-014A-6B9D-6DDDA11CD07A}"/>
              </a:ext>
            </a:extLst>
          </p:cNvPr>
          <p:cNvSpPr txBox="1"/>
          <p:nvPr/>
        </p:nvSpPr>
        <p:spPr>
          <a:xfrm>
            <a:off x="422889" y="2872573"/>
            <a:ext cx="521591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Cấp</a:t>
            </a:r>
            <a:r>
              <a:rPr lang="en-US" dirty="0"/>
              <a:t> </a:t>
            </a:r>
            <a:r>
              <a:rPr lang="en-US" dirty="0" err="1"/>
              <a:t>nguồn</a:t>
            </a:r>
            <a:r>
              <a:rPr lang="en-US" dirty="0"/>
              <a:t> 5VDC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C0D208B-ED80-C9E3-5D8D-A4790280156C}"/>
              </a:ext>
            </a:extLst>
          </p:cNvPr>
          <p:cNvSpPr txBox="1"/>
          <p:nvPr/>
        </p:nvSpPr>
        <p:spPr>
          <a:xfrm>
            <a:off x="422890" y="3488161"/>
            <a:ext cx="555042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 </a:t>
            </a:r>
            <a:r>
              <a:rPr lang="en-US" dirty="0" err="1"/>
              <a:t>Mở</a:t>
            </a:r>
            <a:r>
              <a:rPr lang="en-US" dirty="0"/>
              <a:t> </a:t>
            </a:r>
            <a:r>
              <a:rPr lang="en-US" dirty="0" err="1"/>
              <a:t>ứng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EspTouch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điền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Wi-Fi</a:t>
            </a:r>
          </a:p>
          <a:p>
            <a:pPr marL="342900" indent="-342900">
              <a:buAutoNum type="arabicPlain" startAt="3"/>
            </a:pPr>
            <a:endParaRPr lang="en-US" dirty="0"/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lưu</a:t>
            </a:r>
            <a:r>
              <a:rPr lang="en-US" dirty="0"/>
              <a:t> </a:t>
            </a:r>
            <a:r>
              <a:rPr lang="en-US" dirty="0" err="1"/>
              <a:t>trên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</a:p>
          <a:p>
            <a:r>
              <a:rPr lang="en-US" dirty="0"/>
              <a:t>- </a:t>
            </a:r>
            <a:r>
              <a:rPr lang="en-US" dirty="0" err="1"/>
              <a:t>Mật</a:t>
            </a:r>
            <a:r>
              <a:rPr lang="en-US" dirty="0"/>
              <a:t>  </a:t>
            </a:r>
            <a:r>
              <a:rPr lang="en-US" dirty="0" err="1"/>
              <a:t>khẩu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một</a:t>
            </a:r>
            <a:r>
              <a:rPr lang="en-US" dirty="0"/>
              <a:t> </a:t>
            </a:r>
            <a:r>
              <a:rPr lang="en-US" dirty="0" err="1"/>
              <a:t>lần</a:t>
            </a:r>
            <a:r>
              <a:rPr lang="en-US" dirty="0"/>
              <a:t> </a:t>
            </a:r>
            <a:r>
              <a:rPr lang="en-US" dirty="0" err="1"/>
              <a:t>duy</a:t>
            </a:r>
            <a:r>
              <a:rPr lang="en-US" dirty="0"/>
              <a:t> </a:t>
            </a:r>
            <a:r>
              <a:rPr lang="en-US" dirty="0" err="1"/>
              <a:t>nhất</a:t>
            </a:r>
            <a:r>
              <a:rPr lang="en-US" dirty="0"/>
              <a:t>, </a:t>
            </a:r>
            <a:r>
              <a:rPr lang="en-US" dirty="0" err="1"/>
              <a:t>nếu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r>
              <a:rPr lang="en-US" dirty="0"/>
              <a:t> Wi-Fi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đổi</a:t>
            </a:r>
            <a:r>
              <a:rPr lang="en-US" dirty="0"/>
              <a:t>  </a:t>
            </a:r>
            <a:r>
              <a:rPr lang="en-US" dirty="0" err="1"/>
              <a:t>thì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cần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 err="1"/>
              <a:t>lại</a:t>
            </a:r>
            <a:r>
              <a:rPr lang="en-US" dirty="0"/>
              <a:t> </a:t>
            </a:r>
            <a:r>
              <a:rPr lang="en-US" dirty="0" err="1"/>
              <a:t>mật</a:t>
            </a:r>
            <a:r>
              <a:rPr lang="en-US" dirty="0"/>
              <a:t> </a:t>
            </a:r>
            <a:r>
              <a:rPr lang="en-US" dirty="0" err="1"/>
              <a:t>khẩu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57D672E-BE83-1DD0-4AEA-9275A2E211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9211" y="1522378"/>
            <a:ext cx="2860005" cy="5089309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0B0A0D-4179-4EC7-B1DA-500084CD6BF6}"/>
              </a:ext>
            </a:extLst>
          </p:cNvPr>
          <p:cNvSpPr txBox="1"/>
          <p:nvPr/>
        </p:nvSpPr>
        <p:spPr>
          <a:xfrm>
            <a:off x="251136" y="5524121"/>
            <a:ext cx="589393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  Sau 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nhấn</a:t>
            </a:r>
            <a:r>
              <a:rPr lang="en-US" dirty="0"/>
              <a:t> “CONFIRM”  </a:t>
            </a:r>
            <a:r>
              <a:rPr lang="en-US" dirty="0" err="1"/>
              <a:t>xin</a:t>
            </a:r>
            <a:r>
              <a:rPr lang="en-US" dirty="0"/>
              <a:t> </a:t>
            </a:r>
            <a:r>
              <a:rPr lang="en-US" dirty="0" err="1"/>
              <a:t>chờ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kết</a:t>
            </a:r>
            <a:r>
              <a:rPr lang="en-US" dirty="0"/>
              <a:t> </a:t>
            </a:r>
            <a:r>
              <a:rPr lang="en-US" dirty="0" err="1"/>
              <a:t>nối</a:t>
            </a:r>
            <a:r>
              <a:rPr lang="en-US" dirty="0"/>
              <a:t> </a:t>
            </a:r>
            <a:r>
              <a:rPr lang="en-US" dirty="0" err="1"/>
              <a:t>với</a:t>
            </a:r>
            <a:r>
              <a:rPr lang="en-US" dirty="0"/>
              <a:t> internet  </a:t>
            </a:r>
          </a:p>
        </p:txBody>
      </p:sp>
    </p:spTree>
    <p:extLst>
      <p:ext uri="{BB962C8B-B14F-4D97-AF65-F5344CB8AC3E}">
        <p14:creationId xmlns:p14="http://schemas.microsoft.com/office/powerpoint/2010/main" val="41372277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1. </a:t>
            </a:r>
            <a:r>
              <a:rPr lang="en-US" dirty="0" err="1"/>
              <a:t>Truy</a:t>
            </a:r>
            <a:r>
              <a:rPr lang="en-US" dirty="0"/>
              <a:t> </a:t>
            </a:r>
            <a:r>
              <a:rPr lang="en-US" dirty="0" err="1"/>
              <a:t>cập</a:t>
            </a:r>
            <a:r>
              <a:rPr lang="en-US" dirty="0"/>
              <a:t> </a:t>
            </a:r>
            <a:r>
              <a:rPr lang="en-US" dirty="0">
                <a:hlinkClick r:id="rId2"/>
              </a:rPr>
              <a:t>https://telua.co/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 </a:t>
            </a:r>
            <a:r>
              <a:rPr lang="en-US" b="1" dirty="0" err="1"/>
              <a:t>AIoT</a:t>
            </a:r>
            <a:r>
              <a:rPr lang="en-US" dirty="0"/>
              <a:t>  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DC3DB521-C6FF-4FC7-A5BC-A164BFC666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509" y="1599084"/>
            <a:ext cx="4708570" cy="213902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79A231C-549F-1C94-AB91-02F7097A41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423711"/>
            <a:ext cx="6743183" cy="213902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F26D8926-96C6-3D11-427B-10135C4A3414}"/>
              </a:ext>
            </a:extLst>
          </p:cNvPr>
          <p:cNvSpPr txBox="1"/>
          <p:nvPr/>
        </p:nvSpPr>
        <p:spPr>
          <a:xfrm>
            <a:off x="422888" y="3882367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2.  </a:t>
            </a:r>
            <a:r>
              <a:rPr lang="en-US" dirty="0" err="1"/>
              <a:t>Sử</a:t>
            </a:r>
            <a:r>
              <a:rPr lang="en-US" dirty="0"/>
              <a:t> </a:t>
            </a:r>
            <a:r>
              <a:rPr lang="en-US" dirty="0" err="1"/>
              <a:t>dụng</a:t>
            </a:r>
            <a:r>
              <a:rPr lang="en-US" dirty="0"/>
              <a:t> email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đăng</a:t>
            </a:r>
            <a:r>
              <a:rPr lang="en-US" dirty="0"/>
              <a:t> </a:t>
            </a:r>
            <a:r>
              <a:rPr lang="en-US" dirty="0" err="1"/>
              <a:t>nhập</a:t>
            </a:r>
            <a:r>
              <a:rPr lang="en-US" dirty="0"/>
              <a:t> </a:t>
            </a:r>
            <a:r>
              <a:rPr lang="en-US" dirty="0">
                <a:hlinkClick r:id="rId5"/>
              </a:rPr>
              <a:t>https://telua.co/aiot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8759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Kích</a:t>
            </a:r>
            <a:r>
              <a:rPr lang="en-US" dirty="0"/>
              <a:t> </a:t>
            </a:r>
            <a:r>
              <a:rPr lang="en-US" dirty="0" err="1"/>
              <a:t>hoạt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88CDFD8-9FE2-8F78-AD9F-FD8B6E98716A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3.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Thêm</a:t>
            </a:r>
            <a:r>
              <a:rPr lang="en-US" dirty="0"/>
              <a:t>” 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ECC352A-1D1A-D96E-B84B-BE5220377E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59" y="1395291"/>
            <a:ext cx="4404341" cy="2415654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DB451E6-1FDC-65FB-377C-F057F0CF86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9153" y="4688966"/>
            <a:ext cx="5006021" cy="1696119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56AEE59-EACC-CA37-CDA1-D728B06C6DF4}"/>
              </a:ext>
            </a:extLst>
          </p:cNvPr>
          <p:cNvSpPr txBox="1"/>
          <p:nvPr/>
        </p:nvSpPr>
        <p:spPr>
          <a:xfrm>
            <a:off x="270489" y="4076991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4.  </a:t>
            </a:r>
            <a:r>
              <a:rPr lang="en-US" dirty="0" err="1"/>
              <a:t>Nhấp</a:t>
            </a:r>
            <a:r>
              <a:rPr lang="en-US" dirty="0"/>
              <a:t>  </a:t>
            </a:r>
            <a:r>
              <a:rPr lang="en-US" dirty="0" err="1"/>
              <a:t>số</a:t>
            </a:r>
            <a:r>
              <a:rPr lang="en-US" dirty="0"/>
              <a:t> </a:t>
            </a:r>
            <a:r>
              <a:rPr lang="en-US" dirty="0" err="1"/>
              <a:t>Sê-ri</a:t>
            </a:r>
            <a:r>
              <a:rPr lang="en-US" dirty="0"/>
              <a:t> 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F9C6B703-3B10-BB0F-A0CC-146D3268A8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80508" y="4474870"/>
            <a:ext cx="3238500" cy="19872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481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Kiểm</a:t>
            </a:r>
            <a:r>
              <a:rPr lang="en-US" dirty="0"/>
              <a:t> </a:t>
            </a:r>
            <a:r>
              <a:rPr lang="en-US" dirty="0" err="1"/>
              <a:t>tra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bị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79B3626-D6AD-32DD-148E-291A3E1926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830" y="1505803"/>
            <a:ext cx="8596668" cy="3470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58522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Hiện</a:t>
            </a:r>
            <a:r>
              <a:rPr lang="en-US" dirty="0"/>
              <a:t> </a:t>
            </a:r>
            <a:r>
              <a:rPr lang="en-US" dirty="0" err="1"/>
              <a:t>nhiệt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ẩm</a:t>
            </a:r>
            <a:endParaRPr lang="en-US" dirty="0"/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434B65-D27C-A20F-7AA6-407136BAA0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8376" y="1078173"/>
            <a:ext cx="7548848" cy="3097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8417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359B72DA-87FA-551D-4BC8-70A0C34B72AF}"/>
              </a:ext>
            </a:extLst>
          </p:cNvPr>
          <p:cNvSpPr txBox="1">
            <a:spLocks/>
          </p:cNvSpPr>
          <p:nvPr/>
        </p:nvSpPr>
        <p:spPr>
          <a:xfrm>
            <a:off x="9323698" y="6242415"/>
            <a:ext cx="2860005" cy="38698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54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200" b="1" dirty="0">
                <a:solidFill>
                  <a:schemeClr val="tx2">
                    <a:lumMod val="75000"/>
                  </a:schemeClr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https://telua.co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- </a:t>
            </a:r>
            <a:r>
              <a:rPr lang="en-US" sz="1200" b="1" dirty="0" err="1">
                <a:solidFill>
                  <a:schemeClr val="tx2">
                    <a:lumMod val="75000"/>
                  </a:schemeClr>
                </a:solidFill>
              </a:rPr>
              <a:t>Telua</a:t>
            </a:r>
            <a:r>
              <a:rPr lang="en-US" sz="1200" b="1" dirty="0">
                <a:solidFill>
                  <a:schemeClr val="tx2">
                    <a:lumMod val="75000"/>
                  </a:schemeClr>
                </a:solidFill>
              </a:rPr>
              <a:t> IoT platform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D0C11FB-F0F1-86AC-9FF1-475D9048F2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7030" y="228600"/>
            <a:ext cx="8596668" cy="849573"/>
          </a:xfrm>
        </p:spPr>
        <p:txBody>
          <a:bodyPr/>
          <a:lstStyle/>
          <a:p>
            <a:r>
              <a:rPr lang="en-US" dirty="0" err="1"/>
              <a:t>Cách</a:t>
            </a:r>
            <a:r>
              <a:rPr lang="en-US" dirty="0"/>
              <a:t>  </a:t>
            </a:r>
            <a:r>
              <a:rPr lang="en-US" dirty="0" err="1"/>
              <a:t>nhận</a:t>
            </a:r>
            <a:r>
              <a:rPr lang="en-US" dirty="0"/>
              <a:t> tin </a:t>
            </a:r>
            <a:r>
              <a:rPr lang="en-US" dirty="0" err="1"/>
              <a:t>nhắn</a:t>
            </a:r>
            <a:r>
              <a:rPr lang="en-US" dirty="0"/>
              <a:t> </a:t>
            </a:r>
            <a:r>
              <a:rPr lang="en-US" dirty="0" err="1"/>
              <a:t>cảnh</a:t>
            </a:r>
            <a:r>
              <a:rPr lang="en-US" dirty="0"/>
              <a:t> </a:t>
            </a:r>
            <a:r>
              <a:rPr lang="en-US" dirty="0" err="1"/>
              <a:t>báo</a:t>
            </a:r>
            <a:r>
              <a:rPr lang="en-US" dirty="0"/>
              <a:t> </a:t>
            </a:r>
          </a:p>
        </p:txBody>
      </p:sp>
      <p:sp>
        <p:nvSpPr>
          <p:cNvPr id="4" name="Title 4">
            <a:extLst>
              <a:ext uri="{FF2B5EF4-FFF2-40B4-BE49-F238E27FC236}">
                <a16:creationId xmlns:a16="http://schemas.microsoft.com/office/drawing/2014/main" id="{FC12EDBD-AD68-F6CA-9967-1B3C127CAB2F}"/>
              </a:ext>
            </a:extLst>
          </p:cNvPr>
          <p:cNvSpPr txBox="1">
            <a:spLocks/>
          </p:cNvSpPr>
          <p:nvPr/>
        </p:nvSpPr>
        <p:spPr>
          <a:xfrm>
            <a:off x="727030" y="1364776"/>
            <a:ext cx="8596668" cy="2415654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1800" b="1" dirty="0">
                <a:solidFill>
                  <a:schemeClr val="tx1"/>
                </a:solidFill>
              </a:rPr>
              <a:t> </a:t>
            </a:r>
            <a:endParaRPr lang="en-US" sz="1800" dirty="0">
              <a:solidFill>
                <a:schemeClr val="tx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6E0F1F1-DD30-3CDC-ED67-8AF035FF88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2310" y="1459911"/>
            <a:ext cx="5423090" cy="22253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65300D1-04C9-8E2B-F995-3345B25AE466}"/>
              </a:ext>
            </a:extLst>
          </p:cNvPr>
          <p:cNvSpPr txBox="1"/>
          <p:nvPr/>
        </p:nvSpPr>
        <p:spPr>
          <a:xfrm>
            <a:off x="422889" y="1025958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 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CBA2C6A-FABD-96FF-5216-5B55B4B0A5C0}"/>
              </a:ext>
            </a:extLst>
          </p:cNvPr>
          <p:cNvSpPr txBox="1"/>
          <p:nvPr/>
        </p:nvSpPr>
        <p:spPr>
          <a:xfrm>
            <a:off x="422889" y="3458666"/>
            <a:ext cx="84104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2  </a:t>
            </a:r>
            <a:r>
              <a:rPr lang="en-US" dirty="0" err="1"/>
              <a:t>Nhấp</a:t>
            </a:r>
            <a:r>
              <a:rPr lang="en-US" dirty="0"/>
              <a:t> </a:t>
            </a:r>
            <a:r>
              <a:rPr lang="en-US" dirty="0" err="1"/>
              <a:t>vào</a:t>
            </a:r>
            <a:r>
              <a:rPr lang="en-US" dirty="0"/>
              <a:t>  </a:t>
            </a:r>
            <a:r>
              <a:rPr lang="en-US" dirty="0" err="1"/>
              <a:t>nút</a:t>
            </a:r>
            <a:r>
              <a:rPr lang="en-US" dirty="0"/>
              <a:t>  “</a:t>
            </a:r>
            <a:r>
              <a:rPr lang="en-US" dirty="0" err="1"/>
              <a:t>Nhiều</a:t>
            </a:r>
            <a:r>
              <a:rPr lang="en-US" dirty="0"/>
              <a:t> </a:t>
            </a:r>
            <a:r>
              <a:rPr lang="en-US" dirty="0" err="1"/>
              <a:t>thông</a:t>
            </a:r>
            <a:r>
              <a:rPr lang="en-US" dirty="0"/>
              <a:t> tin </a:t>
            </a:r>
            <a:r>
              <a:rPr lang="en-US" dirty="0" err="1"/>
              <a:t>hơn</a:t>
            </a:r>
            <a:r>
              <a:rPr lang="en-US" dirty="0"/>
              <a:t>”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B4EDA55-8374-7C2B-259A-06162B6B4C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7030" y="4067033"/>
            <a:ext cx="92106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0431474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304</TotalTime>
  <Words>829</Words>
  <Application>Microsoft Office PowerPoint</Application>
  <PresentationFormat>Widescreen</PresentationFormat>
  <Paragraphs>66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Tahoma</vt:lpstr>
      <vt:lpstr>Times New Roman</vt:lpstr>
      <vt:lpstr>Trebuchet MS</vt:lpstr>
      <vt:lpstr>Wingdings 3</vt:lpstr>
      <vt:lpstr>Facet</vt:lpstr>
      <vt:lpstr>Cảm biến đo Nhiệt Đô và Độ Ẩm Esp32_SHT3x-SHT4x  </vt:lpstr>
      <vt:lpstr>Giải pháp IoT giám sát nhiệt độ, độ ẩm  thông qua WI-Fi 2.4 GHz     • Văn phòng, Nhà xưởng, Phòng sạch     • Kho thành phẩm, Kho nguyên liệu     • Tòa nhà, Kho dược phẩm, Cửa hàng     • Trung tâm dữ liệu - Phòng server     • Nông trại, Nhà kính - Nhà màng Gói IoT này mang lại nhiều lợi ích cho người sử dụng, bao gồm:     • Cung cấp số liệu nhiệt độ, độ ẩm cập nhật và tin cậy     • Giám sát nhiệt độ, độ ẩm mọi lúc, mọi nơi     • Phát hiện kịp thời khi nhiệt độ, độ ẩm bất thường     • Đảm bảo chất lượng vật tư hàng hóa     • Tuân thủ quy định về môi trường bảo quản hàng hóa Thông tin thiết bị      Nguồn cấp: 5VDC - 500mA        Đo nhiệt độ: -40ºC…+125ºC     Thang độ ẩm: 0 - 100% RH ±3% RH     Theo dõi Online qua App, Web     Có cảnh báo qua Email, Telegram,       Vị trí trên bản đồ , cảnh báo thiết bị offline     Công nghệ: Wi-Fi     Xuất xứ: Việt Nam  Telua IoT platform sẽ cung cấp miễn phí phần mền nếu dưới 3 thiết bị và sẽ thu phí nếu sử dụng trên 3 thiết bị và bắt đầu thu phí từ 01/2024    </vt:lpstr>
      <vt:lpstr>Hướng dẫn đăng kí thiết bị</vt:lpstr>
      <vt:lpstr>Thiết lập kết nối Internet</vt:lpstr>
      <vt:lpstr>Kích hoạt thiết bị</vt:lpstr>
      <vt:lpstr>Kích hoạt thiết bị</vt:lpstr>
      <vt:lpstr>Kiểm tra thiết bị </vt:lpstr>
      <vt:lpstr>Hiện nhiệt độ và độ ẩm</vt:lpstr>
      <vt:lpstr>Cách  nhận tin nhắn cảnh báo </vt:lpstr>
      <vt:lpstr>Cách  nhận tin nhắn cảnh báo </vt:lpstr>
      <vt:lpstr>Cách  nhận tin qua Telegram</vt:lpstr>
      <vt:lpstr>Cách  nhận tin qua Telegram</vt:lpstr>
      <vt:lpstr>Cách  nhận tin qua Telegram</vt:lpstr>
      <vt:lpstr>Điều khiển thiết bị thông qua nhiệt đô và độ ẩm</vt:lpstr>
      <vt:lpstr>Hỗ trợ kĩ thuật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Thong Le</dc:creator>
  <cp:lastModifiedBy>Thong Le</cp:lastModifiedBy>
  <cp:revision>88</cp:revision>
  <cp:lastPrinted>2023-06-02T13:12:16Z</cp:lastPrinted>
  <dcterms:created xsi:type="dcterms:W3CDTF">2023-06-02T04:17:49Z</dcterms:created>
  <dcterms:modified xsi:type="dcterms:W3CDTF">2023-06-02T13:12:26Z</dcterms:modified>
</cp:coreProperties>
</file>