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5" r:id="rId8"/>
    <p:sldId id="261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85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8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98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4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1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8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BA146-573C-4F88-985D-B7F159619A21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6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qsmart.vn/san-pham/thiet-bi-cam-bien-nhiet-do-do-am/" TargetMode="External"/><Relationship Id="rId3" Type="http://schemas.openxmlformats.org/officeDocument/2006/relationships/hyperlink" Target="https://weatherplus.vn/" TargetMode="External"/><Relationship Id="rId7" Type="http://schemas.openxmlformats.org/officeDocument/2006/relationships/hyperlink" Target="https://farmext.com/" TargetMode="External"/><Relationship Id="rId2" Type="http://schemas.openxmlformats.org/officeDocument/2006/relationships/hyperlink" Target="https://tmonitor.liv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xtfarm.vn/" TargetMode="External"/><Relationship Id="rId5" Type="http://schemas.openxmlformats.org/officeDocument/2006/relationships/hyperlink" Target="https://eplusi.net/" TargetMode="External"/><Relationship Id="rId10" Type="http://schemas.openxmlformats.org/officeDocument/2006/relationships/hyperlink" Target="https://telua.co/" TargetMode="External"/><Relationship Id="rId4" Type="http://schemas.openxmlformats.org/officeDocument/2006/relationships/hyperlink" Target="https://www.lotoda.vn/" TargetMode="External"/><Relationship Id="rId9" Type="http://schemas.openxmlformats.org/officeDocument/2006/relationships/hyperlink" Target="https://www.aquaeasy.lif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telua.co/tmonitor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lua.co/aio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etrthong/uhes_visual_programing_iot" TargetMode="External"/><Relationship Id="rId5" Type="http://schemas.openxmlformats.org/officeDocument/2006/relationships/hyperlink" Target="https://telua.co/tmonitor#api" TargetMode="External"/><Relationship Id="rId4" Type="http://schemas.openxmlformats.org/officeDocument/2006/relationships/hyperlink" Target="https://github.com/letrthong/telua_esp32_sensor/blob/master/esp32_hardware/telua_eps32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tuya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bm.com/internet-of-things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www.softwaretestinghelp.com/best-iot-platforms/#3_Blynk_IoT" TargetMode="External"/><Relationship Id="rId10" Type="http://schemas.openxmlformats.org/officeDocument/2006/relationships/hyperlink" Target="https://www.google.com/imgres?imgurl=https%3A%2F%2Fthingsboard.io%2Fimages%2Fthingsboard_logo.png&amp;tbnid=tGlVtkmPHfe0pM&amp;vet=12ahUKEwjfwdylh8z_AhVoTPUHHZ86DxQQMygBegUIARDkAQ..i&amp;imgrefurl=https%3A%2F%2Fthingsboard.io%2F&amp;docid=_AY2XX8Pl1sjDM&amp;w=1200&amp;h=630&amp;q=thingsboard&amp;client=firefox-b-d&amp;ved=2ahUKEwjfwdylh8z_AhVoTPUHHZ86DxQQMygBegUIARDkAQ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7C370B-A93D-17F6-B510-CE37D6ED3DBE}"/>
              </a:ext>
            </a:extLst>
          </p:cNvPr>
          <p:cNvSpPr txBox="1">
            <a:spLocks/>
          </p:cNvSpPr>
          <p:nvPr/>
        </p:nvSpPr>
        <p:spPr>
          <a:xfrm>
            <a:off x="1699326" y="1134007"/>
            <a:ext cx="6616545" cy="726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rgbClr val="92D050"/>
                </a:solidFill>
              </a:rPr>
              <a:t>Telua</a:t>
            </a:r>
            <a:r>
              <a:rPr lang="en-US" b="1" dirty="0">
                <a:solidFill>
                  <a:srgbClr val="92D050"/>
                </a:solidFill>
              </a:rPr>
              <a:t> IoT Platform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4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C67B-22F5-C92F-90CF-890B45D9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86" y="455516"/>
            <a:ext cx="8596668" cy="722243"/>
          </a:xfrm>
        </p:spPr>
        <p:txBody>
          <a:bodyPr/>
          <a:lstStyle/>
          <a:p>
            <a:r>
              <a:rPr lang="en-US" dirty="0"/>
              <a:t>Some startup companies  in Vietnam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FE5F-1BEF-F430-8E2C-6F97D9EF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63" y="1496654"/>
            <a:ext cx="9301553" cy="386469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https://tmonitor.live/</a:t>
            </a:r>
            <a:r>
              <a:rPr lang="en-US" dirty="0">
                <a:solidFill>
                  <a:schemeClr val="tx2"/>
                </a:solidFill>
              </a:rPr>
              <a:t>                            </a:t>
            </a:r>
          </a:p>
          <a:p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https://weatherplus.vn/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https://www.lotoda.vn/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https://eplusi.net/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r>
              <a:rPr lang="en-US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https://www.nextfarm.vn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https://farmext.com/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https://dqsmart.vn/san-pham/thiet-bi-cam-bien-nhiet-do-do-am/</a:t>
            </a:r>
            <a:r>
              <a:rPr lang="en-US" dirty="0">
                <a:solidFill>
                  <a:schemeClr val="tx2"/>
                </a:solidFill>
              </a:rPr>
              <a:t>  ( </a:t>
            </a:r>
            <a:r>
              <a:rPr lang="en-US" dirty="0" err="1">
                <a:solidFill>
                  <a:schemeClr val="tx2"/>
                </a:solidFill>
              </a:rPr>
              <a:t>Điện</a:t>
            </a:r>
            <a:r>
              <a:rPr lang="en-US" dirty="0">
                <a:solidFill>
                  <a:schemeClr val="tx2"/>
                </a:solidFill>
              </a:rPr>
              <a:t> Quang) </a:t>
            </a:r>
          </a:p>
          <a:p>
            <a:r>
              <a:rPr lang="en-US" dirty="0">
                <a:solidFill>
                  <a:schemeClr val="tx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https://www.aquaeasy.life/</a:t>
            </a:r>
            <a:r>
              <a:rPr lang="en-US" dirty="0">
                <a:solidFill>
                  <a:schemeClr val="tx2"/>
                </a:solidFill>
              </a:rPr>
              <a:t> ( Bosch )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F73D92-2F6B-BA92-9A27-3A361C345EB4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252140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575" y="144219"/>
            <a:ext cx="9169597" cy="875393"/>
          </a:xfrm>
        </p:spPr>
        <p:txBody>
          <a:bodyPr/>
          <a:lstStyle/>
          <a:p>
            <a:pPr algn="l"/>
            <a:r>
              <a:rPr lang="en-US" sz="2800" b="1" dirty="0">
                <a:latin typeface="+mn-lt"/>
              </a:rPr>
              <a:t>Some PLC based Automation Projects ( PLC - Programmable logic controller )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04E3B-F7E4-3E86-07A7-B82A70CB8632}"/>
              </a:ext>
            </a:extLst>
          </p:cNvPr>
          <p:cNvSpPr txBox="1"/>
          <p:nvPr/>
        </p:nvSpPr>
        <p:spPr>
          <a:xfrm>
            <a:off x="961630" y="1162837"/>
            <a:ext cx="87474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PLC Based on Garden Irrigation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Automatic Motor Speed Monitoring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Multi-Channel Temperature Monitoring and Controlling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Humidity and CO2 Monitoring and Controlling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Agriculture Irrigation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Door Open and Closing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Temperature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Automatic Coffee Vending Machine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Automatic Traffic and Street Light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 Water Level Control System Using PLC Project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 Feeder Machine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 descr="A picture containing printer, text&#10;&#10;Description automatically generated">
            <a:extLst>
              <a:ext uri="{FF2B5EF4-FFF2-40B4-BE49-F238E27FC236}">
                <a16:creationId xmlns:a16="http://schemas.microsoft.com/office/drawing/2014/main" id="{8ABEE232-75E4-842C-793A-0FF723C11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65" y="4865607"/>
            <a:ext cx="1825344" cy="12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1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0FFF0-812A-3A21-DEB2-D9F0904D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358" y="892991"/>
            <a:ext cx="9378669" cy="327769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92D050"/>
                </a:solidFill>
              </a:rPr>
              <a:t>Problem of PLC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The license  of software is  expensive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No easy to configure with normal users</a:t>
            </a:r>
          </a:p>
          <a:p>
            <a:pPr algn="l"/>
            <a:r>
              <a:rPr lang="en-US" sz="4000" b="1" dirty="0">
                <a:solidFill>
                  <a:srgbClr val="92D050"/>
                </a:solidFill>
              </a:rPr>
              <a:t>Solution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l"/>
            <a:r>
              <a:rPr lang="en-US" dirty="0">
                <a:solidFill>
                  <a:schemeClr val="tx1"/>
                </a:solidFill>
              </a:rPr>
              <a:t>   - Develop the visual programing language instead of PLC to control devices via the internet and support the automation industry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135557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0FFF0-812A-3A21-DEB2-D9F0904D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656" y="810200"/>
            <a:ext cx="10126057" cy="311062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3200" b="1" dirty="0">
                <a:solidFill>
                  <a:srgbClr val="92D050"/>
                </a:solidFill>
              </a:rPr>
              <a:t>Why better ?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Price is cheaper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Open APIs for community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Open-source  hardware of sensors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Integrate  machine to machine and machine learning for smart agriculture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Support multi-language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Support to integrate the </a:t>
            </a:r>
            <a:r>
              <a:rPr lang="en-US" dirty="0" err="1">
                <a:solidFill>
                  <a:schemeClr val="tx1"/>
                </a:solidFill>
              </a:rPr>
              <a:t>Telua</a:t>
            </a:r>
            <a:r>
              <a:rPr lang="en-US" dirty="0">
                <a:solidFill>
                  <a:schemeClr val="tx1"/>
                </a:solidFill>
              </a:rPr>
              <a:t> IoT platform  with producers for smart lighting, smart fan, smart cooker, etc.</a:t>
            </a:r>
          </a:p>
          <a:p>
            <a:pPr algn="l"/>
            <a:r>
              <a:rPr lang="en-US" sz="4000" b="1" dirty="0">
                <a:solidFill>
                  <a:srgbClr val="92D050"/>
                </a:solidFill>
              </a:rPr>
              <a:t>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30397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Technical Advantages 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7EB6E-2590-5E31-C3CB-B888A97AFA5E}"/>
              </a:ext>
            </a:extLst>
          </p:cNvPr>
          <p:cNvSpPr txBox="1"/>
          <p:nvPr/>
        </p:nvSpPr>
        <p:spPr>
          <a:xfrm>
            <a:off x="735496" y="1377097"/>
            <a:ext cx="85377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.VnTime" panose="020B7200000000000000" pitchFamily="34" charset="0"/>
              </a:rPr>
              <a:t>- Support data model to add new product </a:t>
            </a:r>
          </a:p>
          <a:p>
            <a:r>
              <a:rPr lang="en-US" dirty="0">
                <a:latin typeface=".VnTime" panose="020B7200000000000000" pitchFamily="34" charset="0"/>
              </a:rPr>
              <a:t>- Using Progressive web apps (PWAs), </a:t>
            </a:r>
            <a:r>
              <a:rPr lang="en-US" b="0" i="0" dirty="0">
                <a:solidFill>
                  <a:srgbClr val="1B1B1B"/>
                </a:solidFill>
                <a:effectLst/>
                <a:latin typeface=".VnTime" panose="020B7200000000000000" pitchFamily="34" charset="0"/>
              </a:rPr>
              <a:t> PWA can run on multiple platforms and devices from a single codebase</a:t>
            </a:r>
            <a:endParaRPr lang="en-US" dirty="0">
              <a:latin typeface=".VnTime" panose="020B7200000000000000" pitchFamily="34" charset="0"/>
            </a:endParaRPr>
          </a:p>
          <a:p>
            <a:r>
              <a:rPr lang="en-US" dirty="0">
                <a:latin typeface=".VnTime" panose="020B7200000000000000" pitchFamily="34" charset="0"/>
              </a:rPr>
              <a:t>- Remote control </a:t>
            </a:r>
          </a:p>
          <a:p>
            <a:r>
              <a:rPr lang="en-US" dirty="0">
                <a:latin typeface=".VnTime" panose="020B7200000000000000" pitchFamily="34" charset="0"/>
              </a:rPr>
              <a:t>- Real-time connection between machine  and machine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9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Products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4" name="Picture 3" descr="A close-up of a light bulb&#10;&#10;Description automatically generated with medium confidence">
            <a:extLst>
              <a:ext uri="{FF2B5EF4-FFF2-40B4-BE49-F238E27FC236}">
                <a16:creationId xmlns:a16="http://schemas.microsoft.com/office/drawing/2014/main" id="{8CF55460-0764-74F2-0223-24C0057A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35" y="1206056"/>
            <a:ext cx="2726431" cy="2385747"/>
          </a:xfrm>
          <a:prstGeom prst="rect">
            <a:avLst/>
          </a:prstGeom>
        </p:spPr>
      </p:pic>
      <p:pic>
        <p:nvPicPr>
          <p:cNvPr id="5" name="Picture 4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A9E24235-DDE3-4AEE-E9BA-D2DF37B73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53" y="1098836"/>
            <a:ext cx="4914900" cy="277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7BC60-FB44-B057-D5F9-C3ED6782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11" y="3870611"/>
            <a:ext cx="3632071" cy="2187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27597-3BD6-805D-18E3-DAF16EBB31CF}"/>
              </a:ext>
            </a:extLst>
          </p:cNvPr>
          <p:cNvSpPr txBox="1"/>
          <p:nvPr/>
        </p:nvSpPr>
        <p:spPr>
          <a:xfrm>
            <a:off x="4789817" y="3975034"/>
            <a:ext cx="61013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Hardware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CO2, VOC, pH, Lux, Temperature, Humidity Sensor</a:t>
            </a:r>
          </a:p>
          <a:p>
            <a:pPr marL="285750" indent="-285750">
              <a:buFontTx/>
              <a:buChar char="-"/>
            </a:pPr>
            <a:r>
              <a:rPr lang="en-US" dirty="0"/>
              <a:t>GPIO controller </a:t>
            </a:r>
          </a:p>
          <a:p>
            <a:pPr marL="285750" indent="-285750">
              <a:buFontTx/>
              <a:buChar char="-"/>
            </a:pPr>
            <a:r>
              <a:rPr lang="en-US" dirty="0"/>
              <a:t>GPIO Expander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Software 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6"/>
              </a:rPr>
              <a:t>https://telua.co/aiot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https://telua.co/tmonitor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0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627" y="234229"/>
            <a:ext cx="3016747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Demo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27597-3BD6-805D-18E3-DAF16EBB31CF}"/>
              </a:ext>
            </a:extLst>
          </p:cNvPr>
          <p:cNvSpPr txBox="1"/>
          <p:nvPr/>
        </p:nvSpPr>
        <p:spPr>
          <a:xfrm>
            <a:off x="606287" y="1337031"/>
            <a:ext cx="89504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Control devices</a:t>
            </a:r>
          </a:p>
          <a:p>
            <a:r>
              <a:rPr lang="en-US" dirty="0">
                <a:hlinkClick r:id="rId3"/>
              </a:rPr>
              <a:t>https://telua.co/aiot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User: letrthong@gmail.com</a:t>
            </a:r>
          </a:p>
          <a:p>
            <a:pPr lvl="1"/>
            <a:r>
              <a:rPr lang="en-US" dirty="0"/>
              <a:t>Password: 12345678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Detailed guideline (Vietnamese) </a:t>
            </a:r>
          </a:p>
          <a:p>
            <a:r>
              <a:rPr lang="en-US" dirty="0">
                <a:solidFill>
                  <a:schemeClr val="tx2"/>
                </a:solidFill>
                <a:hlinkClick r:id="rId4"/>
              </a:rPr>
              <a:t>https://github.com/letrthong/telua_esp32_sensor/blob/master/esp32_hardware/telua_eps32.pdf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Weather station (Vietnamese) </a:t>
            </a:r>
          </a:p>
          <a:p>
            <a:r>
              <a:rPr lang="en-US" dirty="0">
                <a:hlinkClick r:id="rId5"/>
              </a:rPr>
              <a:t>https://telua.co/tmonitor#api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visual programming language </a:t>
            </a:r>
          </a:p>
          <a:p>
            <a:r>
              <a:rPr lang="en-US" dirty="0">
                <a:hlinkClick r:id="rId6"/>
              </a:rPr>
              <a:t>https://github.com/letrthong/uhes_visual_programing_iot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9FB913-6CD6-EEC4-83BF-EB514359F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3095" y="643048"/>
            <a:ext cx="5498974" cy="21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9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Business Model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60BC4-D628-9B68-FF81-3AFC63A20553}"/>
              </a:ext>
            </a:extLst>
          </p:cNvPr>
          <p:cNvSpPr txBox="1"/>
          <p:nvPr/>
        </p:nvSpPr>
        <p:spPr>
          <a:xfrm>
            <a:off x="857048" y="1204196"/>
            <a:ext cx="8836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Sale Sensors, devices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 device must pay fee 1$ or 2$ per month if the user has greater than 3 devices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7BBD6B0-F944-2CA7-DF2B-8CF8731FFC25}"/>
              </a:ext>
            </a:extLst>
          </p:cNvPr>
          <p:cNvSpPr/>
          <p:nvPr/>
        </p:nvSpPr>
        <p:spPr>
          <a:xfrm>
            <a:off x="1490962" y="2809701"/>
            <a:ext cx="1092425" cy="106814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Users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D00FFF-ADE8-F8ED-C021-DB2E2DC0F0CD}"/>
              </a:ext>
            </a:extLst>
          </p:cNvPr>
          <p:cNvCxnSpPr/>
          <p:nvPr/>
        </p:nvCxnSpPr>
        <p:spPr>
          <a:xfrm>
            <a:off x="2646094" y="3429000"/>
            <a:ext cx="130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6F4585-140F-2DEC-B975-638B33E98D37}"/>
              </a:ext>
            </a:extLst>
          </p:cNvPr>
          <p:cNvSpPr txBox="1"/>
          <p:nvPr/>
        </p:nvSpPr>
        <p:spPr>
          <a:xfrm>
            <a:off x="3948912" y="3167390"/>
            <a:ext cx="946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$5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C03651-7C98-AAE2-C712-9671F1021049}"/>
              </a:ext>
            </a:extLst>
          </p:cNvPr>
          <p:cNvCxnSpPr/>
          <p:nvPr/>
        </p:nvCxnSpPr>
        <p:spPr>
          <a:xfrm>
            <a:off x="4623892" y="3429000"/>
            <a:ext cx="130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0977F8-772F-008F-F6E1-9F9D4112BAFF}"/>
              </a:ext>
            </a:extLst>
          </p:cNvPr>
          <p:cNvSpPr txBox="1"/>
          <p:nvPr/>
        </p:nvSpPr>
        <p:spPr>
          <a:xfrm>
            <a:off x="5926710" y="3167390"/>
            <a:ext cx="1336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$5000</a:t>
            </a:r>
          </a:p>
        </p:txBody>
      </p:sp>
    </p:spTree>
    <p:extLst>
      <p:ext uri="{BB962C8B-B14F-4D97-AF65-F5344CB8AC3E}">
        <p14:creationId xmlns:p14="http://schemas.microsoft.com/office/powerpoint/2010/main" val="353272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418535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Some IoT Platforms 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31257-B1FC-4536-33E5-E721D32E2647}"/>
              </a:ext>
            </a:extLst>
          </p:cNvPr>
          <p:cNvSpPr txBox="1"/>
          <p:nvPr/>
        </p:nvSpPr>
        <p:spPr>
          <a:xfrm>
            <a:off x="2425148" y="2269000"/>
            <a:ext cx="2098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https://www.tuya.com/</a:t>
            </a:r>
            <a:r>
              <a:rPr lang="en-US" sz="1200" dirty="0"/>
              <a:t> </a:t>
            </a:r>
          </a:p>
        </p:txBody>
      </p:sp>
      <p:pic>
        <p:nvPicPr>
          <p:cNvPr id="4" name="Picture 3" descr="A red rectang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90D302F4-5037-A381-7B4A-0A52E3B6C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1" y="2086768"/>
            <a:ext cx="1396669" cy="734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97EAA-7E83-EBA4-9CA6-584BAFC63E44}"/>
              </a:ext>
            </a:extLst>
          </p:cNvPr>
          <p:cNvSpPr txBox="1"/>
          <p:nvPr/>
        </p:nvSpPr>
        <p:spPr>
          <a:xfrm>
            <a:off x="2504661" y="3059668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Blynk IoT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C5A35-CC66-F788-FA30-C74327D51B67}"/>
              </a:ext>
            </a:extLst>
          </p:cNvPr>
          <p:cNvSpPr txBox="1"/>
          <p:nvPr/>
        </p:nvSpPr>
        <p:spPr>
          <a:xfrm>
            <a:off x="2425148" y="3987645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linkClick r:id="rId6"/>
              </a:rPr>
              <a:t>IBM Watson IoT</a:t>
            </a:r>
            <a:endParaRPr lang="en-US" dirty="0"/>
          </a:p>
        </p:txBody>
      </p:sp>
      <p:pic>
        <p:nvPicPr>
          <p:cNvPr id="12" name="Picture 11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9BBDAC50-43B4-AE4C-EE6B-9A1EF602C8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7" y="3042651"/>
            <a:ext cx="1079418" cy="567565"/>
          </a:xfrm>
          <a:prstGeom prst="rect">
            <a:avLst/>
          </a:prstGeom>
        </p:spPr>
      </p:pic>
      <p:pic>
        <p:nvPicPr>
          <p:cNvPr id="14" name="Picture 13" descr="A picture containing text, logo, font, graphics&#10;&#10;Description automatically generated">
            <a:extLst>
              <a:ext uri="{FF2B5EF4-FFF2-40B4-BE49-F238E27FC236}">
                <a16:creationId xmlns:a16="http://schemas.microsoft.com/office/drawing/2014/main" id="{71AFBF1C-F29C-D05A-9E1D-9894669B75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8" y="3831721"/>
            <a:ext cx="1168055" cy="801691"/>
          </a:xfrm>
          <a:prstGeom prst="rect">
            <a:avLst/>
          </a:prstGeom>
        </p:spPr>
      </p:pic>
      <p:pic>
        <p:nvPicPr>
          <p:cNvPr id="16" name="Picture 15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E7E09E0-D124-288F-41F4-35C0207F65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8" y="4600575"/>
            <a:ext cx="2365927" cy="1182964"/>
          </a:xfrm>
          <a:prstGeom prst="rect">
            <a:avLst/>
          </a:prstGeom>
        </p:spPr>
      </p:pic>
      <p:pic>
        <p:nvPicPr>
          <p:cNvPr id="1026" name="Picture 2" descr="ThingsBoard - Open-source IoT Platform">
            <a:hlinkClick r:id="rId10"/>
            <a:extLst>
              <a:ext uri="{FF2B5EF4-FFF2-40B4-BE49-F238E27FC236}">
                <a16:creationId xmlns:a16="http://schemas.microsoft.com/office/drawing/2014/main" id="{80D39389-EFB6-0897-625B-87D3B5E28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5" y="5783539"/>
            <a:ext cx="1551981" cy="81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708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558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.VnTime</vt:lpstr>
      <vt:lpstr>Arial</vt:lpstr>
      <vt:lpstr>Trebuchet MS</vt:lpstr>
      <vt:lpstr>Wingdings 3</vt:lpstr>
      <vt:lpstr>Facet</vt:lpstr>
      <vt:lpstr>PowerPoint Presentation</vt:lpstr>
      <vt:lpstr>Some PLC based Automation Projects ( PLC - Programmable logic controller ) </vt:lpstr>
      <vt:lpstr>PowerPoint Presentation</vt:lpstr>
      <vt:lpstr>PowerPoint Presentation</vt:lpstr>
      <vt:lpstr>Technical Advantages </vt:lpstr>
      <vt:lpstr>Products</vt:lpstr>
      <vt:lpstr>Demo</vt:lpstr>
      <vt:lpstr>Business Model</vt:lpstr>
      <vt:lpstr>Some IoT Platforms </vt:lpstr>
      <vt:lpstr>Some startup companies  in Vietnam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103</cp:revision>
  <cp:lastPrinted>2023-06-18T19:24:42Z</cp:lastPrinted>
  <dcterms:created xsi:type="dcterms:W3CDTF">2023-06-16T09:50:59Z</dcterms:created>
  <dcterms:modified xsi:type="dcterms:W3CDTF">2023-06-18T19:24:58Z</dcterms:modified>
</cp:coreProperties>
</file>