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4"/>
  </p:sldMasterIdLst>
  <p:notesMasterIdLst>
    <p:notesMasterId r:id="rId26"/>
  </p:notesMasterIdLst>
  <p:sldIdLst>
    <p:sldId id="256" r:id="rId5"/>
    <p:sldId id="313" r:id="rId6"/>
    <p:sldId id="320" r:id="rId7"/>
    <p:sldId id="331" r:id="rId8"/>
    <p:sldId id="315" r:id="rId9"/>
    <p:sldId id="322" r:id="rId10"/>
    <p:sldId id="323" r:id="rId11"/>
    <p:sldId id="324" r:id="rId12"/>
    <p:sldId id="335" r:id="rId13"/>
    <p:sldId id="321" r:id="rId14"/>
    <p:sldId id="325" r:id="rId15"/>
    <p:sldId id="328" r:id="rId16"/>
    <p:sldId id="329" r:id="rId17"/>
    <p:sldId id="332" r:id="rId18"/>
    <p:sldId id="330" r:id="rId19"/>
    <p:sldId id="333" r:id="rId20"/>
    <p:sldId id="326" r:id="rId21"/>
    <p:sldId id="327" r:id="rId22"/>
    <p:sldId id="334" r:id="rId23"/>
    <p:sldId id="336" r:id="rId24"/>
    <p:sldId id="297" r:id="rId25"/>
  </p:sldIdLst>
  <p:sldSz cx="12192000" cy="6858000"/>
  <p:notesSz cx="6858000" cy="9144000"/>
  <p:embeddedFontLst>
    <p:embeddedFont>
      <p:font typeface=".VnTime" panose="020B7200000000000000" pitchFamily="34" charset="0"/>
      <p:regular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ung Thang Le" initials="TTL" lastIdx="8" clrIdx="0">
    <p:extLst>
      <p:ext uri="{19B8F6BF-5375-455C-9EA6-DF929625EA0E}">
        <p15:presenceInfo xmlns:p15="http://schemas.microsoft.com/office/powerpoint/2012/main" userId="49456fb37eaaea36" providerId="Windows Live"/>
      </p:ext>
    </p:extLst>
  </p:cmAuthor>
  <p:cmAuthor id="2" name="Thong Le" initials="TL" lastIdx="1" clrIdx="1">
    <p:extLst>
      <p:ext uri="{19B8F6BF-5375-455C-9EA6-DF929625EA0E}">
        <p15:presenceInfo xmlns:p15="http://schemas.microsoft.com/office/powerpoint/2012/main" userId="S::thong.le@lecompany.co::1ac824c4-4530-47e7-9d85-815a55a6c2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6699"/>
    <a:srgbClr val="6600CC"/>
    <a:srgbClr val="E6AF00"/>
    <a:srgbClr val="00467A"/>
    <a:srgbClr val="DDFFEE"/>
    <a:srgbClr val="F0A4F6"/>
    <a:srgbClr val="F7C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73F5D3-84F4-41F0-89D3-739E07F97B7A}" v="7" dt="2020-03-13T14:56:39.2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5982" autoAdjust="0"/>
  </p:normalViewPr>
  <p:slideViewPr>
    <p:cSldViewPr snapToGrid="0">
      <p:cViewPr varScale="1">
        <p:scale>
          <a:sx n="95" d="100"/>
          <a:sy n="95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e LE Company" userId="210cc60a-73f8-458b-b127-74a7d948cafd" providerId="ADAL" clId="{D0CDBE63-75DB-4C51-94AF-8C12EAB53158}"/>
    <pc:docChg chg="custSel delSld modSld">
      <pc:chgData name="The LE Company" userId="210cc60a-73f8-458b-b127-74a7d948cafd" providerId="ADAL" clId="{D0CDBE63-75DB-4C51-94AF-8C12EAB53158}" dt="2020-03-13T15:52:53.768" v="355" actId="478"/>
      <pc:docMkLst>
        <pc:docMk/>
      </pc:docMkLst>
      <pc:sldChg chg="modSp mod">
        <pc:chgData name="The LE Company" userId="210cc60a-73f8-458b-b127-74a7d948cafd" providerId="ADAL" clId="{D0CDBE63-75DB-4C51-94AF-8C12EAB53158}" dt="2020-03-13T15:33:46.256" v="148" actId="20577"/>
        <pc:sldMkLst>
          <pc:docMk/>
          <pc:sldMk cId="2013170345" sldId="256"/>
        </pc:sldMkLst>
        <pc:spChg chg="mod">
          <ac:chgData name="The LE Company" userId="210cc60a-73f8-458b-b127-74a7d948cafd" providerId="ADAL" clId="{D0CDBE63-75DB-4C51-94AF-8C12EAB53158}" dt="2020-03-13T15:33:46.256" v="148" actId="20577"/>
          <ac:spMkLst>
            <pc:docMk/>
            <pc:sldMk cId="2013170345" sldId="256"/>
            <ac:spMk id="7" creationId="{00000000-0000-0000-0000-000000000000}"/>
          </ac:spMkLst>
        </pc:spChg>
      </pc:sldChg>
      <pc:sldChg chg="modSp mod">
        <pc:chgData name="The LE Company" userId="210cc60a-73f8-458b-b127-74a7d948cafd" providerId="ADAL" clId="{D0CDBE63-75DB-4C51-94AF-8C12EAB53158}" dt="2020-03-13T15:44:22.201" v="274" actId="113"/>
        <pc:sldMkLst>
          <pc:docMk/>
          <pc:sldMk cId="1100222119" sldId="258"/>
        </pc:sldMkLst>
        <pc:spChg chg="mod">
          <ac:chgData name="The LE Company" userId="210cc60a-73f8-458b-b127-74a7d948cafd" providerId="ADAL" clId="{D0CDBE63-75DB-4C51-94AF-8C12EAB53158}" dt="2020-03-13T15:44:05.769" v="272"/>
          <ac:spMkLst>
            <pc:docMk/>
            <pc:sldMk cId="1100222119" sldId="258"/>
            <ac:spMk id="2" creationId="{00000000-0000-0000-0000-000000000000}"/>
          </ac:spMkLst>
        </pc:spChg>
        <pc:spChg chg="mod">
          <ac:chgData name="The LE Company" userId="210cc60a-73f8-458b-b127-74a7d948cafd" providerId="ADAL" clId="{D0CDBE63-75DB-4C51-94AF-8C12EAB53158}" dt="2020-03-13T15:44:22.201" v="274" actId="113"/>
          <ac:spMkLst>
            <pc:docMk/>
            <pc:sldMk cId="1100222119" sldId="258"/>
            <ac:spMk id="4" creationId="{00000000-0000-0000-0000-000000000000}"/>
          </ac:spMkLst>
        </pc:spChg>
      </pc:sldChg>
      <pc:sldChg chg="modSp mod">
        <pc:chgData name="The LE Company" userId="210cc60a-73f8-458b-b127-74a7d948cafd" providerId="ADAL" clId="{D0CDBE63-75DB-4C51-94AF-8C12EAB53158}" dt="2020-03-13T15:51:49.782" v="354" actId="113"/>
        <pc:sldMkLst>
          <pc:docMk/>
          <pc:sldMk cId="925645709" sldId="259"/>
        </pc:sldMkLst>
        <pc:spChg chg="mod">
          <ac:chgData name="The LE Company" userId="210cc60a-73f8-458b-b127-74a7d948cafd" providerId="ADAL" clId="{D0CDBE63-75DB-4C51-94AF-8C12EAB53158}" dt="2020-03-13T15:48:32.850" v="349" actId="1076"/>
          <ac:spMkLst>
            <pc:docMk/>
            <pc:sldMk cId="925645709" sldId="259"/>
            <ac:spMk id="2" creationId="{00000000-0000-0000-0000-000000000000}"/>
          </ac:spMkLst>
        </pc:spChg>
        <pc:spChg chg="mod">
          <ac:chgData name="The LE Company" userId="210cc60a-73f8-458b-b127-74a7d948cafd" providerId="ADAL" clId="{D0CDBE63-75DB-4C51-94AF-8C12EAB53158}" dt="2020-03-13T15:51:49.782" v="354" actId="113"/>
          <ac:spMkLst>
            <pc:docMk/>
            <pc:sldMk cId="925645709" sldId="259"/>
            <ac:spMk id="5" creationId="{1D345A2A-073B-4EC7-B469-A28CCC90D01B}"/>
          </ac:spMkLst>
        </pc:spChg>
      </pc:sldChg>
      <pc:sldChg chg="addSp modSp mod">
        <pc:chgData name="The LE Company" userId="210cc60a-73f8-458b-b127-74a7d948cafd" providerId="ADAL" clId="{D0CDBE63-75DB-4C51-94AF-8C12EAB53158}" dt="2020-03-13T15:51:23.616" v="353" actId="1076"/>
        <pc:sldMkLst>
          <pc:docMk/>
          <pc:sldMk cId="2558663514" sldId="263"/>
        </pc:sldMkLst>
        <pc:spChg chg="mod">
          <ac:chgData name="The LE Company" userId="210cc60a-73f8-458b-b127-74a7d948cafd" providerId="ADAL" clId="{D0CDBE63-75DB-4C51-94AF-8C12EAB53158}" dt="2020-03-13T15:51:23.616" v="353" actId="1076"/>
          <ac:spMkLst>
            <pc:docMk/>
            <pc:sldMk cId="2558663514" sldId="263"/>
            <ac:spMk id="2" creationId="{00000000-0000-0000-0000-000000000000}"/>
          </ac:spMkLst>
        </pc:spChg>
        <pc:spChg chg="mod">
          <ac:chgData name="The LE Company" userId="210cc60a-73f8-458b-b127-74a7d948cafd" providerId="ADAL" clId="{D0CDBE63-75DB-4C51-94AF-8C12EAB53158}" dt="2020-03-13T15:50:18.517" v="352" actId="20577"/>
          <ac:spMkLst>
            <pc:docMk/>
            <pc:sldMk cId="2558663514" sldId="263"/>
            <ac:spMk id="3" creationId="{F4399D04-EAE0-4182-921F-5462284407CE}"/>
          </ac:spMkLst>
        </pc:spChg>
        <pc:picChg chg="add mod">
          <ac:chgData name="The LE Company" userId="210cc60a-73f8-458b-b127-74a7d948cafd" providerId="ADAL" clId="{D0CDBE63-75DB-4C51-94AF-8C12EAB53158}" dt="2020-03-13T15:27:04.142" v="106" actId="1076"/>
          <ac:picMkLst>
            <pc:docMk/>
            <pc:sldMk cId="2558663514" sldId="263"/>
            <ac:picMk id="4" creationId="{B04BFB2E-670D-4514-81D1-67DF38C1FADC}"/>
          </ac:picMkLst>
        </pc:picChg>
      </pc:sldChg>
      <pc:sldChg chg="delSp modSp mod">
        <pc:chgData name="The LE Company" userId="210cc60a-73f8-458b-b127-74a7d948cafd" providerId="ADAL" clId="{D0CDBE63-75DB-4C51-94AF-8C12EAB53158}" dt="2020-03-13T15:52:53.768" v="355" actId="478"/>
        <pc:sldMkLst>
          <pc:docMk/>
          <pc:sldMk cId="3831435890" sldId="291"/>
        </pc:sldMkLst>
        <pc:spChg chg="mod">
          <ac:chgData name="The LE Company" userId="210cc60a-73f8-458b-b127-74a7d948cafd" providerId="ADAL" clId="{D0CDBE63-75DB-4C51-94AF-8C12EAB53158}" dt="2020-03-13T15:19:14.778" v="76" actId="1076"/>
          <ac:spMkLst>
            <pc:docMk/>
            <pc:sldMk cId="3831435890" sldId="291"/>
            <ac:spMk id="2" creationId="{00000000-0000-0000-0000-000000000000}"/>
          </ac:spMkLst>
        </pc:spChg>
        <pc:spChg chg="mod">
          <ac:chgData name="The LE Company" userId="210cc60a-73f8-458b-b127-74a7d948cafd" providerId="ADAL" clId="{D0CDBE63-75DB-4C51-94AF-8C12EAB53158}" dt="2020-03-13T15:09:04.723" v="7" actId="1035"/>
          <ac:spMkLst>
            <pc:docMk/>
            <pc:sldMk cId="3831435890" sldId="291"/>
            <ac:spMk id="35" creationId="{00000000-0000-0000-0000-000000000000}"/>
          </ac:spMkLst>
        </pc:spChg>
        <pc:spChg chg="mod">
          <ac:chgData name="The LE Company" userId="210cc60a-73f8-458b-b127-74a7d948cafd" providerId="ADAL" clId="{D0CDBE63-75DB-4C51-94AF-8C12EAB53158}" dt="2020-03-13T15:09:16.447" v="15" actId="1036"/>
          <ac:spMkLst>
            <pc:docMk/>
            <pc:sldMk cId="3831435890" sldId="291"/>
            <ac:spMk id="37" creationId="{00000000-0000-0000-0000-000000000000}"/>
          </ac:spMkLst>
        </pc:spChg>
        <pc:spChg chg="mod">
          <ac:chgData name="The LE Company" userId="210cc60a-73f8-458b-b127-74a7d948cafd" providerId="ADAL" clId="{D0CDBE63-75DB-4C51-94AF-8C12EAB53158}" dt="2020-03-13T15:09:09.145" v="11" actId="1035"/>
          <ac:spMkLst>
            <pc:docMk/>
            <pc:sldMk cId="3831435890" sldId="291"/>
            <ac:spMk id="39" creationId="{00000000-0000-0000-0000-000000000000}"/>
          </ac:spMkLst>
        </pc:spChg>
        <pc:spChg chg="del">
          <ac:chgData name="The LE Company" userId="210cc60a-73f8-458b-b127-74a7d948cafd" providerId="ADAL" clId="{D0CDBE63-75DB-4C51-94AF-8C12EAB53158}" dt="2020-03-13T15:52:53.768" v="355" actId="478"/>
          <ac:spMkLst>
            <pc:docMk/>
            <pc:sldMk cId="3831435890" sldId="291"/>
            <ac:spMk id="43" creationId="{00000000-0000-0000-0000-000000000000}"/>
          </ac:spMkLst>
        </pc:spChg>
      </pc:sldChg>
      <pc:sldChg chg="modSp mod">
        <pc:chgData name="The LE Company" userId="210cc60a-73f8-458b-b127-74a7d948cafd" providerId="ADAL" clId="{D0CDBE63-75DB-4C51-94AF-8C12EAB53158}" dt="2020-03-13T15:48:58.645" v="350" actId="14100"/>
        <pc:sldMkLst>
          <pc:docMk/>
          <pc:sldMk cId="1923999086" sldId="297"/>
        </pc:sldMkLst>
        <pc:spChg chg="mod">
          <ac:chgData name="The LE Company" userId="210cc60a-73f8-458b-b127-74a7d948cafd" providerId="ADAL" clId="{D0CDBE63-75DB-4C51-94AF-8C12EAB53158}" dt="2020-03-13T15:48:58.645" v="350" actId="14100"/>
          <ac:spMkLst>
            <pc:docMk/>
            <pc:sldMk cId="1923999086" sldId="297"/>
            <ac:spMk id="96" creationId="{00000000-0000-0000-0000-000000000000}"/>
          </ac:spMkLst>
        </pc:spChg>
      </pc:sldChg>
      <pc:sldChg chg="modSp mod">
        <pc:chgData name="The LE Company" userId="210cc60a-73f8-458b-b127-74a7d948cafd" providerId="ADAL" clId="{D0CDBE63-75DB-4C51-94AF-8C12EAB53158}" dt="2020-03-13T15:45:28.814" v="308" actId="20577"/>
        <pc:sldMkLst>
          <pc:docMk/>
          <pc:sldMk cId="3320908157" sldId="298"/>
        </pc:sldMkLst>
        <pc:spChg chg="mod">
          <ac:chgData name="The LE Company" userId="210cc60a-73f8-458b-b127-74a7d948cafd" providerId="ADAL" clId="{D0CDBE63-75DB-4C51-94AF-8C12EAB53158}" dt="2020-03-13T15:44:13.252" v="273"/>
          <ac:spMkLst>
            <pc:docMk/>
            <pc:sldMk cId="3320908157" sldId="298"/>
            <ac:spMk id="2" creationId="{00000000-0000-0000-0000-000000000000}"/>
          </ac:spMkLst>
        </pc:spChg>
        <pc:spChg chg="mod">
          <ac:chgData name="The LE Company" userId="210cc60a-73f8-458b-b127-74a7d948cafd" providerId="ADAL" clId="{D0CDBE63-75DB-4C51-94AF-8C12EAB53158}" dt="2020-03-13T15:45:28.814" v="308" actId="20577"/>
          <ac:spMkLst>
            <pc:docMk/>
            <pc:sldMk cId="3320908157" sldId="298"/>
            <ac:spMk id="3" creationId="{00000000-0000-0000-0000-000000000000}"/>
          </ac:spMkLst>
        </pc:spChg>
      </pc:sldChg>
      <pc:sldChg chg="del">
        <pc:chgData name="The LE Company" userId="210cc60a-73f8-458b-b127-74a7d948cafd" providerId="ADAL" clId="{D0CDBE63-75DB-4C51-94AF-8C12EAB53158}" dt="2020-03-13T15:15:03.151" v="18" actId="2696"/>
        <pc:sldMkLst>
          <pc:docMk/>
          <pc:sldMk cId="2382024030" sldId="302"/>
        </pc:sldMkLst>
      </pc:sldChg>
      <pc:sldChg chg="del">
        <pc:chgData name="The LE Company" userId="210cc60a-73f8-458b-b127-74a7d948cafd" providerId="ADAL" clId="{D0CDBE63-75DB-4C51-94AF-8C12EAB53158}" dt="2020-03-13T15:16:24.979" v="19" actId="2696"/>
        <pc:sldMkLst>
          <pc:docMk/>
          <pc:sldMk cId="3673901482" sldId="3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88D25-D1AA-485F-848E-28A8CFD8D79C}" type="datetimeFigureOut">
              <a:rPr lang="en-US" smtClean="0"/>
              <a:t>12/17/2021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FBA31E-9E14-485A-9233-9F9689EAB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2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Trebuchet MS" panose="020B0603020202020204" pitchFamily="34" charset="0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Trebuchet MS" panose="020B0603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Trebuchet MS" panose="020B0603020202020204" pitchFamily="34" charset="0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12/17/2021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4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updater-neon-bot-dev-01.ngrok.io/smart_farm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updater-neon-bot-dev-01.ngrok.io/services/v1/community/farm/qr/?id=1233434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erkle_tre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976" y="1779993"/>
            <a:ext cx="8393878" cy="1953022"/>
          </a:xfrm>
        </p:spPr>
        <p:txBody>
          <a:bodyPr/>
          <a:lstStyle/>
          <a:p>
            <a:pPr algn="ctr"/>
            <a:r>
              <a:rPr lang="en-US" sz="4600" dirty="0">
                <a:solidFill>
                  <a:srgbClr val="0070C0"/>
                </a:solidFill>
              </a:rPr>
              <a:t>Neon IoT Platform</a:t>
            </a:r>
            <a:br>
              <a:rPr lang="en-US" sz="5000" dirty="0"/>
            </a:b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one platform for all kind of IoT devices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6" name="Date Placeholder 3"/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7" name="Date Placeholder 3"/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19C9D2-86B7-4595-A5E1-804E019B7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496" y="377072"/>
            <a:ext cx="3214247" cy="11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1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  <p:sndAc>
          <p:stSnd>
            <p:snd r:embed="rId2" name="click.wav"/>
          </p:stSnd>
        </p:sndAc>
      </p:transition>
    </mc:Choice>
    <mc:Fallback xmlns="">
      <p:transition spd="slow">
        <p:fade/>
        <p:sndAc>
          <p:stSnd>
            <p:snd r:embed="rId4" name="click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Doanh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nghiệp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82E378-3764-4F82-8664-91F3AED4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07" y="828731"/>
            <a:ext cx="9218251" cy="502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633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2.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Doanh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nghiệp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B24D1-B3BE-4622-AC41-146E9A10A6DE}"/>
              </a:ext>
            </a:extLst>
          </p:cNvPr>
          <p:cNvSpPr txBox="1"/>
          <p:nvPr/>
        </p:nvSpPr>
        <p:spPr>
          <a:xfrm>
            <a:off x="936420" y="848775"/>
            <a:ext cx="89928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1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2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ra ở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,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Ngãi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3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ở </a:t>
            </a:r>
            <a:r>
              <a:rPr lang="en-US" dirty="0" err="1"/>
              <a:t>nằm</a:t>
            </a:r>
            <a:r>
              <a:rPr lang="en-US" dirty="0"/>
              <a:t> ở </a:t>
            </a:r>
            <a:r>
              <a:rPr lang="en-US" dirty="0" err="1"/>
              <a:t>cảng</a:t>
            </a:r>
            <a:r>
              <a:rPr lang="en-US" dirty="0"/>
              <a:t> Sa </a:t>
            </a:r>
            <a:r>
              <a:rPr lang="en-US" dirty="0" err="1"/>
              <a:t>kỳ</a:t>
            </a:r>
            <a:r>
              <a:rPr lang="en-US" dirty="0"/>
              <a:t> .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vẫn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cảng</a:t>
            </a:r>
            <a:r>
              <a:rPr lang="en-US" dirty="0"/>
              <a:t> Sa </a:t>
            </a:r>
            <a:r>
              <a:rPr lang="en-US" dirty="0" err="1"/>
              <a:t>kỳ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Khi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 </a:t>
            </a:r>
            <a:r>
              <a:rPr lang="en-US" dirty="0" err="1"/>
              <a:t>hàng</a:t>
            </a:r>
            <a:r>
              <a:rPr lang="en-US" dirty="0"/>
              <a:t> (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100kg)  </a:t>
            </a:r>
            <a:r>
              <a:rPr lang="en-US" dirty="0" err="1"/>
              <a:t>thì</a:t>
            </a:r>
            <a:r>
              <a:rPr lang="en-US" dirty="0"/>
              <a:t> 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ty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D0DBDF-20F6-490A-B717-FE62C83ED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79" y="3030471"/>
            <a:ext cx="5133167" cy="297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217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2.1  Qui </a:t>
            </a:r>
            <a:r>
              <a:rPr lang="en-US" sz="2000" b="1" dirty="0" err="1">
                <a:solidFill>
                  <a:schemeClr val="accent2"/>
                </a:solidFill>
              </a:rPr>
              <a:t>trình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sản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xuất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B24D1-B3BE-4622-AC41-146E9A10A6DE}"/>
              </a:ext>
            </a:extLst>
          </p:cNvPr>
          <p:cNvSpPr txBox="1"/>
          <p:nvPr/>
        </p:nvSpPr>
        <p:spPr>
          <a:xfrm>
            <a:off x="936420" y="848775"/>
            <a:ext cx="899288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vi-V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Mùa trồng tỏi ở Lý Sơn bắt đầu từ tháng 9 năm trước, kéo dài khoảng 5-6 tháng, thu hoạch từ tháng 2-3 năm sau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-&gt;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Mùa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mưa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miền</a:t>
            </a:r>
            <a:r>
              <a:rPr lang="en-US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trung</a:t>
            </a:r>
            <a:endParaRPr lang="en-US" b="0" i="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   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Diện tích của huyện Lý Sơn là 10,39 km², dân số năm 2019 là </a:t>
            </a:r>
            <a:r>
              <a:rPr lang="vi-VN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22.174</a:t>
            </a:r>
            <a:r>
              <a:rPr lang="vi-V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người, mật độ dân số đạt 2.134 người/km²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mùa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 QR code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( </a:t>
            </a:r>
            <a:r>
              <a:rPr lang="en-US" dirty="0" err="1">
                <a:solidFill>
                  <a:srgbClr val="FF0000"/>
                </a:solidFill>
              </a:rPr>
              <a:t>Hoàn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thành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trước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tháng</a:t>
            </a:r>
            <a:r>
              <a:rPr lang="en-US" dirty="0">
                <a:solidFill>
                  <a:srgbClr val="FF0000"/>
                </a:solidFill>
              </a:rPr>
              <a:t> 1</a:t>
            </a:r>
            <a:r>
              <a:rPr lang="en-US" dirty="0"/>
              <a:t>) -&gt;  </a:t>
            </a:r>
            <a:r>
              <a:rPr lang="en-US" dirty="0" err="1"/>
              <a:t>có</a:t>
            </a:r>
            <a:r>
              <a:rPr lang="en-US" dirty="0"/>
              <a:t> 5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làm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,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, GPS, </a:t>
            </a: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sỡ</a:t>
            </a:r>
            <a:r>
              <a:rPr lang="en-US" dirty="0"/>
              <a:t> </a:t>
            </a:r>
            <a:r>
              <a:rPr lang="en-US" dirty="0" err="1"/>
              <a:t>hữu</a:t>
            </a:r>
            <a:r>
              <a:rPr lang="en-US" dirty="0"/>
              <a:t>, </a:t>
            </a:r>
            <a:r>
              <a:rPr lang="en-US" dirty="0" err="1"/>
              <a:t>dự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kg.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QR code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Khi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?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?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 err="1">
                <a:solidFill>
                  <a:srgbClr val="FF0000"/>
                </a:solidFill>
              </a:rPr>
              <a:t>Vấn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đề</a:t>
            </a:r>
            <a:r>
              <a:rPr lang="en-US" b="1" dirty="0">
                <a:solidFill>
                  <a:srgbClr val="FF0000"/>
                </a:solidFill>
              </a:rPr>
              <a:t> ? </a:t>
            </a:r>
          </a:p>
          <a:p>
            <a:r>
              <a:rPr lang="en-US" dirty="0"/>
              <a:t>    </a:t>
            </a:r>
            <a:r>
              <a:rPr lang="en-US" dirty="0" err="1"/>
              <a:t>Cần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QR code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? 6*1100$= </a:t>
            </a:r>
            <a:r>
              <a:rPr lang="en-US" b="1" dirty="0">
                <a:solidFill>
                  <a:srgbClr val="FF0000"/>
                </a:solidFill>
              </a:rPr>
              <a:t>6600$</a:t>
            </a:r>
          </a:p>
          <a:p>
            <a:r>
              <a:rPr lang="en-US" b="1" dirty="0">
                <a:solidFill>
                  <a:srgbClr val="FF0000"/>
                </a:solidFill>
              </a:rPr>
              <a:t>                                                                                   + 2000$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  <a:p>
            <a:r>
              <a:rPr lang="en-US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4806326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2.1  Qui </a:t>
            </a:r>
            <a:r>
              <a:rPr lang="en-US" sz="2000" b="1" dirty="0" err="1">
                <a:solidFill>
                  <a:schemeClr val="accent2"/>
                </a:solidFill>
              </a:rPr>
              <a:t>trình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sản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xuất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B24D1-B3BE-4622-AC41-146E9A10A6DE}"/>
              </a:ext>
            </a:extLst>
          </p:cNvPr>
          <p:cNvSpPr txBox="1"/>
          <p:nvPr/>
        </p:nvSpPr>
        <p:spPr>
          <a:xfrm>
            <a:off x="936420" y="848775"/>
            <a:ext cx="89928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lấy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thế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nào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? 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đảm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tin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?</a:t>
            </a: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vấn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liên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quan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đến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thương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Sơn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Chính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quyền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?</a:t>
            </a: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miễn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? 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lượng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6" name="Picture 5" descr="A picture containing text, box, container&#10;&#10;Description automatically generated">
            <a:extLst>
              <a:ext uri="{FF2B5EF4-FFF2-40B4-BE49-F238E27FC236}">
                <a16:creationId xmlns:a16="http://schemas.microsoft.com/office/drawing/2014/main" id="{21FD4711-9845-401D-BEA6-778E47A93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670" y="4078385"/>
            <a:ext cx="2432705" cy="2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3756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2.1  Qui </a:t>
            </a:r>
            <a:r>
              <a:rPr lang="en-US" sz="2000" b="1" dirty="0" err="1">
                <a:solidFill>
                  <a:schemeClr val="accent2"/>
                </a:solidFill>
              </a:rPr>
              <a:t>trình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sản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xuất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pic>
        <p:nvPicPr>
          <p:cNvPr id="9" name="Picture 8" descr="Map&#10;&#10;Description automatically generated">
            <a:extLst>
              <a:ext uri="{FF2B5EF4-FFF2-40B4-BE49-F238E27FC236}">
                <a16:creationId xmlns:a16="http://schemas.microsoft.com/office/drawing/2014/main" id="{2B864A06-335E-4EB6-9BD3-1EDA892BC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848" y="378872"/>
            <a:ext cx="6115226" cy="5878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03F60-6B6B-4771-B0A5-CC594777E50C}"/>
              </a:ext>
            </a:extLst>
          </p:cNvPr>
          <p:cNvSpPr txBox="1"/>
          <p:nvPr/>
        </p:nvSpPr>
        <p:spPr>
          <a:xfrm>
            <a:off x="417706" y="848775"/>
            <a:ext cx="5422921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code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.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,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 ở  xyz.com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GPS(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)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ảnh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6025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2.1  Qui </a:t>
            </a:r>
            <a:r>
              <a:rPr lang="en-US" sz="2000" b="1" dirty="0" err="1">
                <a:solidFill>
                  <a:schemeClr val="accent2"/>
                </a:solidFill>
              </a:rPr>
              <a:t>trình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xử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lý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CB24D1-B3BE-4622-AC41-146E9A10A6DE}"/>
              </a:ext>
            </a:extLst>
          </p:cNvPr>
          <p:cNvSpPr txBox="1"/>
          <p:nvPr/>
        </p:nvSpPr>
        <p:spPr>
          <a:xfrm>
            <a:off x="936420" y="848775"/>
            <a:ext cx="899288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như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thế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nào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?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  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Tới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nhà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người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dân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hay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mua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lại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nơi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xuất</a:t>
            </a: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Cách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thức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trả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tiền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như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thế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nào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?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Tiền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mặt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hay qua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thẻ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ngân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hàng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-&gt;?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Ngân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hàng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Sau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khi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mua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sẽ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làm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gì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?</a:t>
            </a:r>
          </a:p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     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Cách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cập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nhâp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thêm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thông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cho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QR code  ?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Cách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đóng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gói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?</a:t>
            </a: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Cách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đóng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thùng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khoảng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bao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nhiêu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222222"/>
                </a:solidFill>
                <a:latin typeface="Arial" panose="020B0604020202020204" pitchFamily="34" charset="0"/>
              </a:rPr>
              <a:t>gói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? </a:t>
            </a:r>
          </a:p>
          <a:p>
            <a:pPr marL="285750" indent="-285750">
              <a:buFontTx/>
              <a:buChar char="-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586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2.1  Qui </a:t>
            </a:r>
            <a:r>
              <a:rPr lang="en-US" sz="2000" b="1" dirty="0" err="1">
                <a:solidFill>
                  <a:schemeClr val="accent2"/>
                </a:solidFill>
              </a:rPr>
              <a:t>trình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phân</a:t>
            </a:r>
            <a:r>
              <a:rPr lang="en-US" sz="2000" b="1" dirty="0">
                <a:solidFill>
                  <a:schemeClr val="accent2"/>
                </a:solidFill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</a:rPr>
              <a:t>phối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pic>
        <p:nvPicPr>
          <p:cNvPr id="6" name="Picture 5" descr="A blue truck on a road&#10;&#10;Description automatically generated with low confidence">
            <a:extLst>
              <a:ext uri="{FF2B5EF4-FFF2-40B4-BE49-F238E27FC236}">
                <a16:creationId xmlns:a16="http://schemas.microsoft.com/office/drawing/2014/main" id="{8A82394B-3C2B-4AFC-8A59-321F02866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594" y="2457696"/>
            <a:ext cx="3924912" cy="2265405"/>
          </a:xfrm>
          <a:prstGeom prst="rect">
            <a:avLst/>
          </a:prstGeom>
        </p:spPr>
      </p:pic>
      <p:pic>
        <p:nvPicPr>
          <p:cNvPr id="10" name="Picture 9" descr="A person driving a red truck&#10;&#10;Description automatically generated with low confidence">
            <a:extLst>
              <a:ext uri="{FF2B5EF4-FFF2-40B4-BE49-F238E27FC236}">
                <a16:creationId xmlns:a16="http://schemas.microsoft.com/office/drawing/2014/main" id="{B8943D5D-CC1E-43B4-8FAC-091281D02C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994" y="2477865"/>
            <a:ext cx="3354860" cy="25161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A8BA4A-CA03-48A3-9856-2F3483492411}"/>
              </a:ext>
            </a:extLst>
          </p:cNvPr>
          <p:cNvSpPr txBox="1"/>
          <p:nvPr/>
        </p:nvSpPr>
        <p:spPr>
          <a:xfrm>
            <a:off x="567147" y="764425"/>
            <a:ext cx="899288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nhưng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doanh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nghiệp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làm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chuẩn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truy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nguồn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gốc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( 1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sản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xuất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2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xử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lý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chúng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tôi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mới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đứng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ra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phân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phối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giúp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9510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630-F09A-4391-B594-CC80ED1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61" y="267956"/>
            <a:ext cx="8596668" cy="51581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Đầu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tư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2C8-C8A3-48A4-945A-3946363B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54CB7F-F9F7-4B06-8B46-BE8F70EB30E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0CE959-BCBD-4F3F-B6B9-9EAFF12F928E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A978-C018-4867-89D7-8E392493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8455"/>
            <a:ext cx="8596668" cy="5332908"/>
          </a:xfrm>
        </p:spPr>
        <p:txBody>
          <a:bodyPr>
            <a:normAutofit fontScale="70000" lnSpcReduction="20000"/>
          </a:bodyPr>
          <a:lstStyle/>
          <a:p>
            <a:r>
              <a:rPr lang="vi-VN" dirty="0"/>
              <a:t>Theo thống kê của UBND huyện Lý Sơn, vụ tỏi Đông Xuân 2020- 2021, toàn huyện trồng 325 ha tỏi, năng suất đạt 124 tạ mỗi ha, sản lượng tỏi tươi đạt khoảng 3.000 tấn, tương đương với 2.100 tấn tỏi khô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 1.5 ~4$ (30K ~ 180k  VND)</a:t>
            </a:r>
          </a:p>
          <a:p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 2.7$( 57Kg) –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quân</a:t>
            </a:r>
            <a:r>
              <a:rPr lang="en-US" dirty="0"/>
              <a:t> 90Kg</a:t>
            </a:r>
          </a:p>
          <a:p>
            <a:r>
              <a:rPr lang="en-US" dirty="0"/>
              <a:t> 3,150,000$ ~ 8,400,000$ -&gt; 3.1tr -&gt; 8.4tr </a:t>
            </a:r>
            <a:r>
              <a:rPr lang="en-US" dirty="0" err="1"/>
              <a:t>đô</a:t>
            </a:r>
            <a:endParaRPr lang="en-US" dirty="0"/>
          </a:p>
          <a:p>
            <a:r>
              <a:rPr lang="en-US" dirty="0"/>
              <a:t>1Kg -4$  - &gt; 8$ ở </a:t>
            </a:r>
            <a:r>
              <a:rPr lang="en-US" dirty="0" err="1"/>
              <a:t>Sài</a:t>
            </a:r>
            <a:r>
              <a:rPr lang="en-US" dirty="0"/>
              <a:t> </a:t>
            </a:r>
            <a:r>
              <a:rPr lang="en-US" dirty="0" err="1"/>
              <a:t>gòn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                       6$ ở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Ngãi</a:t>
            </a:r>
            <a:endParaRPr lang="en-US" dirty="0"/>
          </a:p>
          <a:p>
            <a:pPr marL="0" indent="0">
              <a:buNone/>
            </a:pPr>
            <a:r>
              <a:rPr lang="en-US" sz="2000" b="1" dirty="0" err="1"/>
              <a:t>Lợi</a:t>
            </a:r>
            <a:r>
              <a:rPr lang="en-US" sz="2000" b="1" dirty="0"/>
              <a:t> </a:t>
            </a:r>
            <a:r>
              <a:rPr lang="en-US" sz="2000" b="1" dirty="0" err="1"/>
              <a:t>nhuận</a:t>
            </a:r>
            <a:r>
              <a:rPr lang="en-US" sz="2000" b="1" dirty="0"/>
              <a:t>     </a:t>
            </a:r>
          </a:p>
          <a:p>
            <a:pPr marL="0" indent="0">
              <a:buNone/>
            </a:pPr>
            <a:r>
              <a:rPr lang="en-US" dirty="0"/>
              <a:t>1kg -&gt; 2$ =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+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+ Kho </a:t>
            </a:r>
            <a:r>
              <a:rPr lang="en-US" dirty="0" err="1"/>
              <a:t>bãi</a:t>
            </a:r>
            <a:r>
              <a:rPr lang="en-US" dirty="0"/>
              <a:t>  +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mền</a:t>
            </a:r>
            <a:r>
              <a:rPr lang="en-US" dirty="0"/>
              <a:t>  + 0.5$(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) +  0.5$  </a:t>
            </a:r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nhuận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+ </a:t>
            </a:r>
            <a:r>
              <a:rPr lang="en-US" dirty="0" err="1"/>
              <a:t>kho</a:t>
            </a:r>
            <a:r>
              <a:rPr lang="en-US" dirty="0"/>
              <a:t> </a:t>
            </a:r>
            <a:r>
              <a:rPr lang="en-US" dirty="0" err="1"/>
              <a:t>bãi</a:t>
            </a:r>
            <a:r>
              <a:rPr lang="en-US" dirty="0"/>
              <a:t> :  300$*2  </a:t>
            </a:r>
            <a:r>
              <a:rPr lang="en-US" dirty="0" err="1"/>
              <a:t>người</a:t>
            </a:r>
            <a:r>
              <a:rPr lang="en-US" dirty="0"/>
              <a:t>  +  500$( Kho bãi-200m </a:t>
            </a:r>
            <a:r>
              <a:rPr lang="en-US" dirty="0" err="1"/>
              <a:t>vuông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       -&gt;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ít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1100 kg  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Mùa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mưa</a:t>
            </a:r>
            <a:r>
              <a:rPr lang="en-US" dirty="0">
                <a:solidFill>
                  <a:srgbClr val="FF0000"/>
                </a:solidFill>
              </a:rPr>
              <a:t>  </a:t>
            </a:r>
            <a:r>
              <a:rPr lang="en-US" dirty="0" err="1">
                <a:solidFill>
                  <a:srgbClr val="FF0000"/>
                </a:solidFill>
              </a:rPr>
              <a:t>bão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thì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sao</a:t>
            </a:r>
            <a:r>
              <a:rPr lang="en-US" dirty="0">
                <a:solidFill>
                  <a:srgbClr val="FF0000"/>
                </a:solidFill>
              </a:rPr>
              <a:t> ?   </a:t>
            </a:r>
          </a:p>
          <a:p>
            <a:pPr marL="0" indent="0">
              <a:buNone/>
            </a:pPr>
            <a:r>
              <a:rPr lang="en-US" dirty="0"/>
              <a:t>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tỏi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?  -&gt;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hải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Đầu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từ</a:t>
            </a:r>
            <a:r>
              <a:rPr lang="en-US" b="1" dirty="0">
                <a:solidFill>
                  <a:srgbClr val="FF0000"/>
                </a:solidFill>
              </a:rPr>
              <a:t> 10,000$</a:t>
            </a:r>
            <a:r>
              <a:rPr lang="en-US" dirty="0"/>
              <a:t>-&gt; 4$/kg</a:t>
            </a:r>
          </a:p>
          <a:p>
            <a:pPr marL="0" indent="0">
              <a:buNone/>
            </a:pPr>
            <a:r>
              <a:rPr lang="en-US" dirty="0"/>
              <a:t>              -&gt;2.5 </a:t>
            </a:r>
            <a:r>
              <a:rPr lang="en-US" dirty="0" err="1"/>
              <a:t>tấn</a:t>
            </a:r>
            <a:r>
              <a:rPr lang="en-US" dirty="0"/>
              <a:t>*1000*0.5 </a:t>
            </a:r>
            <a:r>
              <a:rPr lang="en-US" dirty="0">
                <a:solidFill>
                  <a:srgbClr val="FF0000"/>
                </a:solidFill>
              </a:rPr>
              <a:t>-&gt; 1,250</a:t>
            </a:r>
            <a:r>
              <a:rPr lang="en-US" dirty="0"/>
              <a:t>$  ..???????????? </a:t>
            </a:r>
            <a:r>
              <a:rPr lang="en-US" dirty="0" err="1"/>
              <a:t>Tuần</a:t>
            </a:r>
            <a:r>
              <a:rPr lang="en-US" dirty="0"/>
              <a:t>, </a:t>
            </a:r>
            <a:r>
              <a:rPr lang="en-US" dirty="0" err="1"/>
              <a:t>tháng</a:t>
            </a:r>
            <a:r>
              <a:rPr lang="en-US" dirty="0"/>
              <a:t> hay </a:t>
            </a:r>
            <a:r>
              <a:rPr lang="en-US" dirty="0" err="1"/>
              <a:t>năm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3289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630-F09A-4391-B594-CC80ED1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61" y="267956"/>
            <a:ext cx="8596668" cy="51581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4.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Đầu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tư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2C8-C8A3-48A4-945A-3946363B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54CB7F-F9F7-4B06-8B46-BE8F70EB30E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0CE959-BCBD-4F3F-B6B9-9EAFF12F928E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A978-C018-4867-89D7-8E392493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8455"/>
            <a:ext cx="8596668" cy="533290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2600" b="1" dirty="0"/>
              <a:t>Bao </a:t>
            </a:r>
            <a:r>
              <a:rPr lang="en-US" sz="2600" b="1" dirty="0" err="1"/>
              <a:t>nhiều</a:t>
            </a:r>
            <a:r>
              <a:rPr lang="en-US" sz="2600" b="1" dirty="0"/>
              <a:t> </a:t>
            </a:r>
            <a:r>
              <a:rPr lang="en-US" sz="2600" b="1" dirty="0" err="1"/>
              <a:t>tiền</a:t>
            </a:r>
            <a:r>
              <a:rPr lang="en-US" sz="2600" b="1" dirty="0"/>
              <a:t> </a:t>
            </a:r>
            <a:r>
              <a:rPr lang="en-US" sz="2600" b="1" dirty="0" err="1"/>
              <a:t>cho</a:t>
            </a:r>
            <a:r>
              <a:rPr lang="en-US" sz="2600" b="1" dirty="0"/>
              <a:t> </a:t>
            </a:r>
            <a:r>
              <a:rPr lang="en-US" sz="2600" b="1" dirty="0" err="1"/>
              <a:t>vận</a:t>
            </a:r>
            <a:r>
              <a:rPr lang="en-US" sz="2600" b="1" dirty="0"/>
              <a:t> </a:t>
            </a:r>
            <a:r>
              <a:rPr lang="en-US" sz="2600" b="1" dirty="0" err="1"/>
              <a:t>chuyển</a:t>
            </a:r>
            <a:r>
              <a:rPr lang="en-US" sz="2600" b="1" dirty="0"/>
              <a:t>?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Quảng</a:t>
            </a:r>
            <a:r>
              <a:rPr lang="en-US" dirty="0"/>
              <a:t> </a:t>
            </a:r>
            <a:r>
              <a:rPr lang="en-US" dirty="0" err="1"/>
              <a:t>Ngãi</a:t>
            </a:r>
            <a:r>
              <a:rPr lang="en-US" dirty="0"/>
              <a:t> ? 50Kg -&gt; 5$? 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 </a:t>
            </a:r>
            <a:r>
              <a:rPr lang="en-US" dirty="0" err="1"/>
              <a:t>đển</a:t>
            </a:r>
            <a:r>
              <a:rPr lang="en-US" dirty="0"/>
              <a:t> </a:t>
            </a:r>
            <a:r>
              <a:rPr lang="en-US" dirty="0" err="1"/>
              <a:t>Sài</a:t>
            </a:r>
            <a:r>
              <a:rPr lang="en-US" dirty="0"/>
              <a:t> </a:t>
            </a:r>
            <a:r>
              <a:rPr lang="en-US" dirty="0" err="1"/>
              <a:t>gòn</a:t>
            </a:r>
            <a:r>
              <a:rPr lang="en-US" dirty="0"/>
              <a:t> ? 50Kg -&gt; 10$?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1,250 </a:t>
            </a:r>
            <a:r>
              <a:rPr lang="en-US" dirty="0"/>
              <a:t>$  </a:t>
            </a:r>
            <a:r>
              <a:rPr lang="en-US" dirty="0" err="1"/>
              <a:t>trừ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mưa</a:t>
            </a:r>
            <a:r>
              <a:rPr lang="en-US" dirty="0"/>
              <a:t> </a:t>
            </a:r>
            <a:r>
              <a:rPr lang="en-US" dirty="0" err="1"/>
              <a:t>bão</a:t>
            </a:r>
            <a:r>
              <a:rPr lang="en-US" dirty="0"/>
              <a:t> ( 6 </a:t>
            </a:r>
            <a:r>
              <a:rPr lang="en-US" dirty="0" err="1"/>
              <a:t>tháng</a:t>
            </a:r>
            <a:r>
              <a:rPr lang="en-US" dirty="0"/>
              <a:t>) -&gt; 625$   </a:t>
            </a:r>
          </a:p>
          <a:p>
            <a:pPr marL="0" indent="0">
              <a:buNone/>
            </a:pPr>
            <a:r>
              <a:rPr lang="en-US" sz="2300" b="1" dirty="0"/>
              <a:t>Khi </a:t>
            </a:r>
            <a:r>
              <a:rPr lang="en-US" sz="2300" b="1" dirty="0" err="1"/>
              <a:t>nào</a:t>
            </a:r>
            <a:r>
              <a:rPr lang="en-US" sz="2300" b="1" dirty="0"/>
              <a:t> </a:t>
            </a:r>
            <a:r>
              <a:rPr lang="en-US" sz="2300" b="1" dirty="0" err="1"/>
              <a:t>lợi</a:t>
            </a:r>
            <a:r>
              <a:rPr lang="en-US" sz="2300" b="1" dirty="0"/>
              <a:t> </a:t>
            </a:r>
            <a:r>
              <a:rPr lang="en-US" sz="2300" b="1" dirty="0" err="1"/>
              <a:t>nhuận</a:t>
            </a:r>
            <a:r>
              <a:rPr lang="en-US" sz="2300" b="1" dirty="0"/>
              <a:t> ?   </a:t>
            </a:r>
            <a:r>
              <a:rPr lang="en-US" sz="2300" b="1" dirty="0" err="1"/>
              <a:t>Lợi</a:t>
            </a:r>
            <a:r>
              <a:rPr lang="en-US" sz="2300" b="1" dirty="0"/>
              <a:t> </a:t>
            </a:r>
            <a:r>
              <a:rPr lang="en-US" sz="2300" b="1" dirty="0" err="1"/>
              <a:t>nhuận</a:t>
            </a:r>
            <a:r>
              <a:rPr lang="en-US" sz="2300" b="1" dirty="0"/>
              <a:t> </a:t>
            </a:r>
            <a:r>
              <a:rPr lang="en-US" sz="2300" b="1" dirty="0" err="1"/>
              <a:t>tối</a:t>
            </a:r>
            <a:r>
              <a:rPr lang="en-US" sz="2300" b="1" dirty="0"/>
              <a:t> </a:t>
            </a:r>
            <a:r>
              <a:rPr lang="en-US" sz="2300" b="1" dirty="0" err="1"/>
              <a:t>đa</a:t>
            </a:r>
            <a:endParaRPr lang="en-US" sz="2300" b="1" dirty="0"/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Trên</a:t>
            </a:r>
            <a:r>
              <a:rPr lang="en-US" dirty="0"/>
              <a:t> 1100kg </a:t>
            </a:r>
          </a:p>
          <a:p>
            <a:pPr marL="0" indent="0">
              <a:buNone/>
            </a:pPr>
            <a:r>
              <a:rPr lang="en-US" dirty="0"/>
              <a:t>             2500Kg -&gt; 625 $ -&gt; </a:t>
            </a:r>
            <a:r>
              <a:rPr lang="en-US" b="1" dirty="0">
                <a:solidFill>
                  <a:srgbClr val="FF0000"/>
                </a:solidFill>
              </a:rPr>
              <a:t>7%/</a:t>
            </a:r>
            <a:r>
              <a:rPr lang="en-US" b="1" dirty="0" err="1">
                <a:solidFill>
                  <a:srgbClr val="FF0000"/>
                </a:solidFill>
              </a:rPr>
              <a:t>tháng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             </a:t>
            </a:r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ngày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bán</a:t>
            </a:r>
            <a:r>
              <a:rPr lang="en-US" dirty="0">
                <a:solidFill>
                  <a:srgbClr val="FF0000"/>
                </a:solidFill>
              </a:rPr>
              <a:t> 80kg -&gt; 4 </a:t>
            </a:r>
            <a:r>
              <a:rPr lang="en-US" dirty="0" err="1">
                <a:solidFill>
                  <a:srgbClr val="FF0000"/>
                </a:solidFill>
              </a:rPr>
              <a:t>thùng</a:t>
            </a:r>
            <a:r>
              <a:rPr lang="en-US" dirty="0">
                <a:solidFill>
                  <a:srgbClr val="FF0000"/>
                </a:solidFill>
              </a:rPr>
              <a:t>/20kg  </a:t>
            </a:r>
            <a:r>
              <a:rPr lang="en-US" b="1" dirty="0">
                <a:solidFill>
                  <a:schemeClr val="tx1"/>
                </a:solidFill>
              </a:rPr>
              <a:t>~ </a:t>
            </a:r>
            <a:r>
              <a:rPr lang="en-US" b="1" dirty="0" err="1">
                <a:solidFill>
                  <a:schemeClr val="tx1"/>
                </a:solidFill>
              </a:rPr>
              <a:t>cần</a:t>
            </a:r>
            <a:r>
              <a:rPr lang="en-US" b="1" dirty="0">
                <a:solidFill>
                  <a:schemeClr val="tx1"/>
                </a:solidFill>
              </a:rPr>
              <a:t> 80 </a:t>
            </a:r>
            <a:r>
              <a:rPr lang="en-US" b="1" dirty="0" err="1">
                <a:solidFill>
                  <a:schemeClr val="tx1"/>
                </a:solidFill>
              </a:rPr>
              <a:t>hoặc</a:t>
            </a:r>
            <a:r>
              <a:rPr lang="en-US" b="1" dirty="0">
                <a:solidFill>
                  <a:schemeClr val="tx1"/>
                </a:solidFill>
              </a:rPr>
              <a:t> 160 QR code </a:t>
            </a:r>
          </a:p>
          <a:p>
            <a:pPr marL="0" indent="0">
              <a:buNone/>
            </a:pPr>
            <a:r>
              <a:rPr lang="en-US" i="1" dirty="0">
                <a:solidFill>
                  <a:srgbClr val="00B0F0"/>
                </a:solidFill>
              </a:rPr>
              <a:t>             2.5 </a:t>
            </a:r>
            <a:r>
              <a:rPr lang="en-US" i="1" dirty="0" err="1">
                <a:solidFill>
                  <a:srgbClr val="00B0F0"/>
                </a:solidFill>
              </a:rPr>
              <a:t>tấn</a:t>
            </a:r>
            <a:r>
              <a:rPr lang="en-US" i="1" dirty="0">
                <a:solidFill>
                  <a:srgbClr val="00B0F0"/>
                </a:solidFill>
              </a:rPr>
              <a:t> *12 </a:t>
            </a:r>
            <a:r>
              <a:rPr lang="en-US" i="1" dirty="0" err="1">
                <a:solidFill>
                  <a:srgbClr val="00B0F0"/>
                </a:solidFill>
              </a:rPr>
              <a:t>tháng</a:t>
            </a:r>
            <a:r>
              <a:rPr lang="en-US" i="1" dirty="0">
                <a:solidFill>
                  <a:srgbClr val="00B0F0"/>
                </a:solidFill>
              </a:rPr>
              <a:t> = 30 </a:t>
            </a:r>
            <a:r>
              <a:rPr lang="en-US" i="1" dirty="0" err="1">
                <a:solidFill>
                  <a:srgbClr val="00B0F0"/>
                </a:solidFill>
              </a:rPr>
              <a:t>tấn</a:t>
            </a:r>
            <a:r>
              <a:rPr lang="en-US" i="1" dirty="0">
                <a:solidFill>
                  <a:srgbClr val="00B0F0"/>
                </a:solidFill>
              </a:rPr>
              <a:t>/</a:t>
            </a:r>
            <a:r>
              <a:rPr lang="en-US" i="1" dirty="0" err="1">
                <a:solidFill>
                  <a:srgbClr val="00B0F0"/>
                </a:solidFill>
              </a:rPr>
              <a:t>năm</a:t>
            </a:r>
            <a:r>
              <a:rPr lang="en-US" i="1" dirty="0">
                <a:solidFill>
                  <a:srgbClr val="00B0F0"/>
                </a:solidFill>
              </a:rPr>
              <a:t> ~ </a:t>
            </a:r>
            <a:r>
              <a:rPr lang="en-US" i="1" dirty="0" err="1">
                <a:solidFill>
                  <a:schemeClr val="tx1"/>
                </a:solidFill>
              </a:rPr>
              <a:t>Chiếm</a:t>
            </a:r>
            <a:r>
              <a:rPr lang="en-US" i="1" dirty="0">
                <a:solidFill>
                  <a:srgbClr val="FF0000"/>
                </a:solidFill>
              </a:rPr>
              <a:t> 1.5% </a:t>
            </a:r>
            <a:r>
              <a:rPr lang="en-US" i="1" dirty="0" err="1">
                <a:solidFill>
                  <a:schemeClr val="tx1"/>
                </a:solidFill>
              </a:rPr>
              <a:t>sản</a:t>
            </a: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>
                <a:solidFill>
                  <a:schemeClr val="tx1"/>
                </a:solidFill>
              </a:rPr>
              <a:t>lượng</a:t>
            </a:r>
            <a:r>
              <a:rPr lang="en-US" i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/>
                </a:solidFill>
              </a:rPr>
              <a:t>             </a:t>
            </a:r>
            <a:r>
              <a:rPr lang="en-US" dirty="0" err="1">
                <a:solidFill>
                  <a:schemeClr val="tx1"/>
                </a:solidFill>
              </a:rPr>
              <a:t>Điều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gì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nếu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một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tháng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bán</a:t>
            </a:r>
            <a:r>
              <a:rPr lang="en-US" dirty="0">
                <a:solidFill>
                  <a:schemeClr val="tx1"/>
                </a:solidFill>
              </a:rPr>
              <a:t> 10 </a:t>
            </a:r>
            <a:r>
              <a:rPr lang="en-US" dirty="0" err="1">
                <a:solidFill>
                  <a:schemeClr val="tx1"/>
                </a:solidFill>
              </a:rPr>
              <a:t>tấn</a:t>
            </a:r>
            <a:r>
              <a:rPr lang="en-US" dirty="0">
                <a:solidFill>
                  <a:schemeClr val="tx1"/>
                </a:solidFill>
              </a:rPr>
              <a:t> ?  </a:t>
            </a:r>
            <a:r>
              <a:rPr lang="en-US" b="1" dirty="0" err="1">
                <a:solidFill>
                  <a:srgbClr val="FF0000"/>
                </a:solidFill>
              </a:rPr>
              <a:t>Tổng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vi-VN" b="1" dirty="0">
                <a:solidFill>
                  <a:srgbClr val="FF0000"/>
                </a:solidFill>
              </a:rPr>
              <a:t>2.100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tấn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600" b="1" dirty="0"/>
              <a:t>Khi </a:t>
            </a:r>
            <a:r>
              <a:rPr lang="en-US" sz="2600" b="1" dirty="0" err="1"/>
              <a:t>nào</a:t>
            </a:r>
            <a:r>
              <a:rPr lang="en-US" sz="2600" b="1" dirty="0"/>
              <a:t>  </a:t>
            </a:r>
            <a:r>
              <a:rPr lang="en-US" sz="2600" b="1" dirty="0" err="1"/>
              <a:t>không</a:t>
            </a:r>
            <a:r>
              <a:rPr lang="en-US" sz="2600" b="1" dirty="0"/>
              <a:t> </a:t>
            </a:r>
            <a:r>
              <a:rPr lang="en-US" sz="2600" b="1" dirty="0" err="1"/>
              <a:t>lợi</a:t>
            </a:r>
            <a:r>
              <a:rPr lang="en-US" sz="2600" b="1" dirty="0"/>
              <a:t> </a:t>
            </a:r>
            <a:r>
              <a:rPr lang="en-US" sz="2600" b="1" dirty="0" err="1"/>
              <a:t>nhuận</a:t>
            </a:r>
            <a:r>
              <a:rPr lang="en-US" sz="2600" b="1" dirty="0"/>
              <a:t> ?</a:t>
            </a:r>
          </a:p>
          <a:p>
            <a:pPr marL="0" indent="0">
              <a:buNone/>
            </a:pPr>
            <a:r>
              <a:rPr lang="en-US" dirty="0"/>
              <a:t>            </a:t>
            </a:r>
            <a:r>
              <a:rPr lang="en-US" dirty="0" err="1"/>
              <a:t>Tháng</a:t>
            </a:r>
            <a:r>
              <a:rPr lang="en-US" dirty="0"/>
              <a:t>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1100kg/ </a:t>
            </a:r>
            <a:r>
              <a:rPr lang="en-US" dirty="0" err="1"/>
              <a:t>tháng</a:t>
            </a:r>
            <a:endParaRPr lang="en-US" dirty="0"/>
          </a:p>
          <a:p>
            <a:pPr marL="0" indent="0">
              <a:buNone/>
            </a:pPr>
            <a:r>
              <a:rPr lang="en-US" sz="2600" b="1" dirty="0"/>
              <a:t>Khi </a:t>
            </a:r>
            <a:r>
              <a:rPr lang="en-US" sz="2600" b="1" dirty="0" err="1"/>
              <a:t>nào</a:t>
            </a:r>
            <a:r>
              <a:rPr lang="en-US" sz="2600" b="1" dirty="0"/>
              <a:t> </a:t>
            </a:r>
            <a:r>
              <a:rPr lang="en-US" sz="2600" b="1" dirty="0" err="1"/>
              <a:t>lỗ</a:t>
            </a:r>
            <a:r>
              <a:rPr lang="en-US" sz="2600" b="1" dirty="0"/>
              <a:t> </a:t>
            </a:r>
            <a:r>
              <a:rPr lang="en-US" sz="2600" b="1" dirty="0" err="1"/>
              <a:t>vỗn</a:t>
            </a:r>
            <a:r>
              <a:rPr lang="en-US" sz="2600" b="1" dirty="0"/>
              <a:t> ?   </a:t>
            </a:r>
            <a:r>
              <a:rPr lang="en-US" sz="2600" b="1" dirty="0" err="1"/>
              <a:t>Lỗ</a:t>
            </a:r>
            <a:r>
              <a:rPr lang="en-US" sz="2600" b="1" dirty="0"/>
              <a:t> bao </a:t>
            </a:r>
            <a:r>
              <a:rPr lang="en-US" sz="2600" b="1" dirty="0" err="1"/>
              <a:t>nhiêu</a:t>
            </a:r>
            <a:r>
              <a:rPr lang="en-US" sz="2600" b="1" dirty="0"/>
              <a:t> ? </a:t>
            </a:r>
          </a:p>
          <a:p>
            <a:pPr marL="0" indent="0">
              <a:buNone/>
            </a:pPr>
            <a:r>
              <a:rPr lang="en-US" dirty="0"/>
              <a:t>            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hết</a:t>
            </a:r>
            <a:r>
              <a:rPr lang="en-US" dirty="0"/>
              <a:t> 10000$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0.5kg -1kg -&gt; 0.1$ - &gt; 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tiền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mền</a:t>
            </a:r>
            <a:r>
              <a:rPr lang="en-US" dirty="0"/>
              <a:t> 210,000$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trả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Cần</a:t>
            </a:r>
            <a:r>
              <a:rPr lang="en-US" dirty="0">
                <a:solidFill>
                  <a:srgbClr val="FF0000"/>
                </a:solidFill>
              </a:rPr>
              <a:t> bao </a:t>
            </a:r>
            <a:r>
              <a:rPr lang="en-US" dirty="0" err="1">
                <a:solidFill>
                  <a:srgbClr val="FF0000"/>
                </a:solidFill>
              </a:rPr>
              <a:t>nhiêu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tiền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đầu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tư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cho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máy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móc</a:t>
            </a:r>
            <a:r>
              <a:rPr lang="en-US" dirty="0">
                <a:solidFill>
                  <a:srgbClr val="FF0000"/>
                </a:solidFill>
              </a:rPr>
              <a:t> , </a:t>
            </a:r>
            <a:r>
              <a:rPr lang="en-US" dirty="0" err="1">
                <a:solidFill>
                  <a:srgbClr val="FF0000"/>
                </a:solidFill>
              </a:rPr>
              <a:t>thiết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bị</a:t>
            </a:r>
            <a:r>
              <a:rPr lang="en-US" dirty="0">
                <a:solidFill>
                  <a:srgbClr val="FF0000"/>
                </a:solidFill>
              </a:rPr>
              <a:t> ?   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4200" b="1" dirty="0" err="1">
                <a:solidFill>
                  <a:schemeClr val="tx1"/>
                </a:solidFill>
              </a:rPr>
              <a:t>Vậy</a:t>
            </a:r>
            <a:r>
              <a:rPr lang="en-US" sz="4200" b="1" dirty="0">
                <a:solidFill>
                  <a:schemeClr val="tx1"/>
                </a:solidFill>
              </a:rPr>
              <a:t> </a:t>
            </a:r>
            <a:r>
              <a:rPr lang="en-US" sz="4200" b="1" dirty="0" err="1">
                <a:solidFill>
                  <a:schemeClr val="tx1"/>
                </a:solidFill>
              </a:rPr>
              <a:t>cần</a:t>
            </a:r>
            <a:r>
              <a:rPr lang="en-US" sz="4200" b="1" dirty="0">
                <a:solidFill>
                  <a:schemeClr val="tx1"/>
                </a:solidFill>
              </a:rPr>
              <a:t> </a:t>
            </a:r>
            <a:r>
              <a:rPr lang="en-US" sz="4200" b="1" dirty="0" err="1">
                <a:solidFill>
                  <a:schemeClr val="tx1"/>
                </a:solidFill>
              </a:rPr>
              <a:t>khoảng</a:t>
            </a:r>
            <a:r>
              <a:rPr lang="en-US" sz="4200" b="1" dirty="0">
                <a:solidFill>
                  <a:schemeClr val="tx1"/>
                </a:solidFill>
              </a:rPr>
              <a:t> 20,000$ </a:t>
            </a:r>
            <a:r>
              <a:rPr lang="en-US" sz="4200" b="1" dirty="0" err="1">
                <a:solidFill>
                  <a:schemeClr val="tx1"/>
                </a:solidFill>
              </a:rPr>
              <a:t>nếu</a:t>
            </a:r>
            <a:r>
              <a:rPr lang="en-US" sz="4200" b="1" dirty="0">
                <a:solidFill>
                  <a:schemeClr val="tx1"/>
                </a:solidFill>
              </a:rPr>
              <a:t> </a:t>
            </a:r>
            <a:r>
              <a:rPr lang="en-US" sz="4200" b="1" dirty="0" err="1">
                <a:solidFill>
                  <a:schemeClr val="tx1"/>
                </a:solidFill>
              </a:rPr>
              <a:t>muốn</a:t>
            </a:r>
            <a:r>
              <a:rPr lang="en-US" sz="4200" b="1" dirty="0">
                <a:solidFill>
                  <a:schemeClr val="tx1"/>
                </a:solidFill>
              </a:rPr>
              <a:t> </a:t>
            </a:r>
            <a:r>
              <a:rPr lang="en-US" sz="4200" b="1" dirty="0" err="1">
                <a:solidFill>
                  <a:schemeClr val="tx1"/>
                </a:solidFill>
              </a:rPr>
              <a:t>làm</a:t>
            </a:r>
            <a:r>
              <a:rPr lang="en-US" sz="4200" b="1" dirty="0">
                <a:solidFill>
                  <a:schemeClr val="tx1"/>
                </a:solidFill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325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630-F09A-4391-B594-CC80ED1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61" y="267956"/>
            <a:ext cx="8596668" cy="51581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Quảng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cáo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2C8-C8A3-48A4-945A-3946363B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54CB7F-F9F7-4B06-8B46-BE8F70EB30E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0CE959-BCBD-4F3F-B6B9-9EAFF12F928E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A978-C018-4867-89D7-8E392493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8455"/>
            <a:ext cx="8596668" cy="533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 </a:t>
            </a:r>
            <a:endParaRPr lang="en-US" sz="42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16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2C8-C8A3-48A4-945A-3946363B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54CB7F-F9F7-4B06-8B46-BE8F70EB30E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0CE959-BCBD-4F3F-B6B9-9EAFF12F928E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83ABE5-73A8-4231-A9C6-35193E561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4" y="964474"/>
            <a:ext cx="8596668" cy="1668194"/>
          </a:xfrm>
        </p:spPr>
        <p:txBody>
          <a:bodyPr>
            <a:normAutofit/>
          </a:bodyPr>
          <a:lstStyle/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Mục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tiêu</a:t>
            </a:r>
            <a:b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	</a:t>
            </a:r>
            <a:r>
              <a:rPr lang="en-US" sz="1400" dirty="0" err="1">
                <a:solidFill>
                  <a:schemeClr val="tx1"/>
                </a:solidFill>
              </a:rPr>
              <a:t>Giới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thiệu</a:t>
            </a:r>
            <a:r>
              <a:rPr lang="en-US" sz="1400" dirty="0">
                <a:solidFill>
                  <a:schemeClr val="tx1"/>
                </a:solidFill>
              </a:rPr>
              <a:t>  qui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sản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xuất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xuất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nguồn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gốc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Tỏi</a:t>
            </a:r>
            <a:r>
              <a:rPr lang="en-US" sz="1400" dirty="0">
                <a:solidFill>
                  <a:schemeClr val="tx1"/>
                </a:solidFill>
              </a:rPr>
              <a:t> ở </a:t>
            </a:r>
            <a:r>
              <a:rPr lang="en-US" sz="1400" dirty="0" err="1">
                <a:solidFill>
                  <a:schemeClr val="tx1"/>
                </a:solidFill>
              </a:rPr>
              <a:t>Lý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Sơn</a:t>
            </a:r>
            <a:r>
              <a:rPr lang="en-US" sz="1400" dirty="0">
                <a:solidFill>
                  <a:schemeClr val="tx1"/>
                </a:solidFill>
              </a:rPr>
              <a:t> –</a:t>
            </a:r>
            <a:r>
              <a:rPr lang="en-US" sz="1400" dirty="0" err="1">
                <a:solidFill>
                  <a:schemeClr val="tx1"/>
                </a:solidFill>
              </a:rPr>
              <a:t>Quảng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Ngãi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  <a:br>
              <a:rPr lang="en-US" sz="1400" dirty="0">
                <a:solidFill>
                  <a:schemeClr val="tx1"/>
                </a:solidFill>
              </a:rPr>
            </a:br>
            <a:br>
              <a:rPr lang="en-US" sz="1400" dirty="0">
                <a:solidFill>
                  <a:schemeClr val="tx1"/>
                </a:solidFill>
              </a:rPr>
            </a:b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Công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nghệ</a:t>
            </a:r>
            <a:b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       </a:t>
            </a:r>
            <a:r>
              <a:rPr lang="en-US" sz="1400" dirty="0">
                <a:solidFill>
                  <a:schemeClr val="tx1"/>
                </a:solidFill>
              </a:rPr>
              <a:t>IoT (Internet </a:t>
            </a:r>
            <a:r>
              <a:rPr lang="en-US" sz="1400" dirty="0" err="1">
                <a:solidFill>
                  <a:schemeClr val="tx1"/>
                </a:solidFill>
              </a:rPr>
              <a:t>vạn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vật</a:t>
            </a:r>
            <a:r>
              <a:rPr lang="en-US" sz="1400" dirty="0">
                <a:solidFill>
                  <a:schemeClr val="tx1"/>
                </a:solidFill>
              </a:rPr>
              <a:t>) </a:t>
            </a:r>
            <a:r>
              <a:rPr lang="en-US" sz="1400" dirty="0" err="1">
                <a:solidFill>
                  <a:schemeClr val="tx1"/>
                </a:solidFill>
              </a:rPr>
              <a:t>dùng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cho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sản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xuất</a:t>
            </a:r>
            <a:r>
              <a:rPr lang="en-US" sz="1400" dirty="0">
                <a:solidFill>
                  <a:schemeClr val="tx1"/>
                </a:solidFill>
              </a:rPr>
              <a:t>  </a:t>
            </a:r>
            <a:r>
              <a:rPr lang="en-US" sz="1400" dirty="0" err="1">
                <a:solidFill>
                  <a:schemeClr val="tx1"/>
                </a:solidFill>
              </a:rPr>
              <a:t>và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Blockchain(</a:t>
            </a:r>
            <a:r>
              <a:rPr lang="en-US" sz="1400" dirty="0" err="1">
                <a:solidFill>
                  <a:schemeClr val="tx1"/>
                </a:solidFill>
              </a:rPr>
              <a:t>Chuỗi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khối</a:t>
            </a:r>
            <a:r>
              <a:rPr lang="en-US" sz="1400" dirty="0">
                <a:solidFill>
                  <a:schemeClr val="tx1"/>
                </a:solidFill>
              </a:rPr>
              <a:t> ) </a:t>
            </a:r>
            <a:r>
              <a:rPr lang="en-US" sz="1400" dirty="0" err="1">
                <a:solidFill>
                  <a:schemeClr val="tx1"/>
                </a:solidFill>
              </a:rPr>
              <a:t>dùng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truy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xuất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nguồn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gốc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F772702-2B95-4369-A043-52A28AEAE820}"/>
              </a:ext>
            </a:extLst>
          </p:cNvPr>
          <p:cNvSpPr txBox="1">
            <a:spLocks/>
          </p:cNvSpPr>
          <p:nvPr/>
        </p:nvSpPr>
        <p:spPr>
          <a:xfrm>
            <a:off x="522725" y="3103755"/>
            <a:ext cx="8596668" cy="27897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Nội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Dung</a:t>
            </a: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1. </a:t>
            </a:r>
            <a:r>
              <a:rPr lang="en-US" sz="1400" dirty="0" err="1">
                <a:solidFill>
                  <a:schemeClr val="tx1"/>
                </a:solidFill>
              </a:rPr>
              <a:t>Giới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thiệu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2. </a:t>
            </a:r>
            <a:r>
              <a:rPr lang="en-US" sz="1400" dirty="0" err="1">
                <a:solidFill>
                  <a:schemeClr val="tx1"/>
                </a:solidFill>
              </a:rPr>
              <a:t>Doanh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nghiệp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>
                <a:solidFill>
                  <a:schemeClr val="tx1"/>
                </a:solidFill>
              </a:rPr>
              <a:t>    2.1  </a:t>
            </a:r>
            <a:r>
              <a:rPr lang="en-US" sz="1400" dirty="0">
                <a:solidFill>
                  <a:schemeClr val="tx1"/>
                </a:solidFill>
              </a:rPr>
              <a:t>Qui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sản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xuất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    2.2  Qui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xử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lý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     2.3  Qui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phân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phối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    2.4  Qui </a:t>
            </a:r>
            <a:r>
              <a:rPr lang="en-US" sz="1400" dirty="0" err="1">
                <a:solidFill>
                  <a:schemeClr val="tx1"/>
                </a:solidFill>
              </a:rPr>
              <a:t>trình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bán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hàng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     2.5  </a:t>
            </a:r>
            <a:r>
              <a:rPr lang="en-US" sz="1400" dirty="0" err="1">
                <a:solidFill>
                  <a:schemeClr val="tx1"/>
                </a:solidFill>
              </a:rPr>
              <a:t>Cách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mua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hàng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3. </a:t>
            </a:r>
            <a:r>
              <a:rPr lang="en-US" sz="1400" dirty="0" err="1">
                <a:solidFill>
                  <a:schemeClr val="tx1"/>
                </a:solidFill>
              </a:rPr>
              <a:t>Người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dùng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4. </a:t>
            </a:r>
            <a:r>
              <a:rPr lang="en-US" sz="1400" dirty="0" err="1">
                <a:solidFill>
                  <a:schemeClr val="tx1"/>
                </a:solidFill>
              </a:rPr>
              <a:t>Đầu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tư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        5. </a:t>
            </a:r>
            <a:r>
              <a:rPr lang="en-US" sz="1400" dirty="0" err="1">
                <a:solidFill>
                  <a:schemeClr val="tx1"/>
                </a:solidFill>
              </a:rPr>
              <a:t>Quảng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cáo</a:t>
            </a:r>
            <a:endParaRPr lang="en-US" sz="1400" dirty="0">
              <a:solidFill>
                <a:schemeClr val="tx1"/>
              </a:solidFill>
            </a:endParaRPr>
          </a:p>
          <a:p>
            <a:r>
              <a:rPr lang="en-US" sz="1400" dirty="0">
                <a:solidFill>
                  <a:schemeClr val="tx1"/>
                </a:solidFill>
              </a:rPr>
              <a:t>	6. </a:t>
            </a:r>
            <a:r>
              <a:rPr lang="en-US" sz="1400" dirty="0" err="1">
                <a:solidFill>
                  <a:schemeClr val="tx1"/>
                </a:solidFill>
              </a:rPr>
              <a:t>Tham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khảo</a:t>
            </a:r>
            <a:endParaRPr lang="en-US" sz="14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  <a:p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9AD389-79E9-4B1B-8734-CEFBB1DE44B6}"/>
              </a:ext>
            </a:extLst>
          </p:cNvPr>
          <p:cNvSpPr txBox="1"/>
          <p:nvPr/>
        </p:nvSpPr>
        <p:spPr>
          <a:xfrm>
            <a:off x="2409070" y="128626"/>
            <a:ext cx="61001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rgbClr val="00B0F0"/>
                </a:solidFill>
                <a:latin typeface=".VnTime" panose="020B7200000000000000" pitchFamily="34" charset="0"/>
              </a:rPr>
              <a:t>Ứng</a:t>
            </a:r>
            <a:r>
              <a:rPr lang="en-US" sz="2000" b="1" dirty="0">
                <a:solidFill>
                  <a:srgbClr val="00B0F0"/>
                </a:solidFill>
                <a:latin typeface=".VnTime" panose="020B7200000000000000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.VnTime" panose="020B7200000000000000" pitchFamily="34" charset="0"/>
              </a:rPr>
              <a:t>dụng</a:t>
            </a:r>
            <a:r>
              <a:rPr lang="en-US" sz="2000" b="1" dirty="0">
                <a:solidFill>
                  <a:srgbClr val="00B0F0"/>
                </a:solidFill>
                <a:latin typeface=".VnTime" panose="020B7200000000000000" pitchFamily="34" charset="0"/>
              </a:rPr>
              <a:t> Neon IoT Platform  </a:t>
            </a:r>
            <a:r>
              <a:rPr lang="en-US" sz="2000" b="1" dirty="0" err="1">
                <a:solidFill>
                  <a:srgbClr val="00B0F0"/>
                </a:solidFill>
                <a:latin typeface=".VnTime" panose="020B7200000000000000" pitchFamily="34" charset="0"/>
              </a:rPr>
              <a:t>vào</a:t>
            </a:r>
            <a:r>
              <a:rPr lang="en-US" sz="2000" b="1" dirty="0">
                <a:solidFill>
                  <a:srgbClr val="00B0F0"/>
                </a:solidFill>
                <a:latin typeface=".VnTime" panose="020B7200000000000000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.VnTime" panose="020B7200000000000000" pitchFamily="34" charset="0"/>
              </a:rPr>
              <a:t>sản</a:t>
            </a:r>
            <a:r>
              <a:rPr lang="en-US" sz="2000" b="1" dirty="0">
                <a:solidFill>
                  <a:srgbClr val="00B0F0"/>
                </a:solidFill>
                <a:latin typeface=".VnTime" panose="020B7200000000000000" pitchFamily="34" charset="0"/>
              </a:rPr>
              <a:t> </a:t>
            </a:r>
            <a:r>
              <a:rPr lang="en-US" sz="2000" b="1" dirty="0" err="1">
                <a:solidFill>
                  <a:srgbClr val="00B0F0"/>
                </a:solidFill>
                <a:latin typeface=".VnTime" panose="020B7200000000000000" pitchFamily="34" charset="0"/>
              </a:rPr>
              <a:t>xuất</a:t>
            </a:r>
            <a:endParaRPr lang="en-US" sz="2000" b="1" dirty="0">
              <a:solidFill>
                <a:srgbClr val="00B0F0"/>
              </a:solidFill>
              <a:latin typeface=".VnTime" panose="020B720000000000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72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630-F09A-4391-B594-CC80ED1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61" y="267956"/>
            <a:ext cx="8596668" cy="51581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5. Database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2C8-C8A3-48A4-945A-3946363B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54CB7F-F9F7-4B06-8B46-BE8F70EB30E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0CE959-BCBD-4F3F-B6B9-9EAFF12F928E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9A978-C018-4867-89D7-8E3924936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08455"/>
            <a:ext cx="8596668" cy="53329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 </a:t>
            </a:r>
            <a:endParaRPr lang="en-US" sz="42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1AEEFC9-FD7D-4E93-B802-6AA9B73EC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483" y="708454"/>
            <a:ext cx="7166809" cy="563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251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5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685412" y="261159"/>
            <a:ext cx="5696712" cy="526473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66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Copyright notices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26987" y="1162767"/>
            <a:ext cx="9173193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SG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Neon IoT Platform (www.neonplatform.com), UHES protocol</a:t>
            </a:r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 and all its details are all INTELLECTUAL PROPERTY of </a:t>
            </a:r>
            <a:r>
              <a:rPr lang="en-SG" sz="1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LE company, JSC</a:t>
            </a:r>
            <a:r>
              <a:rPr lang="en-SG" sz="1700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SG" sz="17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ww.lecompany.co</a:t>
            </a:r>
            <a:endParaRPr lang="en-US" sz="1700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D09539E-0830-4582-AFE9-BBB40F9A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6E3C98D-0ED4-4E3F-AE5F-284D7D6F9DFF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C2D4B7E-366F-4317-93EA-E6DD619CBDA6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</p:spTree>
    <p:extLst>
      <p:ext uri="{BB962C8B-B14F-4D97-AF65-F5344CB8AC3E}">
        <p14:creationId xmlns:p14="http://schemas.microsoft.com/office/powerpoint/2010/main" val="1923999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630-F09A-4391-B594-CC80ED1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61" y="267956"/>
            <a:ext cx="8596668" cy="51581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thiệu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2C8-C8A3-48A4-945A-3946363B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54CB7F-F9F7-4B06-8B46-BE8F70EB30E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0CE959-BCBD-4F3F-B6B9-9EAFF12F928E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pic>
        <p:nvPicPr>
          <p:cNvPr id="1030" name="Picture 6" descr="Tỏi Lý Sơn món ăn hàng ngày có vị thuốc - Thực phẩm Đồng Xanh">
            <a:extLst>
              <a:ext uri="{FF2B5EF4-FFF2-40B4-BE49-F238E27FC236}">
                <a16:creationId xmlns:a16="http://schemas.microsoft.com/office/drawing/2014/main" id="{1CE36C79-7711-46BC-9FD5-72964BAA8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882" y="2486656"/>
            <a:ext cx="4477291" cy="3587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điểm check-in không thể bỏ qua khi đến đảo Lý Sơn">
            <a:extLst>
              <a:ext uri="{FF2B5EF4-FFF2-40B4-BE49-F238E27FC236}">
                <a16:creationId xmlns:a16="http://schemas.microsoft.com/office/drawing/2014/main" id="{8176F541-F224-48F8-A8D0-59CA20AC1ED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20" y="783771"/>
            <a:ext cx="582670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124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80630-F09A-4391-B594-CC80ED147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61" y="267956"/>
            <a:ext cx="8596668" cy="51581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thiệu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922C8-C8A3-48A4-945A-3946363B2E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454CB7F-F9F7-4B06-8B46-BE8F70EB30E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6D0CE959-BCBD-4F3F-B6B9-9EAFF12F928E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pic>
        <p:nvPicPr>
          <p:cNvPr id="8" name="Content Placeholder 7" descr="A picture containing text&#10;&#10;Description automatically generated">
            <a:extLst>
              <a:ext uri="{FF2B5EF4-FFF2-40B4-BE49-F238E27FC236}">
                <a16:creationId xmlns:a16="http://schemas.microsoft.com/office/drawing/2014/main" id="{166C3DAC-AA03-441B-8088-1DAF5CFF6A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033" y="1266426"/>
            <a:ext cx="6105525" cy="2867025"/>
          </a:xfrm>
        </p:spPr>
      </p:pic>
    </p:spTree>
    <p:extLst>
      <p:ext uri="{BB962C8B-B14F-4D97-AF65-F5344CB8AC3E}">
        <p14:creationId xmlns:p14="http://schemas.microsoft.com/office/powerpoint/2010/main" val="1324779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5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477B6-4F7B-4DA0-8C87-60EA0399DDDF}"/>
              </a:ext>
            </a:extLst>
          </p:cNvPr>
          <p:cNvSpPr txBox="1"/>
          <p:nvPr/>
        </p:nvSpPr>
        <p:spPr>
          <a:xfrm>
            <a:off x="701807" y="476199"/>
            <a:ext cx="8420172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QR code </a:t>
            </a:r>
            <a:r>
              <a:rPr lang="en-US" sz="2000" b="1" dirty="0" err="1"/>
              <a:t>là</a:t>
            </a:r>
            <a:r>
              <a:rPr lang="en-US" sz="2000" b="1" dirty="0"/>
              <a:t> </a:t>
            </a:r>
            <a:r>
              <a:rPr lang="en-US" sz="2000" b="1" dirty="0" err="1"/>
              <a:t>gì</a:t>
            </a:r>
            <a:r>
              <a:rPr lang="en-US" sz="2000" b="1" dirty="0"/>
              <a:t> ?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QR code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dán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QR code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nhau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danh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 err="1"/>
              <a:t>Tại</a:t>
            </a:r>
            <a:r>
              <a:rPr lang="en-US" b="1" dirty="0"/>
              <a:t> </a:t>
            </a:r>
            <a:r>
              <a:rPr lang="en-US" b="1" dirty="0" err="1"/>
              <a:t>sao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QR code ?</a:t>
            </a:r>
          </a:p>
          <a:p>
            <a:pPr marL="285750" indent="-285750">
              <a:buFontTx/>
              <a:buChar char="-"/>
            </a:pPr>
            <a:r>
              <a:rPr lang="en-US" dirty="0"/>
              <a:t>QR code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ích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kinh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b="1" dirty="0" err="1"/>
              <a:t>Giải</a:t>
            </a:r>
            <a:r>
              <a:rPr lang="en-US" b="1" dirty="0"/>
              <a:t> </a:t>
            </a:r>
            <a:r>
              <a:rPr lang="en-US" b="1" dirty="0" err="1"/>
              <a:t>pháp</a:t>
            </a:r>
            <a:r>
              <a:rPr lang="en-US" b="1" dirty="0"/>
              <a:t>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?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dân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QR code </a:t>
            </a:r>
            <a:r>
              <a:rPr lang="en-US" dirty="0" err="1"/>
              <a:t>và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bạch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xác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tỏi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dán</a:t>
            </a:r>
            <a:r>
              <a:rPr lang="en-US" dirty="0"/>
              <a:t> QR code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đóng</a:t>
            </a:r>
            <a:r>
              <a:rPr lang="en-US" dirty="0"/>
              <a:t> </a:t>
            </a:r>
            <a:r>
              <a:rPr lang="en-US" dirty="0" err="1"/>
              <a:t>gói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Sơn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 ra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phối</a:t>
            </a:r>
            <a:r>
              <a:rPr lang="en-US" dirty="0"/>
              <a:t>  </a:t>
            </a:r>
            <a:r>
              <a:rPr lang="en-US" dirty="0" err="1"/>
              <a:t>tỏi</a:t>
            </a:r>
            <a:r>
              <a:rPr lang="en-US" dirty="0"/>
              <a:t> 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 </a:t>
            </a:r>
            <a:r>
              <a:rPr lang="en-US" dirty="0" err="1"/>
              <a:t>uy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, </a:t>
            </a:r>
            <a:r>
              <a:rPr lang="en-US" dirty="0" err="1"/>
              <a:t>toàn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website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thực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do qui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lẻ</a:t>
            </a:r>
            <a:r>
              <a:rPr lang="en-US" dirty="0"/>
              <a:t>,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khó</a:t>
            </a:r>
            <a:r>
              <a:rPr lang="en-US" dirty="0"/>
              <a:t> </a:t>
            </a:r>
            <a:r>
              <a:rPr lang="en-US" dirty="0" err="1"/>
              <a:t>rất</a:t>
            </a:r>
            <a:r>
              <a:rPr lang="en-US" dirty="0"/>
              <a:t> 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.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 </a:t>
            </a:r>
            <a:r>
              <a:rPr lang="en-US" dirty="0" err="1"/>
              <a:t>chúng</a:t>
            </a:r>
            <a:r>
              <a:rPr lang="en-US" dirty="0"/>
              <a:t> </a:t>
            </a:r>
            <a:r>
              <a:rPr lang="en-US" dirty="0" err="1"/>
              <a:t>tôi</a:t>
            </a:r>
            <a:r>
              <a:rPr lang="en-US" dirty="0"/>
              <a:t> 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Sơn</a:t>
            </a:r>
            <a:r>
              <a:rPr lang="en-US" dirty="0"/>
              <a:t>,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qui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tỏi</a:t>
            </a:r>
            <a:r>
              <a:rPr lang="en-US" dirty="0"/>
              <a:t> ở </a:t>
            </a:r>
            <a:r>
              <a:rPr lang="en-US" dirty="0" err="1"/>
              <a:t>đây</a:t>
            </a:r>
            <a:endParaRPr lang="en-US" dirty="0"/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thiệu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2" descr="QRCode Monkey - The free QR Code Generator to create custom QR Codes with  Logo">
            <a:extLst>
              <a:ext uri="{FF2B5EF4-FFF2-40B4-BE49-F238E27FC236}">
                <a16:creationId xmlns:a16="http://schemas.microsoft.com/office/drawing/2014/main" id="{E444ED76-89D9-48A3-B503-C816818AE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054" name="Picture 6" descr="QR Code Monkey | 10-Rep Learning ~ Teague's Tech Treks">
            <a:extLst>
              <a:ext uri="{FF2B5EF4-FFF2-40B4-BE49-F238E27FC236}">
                <a16:creationId xmlns:a16="http://schemas.microsoft.com/office/drawing/2014/main" id="{7FD439B8-EE15-4D97-9E98-BE59FD9B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6593" y="400024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55746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477B6-4F7B-4DA0-8C87-60EA0399DDDF}"/>
              </a:ext>
            </a:extLst>
          </p:cNvPr>
          <p:cNvSpPr txBox="1"/>
          <p:nvPr/>
        </p:nvSpPr>
        <p:spPr>
          <a:xfrm>
            <a:off x="936420" y="848775"/>
            <a:ext cx="87257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QR code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doanh</a:t>
            </a:r>
            <a:r>
              <a:rPr lang="en-US" b="1" dirty="0"/>
              <a:t> </a:t>
            </a:r>
            <a:r>
              <a:rPr lang="en-US" b="1" dirty="0" err="1"/>
              <a:t>nghiệp</a:t>
            </a:r>
            <a:endParaRPr lang="en-US" b="1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qui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lượng</a:t>
            </a:r>
            <a:r>
              <a:rPr lang="en-US" dirty="0"/>
              <a:t> </a:t>
            </a:r>
            <a:r>
              <a:rPr lang="en-US" dirty="0" err="1"/>
              <a:t>tới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thương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chi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vận</a:t>
            </a:r>
            <a:r>
              <a:rPr lang="en-US" dirty="0"/>
              <a:t> </a:t>
            </a:r>
            <a:r>
              <a:rPr lang="en-US" dirty="0" err="1"/>
              <a:t>hành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thiệu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2" descr="QRCode Monkey - The free QR Code Generator to create custom QR Codes with  Logo">
            <a:extLst>
              <a:ext uri="{FF2B5EF4-FFF2-40B4-BE49-F238E27FC236}">
                <a16:creationId xmlns:a16="http://schemas.microsoft.com/office/drawing/2014/main" id="{E444ED76-89D9-48A3-B503-C816818AE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054" name="Picture 6" descr="QR Code Monkey | 10-Rep Learning ~ Teague's Tech Treks">
            <a:extLst>
              <a:ext uri="{FF2B5EF4-FFF2-40B4-BE49-F238E27FC236}">
                <a16:creationId xmlns:a16="http://schemas.microsoft.com/office/drawing/2014/main" id="{7FD439B8-EE15-4D97-9E98-BE59FD9B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494" y="402056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884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477B6-4F7B-4DA0-8C87-60EA0399DDDF}"/>
              </a:ext>
            </a:extLst>
          </p:cNvPr>
          <p:cNvSpPr txBox="1"/>
          <p:nvPr/>
        </p:nvSpPr>
        <p:spPr>
          <a:xfrm>
            <a:off x="936421" y="848775"/>
            <a:ext cx="661169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QR code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thoại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minh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quét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lấy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bất</a:t>
            </a:r>
            <a:r>
              <a:rPr lang="en-US" dirty="0"/>
              <a:t> </a:t>
            </a:r>
            <a:r>
              <a:rPr lang="en-US" dirty="0" err="1"/>
              <a:t>cứ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mền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web </a:t>
            </a:r>
            <a:r>
              <a:rPr lang="en-US" dirty="0">
                <a:hlinkClick r:id="rId2"/>
              </a:rPr>
              <a:t>https://updater-neon-bot-dev-01.ngrok.io/smart_farming</a:t>
            </a:r>
            <a:r>
              <a:rPr lang="en-US" dirty="0"/>
              <a:t>  </a:t>
            </a:r>
            <a:r>
              <a:rPr lang="en-US" dirty="0" err="1"/>
              <a:t>chọn</a:t>
            </a:r>
            <a:r>
              <a:rPr lang="en-US" dirty="0"/>
              <a:t> “Scan QR” </a:t>
            </a:r>
            <a:r>
              <a:rPr lang="en-US" dirty="0" err="1"/>
              <a:t>để</a:t>
            </a:r>
            <a:r>
              <a:rPr lang="en-US" dirty="0"/>
              <a:t> 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thiệu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2" descr="QRCode Monkey - The free QR Code Generator to create custom QR Codes with  Logo">
            <a:extLst>
              <a:ext uri="{FF2B5EF4-FFF2-40B4-BE49-F238E27FC236}">
                <a16:creationId xmlns:a16="http://schemas.microsoft.com/office/drawing/2014/main" id="{E444ED76-89D9-48A3-B503-C816818AE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2054" name="Picture 6" descr="QR Code Monkey | 10-Rep Learning ~ Teague's Tech Treks">
            <a:extLst>
              <a:ext uri="{FF2B5EF4-FFF2-40B4-BE49-F238E27FC236}">
                <a16:creationId xmlns:a16="http://schemas.microsoft.com/office/drawing/2014/main" id="{7FD439B8-EE15-4D97-9E98-BE59FD9B4B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113" y="2842001"/>
            <a:ext cx="21336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04634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477B6-4F7B-4DA0-8C87-60EA0399DDDF}"/>
              </a:ext>
            </a:extLst>
          </p:cNvPr>
          <p:cNvSpPr txBox="1"/>
          <p:nvPr/>
        </p:nvSpPr>
        <p:spPr>
          <a:xfrm>
            <a:off x="936421" y="848775"/>
            <a:ext cx="66116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QR code  </a:t>
            </a:r>
            <a:r>
              <a:rPr lang="en-US" b="1" dirty="0" err="1"/>
              <a:t>cho</a:t>
            </a:r>
            <a:r>
              <a:rPr lang="en-US" b="1" dirty="0"/>
              <a:t> </a:t>
            </a:r>
            <a:r>
              <a:rPr lang="en-US" b="1" dirty="0" err="1"/>
              <a:t>người</a:t>
            </a:r>
            <a:r>
              <a:rPr lang="en-US" b="1" dirty="0"/>
              <a:t> </a:t>
            </a:r>
            <a:r>
              <a:rPr lang="en-US" b="1" dirty="0" err="1"/>
              <a:t>dùng</a:t>
            </a:r>
            <a:endParaRPr lang="en-US" b="1" dirty="0"/>
          </a:p>
          <a:p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“Scan QR” code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2"/>
              </a:rPr>
              <a:t>https://updater-neon-bot-dev-01.ngrok.io/services/v1/community/farm/qr/?id=12334343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ra ?  Blockchain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đảm</a:t>
            </a:r>
            <a:r>
              <a:rPr lang="en-US" dirty="0"/>
              <a:t> </a:t>
            </a:r>
            <a:r>
              <a:rPr lang="en-US" dirty="0" err="1"/>
              <a:t>bảo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đó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thiệu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2" descr="QRCode Monkey - The free QR Code Generator to create custom QR Codes with  Logo">
            <a:extLst>
              <a:ext uri="{FF2B5EF4-FFF2-40B4-BE49-F238E27FC236}">
                <a16:creationId xmlns:a16="http://schemas.microsoft.com/office/drawing/2014/main" id="{E444ED76-89D9-48A3-B503-C816818AE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E616B1-4070-4A9A-A903-C6867285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894" y="106724"/>
            <a:ext cx="3678327" cy="633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49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64C7C14-426C-4B4C-8294-8FF5D699F9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44019"/>
            <a:ext cx="4241494" cy="313981"/>
          </a:xfrm>
          <a:solidFill>
            <a:schemeClr val="tx2"/>
          </a:solidFill>
        </p:spPr>
        <p:txBody>
          <a:bodyPr/>
          <a:lstStyle/>
          <a:p>
            <a:pPr algn="l"/>
            <a:r>
              <a:rPr lang="en-US" altLang="en-US" sz="1200" dirty="0">
                <a:solidFill>
                  <a:schemeClr val="bg1"/>
                </a:solidFill>
              </a:rPr>
              <a:t>Copyright © 2021 The LE Company JSC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38EE9E8-773A-4635-B83C-D199016C9DD4}"/>
              </a:ext>
            </a:extLst>
          </p:cNvPr>
          <p:cNvSpPr txBox="1">
            <a:spLocks/>
          </p:cNvSpPr>
          <p:nvPr/>
        </p:nvSpPr>
        <p:spPr>
          <a:xfrm>
            <a:off x="7315200" y="6544018"/>
            <a:ext cx="4865716" cy="313981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200" dirty="0">
                <a:solidFill>
                  <a:schemeClr val="bg1"/>
                </a:solidFill>
              </a:rPr>
              <a:t>www.lecompany.co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2B70E-7DA6-4EFD-B78E-91ABDC26C23F}"/>
              </a:ext>
            </a:extLst>
          </p:cNvPr>
          <p:cNvSpPr txBox="1">
            <a:spLocks/>
          </p:cNvSpPr>
          <p:nvPr/>
        </p:nvSpPr>
        <p:spPr>
          <a:xfrm>
            <a:off x="4241494" y="6544019"/>
            <a:ext cx="3073706" cy="31398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en-US" sz="1200" dirty="0">
                <a:solidFill>
                  <a:schemeClr val="bg1"/>
                </a:solidFill>
              </a:rPr>
              <a:t>01-RD-ISP-OTH-PPL-001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A477B6-4F7B-4DA0-8C87-60EA0399DDDF}"/>
              </a:ext>
            </a:extLst>
          </p:cNvPr>
          <p:cNvSpPr txBox="1"/>
          <p:nvPr/>
        </p:nvSpPr>
        <p:spPr>
          <a:xfrm>
            <a:off x="590431" y="891221"/>
            <a:ext cx="821581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b="1" dirty="0" err="1"/>
              <a:t>Vậy</a:t>
            </a:r>
            <a:r>
              <a:rPr lang="en-US" b="1" dirty="0"/>
              <a:t> blockchain </a:t>
            </a:r>
            <a:r>
              <a:rPr lang="en-US" b="1" dirty="0" err="1"/>
              <a:t>là</a:t>
            </a:r>
            <a:r>
              <a:rPr lang="en-US" b="1" dirty="0"/>
              <a:t> </a:t>
            </a:r>
            <a:r>
              <a:rPr lang="en-US" b="1" dirty="0" err="1"/>
              <a:t>gì</a:t>
            </a:r>
            <a:r>
              <a:rPr lang="en-US" b="1" dirty="0"/>
              <a:t> ? </a:t>
            </a:r>
          </a:p>
          <a:p>
            <a:r>
              <a:rPr lang="en-US" dirty="0"/>
              <a:t>- Ý </a:t>
            </a:r>
            <a:r>
              <a:rPr lang="en-US" dirty="0" err="1"/>
              <a:t>tưởng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blockchain </a:t>
            </a:r>
            <a:r>
              <a:rPr lang="en-US" dirty="0" err="1"/>
              <a:t>là</a:t>
            </a:r>
            <a:r>
              <a:rPr lang="en-US" dirty="0"/>
              <a:t> hash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hash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. </a:t>
            </a:r>
          </a:p>
          <a:p>
            <a:endParaRPr lang="en-US" dirty="0"/>
          </a:p>
          <a:p>
            <a:r>
              <a:rPr lang="en-US" dirty="0"/>
              <a:t> -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tất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? -&gt;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hash</a:t>
            </a:r>
          </a:p>
          <a:p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Blockchian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ý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tán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ở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03B3D02-38E8-405C-B695-73E177D84353}"/>
              </a:ext>
            </a:extLst>
          </p:cNvPr>
          <p:cNvSpPr txBox="1">
            <a:spLocks/>
          </p:cNvSpPr>
          <p:nvPr/>
        </p:nvSpPr>
        <p:spPr>
          <a:xfrm>
            <a:off x="417706" y="120965"/>
            <a:ext cx="8596668" cy="5158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Giới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2000" b="1" dirty="0" err="1">
                <a:solidFill>
                  <a:schemeClr val="accent1">
                    <a:lumMod val="50000"/>
                  </a:schemeClr>
                </a:solidFill>
              </a:rPr>
              <a:t>thiệu</a:t>
            </a:r>
            <a:endParaRPr lang="en-US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AutoShape 2" descr="QRCode Monkey - The free QR Code Generator to create custom QR Codes with  Logo">
            <a:extLst>
              <a:ext uri="{FF2B5EF4-FFF2-40B4-BE49-F238E27FC236}">
                <a16:creationId xmlns:a16="http://schemas.microsoft.com/office/drawing/2014/main" id="{E444ED76-89D9-48A3-B503-C816818AE85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8FFA299-066F-48D7-80C9-90DE8C6F6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73" y="3727104"/>
            <a:ext cx="7375331" cy="24118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294CC7-779D-4D49-9191-2977F41FD55F}"/>
              </a:ext>
            </a:extLst>
          </p:cNvPr>
          <p:cNvSpPr txBox="1"/>
          <p:nvPr/>
        </p:nvSpPr>
        <p:spPr>
          <a:xfrm>
            <a:off x="2491754" y="5997761"/>
            <a:ext cx="6104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3"/>
              </a:rPr>
              <a:t>Merkle tree</a:t>
            </a:r>
          </a:p>
        </p:txBody>
      </p:sp>
    </p:spTree>
    <p:extLst>
      <p:ext uri="{BB962C8B-B14F-4D97-AF65-F5344CB8AC3E}">
        <p14:creationId xmlns:p14="http://schemas.microsoft.com/office/powerpoint/2010/main" val="4738998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7EC32DE5E379438D585568F9526B17" ma:contentTypeVersion="10" ma:contentTypeDescription="Create a new document." ma:contentTypeScope="" ma:versionID="d303ae3e28b14139d2448a8058bdd87f">
  <xsd:schema xmlns:xsd="http://www.w3.org/2001/XMLSchema" xmlns:xs="http://www.w3.org/2001/XMLSchema" xmlns:p="http://schemas.microsoft.com/office/2006/metadata/properties" xmlns:ns2="e157a2c9-11da-4150-90ce-9f2bc7f9226f" targetNamespace="http://schemas.microsoft.com/office/2006/metadata/properties" ma:root="true" ma:fieldsID="176e7f11c3ca4e939160357385ca335b" ns2:_="">
    <xsd:import namespace="e157a2c9-11da-4150-90ce-9f2bc7f9226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57a2c9-11da-4150-90ce-9f2bc7f9226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9823AD0-64D9-41DD-B060-73B596B8D73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1EA1D5-3806-472F-8EE5-ACDA20F4F4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57a2c9-11da-4150-90ce-9f2bc7f9226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A51E162-7606-4696-90F6-C8F92B4E0A49}">
  <ds:schemaRefs>
    <ds:schemaRef ds:uri="http://purl.org/dc/terms/"/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157a2c9-11da-4150-90ce-9f2bc7f9226f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1808</Words>
  <Application>Microsoft Office PowerPoint</Application>
  <PresentationFormat>Widescreen</PresentationFormat>
  <Paragraphs>231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Wingdings 3</vt:lpstr>
      <vt:lpstr>Calibri</vt:lpstr>
      <vt:lpstr>.VnTime</vt:lpstr>
      <vt:lpstr>Trebuchet MS</vt:lpstr>
      <vt:lpstr>Courier New</vt:lpstr>
      <vt:lpstr>Arial</vt:lpstr>
      <vt:lpstr>Facet</vt:lpstr>
      <vt:lpstr>Neon IoT Platform one platform for all kind of IoT devices</vt:lpstr>
      <vt:lpstr>Mục tiêu  Giới thiệu  qui trình sản xuất và truy xuất nguồn gốc cho Tỏi ở Lý Sơn –Quảng Ngãi.  Công nghệ         IoT (Internet vạn vật) dùng cho sản xuất  và  Blockchain(Chuỗi khối ) dùng truy xuất nguồn gốc.</vt:lpstr>
      <vt:lpstr>1. Giới thiệu</vt:lpstr>
      <vt:lpstr>1. Giới thiệu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Đầu tư</vt:lpstr>
      <vt:lpstr>4. Đầu tư</vt:lpstr>
      <vt:lpstr>5. Quảng cáo</vt:lpstr>
      <vt:lpstr>5. Database</vt:lpstr>
      <vt:lpstr>Copyright notices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 Neon Platform</dc:title>
  <dc:creator>Trung Thang Le</dc:creator>
  <cp:keywords>1.0</cp:keywords>
  <cp:lastModifiedBy>Thong Le</cp:lastModifiedBy>
  <cp:revision>960</cp:revision>
  <dcterms:created xsi:type="dcterms:W3CDTF">2020-02-15T07:50:58Z</dcterms:created>
  <dcterms:modified xsi:type="dcterms:W3CDTF">2021-12-17T05:06:15Z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0x010100DB7EC32DE5E379438D585568F9526B17</vt:lpwstr>
  </property>
</Properties>
</file>