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7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C6A3E-58E4-4716-9387-7AB2E3EA732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6F5CD-B35E-4D75-9837-F2C689E30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82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8054-6FDA-474A-9FCD-332CEC9C3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660D5-01D0-4AFD-A73B-9CF139487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FFDC9-275A-43F9-A5BB-6AD3A7E3F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1A48-942A-460C-A1BD-EF0BA30A561A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3D30C-57F0-4D78-8C5E-680DF3C0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C62A8-CADF-4ECE-9CBD-B204BB4C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CC36-81A8-45B4-923F-550F1E259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0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EBF3-65D8-4BD4-85A6-E2DB48E6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76EE8-84E5-4E3B-800D-3F7428071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A76CD-4812-4F3F-A1EC-D7CFD3CE6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DBE9-03F6-4D3B-B33D-B68EF3408046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D6BA0-373D-4293-85F3-27544E0F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2C0B9-F9D3-449D-9A37-423CAD45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CC36-81A8-45B4-923F-550F1E259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7FD6EE-3EE5-4CA6-97D9-F873175EC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10060-8C42-4FFD-B107-87134B600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B05D8-4036-491A-8C6E-1D4509EC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0DDB-B99F-4B55-9495-141C00AECE32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F1ED6-CB7C-4834-90A8-7C665A5A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5423E-0C25-473C-9341-190CFF40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CC36-81A8-45B4-923F-550F1E259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1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F1C7D-FB78-48C0-8629-B6802328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A392D-A94F-4BDA-ACD5-2EDB8CB61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4686E-8327-4E78-8D3D-07E29F79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94FA-30FC-457B-9D95-BD8996AA3CCF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ADE9F-FFFD-457E-99AC-3DECA864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A9913-1174-4C5F-8A15-4A276AE8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CC36-81A8-45B4-923F-550F1E259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7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F5D4-0DF6-4E61-8685-7B72ECC4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4466-78F3-43B4-B419-B467D0F1F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BB774-277A-4CB1-B2B1-A344DD10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E629-720E-436C-ADBA-3ECD4D7DE4BC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4D5B3-7084-4420-8949-00DFC11A5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3EC1A-E638-4242-BD9C-ABD62EDF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CC36-81A8-45B4-923F-550F1E259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6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45DC-2B93-4E5A-A3AE-2FCF9727F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3A55-A117-44D7-9419-8821483D1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9E81-8970-422E-BE5D-471826872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5985E-9B5B-4EC0-AE96-3241237AB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0B49-2E33-41D9-AC60-C592B8278D74}" type="datetime1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C4928-92C4-4190-9C64-6BCEFBE64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F0FCE-A53C-4C3C-B898-87D55861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CC36-81A8-45B4-923F-550F1E259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8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4C59-B974-4742-BEB1-9726A7BE6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7AFEB-9364-4EE5-A289-693C16435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0115E-85A8-4327-8B60-4789605AB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0EFF7-3C85-455B-8E2A-C04AF513B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0D5CA-99D2-4241-819E-84DBBDBDA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B0C3C-A8E1-47D5-95EB-DD917A5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CFFB-17B8-4204-A2A1-390A84A2BAF6}" type="datetime1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E4913D-5D37-4EE1-A5B3-45FF413D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F3312-0CCD-47BF-B20D-B5956354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CC36-81A8-45B4-923F-550F1E259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6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28FC-073A-43CF-80A7-C1F189CAC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BE3D4-3FFC-40D0-83EA-1D2449BA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DE2-5490-4772-9426-112F57BD0BB0}" type="datetime1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2EAAD-17DF-417F-8672-780474B7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BE78E-D310-4743-8AFA-6A1E77F0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CC36-81A8-45B4-923F-550F1E259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1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9CCFE-3B4F-412E-9BB9-0CBD6BAF6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85B9-C77C-47F3-8603-D98149C513E4}" type="datetime1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381EB-004F-46CE-8109-C823C7711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E5B65-BE09-43B3-AAA0-93527D82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CC36-81A8-45B4-923F-550F1E259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8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467D-8AD0-4271-9DFE-C94BA406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2B9BE-A574-40EB-922F-BCFA65680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3039D-1AA8-49CE-9D69-FBF2DA9C4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6D0C5-90AE-4871-9955-645919AF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88F7-6A17-4B86-AA36-9D8A76D7A13B}" type="datetime1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75ABA-37D0-4035-9C6F-57A7E9FB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99782-5434-46C9-B7BD-CF24B6AB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CC36-81A8-45B4-923F-550F1E259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8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DD9B-085E-4566-9297-CC391B2F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F30D5-1A20-49C8-9DA9-31A1D5CC5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2CFDB-9D75-4104-8137-BCC54B0C8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5C280-D4AB-426F-B841-D196925F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B1CC-97FD-43B1-AEAC-61C1C653E98E}" type="datetime1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0F8C3-0610-407C-B437-3F28BA1B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4C075-F01A-4EF8-BE5C-03456409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CC36-81A8-45B4-923F-550F1E259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7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6E207F-C991-4AE5-93C2-C659C9ADB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0B56A-04E1-42F1-9E1D-AE5B78EE5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67ABC-C6C9-4268-AAC3-D2A948E6D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7B887-6D72-40D9-8A35-E50EEC69A497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F0721-E3AA-4EFF-BB4C-9ED66C254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B9D8C-EA24-4CF4-B302-5F29BE8F8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DCC36-81A8-45B4-923F-550F1E259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4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5C5C-D69A-408F-9D41-656E8F276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CHULALONGKORN UNIVERSITY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FACULTY of ENGINEERING</a:t>
            </a:r>
            <a:br>
              <a:rPr lang="en-US" sz="1800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ELECTRICAL ENGINEERING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7D4BD-22EB-41CD-9E4D-500C911A2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26446"/>
            <a:ext cx="9144000" cy="3097799"/>
          </a:xfrm>
        </p:spPr>
        <p:txBody>
          <a:bodyPr>
            <a:normAutofit fontScale="92500" lnSpcReduction="10000"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cap="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direct method for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cap="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sparse SYMMETRIC POSITIVE DEFINITE matrix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cap="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multifrontal method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b="1" cap="all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MASTER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STUDENT	:	Mr. LE TRUONG THANH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sz="1600" dirty="0"/>
              <a:t>28</a:t>
            </a:r>
            <a:r>
              <a:rPr lang="en-US" sz="1600" baseline="30000" dirty="0"/>
              <a:t>th</a:t>
            </a:r>
            <a:r>
              <a:rPr lang="en-US" sz="1600" dirty="0"/>
              <a:t> May 2021</a:t>
            </a:r>
            <a:endParaRPr lang="en-US" sz="1000" dirty="0"/>
          </a:p>
          <a:p>
            <a:endParaRPr lang="en-US" sz="1000" dirty="0"/>
          </a:p>
        </p:txBody>
      </p:sp>
      <p:pic>
        <p:nvPicPr>
          <p:cNvPr id="4" name="Picture 3" descr="Káº¿t quáº£ hÃ¬nh áº£nh cho CHULALONGKORN UNIVERSITY ICON">
            <a:extLst>
              <a:ext uri="{FF2B5EF4-FFF2-40B4-BE49-F238E27FC236}">
                <a16:creationId xmlns:a16="http://schemas.microsoft.com/office/drawing/2014/main" id="{1255ABE8-C604-4749-BCC7-3F7000B127A7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20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062" b="14844"/>
          <a:stretch/>
        </p:blipFill>
        <p:spPr bwMode="auto">
          <a:xfrm>
            <a:off x="4114800" y="1448752"/>
            <a:ext cx="3962400" cy="18776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89792-ABF1-4075-B530-408B3898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CC36-81A8-45B4-923F-550F1E2595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89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FC65-92EE-4248-BAB2-DFC3C636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II) Theoretical basis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FCE78A-7876-4D46-BF24-52CC14D677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3) Cholesky Factorization with Sparse matrix:</a:t>
                </a:r>
              </a:p>
              <a:p>
                <a:pPr marL="0" indent="0" algn="ctr">
                  <a:buNone/>
                </a:pPr>
                <a:r>
                  <a:rPr lang="en-US" dirty="0"/>
                  <a:t>Remove row/column with first element equal to zero.</a:t>
                </a:r>
              </a:p>
              <a:p>
                <a:pPr marL="0" indent="0" algn="ctr">
                  <a:buNone/>
                </a:pPr>
                <a:r>
                  <a:rPr lang="en-US" dirty="0"/>
                  <a:t>Fill in first column and row of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 New" panose="02070309020205020404" pitchFamily="49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 New" panose="02070309020205020404" pitchFamily="49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Courier New" panose="02070309020205020404" pitchFamily="49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Courier New" panose="02070309020205020404" pitchFamily="49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 smtClean="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Courier New" panose="02070309020205020404" pitchFamily="49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Courier New" panose="02070309020205020404" pitchFamily="49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b="0" i="1" smtClean="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Courier New" panose="02070309020205020404" pitchFamily="49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sz="240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Courier New" panose="02070309020205020404" pitchFamily="49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sz="2400" b="0" i="1" smtClean="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Courier New" panose="02070309020205020404" pitchFamily="49" charset="0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Courier New" panose="02070309020205020404" pitchFamily="49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Courier New" panose="02070309020205020404" pitchFamily="49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  <m:sub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2400" i="1"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Courier New" panose="02070309020205020404" pitchFamily="49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2400" i="1"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Courier New" panose="02070309020205020404" pitchFamily="49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2400" i="1"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Courier New" panose="02070309020205020404" pitchFamily="49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sz="240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Courier New" panose="02070309020205020404" pitchFamily="49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sz="2400" b="0" i="1" smtClean="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Courier New" panose="02070309020205020404" pitchFamily="49" charset="0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Courier New" panose="02070309020205020404" pitchFamily="49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sz="2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Courier New" panose="02070309020205020404" pitchFamily="49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Courier New" panose="02070309020205020404" pitchFamily="49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Courier New" panose="02070309020205020404" pitchFamily="49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  <m:sub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2400" i="1"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Courier New" panose="02070309020205020404" pitchFamily="49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2400" i="1"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Courier New" panose="02070309020205020404" pitchFamily="49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2400" i="1"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Courier New" panose="02070309020205020404" pitchFamily="49" charset="0"/>
                                                            </a:rPr>
                                                            <m:t>𝑟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sz="240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Courier New" panose="02070309020205020404" pitchFamily="49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sz="2400" b="0" i="1" smtClean="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Courier New" panose="02070309020205020404" pitchFamily="49" charset="0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Courier New" panose="02070309020205020404" pitchFamily="49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Courier New" panose="02070309020205020404" pitchFamily="49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Courier New" panose="02070309020205020404" pitchFamily="49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Courier New" panose="02070309020205020404" pitchFamily="49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b="0" i="1" smtClean="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Courier New" panose="02070309020205020404" pitchFamily="49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sz="240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Courier New" panose="02070309020205020404" pitchFamily="49" charset="0"/>
                                                        </a:rPr>
                                                        <m:t>,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2400" i="1"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Courier New" panose="02070309020205020404" pitchFamily="49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2400" i="1"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Courier New" panose="02070309020205020404" pitchFamily="49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2400" i="1"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Courier New" panose="02070309020205020404" pitchFamily="49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2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Courier New" panose="02070309020205020404" pitchFamily="49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Courier New" panose="02070309020205020404" pitchFamily="49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sz="2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Courier New" panose="02070309020205020404" pitchFamily="49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2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Courier New" panose="02070309020205020404" pitchFamily="49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Courier New" panose="02070309020205020404" pitchFamily="49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Courier New" panose="02070309020205020404" pitchFamily="49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sz="2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Courier New" panose="02070309020205020404" pitchFamily="49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2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Courier New" panose="02070309020205020404" pitchFamily="49" charset="0"/>
                                                    </a:rPr>
                                                    <m:t>…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Courier New" panose="02070309020205020404" pitchFamily="49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sz="2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Courier New" panose="02070309020205020404" pitchFamily="49" charset="0"/>
                                                    </a:rPr>
                                                    <m:t>⋱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2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Courier New" panose="02070309020205020404" pitchFamily="49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Courier New" panose="02070309020205020404" pitchFamily="49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Courier New" panose="02070309020205020404" pitchFamily="49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Courier New" panose="02070309020205020404" pitchFamily="49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Courier New" panose="02070309020205020404" pitchFamily="49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b="0" i="1" smtClean="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Courier New" panose="02070309020205020404" pitchFamily="49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sz="240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Courier New" panose="02070309020205020404" pitchFamily="49" charset="0"/>
                                                        </a:rPr>
                                                        <m:t>,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2400" i="1"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Courier New" panose="02070309020205020404" pitchFamily="49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2400" i="1"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Courier New" panose="02070309020205020404" pitchFamily="49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2400" i="1"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Courier New" panose="02070309020205020404" pitchFamily="49" charset="0"/>
                                                            </a:rPr>
                                                            <m:t>𝑟</m:t>
                                                          </m:r>
                                                        </m:sub>
                                                      </m:sSub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2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Courier New" panose="02070309020205020404" pitchFamily="49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Courier New" panose="02070309020205020404" pitchFamily="49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sz="2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Courier New" panose="02070309020205020404" pitchFamily="49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2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Courier New" panose="02070309020205020404" pitchFamily="49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 New" panose="02070309020205020404" pitchFamily="49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ourier New" panose="02070309020205020404" pitchFamily="49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ourier New" panose="02070309020205020404" pitchFamily="49" charset="0"/>
                                      </a:rPr>
                                      <m:t>𝑛</m:t>
                                    </m:r>
                                    <m:r>
                                      <a:rPr lang="en-US" sz="2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ourier New" panose="02070309020205020404" pitchFamily="49" charset="0"/>
                                      </a:rPr>
                                      <m:t>,</m:t>
                                    </m:r>
                                    <m:r>
                                      <a:rPr lang="en-US" sz="2600" b="0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ourier New" panose="02070309020205020404" pitchFamily="49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ourier New" panose="02070309020205020404" pitchFamily="49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Courier New" panose="02070309020205020404" pitchFamily="49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Courier New" panose="02070309020205020404" pitchFamily="49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Courier New" panose="02070309020205020404" pitchFamily="49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Courier New" panose="02070309020205020404" pitchFamily="49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Courier New" panose="02070309020205020404" pitchFamily="49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Courier New" panose="02070309020205020404" pitchFamily="49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600" b="0" i="1" smtClea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Courier New" panose="02070309020205020404" pitchFamily="49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urier New" panose="02070309020205020404" pitchFamily="49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Courier New" panose="02070309020205020404" pitchFamily="49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Courier New" panose="02070309020205020404" pitchFamily="49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Courier New" panose="02070309020205020404" pitchFamily="49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Courier New" panose="02070309020205020404" pitchFamily="49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Courier New" panose="02070309020205020404" pitchFamily="49" charset="0"/>
                                                </a:rPr>
                                                <m:t>𝑟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Courier New" panose="02070309020205020404" pitchFamily="49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600" b="0" i="1" smtClea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Courier New" panose="02070309020205020404" pitchFamily="49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ourier New" panose="02070309020205020404" pitchFamily="49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 New" panose="02070309020205020404" pitchFamily="49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ourier New" panose="02070309020205020404" pitchFamily="49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ourier New" panose="02070309020205020404" pitchFamily="49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ourier New" panose="02070309020205020404" pitchFamily="49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ourier New" panose="02070309020205020404" pitchFamily="49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ourier New" panose="02070309020205020404" pitchFamily="49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urier New" panose="02070309020205020404" pitchFamily="49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ourier New" panose="02070309020205020404" pitchFamily="49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ourier New" panose="02070309020205020404" pitchFamily="49" charset="0"/>
                                      </a:rPr>
                                      <m:t>𝑛</m:t>
                                    </m:r>
                                    <m:r>
                                      <a:rPr lang="en-US" sz="2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ourier New" panose="02070309020205020404" pitchFamily="49" charset="0"/>
                                      </a:rPr>
                                      <m:t>,</m:t>
                                    </m:r>
                                    <m:r>
                                      <a:rPr lang="en-US" sz="2600" b="0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ourier New" panose="02070309020205020404" pitchFamily="49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Courier New" panose="02070309020205020404" pitchFamily="49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Courier New" panose="02070309020205020404" pitchFamily="49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Courier New" panose="02070309020205020404" pitchFamily="49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Courier New" panose="02070309020205020404" pitchFamily="49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Courier New" panose="02070309020205020404" pitchFamily="49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Courier New" panose="02070309020205020404" pitchFamily="49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Courier New" panose="02070309020205020404" pitchFamily="49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urier New" panose="02070309020205020404" pitchFamily="49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Courier New" panose="02070309020205020404" pitchFamily="49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Courier New" panose="02070309020205020404" pitchFamily="49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Courier New" panose="02070309020205020404" pitchFamily="49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Courier New" panose="02070309020205020404" pitchFamily="49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Courier New" panose="02070309020205020404" pitchFamily="49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Courier New" panose="02070309020205020404" pitchFamily="49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Courier New" panose="02070309020205020404" pitchFamily="49" charset="0"/>
                                                </a:rPr>
                                                <m:t>𝑟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ourier New" panose="02070309020205020404" pitchFamily="49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ourier New" panose="02070309020205020404" pitchFamily="49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9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is location of </a:t>
                </a:r>
                <a:r>
                  <a:rPr lang="en-US" dirty="0" err="1"/>
                  <a:t>nonzeros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update matrix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-order factorization.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FCE78A-7876-4D46-BF24-52CC14D677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6FE91-6EEE-4E96-970C-0D40A091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CC36-81A8-45B4-923F-550F1E2595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3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F4CE-459B-434B-9000-33669A96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II) Theoretical basis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E46A6A-B7A8-4E00-9A57-3618AB70C3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4) Cholesky factorization based on Multifrontal method:</a:t>
                </a:r>
              </a:p>
              <a:p>
                <a:pPr marL="514350" indent="-514350">
                  <a:buAutoNum type="alphaLcParenR"/>
                </a:pPr>
                <a:r>
                  <a:rPr lang="en-US" dirty="0"/>
                  <a:t>Elimination tree</a:t>
                </a:r>
                <a:r>
                  <a:rPr lang="en-US" baseline="30000" dirty="0"/>
                  <a:t>(2)(3)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sz="3200" dirty="0"/>
                  <a:t>	The structure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{1,…,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 algn="ctr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is parent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&gt;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≠0} </m:t>
                      </m:r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E46A6A-B7A8-4E00-9A57-3618AB70C3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503AA-D497-4C05-ABFC-DA2C1960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CC36-81A8-45B4-923F-550F1E2595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99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7358-E9AB-4FDE-9D91-AA558D71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II) Theoretical basis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D0364-D0A4-4565-B469-FB6AA9474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4) Cholesky factorization based on Multifrontal method:</a:t>
            </a:r>
          </a:p>
          <a:p>
            <a:pPr marL="514350" indent="-514350">
              <a:buAutoNum type="alphaLcParenR"/>
            </a:pPr>
            <a:r>
              <a:rPr lang="en-US" dirty="0"/>
              <a:t>Elimination tree</a:t>
            </a:r>
            <a:r>
              <a:rPr lang="en-US" baseline="30000" dirty="0"/>
              <a:t>(2)(3)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C6303-FDC4-4990-8C9F-FFE110ABFC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4323" y="2730646"/>
            <a:ext cx="8610600" cy="329501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A1AFA-0CD3-4162-9054-5135A9E4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CC36-81A8-45B4-923F-550F1E2595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33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D0364-D0A4-4565-B469-FB6AA9474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EDADE4-9BAD-48EE-A94B-D4B9DA21B5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76752" y="3562985"/>
            <a:ext cx="8680939" cy="30391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0FC602-65A4-48A8-A6B0-441EC286A32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11921" y="255879"/>
            <a:ext cx="8610600" cy="329501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35ADB2-B102-4F06-BE91-2FE636AF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CC36-81A8-45B4-923F-550F1E2595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47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F4CE-459B-434B-9000-33669A96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II) Theoretical basis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E46A6A-B7A8-4E00-9A57-3618AB70C3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4) Cholesky factorization based on Multifrontal method:</a:t>
                </a:r>
              </a:p>
              <a:p>
                <a:pPr marL="0" indent="0">
                  <a:buNone/>
                </a:pPr>
                <a:r>
                  <a:rPr lang="en-US" dirty="0"/>
                  <a:t>b) Shorten matrix and Extend-Add operator</a:t>
                </a:r>
                <a:r>
                  <a:rPr lang="en-US" baseline="30000" dirty="0"/>
                  <a:t>(2)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=&gt;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𝑟𝑜𝑤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𝑖𝑛𝑑𝑒𝑥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=[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𝑐𝑜𝑙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𝑖𝑛𝑑𝑒𝑥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=[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mr>
                    </m:m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E46A6A-B7A8-4E00-9A57-3618AB70C3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4D96F-EE15-4713-9A06-DEECE7A3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CC36-81A8-45B4-923F-550F1E2595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05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F4CE-459B-434B-9000-33669A96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II) Theoretical basis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E46A6A-B7A8-4E00-9A57-3618AB70C3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4) Cholesky factorization based on Multifrontal method:</a:t>
                </a:r>
              </a:p>
              <a:p>
                <a:pPr marL="0" indent="0">
                  <a:buNone/>
                </a:pPr>
                <a:r>
                  <a:rPr lang="en-US" dirty="0"/>
                  <a:t>b) Shorten matrix and Extend-Add operator</a:t>
                </a:r>
                <a:r>
                  <a:rPr lang="en-US" baseline="30000" dirty="0"/>
                  <a:t>(2)</a:t>
                </a:r>
                <a:r>
                  <a:rPr lang="en-US" dirty="0"/>
                  <a:t>:</a:t>
                </a:r>
              </a:p>
              <a:p>
                <a:pPr marL="514350" indent="-514350">
                  <a:buAutoNum type="alphaLcParenR"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=[1, 2]</m:t>
                    </m:r>
                  </m:oMath>
                </a14:m>
                <a:r>
                  <a:rPr lang="en-US" sz="2400" dirty="0"/>
                  <a:t>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=[1, 3]</m:t>
                    </m:r>
                  </m:oMath>
                </a14:m>
                <a:r>
                  <a:rPr lang="en-US" sz="2400" dirty="0"/>
                  <a:t>   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E46A6A-B7A8-4E00-9A57-3618AB70C3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D745E9A-0AFB-4D51-8A0D-274475C0A21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75196" y="2688833"/>
            <a:ext cx="4467542" cy="17424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ED1165-B46E-45F6-800D-0AEAEFCBECE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56472" y="4488839"/>
            <a:ext cx="7995602" cy="209244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0964-D345-4F83-A58C-AC4F856E1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CC36-81A8-45B4-923F-550F1E2595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61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0AA74-00F6-4B7D-9DCD-F09C11ED8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II) Theoretical basis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3806DA0-78AA-4098-A805-0BCE6782681F}"/>
              </a:ext>
            </a:extLst>
          </p:cNvPr>
          <p:cNvSpPr txBox="1">
            <a:spLocks/>
          </p:cNvSpPr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4) Cholesky factorization based on Multifrontal method:</a:t>
            </a:r>
          </a:p>
          <a:p>
            <a:pPr marL="0" indent="0">
              <a:buNone/>
            </a:pPr>
            <a:r>
              <a:rPr lang="en-US" sz="2000" dirty="0"/>
              <a:t>c) Algorithm:	</a:t>
            </a:r>
          </a:p>
          <a:p>
            <a:pPr marL="0"/>
            <a:endParaRPr lang="en-US" sz="2000" dirty="0"/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72DC58C-8538-4CFF-BAAB-377727E07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91481"/>
            <a:ext cx="6019331" cy="3671791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7A6F6C-4FA2-49DB-A45A-830FBCE1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CC36-81A8-45B4-923F-550F1E25957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80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7717-B3F1-48E9-BE62-4D7BEB69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III) </a:t>
            </a:r>
            <a:r>
              <a:rPr lang="en-US" b="1" dirty="0"/>
              <a:t>Testing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43E07-EA7C-4CC6-AC49-DAD91B1F0E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573458"/>
            <a:ext cx="5943600" cy="22466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02BD67-041B-4E63-9C15-9E5274FD038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23076" y="1655813"/>
            <a:ext cx="2974340" cy="21818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5EE0F9-4A0E-467D-A03E-9D3EFAC9ACC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966036" y="3803833"/>
            <a:ext cx="5744210" cy="272695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F49C64-7C4E-4ADF-8275-C0AB89F0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CC36-81A8-45B4-923F-550F1E2595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13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88D3-FB63-4553-842E-CE811EE6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III) </a:t>
            </a:r>
            <a:r>
              <a:rPr lang="en-US" b="1" dirty="0"/>
              <a:t>Testing result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B8922D-07DB-4F1E-BEE8-F8FCD6325C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32538" y="1338996"/>
            <a:ext cx="7086600" cy="2295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385285-E820-4B98-9209-DBD9FF68EC6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44934" y="3645877"/>
            <a:ext cx="6012204" cy="284699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07CD29-401C-4F7A-8772-CDAC392C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CC36-81A8-45B4-923F-550F1E25957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82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97E9-9F6E-442B-92FB-4824681A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III) Testing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4B8E1-441D-4F01-9CD1-2ECDE8968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First Dataset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E79691-D15A-445E-961F-AEE19179D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032715"/>
              </p:ext>
            </p:extLst>
          </p:nvPr>
        </p:nvGraphicFramePr>
        <p:xfrm>
          <a:off x="949813" y="2763789"/>
          <a:ext cx="4337050" cy="1215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2725">
                  <a:extLst>
                    <a:ext uri="{9D8B030D-6E8A-4147-A177-3AD203B41FA5}">
                      <a16:colId xmlns:a16="http://schemas.microsoft.com/office/drawing/2014/main" val="1070919839"/>
                    </a:ext>
                  </a:extLst>
                </a:gridCol>
                <a:gridCol w="2854325">
                  <a:extLst>
                    <a:ext uri="{9D8B030D-6E8A-4147-A177-3AD203B41FA5}">
                      <a16:colId xmlns:a16="http://schemas.microsoft.com/office/drawing/2014/main" val="40126741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Max eigenvalue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9.6688590706791765E+03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301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Min eigenvalue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3.8956266582265278E-07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2077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Condition 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2.481978E+10.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902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5489 </a:t>
                      </a:r>
                      <a:r>
                        <a:rPr lang="en-US" sz="1300">
                          <a:effectLst/>
                        </a:rPr>
                        <a:t>x 5489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5287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real symmetric positive definite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351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Nonzeros elements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217669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5664536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1AB367-9604-4C6D-AFAF-0842D50E3DAB}"/>
              </a:ext>
            </a:extLst>
          </p:cNvPr>
          <p:cNvSpPr txBox="1">
            <a:spLocks/>
          </p:cNvSpPr>
          <p:nvPr/>
        </p:nvSpPr>
        <p:spPr>
          <a:xfrm>
            <a:off x="6096000" y="1845896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Second Dataset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658AF2-1157-4334-A0B1-A04B61EE9C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4342715"/>
            <a:ext cx="1346200" cy="1426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3BC8EA-CDDE-4AC7-908C-CCB0A33C916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34672" y="4414446"/>
            <a:ext cx="2360930" cy="136525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DB579F9-F676-4785-9C82-D2A848F10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089826"/>
              </p:ext>
            </p:extLst>
          </p:nvPr>
        </p:nvGraphicFramePr>
        <p:xfrm>
          <a:off x="6096000" y="2759027"/>
          <a:ext cx="4337050" cy="1215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2725">
                  <a:extLst>
                    <a:ext uri="{9D8B030D-6E8A-4147-A177-3AD203B41FA5}">
                      <a16:colId xmlns:a16="http://schemas.microsoft.com/office/drawing/2014/main" val="2672447063"/>
                    </a:ext>
                  </a:extLst>
                </a:gridCol>
                <a:gridCol w="2854325">
                  <a:extLst>
                    <a:ext uri="{9D8B030D-6E8A-4147-A177-3AD203B41FA5}">
                      <a16:colId xmlns:a16="http://schemas.microsoft.com/office/drawing/2014/main" val="41458471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Max eigenvalue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4.6016534362482462E+03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8455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Min eigenvalue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2.4268618877322254E-08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088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Condition 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1.896133E+11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9234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90449 x 90449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6168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real symmetric positive definite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9764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Nonzero elements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4427725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4079716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1920FFA8-908C-4230-84AD-B94E93C4F49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15819" y="4303078"/>
            <a:ext cx="1426381" cy="14268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6E0523-B241-4F88-AC87-35125AB79BD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211626" y="4342715"/>
            <a:ext cx="2325863" cy="14268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9B938-EBA5-48B3-8AD6-8EF5564E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CC36-81A8-45B4-923F-550F1E25957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5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5FF4-C57B-4321-B320-6CF46D254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EE98E-0C10-416C-A4E9-55FF70CC2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I) Objective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II) Theoretical basis</a:t>
            </a:r>
          </a:p>
          <a:p>
            <a:pPr marL="457200" lvl="1" indent="0">
              <a:buNone/>
            </a:pPr>
            <a:r>
              <a:rPr lang="en-US" dirty="0"/>
              <a:t>1) Sparse matrix:</a:t>
            </a:r>
          </a:p>
          <a:p>
            <a:pPr marL="457200" lvl="1" indent="0">
              <a:buNone/>
            </a:pPr>
            <a:r>
              <a:rPr lang="en-US" dirty="0"/>
              <a:t>2) Cholesky factorization</a:t>
            </a:r>
          </a:p>
          <a:p>
            <a:pPr marL="457200" lvl="1" indent="0">
              <a:buNone/>
            </a:pPr>
            <a:r>
              <a:rPr lang="en-US" dirty="0"/>
              <a:t>3) Cholesky factorization with sparse matrix</a:t>
            </a:r>
          </a:p>
          <a:p>
            <a:pPr marL="457200" lvl="1" indent="0">
              <a:buNone/>
            </a:pPr>
            <a:r>
              <a:rPr lang="en-US" dirty="0"/>
              <a:t>4) Cholesky factorization with sparse matrix based on Multifrontal method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3200" dirty="0"/>
              <a:t>III) Testing result.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947F2-B275-498A-97FB-85363973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CC36-81A8-45B4-923F-550F1E2595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5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DCBD-3A80-4C66-A5F5-F7A3EC8B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4000" b="1" dirty="0"/>
              <a:t>III) Testing result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489DC-E352-48B6-9E2E-7B83810CC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First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04CE5-576F-40F5-B7EF-73CB9443B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115" y="807593"/>
            <a:ext cx="5378825" cy="5239568"/>
          </a:xfrm>
          <a:prstGeom prst="rect">
            <a:avLst/>
          </a:prstGeom>
          <a:effectLst/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8B0E95-12DF-445E-BB54-4063FEE99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939763"/>
              </p:ext>
            </p:extLst>
          </p:nvPr>
        </p:nvGraphicFramePr>
        <p:xfrm>
          <a:off x="230485" y="4090603"/>
          <a:ext cx="4342382" cy="10316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4205">
                  <a:extLst>
                    <a:ext uri="{9D8B030D-6E8A-4147-A177-3AD203B41FA5}">
                      <a16:colId xmlns:a16="http://schemas.microsoft.com/office/drawing/2014/main" val="836962541"/>
                    </a:ext>
                  </a:extLst>
                </a:gridCol>
                <a:gridCol w="1219029">
                  <a:extLst>
                    <a:ext uri="{9D8B030D-6E8A-4147-A177-3AD203B41FA5}">
                      <a16:colId xmlns:a16="http://schemas.microsoft.com/office/drawing/2014/main" val="3842216142"/>
                    </a:ext>
                  </a:extLst>
                </a:gridCol>
                <a:gridCol w="1219574">
                  <a:extLst>
                    <a:ext uri="{9D8B030D-6E8A-4147-A177-3AD203B41FA5}">
                      <a16:colId xmlns:a16="http://schemas.microsoft.com/office/drawing/2014/main" val="544962160"/>
                    </a:ext>
                  </a:extLst>
                </a:gridCol>
                <a:gridCol w="1219574">
                  <a:extLst>
                    <a:ext uri="{9D8B030D-6E8A-4147-A177-3AD203B41FA5}">
                      <a16:colId xmlns:a16="http://schemas.microsoft.com/office/drawing/2014/main" val="41137074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Multifrontal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Ordinary Cholesky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Built-in Cholesky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6224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Time(s)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15.509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446.692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39.814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2540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Memory(MB)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92.9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487.5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487.4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558454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8118B-46C0-4A26-AD10-361E089A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CC36-81A8-45B4-923F-550F1E25957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15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DCBD-3A80-4C66-A5F5-F7A3EC8B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4000" b="1" dirty="0"/>
              <a:t>III) Testing result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489DC-E352-48B6-9E2E-7B83810CC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Second dataset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Computational time: 2810.36s.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Memory usage: 3.7GB (peak 4.0GB).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7A339-9F40-4FBF-80B6-F4C4A1D2C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740" y="689794"/>
            <a:ext cx="5743575" cy="55340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DA899-591A-4190-98BE-028AA1AB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CC36-81A8-45B4-923F-550F1E25957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69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188F-4468-4126-AC7B-B8081729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III) Testing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59AB2-5B7F-46E5-B1B1-7B9EF82D3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dirty="0"/>
              <a:t>Conclusion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Cholesky factorization based on Multifrontal method is not only very precise but also faster and lighter than ordinary Cholesky factorization.</a:t>
            </a:r>
            <a:endParaRPr lang="en-US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B058E-276A-4B8E-806D-AA3DBB58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CC36-81A8-45B4-923F-550F1E25957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64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FBCD-117D-4DBF-B9D0-FC670498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29AB0-87D6-4612-9A91-049297BF4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(1) Yan, D., T. Wu, Y. Liu, and Y. Gao. "An Efficient Sparse-Dense Matrix Multiplication on a Multicore System." Paper presented at the 2017 IEEE 17th International Conference on Communication Technology (ICCT), 27-30 Oct. 2017.</a:t>
            </a:r>
          </a:p>
          <a:p>
            <a:endParaRPr lang="en-US" sz="1600" dirty="0"/>
          </a:p>
          <a:p>
            <a:r>
              <a:rPr lang="en-US" sz="1600" dirty="0"/>
              <a:t>(2) Liu, Joseph W. H. "The Multifrontal Method for Sparse Matrix Solution: Theory and Practice." </a:t>
            </a:r>
            <a:r>
              <a:rPr lang="en-US" sz="1600" i="1" dirty="0"/>
              <a:t>SIAM Review </a:t>
            </a:r>
            <a:r>
              <a:rPr lang="en-US" sz="1600" dirty="0"/>
              <a:t>34, no. 1 (1992/03/01 1992): 82-109. 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(3) Davis, Timothy A. </a:t>
            </a:r>
            <a:r>
              <a:rPr lang="en-US" sz="1600" i="1" dirty="0"/>
              <a:t>Direct Methods for Sparse Linear Systems.</a:t>
            </a:r>
            <a:r>
              <a:rPr lang="en-US" sz="1600" dirty="0"/>
              <a:t> Fundamentals of Algorithms. Society for Industrial and Applied Mathematics, 2006. 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(4) Duff, I. S., A. M. </a:t>
            </a:r>
            <a:r>
              <a:rPr lang="en-US" sz="1600" dirty="0" err="1"/>
              <a:t>Erisman</a:t>
            </a:r>
            <a:r>
              <a:rPr lang="en-US" sz="1600" dirty="0"/>
              <a:t>, and J. K. Reid. </a:t>
            </a:r>
            <a:r>
              <a:rPr lang="en-US" sz="1600" i="1" dirty="0"/>
              <a:t>Direct Methods for Sparse Matrices.</a:t>
            </a:r>
            <a:r>
              <a:rPr lang="en-US" sz="1600" dirty="0"/>
              <a:t> Numerical Mathematics and Scientific Computation. 2 ed. Oxford: Oxford University Press, 2017. </a:t>
            </a:r>
          </a:p>
          <a:p>
            <a:endParaRPr lang="en-US" sz="1600" dirty="0"/>
          </a:p>
          <a:p>
            <a:r>
              <a:rPr lang="en-US" sz="1600" dirty="0"/>
              <a:t>(5) Kincaid, David, and Ward Cheney. "Numerical Analysis : Mathematics of Scientific Computing, Third Edition."  (2009).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14686-69E9-4EC4-8B2F-17548875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CC36-81A8-45B4-923F-550F1E25957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6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FFE8-90A5-474A-AC4B-F9DD052B5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I)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544B-8145-4CD4-8F2A-42F1D0B79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Normal basis direct methods:</a:t>
            </a:r>
          </a:p>
          <a:p>
            <a:pPr marL="0" indent="0">
              <a:buNone/>
            </a:pPr>
            <a:r>
              <a:rPr lang="en-US" sz="3600" dirty="0"/>
              <a:t>	- Ordinary Cholesky Factorization </a:t>
            </a:r>
          </a:p>
          <a:p>
            <a:pPr marL="0" indent="0">
              <a:buNone/>
            </a:pPr>
            <a:r>
              <a:rPr lang="en-US" sz="3600" dirty="0"/>
              <a:t>	- Gaussian Elimination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9B0E44-01BE-43A7-BD4C-63C8B04A3275}"/>
              </a:ext>
            </a:extLst>
          </p:cNvPr>
          <p:cNvSpPr txBox="1">
            <a:spLocks/>
          </p:cNvSpPr>
          <p:nvPr/>
        </p:nvSpPr>
        <p:spPr>
          <a:xfrm>
            <a:off x="838200" y="3908962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/>
              <a:t>=&gt; </a:t>
            </a:r>
            <a:r>
              <a:rPr lang="en-US" sz="3600" dirty="0" err="1"/>
              <a:t>Inefficency</a:t>
            </a:r>
            <a:r>
              <a:rPr lang="en-US" sz="3600" dirty="0"/>
              <a:t> and waste of computational time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B7DED1-8F64-4DAF-B565-E9F702B43445}"/>
              </a:ext>
            </a:extLst>
          </p:cNvPr>
          <p:cNvSpPr txBox="1">
            <a:spLocks/>
          </p:cNvSpPr>
          <p:nvPr/>
        </p:nvSpPr>
        <p:spPr>
          <a:xfrm>
            <a:off x="744416" y="5085787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Cholesky Factorization based on Multifrontal method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924FB-C526-48D9-9949-24B5034A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CC36-81A8-45B4-923F-550F1E2595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7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821D1-A3DE-4F6F-AAA1-C1DAC84F0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I) 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EB65EC-3AB1-4986-ABB7-2A279F85A8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C++ function to factorize large sparse matrix based on Multifrontal method </a:t>
                </a:r>
                <a:r>
                  <a:rPr lang="en-US" baseline="30000" dirty="0"/>
                  <a:t>(2)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- Input: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 large sparse symmetric positive definite matrix.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- Output: </a:t>
                </a:r>
              </a:p>
              <a:p>
                <a:pPr lvl="3"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Elimination tree which denotes the relationships between the elements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matrix.</a:t>
                </a:r>
              </a:p>
              <a:p>
                <a:pPr lvl="3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matrix that satisfied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EB65EC-3AB1-4986-ABB7-2A279F85A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3E114-316B-45B2-A7B7-156F8523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CC36-81A8-45B4-923F-550F1E2595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6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FB7D-F65F-4374-969B-0CD0E752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II) Theoretical basis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209C8-E781-42DE-9FA2-C30D9BF5F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/>
              <a:t>Sparse matrix:</a:t>
            </a:r>
          </a:p>
          <a:p>
            <a:pPr marL="457200" lvl="1" indent="0" algn="ctr">
              <a:buNone/>
            </a:pPr>
            <a:r>
              <a:rPr lang="en-US" sz="2800" dirty="0"/>
              <a:t>Almost elements in matrix is zeros </a:t>
            </a:r>
          </a:p>
          <a:p>
            <a:pPr marL="457200" lvl="1" indent="0" algn="ctr">
              <a:buNone/>
            </a:pPr>
            <a:r>
              <a:rPr lang="en-US" sz="2800" dirty="0"/>
              <a:t>(larger than 95% per row/column)</a:t>
            </a:r>
          </a:p>
          <a:p>
            <a:pPr marL="457200" lvl="1" indent="0" algn="ctr">
              <a:buNone/>
            </a:pPr>
            <a:endParaRPr lang="en-US" sz="2800" dirty="0"/>
          </a:p>
          <a:p>
            <a:pPr marL="457200" lvl="1" indent="0" algn="ctr">
              <a:buNone/>
            </a:pPr>
            <a:endParaRPr lang="en-US" sz="2800" dirty="0"/>
          </a:p>
          <a:p>
            <a:pPr marL="457200" lvl="1" indent="0" algn="ctr">
              <a:buNone/>
            </a:pPr>
            <a:endParaRPr lang="en-US" sz="2800" dirty="0"/>
          </a:p>
          <a:p>
            <a:pPr marL="457200" lvl="1" indent="0" algn="ctr">
              <a:buNone/>
            </a:pPr>
            <a:endParaRPr lang="en-US" sz="2800" dirty="0"/>
          </a:p>
          <a:p>
            <a:pPr marL="457200" lvl="1" indent="0" algn="ctr">
              <a:buNone/>
            </a:pPr>
            <a:endParaRPr lang="en-US" sz="2800" dirty="0"/>
          </a:p>
          <a:p>
            <a:pPr marL="457200" lvl="1" indent="0" algn="ctr">
              <a:buNone/>
            </a:pPr>
            <a:endParaRPr lang="en-US" sz="2800" dirty="0"/>
          </a:p>
          <a:p>
            <a:pPr marL="457200" lvl="1" indent="0" algn="ctr">
              <a:buNone/>
            </a:pPr>
            <a:endParaRPr lang="en-US" sz="2800" dirty="0"/>
          </a:p>
          <a:p>
            <a:pPr marL="457200" lvl="1" indent="0" algn="ctr">
              <a:buNone/>
            </a:pPr>
            <a:endParaRPr lang="en-US" sz="2800" dirty="0"/>
          </a:p>
          <a:p>
            <a:pPr marL="457200" lvl="1" indent="0" algn="ctr">
              <a:buNone/>
            </a:pPr>
            <a:endParaRPr lang="en-US" sz="2800" dirty="0"/>
          </a:p>
          <a:p>
            <a:pPr marL="457200" lvl="1" indent="0" algn="ctr">
              <a:buNone/>
            </a:pPr>
            <a:endParaRPr lang="en-US" sz="2800" dirty="0"/>
          </a:p>
          <a:p>
            <a:pPr marL="457200" lvl="1" indent="0" algn="ctr">
              <a:buNone/>
            </a:pPr>
            <a:endParaRPr lang="en-US" sz="2800" dirty="0"/>
          </a:p>
          <a:p>
            <a:pPr marL="457200" lvl="1" indent="0" algn="ctr">
              <a:buNone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6D0B8-1229-43F8-8714-722A382650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34291" y="3159368"/>
            <a:ext cx="2875110" cy="262010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34932-0456-4747-84D7-1100EA96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CC36-81A8-45B4-923F-550F1E2595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1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7E64-3369-4C7C-B828-60BFB527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II) Theoretical basis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DADB8-C3E8-4E2B-BABD-29FCD3FD72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2) Cholesky Factorization: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 a real, symmetric, and positive definite matrix.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: factor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lower triangular with a positive diagonal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DADB8-C3E8-4E2B-BABD-29FCD3FD72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AF21D-8EB4-44CB-8012-A84CC267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CC36-81A8-45B4-923F-550F1E2595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94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5F76-BF72-499A-A958-E3CC83CC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II) Theoretical basis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23A1E0-AEC4-42B5-A1BF-976D30A846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2) Cholesky Factorization: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23A1E0-AEC4-42B5-A1BF-976D30A846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1D86F0B-4B32-4752-9F44-3EB83F68E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765" y="3429000"/>
            <a:ext cx="5372100" cy="2438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6C9D6-28E3-4410-8F81-0D283746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CC36-81A8-45B4-923F-550F1E2595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F2ED-4411-48FD-A7C1-7CDEB3EC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II) Theoretical basis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70E4C-216D-4B82-A9A5-8205477D8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3) Cholesky Factorization with Sparse matrix: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+1,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den>
                          </m:f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+1,1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den>
                          </m:f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1, 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+1,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+1, 1</m:t>
                              </m:r>
                            </m:e>
                          </m:d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1, 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1,1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vi-V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vi-VN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no need to calculate the row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column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70E4C-216D-4B82-A9A5-8205477D8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CF358-E04F-4BB6-A757-B35624C2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CC36-81A8-45B4-923F-550F1E2595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36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FC65-92EE-4248-BAB2-DFC3C636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II) Theoretical basis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FCE78A-7876-4D46-BF24-52CC14D677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3) Cholesky Factorization with Sparse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+2,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den>
                          </m:f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+1,1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den>
                          </m:f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1, 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en-US" sz="24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2,2</m:t>
                                  </m:r>
                                </m:e>
                              </m:d>
                            </m:den>
                          </m:f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+2,2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2,2</m:t>
                                  </m:r>
                                </m:e>
                              </m:d>
                            </m:den>
                          </m:f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2, 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 =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dirty="0"/>
                  <a:t>Fill in first column and row of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FCE78A-7876-4D46-BF24-52CC14D677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B9E5B-BFB4-4DA2-9390-03B9527C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CC36-81A8-45B4-923F-550F1E2595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88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892</Words>
  <Application>Microsoft Office PowerPoint</Application>
  <PresentationFormat>Widescreen</PresentationFormat>
  <Paragraphs>211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CHULALONGKORN UNIVERSITY FACULTY of ENGINEERING DEPARTMENT OF ELECTRICAL ENGINEERING </vt:lpstr>
      <vt:lpstr>Content</vt:lpstr>
      <vt:lpstr>I) Objective</vt:lpstr>
      <vt:lpstr>I) Objective</vt:lpstr>
      <vt:lpstr>II) Theoretical basis</vt:lpstr>
      <vt:lpstr>II) Theoretical basis</vt:lpstr>
      <vt:lpstr>II) Theoretical basis</vt:lpstr>
      <vt:lpstr>II) Theoretical basis</vt:lpstr>
      <vt:lpstr>II) Theoretical basis</vt:lpstr>
      <vt:lpstr>II) Theoretical basis</vt:lpstr>
      <vt:lpstr>II) Theoretical basis</vt:lpstr>
      <vt:lpstr>II) Theoretical basis</vt:lpstr>
      <vt:lpstr>PowerPoint Presentation</vt:lpstr>
      <vt:lpstr>II) Theoretical basis</vt:lpstr>
      <vt:lpstr>II) Theoretical basis</vt:lpstr>
      <vt:lpstr>II) Theoretical basis</vt:lpstr>
      <vt:lpstr>III) Testing result</vt:lpstr>
      <vt:lpstr>III) Testing result</vt:lpstr>
      <vt:lpstr>III) Testing result</vt:lpstr>
      <vt:lpstr>III) Testing result</vt:lpstr>
      <vt:lpstr>III) Testing result</vt:lpstr>
      <vt:lpstr>III) Testing result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CHULALONGKORN UNIVERSITY FACULTY of ENGINEERING DEPARTMENT OF ELECTRICAL ENGINEERING </dc:title>
  <dc:creator>Truong thanh Le</dc:creator>
  <cp:lastModifiedBy>Truong thanh Le</cp:lastModifiedBy>
  <cp:revision>57</cp:revision>
  <dcterms:created xsi:type="dcterms:W3CDTF">2021-05-28T04:06:09Z</dcterms:created>
  <dcterms:modified xsi:type="dcterms:W3CDTF">2021-06-01T08:27:34Z</dcterms:modified>
</cp:coreProperties>
</file>