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39" autoAdjust="0"/>
  </p:normalViewPr>
  <p:slideViewPr>
    <p:cSldViewPr>
      <p:cViewPr varScale="1">
        <p:scale>
          <a:sx n="85" d="100"/>
          <a:sy n="85" d="100"/>
        </p:scale>
        <p:origin x="-96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64673-D80D-47D3-9655-76DD3E1535ED}" type="datetimeFigureOut">
              <a:rPr lang="en-US" smtClean="0"/>
              <a:t>7/23/2020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04A7B9-0501-4465-A498-D046774F7206}" type="slidenum">
              <a:rPr lang="en-US" smtClean="0"/>
              <a:t>‹#›</a:t>
            </a:fld>
            <a:endParaRPr lang="en-US"/>
          </a:p>
        </p:txBody>
      </p:sp>
    </p:spTree>
    <p:extLst>
      <p:ext uri="{BB962C8B-B14F-4D97-AF65-F5344CB8AC3E}">
        <p14:creationId xmlns:p14="http://schemas.microsoft.com/office/powerpoint/2010/main" val="196100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5F2C48-3D67-4153-8042-D574706ABDA7}" type="slidenum">
              <a:rPr lang="en-US" smtClean="0"/>
              <a:t>1</a:t>
            </a:fld>
            <a:endParaRPr lang="en-US"/>
          </a:p>
        </p:txBody>
      </p:sp>
    </p:spTree>
    <p:extLst>
      <p:ext uri="{BB962C8B-B14F-4D97-AF65-F5344CB8AC3E}">
        <p14:creationId xmlns:p14="http://schemas.microsoft.com/office/powerpoint/2010/main" val="1007785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752FBF-ECF2-425B-B189-E4203CE027B6}" type="datetime1">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DBBC06-A1CD-4C45-80B1-A43BDCE41389}" type="datetime1">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9FEE9-4FB6-4F06-B865-C07348E44366}" type="datetime1">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hesis Content">
    <p:spTree>
      <p:nvGrpSpPr>
        <p:cNvPr id="1" name=""/>
        <p:cNvGrpSpPr/>
        <p:nvPr/>
      </p:nvGrpSpPr>
      <p:grpSpPr>
        <a:xfrm>
          <a:off x="0" y="0"/>
          <a:ext cx="0" cy="0"/>
          <a:chOff x="0" y="0"/>
          <a:chExt cx="0" cy="0"/>
        </a:xfrm>
      </p:grpSpPr>
      <p:sp>
        <p:nvSpPr>
          <p:cNvPr id="10" name="Rectangle 9"/>
          <p:cNvSpPr/>
          <p:nvPr userDrawn="1"/>
        </p:nvSpPr>
        <p:spPr>
          <a:xfrm>
            <a:off x="0" y="6492240"/>
            <a:ext cx="9144000" cy="36576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a:spLocks noGrp="1"/>
          </p:cNvSpPr>
          <p:nvPr>
            <p:ph type="title"/>
          </p:nvPr>
        </p:nvSpPr>
        <p:spPr>
          <a:xfrm>
            <a:off x="228600" y="64008"/>
            <a:ext cx="8686800" cy="640080"/>
          </a:xfrm>
          <a:prstGeom prst="rect">
            <a:avLst/>
          </a:prstGeom>
          <a:ln>
            <a:noFill/>
          </a:ln>
        </p:spPr>
        <p:txBody>
          <a:bodyPr anchor="ctr"/>
          <a:lstStyle>
            <a:lvl1pPr>
              <a:lnSpc>
                <a:spcPct val="100000"/>
              </a:lnSpc>
              <a:defRPr sz="3500">
                <a:solidFill>
                  <a:schemeClr val="tx1">
                    <a:lumMod val="75000"/>
                    <a:lumOff val="25000"/>
                  </a:schemeClr>
                </a:solidFill>
              </a:defRPr>
            </a:lvl1pPr>
          </a:lstStyle>
          <a:p>
            <a:r>
              <a:rPr lang="en-US"/>
              <a:t>Click to edit Master title style</a:t>
            </a:r>
            <a:endParaRPr lang="en-US" dirty="0"/>
          </a:p>
        </p:txBody>
      </p:sp>
      <p:sp>
        <p:nvSpPr>
          <p:cNvPr id="4" name="Content Placeholder 2"/>
          <p:cNvSpPr>
            <a:spLocks noGrp="1"/>
          </p:cNvSpPr>
          <p:nvPr>
            <p:ph idx="1" hasCustomPrompt="1"/>
          </p:nvPr>
        </p:nvSpPr>
        <p:spPr>
          <a:xfrm>
            <a:off x="228600" y="822957"/>
            <a:ext cx="8686800" cy="5486400"/>
          </a:xfrm>
          <a:prstGeom prst="rect">
            <a:avLst/>
          </a:prstGeom>
        </p:spPr>
        <p:txBody>
          <a:bodyPr/>
          <a:lstStyle>
            <a:lvl1pPr marL="0" indent="0" algn="just">
              <a:lnSpc>
                <a:spcPct val="100000"/>
              </a:lnSpc>
              <a:spcBef>
                <a:spcPts val="0"/>
              </a:spcBef>
              <a:buNone/>
              <a:defRPr sz="2400">
                <a:solidFill>
                  <a:schemeClr val="tx1">
                    <a:lumMod val="75000"/>
                    <a:lumOff val="25000"/>
                  </a:schemeClr>
                </a:solidFill>
              </a:defRPr>
            </a:lvl1pPr>
            <a:lvl2pPr>
              <a:defRPr sz="2400"/>
            </a:lvl2pPr>
            <a:lvl3pPr>
              <a:defRPr sz="2400"/>
            </a:lvl3pPr>
            <a:lvl4pPr>
              <a:defRPr sz="2400"/>
            </a:lvl4pPr>
            <a:lvl5pPr>
              <a:defRPr sz="2400"/>
            </a:lvl5pPr>
          </a:lstStyle>
          <a:p>
            <a:pPr lvl="0"/>
            <a:r>
              <a:rPr lang="en-US"/>
              <a:t>Click to edit Body</a:t>
            </a:r>
            <a:endParaRPr lang="en-US" dirty="0"/>
          </a:p>
        </p:txBody>
      </p:sp>
      <p:sp>
        <p:nvSpPr>
          <p:cNvPr id="5" name="Date Placeholder 3"/>
          <p:cNvSpPr>
            <a:spLocks noGrp="1"/>
          </p:cNvSpPr>
          <p:nvPr>
            <p:ph type="dt" sz="half" idx="10"/>
          </p:nvPr>
        </p:nvSpPr>
        <p:spPr>
          <a:xfrm>
            <a:off x="228600" y="6493956"/>
            <a:ext cx="2057400" cy="365125"/>
          </a:xfrm>
          <a:prstGeom prst="rect">
            <a:avLst/>
          </a:prstGeom>
        </p:spPr>
        <p:txBody>
          <a:bodyPr anchor="ctr"/>
          <a:lstStyle>
            <a:lvl1pPr>
              <a:defRPr sz="1500">
                <a:solidFill>
                  <a:schemeClr val="bg1"/>
                </a:solidFill>
              </a:defRPr>
            </a:lvl1pPr>
          </a:lstStyle>
          <a:p>
            <a:fld id="{49DD623E-0579-44B8-854B-F034BFD19D6D}" type="datetime1">
              <a:rPr lang="en-US" smtClean="0"/>
              <a:t>7/23/2020</a:t>
            </a:fld>
            <a:endParaRPr lang="en-US"/>
          </a:p>
        </p:txBody>
      </p:sp>
      <p:sp>
        <p:nvSpPr>
          <p:cNvPr id="6" name="Footer Placeholder 4"/>
          <p:cNvSpPr>
            <a:spLocks noGrp="1"/>
          </p:cNvSpPr>
          <p:nvPr>
            <p:ph type="ftr" sz="quarter" idx="11"/>
          </p:nvPr>
        </p:nvSpPr>
        <p:spPr>
          <a:xfrm>
            <a:off x="3028950" y="6492875"/>
            <a:ext cx="3086100" cy="365125"/>
          </a:xfrm>
          <a:prstGeom prst="rect">
            <a:avLst/>
          </a:prstGeom>
        </p:spPr>
        <p:txBody>
          <a:bodyPr anchor="ctr"/>
          <a:lstStyle>
            <a:lvl1pPr algn="ctr">
              <a:defRPr sz="1500">
                <a:solidFill>
                  <a:schemeClr val="bg1"/>
                </a:solidFill>
              </a:defRPr>
            </a:lvl1pPr>
          </a:lstStyle>
          <a:p>
            <a:endParaRPr lang="en-US"/>
          </a:p>
        </p:txBody>
      </p:sp>
      <p:sp>
        <p:nvSpPr>
          <p:cNvPr id="7" name="Slide Number Placeholder 5"/>
          <p:cNvSpPr>
            <a:spLocks noGrp="1"/>
          </p:cNvSpPr>
          <p:nvPr>
            <p:ph type="sldNum" sz="quarter" idx="12"/>
          </p:nvPr>
        </p:nvSpPr>
        <p:spPr>
          <a:xfrm>
            <a:off x="6858000" y="6492875"/>
            <a:ext cx="2057400" cy="365125"/>
          </a:xfrm>
          <a:prstGeom prst="rect">
            <a:avLst/>
          </a:prstGeom>
        </p:spPr>
        <p:txBody>
          <a:bodyPr anchor="ctr"/>
          <a:lstStyle>
            <a:lvl1pPr algn="r">
              <a:defRPr sz="1500">
                <a:solidFill>
                  <a:schemeClr val="bg1"/>
                </a:solidFill>
              </a:defRPr>
            </a:lvl1pPr>
          </a:lstStyle>
          <a:p>
            <a:fld id="{F3B462BE-C45E-4935-BE55-C65AB9E01E91}" type="slidenum">
              <a:rPr lang="en-US" smtClean="0"/>
              <a:pPr/>
              <a:t>‹#›</a:t>
            </a:fld>
            <a:endParaRPr lang="en-US"/>
          </a:p>
        </p:txBody>
      </p:sp>
      <p:cxnSp>
        <p:nvCxnSpPr>
          <p:cNvPr id="9" name="Straight Connector 8"/>
          <p:cNvCxnSpPr/>
          <p:nvPr userDrawn="1"/>
        </p:nvCxnSpPr>
        <p:spPr>
          <a:xfrm>
            <a:off x="228600" y="720902"/>
            <a:ext cx="8686800" cy="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0" y="6417615"/>
            <a:ext cx="9144000" cy="914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8641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6BBA95-F602-4045-97C9-DD3AABA742FB}" type="datetime1">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2237B-9F49-4B85-853C-59ED8F940438}" type="datetime1">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D7B16E-94C9-41FD-8442-649BA8F5767A}" type="datetime1">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C4FE5B-8126-4F83-BA46-0D4213C613BA}" type="datetime1">
              <a:rPr lang="en-US" smtClean="0"/>
              <a:t>7/23/2020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3D7303-C559-4C7A-A0FA-A4782E6B1EAD}" type="datetime1">
              <a:rPr lang="en-US" smtClean="0"/>
              <a:t>7/23/2020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38A3F-3B18-4F08-AAD3-572E24C23C04}" type="datetime1">
              <a:rPr lang="en-US" smtClean="0"/>
              <a:t>7/23/2020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B2A8DB-19F3-4CA0-ADEE-49C085AD10F6}" type="datetime1">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A1704A-6CDC-46A1-8EC1-6D6A5C0A9F51}" type="datetime1">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9AD7DD-BED5-42BC-81D6-C2FC6838F136}" type="datetime1">
              <a:rPr lang="en-US" smtClean="0"/>
              <a:t>7/23/2020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30.png"/><Relationship Id="rId2" Type="http://schemas.openxmlformats.org/officeDocument/2006/relationships/image" Target="../media/image24.jpeg"/><Relationship Id="rId1" Type="http://schemas.openxmlformats.org/officeDocument/2006/relationships/slideLayout" Target="../slideLayouts/slideLayout1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2.xml"/><Relationship Id="rId4" Type="http://schemas.openxmlformats.org/officeDocument/2006/relationships/image" Target="../media/image3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4744724"/>
            <a:ext cx="9143999" cy="1169551"/>
          </a:xfrm>
          <a:prstGeom prst="rect">
            <a:avLst/>
          </a:prstGeom>
          <a:noFill/>
        </p:spPr>
        <p:txBody>
          <a:bodyPr wrap="square" rtlCol="0">
            <a:spAutoFit/>
          </a:bodyPr>
          <a:lstStyle/>
          <a:p>
            <a:pPr algn="ctr" defTabSz="338328"/>
            <a:r>
              <a:rPr lang="en-US" sz="2000" b="1" dirty="0">
                <a:solidFill>
                  <a:schemeClr val="accent5">
                    <a:lumMod val="75000"/>
                  </a:schemeClr>
                </a:solidFill>
              </a:rPr>
              <a:t>GVHD: TS. </a:t>
            </a:r>
            <a:r>
              <a:rPr lang="en-US" sz="2000" b="1" dirty="0" err="1">
                <a:solidFill>
                  <a:schemeClr val="accent5">
                    <a:lumMod val="75000"/>
                  </a:schemeClr>
                </a:solidFill>
              </a:rPr>
              <a:t>Nguyễn</a:t>
            </a:r>
            <a:r>
              <a:rPr lang="en-US" sz="2000" b="1" dirty="0">
                <a:solidFill>
                  <a:schemeClr val="accent5">
                    <a:lumMod val="75000"/>
                  </a:schemeClr>
                </a:solidFill>
              </a:rPr>
              <a:t> </a:t>
            </a:r>
            <a:r>
              <a:rPr lang="en-US" sz="2000" b="1" dirty="0" err="1">
                <a:solidFill>
                  <a:schemeClr val="accent5">
                    <a:lumMod val="75000"/>
                  </a:schemeClr>
                </a:solidFill>
              </a:rPr>
              <a:t>Vĩnh</a:t>
            </a:r>
            <a:r>
              <a:rPr lang="en-US" sz="2000" b="1" dirty="0">
                <a:solidFill>
                  <a:schemeClr val="accent5">
                    <a:lumMod val="75000"/>
                  </a:schemeClr>
                </a:solidFill>
              </a:rPr>
              <a:t> </a:t>
            </a:r>
            <a:r>
              <a:rPr lang="en-US" sz="2000" b="1" dirty="0" err="1">
                <a:solidFill>
                  <a:schemeClr val="accent5">
                    <a:lumMod val="75000"/>
                  </a:schemeClr>
                </a:solidFill>
              </a:rPr>
              <a:t>Hảo</a:t>
            </a:r>
            <a:endParaRPr lang="en-US" sz="2000" b="1" dirty="0">
              <a:solidFill>
                <a:schemeClr val="accent5">
                  <a:lumMod val="75000"/>
                </a:schemeClr>
              </a:solidFill>
            </a:endParaRPr>
          </a:p>
          <a:p>
            <a:pPr algn="ctr" defTabSz="338328"/>
            <a:endParaRPr lang="en-US" sz="1000" b="1" dirty="0">
              <a:solidFill>
                <a:schemeClr val="accent5">
                  <a:lumMod val="75000"/>
                </a:schemeClr>
              </a:solidFill>
            </a:endParaRPr>
          </a:p>
          <a:p>
            <a:pPr algn="ctr" defTabSz="338328"/>
            <a:r>
              <a:rPr lang="en-US" sz="2000" b="1" dirty="0" err="1">
                <a:solidFill>
                  <a:schemeClr val="accent5">
                    <a:lumMod val="75000"/>
                  </a:schemeClr>
                </a:solidFill>
              </a:rPr>
              <a:t>Sinh</a:t>
            </a:r>
            <a:r>
              <a:rPr lang="en-US" sz="2000" b="1" dirty="0">
                <a:solidFill>
                  <a:schemeClr val="accent5">
                    <a:lumMod val="75000"/>
                  </a:schemeClr>
                </a:solidFill>
              </a:rPr>
              <a:t> </a:t>
            </a:r>
            <a:r>
              <a:rPr lang="en-US" sz="2000" b="1" dirty="0" err="1">
                <a:solidFill>
                  <a:schemeClr val="accent5">
                    <a:lumMod val="75000"/>
                  </a:schemeClr>
                </a:solidFill>
              </a:rPr>
              <a:t>viên</a:t>
            </a:r>
            <a:r>
              <a:rPr lang="en-US" sz="2000" b="1" dirty="0">
                <a:solidFill>
                  <a:schemeClr val="accent5">
                    <a:lumMod val="75000"/>
                  </a:schemeClr>
                </a:solidFill>
              </a:rPr>
              <a:t> </a:t>
            </a:r>
            <a:r>
              <a:rPr lang="en-US" sz="2000" b="1" dirty="0" err="1">
                <a:solidFill>
                  <a:schemeClr val="accent5">
                    <a:lumMod val="75000"/>
                  </a:schemeClr>
                </a:solidFill>
              </a:rPr>
              <a:t>thực</a:t>
            </a:r>
            <a:r>
              <a:rPr lang="en-US" sz="2000" b="1" dirty="0">
                <a:solidFill>
                  <a:schemeClr val="accent5">
                    <a:lumMod val="75000"/>
                  </a:schemeClr>
                </a:solidFill>
              </a:rPr>
              <a:t> </a:t>
            </a:r>
            <a:r>
              <a:rPr lang="en-US" sz="2000" b="1" dirty="0" err="1">
                <a:solidFill>
                  <a:schemeClr val="accent5">
                    <a:lumMod val="75000"/>
                  </a:schemeClr>
                </a:solidFill>
              </a:rPr>
              <a:t>hiện</a:t>
            </a:r>
            <a:r>
              <a:rPr lang="en-US" sz="2000" b="1" dirty="0">
                <a:solidFill>
                  <a:schemeClr val="accent5">
                    <a:lumMod val="75000"/>
                  </a:schemeClr>
                </a:solidFill>
              </a:rPr>
              <a:t>:</a:t>
            </a:r>
          </a:p>
          <a:p>
            <a:pPr algn="ctr" defTabSz="338328"/>
            <a:r>
              <a:rPr lang="en-US" sz="2000" b="1" dirty="0" err="1" smtClean="0">
                <a:solidFill>
                  <a:schemeClr val="accent5">
                    <a:lumMod val="75000"/>
                  </a:schemeClr>
                </a:solidFill>
                <a:latin typeface="Calibri (Body)"/>
              </a:rPr>
              <a:t>Lê</a:t>
            </a:r>
            <a:r>
              <a:rPr lang="en-US" sz="2000" b="1" dirty="0" smtClean="0">
                <a:solidFill>
                  <a:schemeClr val="accent5">
                    <a:lumMod val="75000"/>
                  </a:schemeClr>
                </a:solidFill>
                <a:latin typeface="Calibri (Body)"/>
              </a:rPr>
              <a:t> </a:t>
            </a:r>
            <a:r>
              <a:rPr lang="en-US" sz="2000" b="1" dirty="0" err="1" smtClean="0">
                <a:solidFill>
                  <a:schemeClr val="accent5">
                    <a:lumMod val="75000"/>
                  </a:schemeClr>
                </a:solidFill>
                <a:latin typeface="Calibri (Body)"/>
              </a:rPr>
              <a:t>Trường</a:t>
            </a:r>
            <a:r>
              <a:rPr lang="en-US" sz="2000" b="1" dirty="0" smtClean="0">
                <a:solidFill>
                  <a:schemeClr val="accent5">
                    <a:lumMod val="75000"/>
                  </a:schemeClr>
                </a:solidFill>
                <a:latin typeface="Calibri (Body)"/>
              </a:rPr>
              <a:t> </a:t>
            </a:r>
            <a:r>
              <a:rPr lang="en-US" sz="2000" b="1" dirty="0" err="1" smtClean="0">
                <a:solidFill>
                  <a:schemeClr val="accent5">
                    <a:lumMod val="75000"/>
                  </a:schemeClr>
                </a:solidFill>
                <a:latin typeface="Calibri (Body)"/>
              </a:rPr>
              <a:t>Thành</a:t>
            </a:r>
            <a:r>
              <a:rPr lang="en-US" sz="2000" b="1" dirty="0" smtClean="0">
                <a:solidFill>
                  <a:schemeClr val="accent5">
                    <a:lumMod val="75000"/>
                  </a:schemeClr>
                </a:solidFill>
                <a:latin typeface="Calibri (Body)"/>
              </a:rPr>
              <a:t> – 1613179</a:t>
            </a:r>
            <a:endParaRPr lang="en-US" sz="2000" b="1" dirty="0">
              <a:solidFill>
                <a:schemeClr val="accent5">
                  <a:lumMod val="75000"/>
                </a:schemeClr>
              </a:solidFill>
              <a:latin typeface="Calibri (Body)"/>
            </a:endParaRPr>
          </a:p>
        </p:txBody>
      </p:sp>
      <p:pic>
        <p:nvPicPr>
          <p:cNvPr id="4" name="Picture 13" descr="Logo_hcmut"/>
          <p:cNvPicPr>
            <a:picLocks noChangeAspect="1" noChangeArrowheads="1"/>
          </p:cNvPicPr>
          <p:nvPr/>
        </p:nvPicPr>
        <p:blipFill>
          <a:blip r:embed="rId3"/>
          <a:srcRect/>
          <a:stretch>
            <a:fillRect/>
          </a:stretch>
        </p:blipFill>
        <p:spPr bwMode="auto">
          <a:xfrm>
            <a:off x="4025106" y="1161046"/>
            <a:ext cx="1093788" cy="1093787"/>
          </a:xfrm>
          <a:prstGeom prst="rect">
            <a:avLst/>
          </a:prstGeom>
          <a:noFill/>
          <a:ln w="9525">
            <a:noFill/>
            <a:miter lim="800000"/>
            <a:headEnd/>
            <a:tailEnd/>
          </a:ln>
          <a:effectLst>
            <a:outerShdw blurRad="50800" dist="50800" dir="5400000" algn="ctr" rotWithShape="0">
              <a:srgbClr val="000000">
                <a:alpha val="21000"/>
              </a:srgbClr>
            </a:outerShdw>
          </a:effectLst>
        </p:spPr>
      </p:pic>
      <p:sp>
        <p:nvSpPr>
          <p:cNvPr id="5" name="TextBox 4"/>
          <p:cNvSpPr txBox="1"/>
          <p:nvPr/>
        </p:nvSpPr>
        <p:spPr>
          <a:xfrm>
            <a:off x="1" y="70256"/>
            <a:ext cx="9143999" cy="1015663"/>
          </a:xfrm>
          <a:prstGeom prst="rect">
            <a:avLst/>
          </a:prstGeom>
          <a:noFill/>
        </p:spPr>
        <p:txBody>
          <a:bodyPr wrap="square" rtlCol="0">
            <a:spAutoFit/>
          </a:bodyPr>
          <a:lstStyle/>
          <a:p>
            <a:pPr algn="ctr"/>
            <a:r>
              <a:rPr lang="en-US" sz="2000" b="1" dirty="0" err="1">
                <a:solidFill>
                  <a:srgbClr val="0070C0"/>
                </a:solidFill>
              </a:rPr>
              <a:t>ĐẠI</a:t>
            </a:r>
            <a:r>
              <a:rPr lang="en-US" sz="2000" b="1" dirty="0">
                <a:solidFill>
                  <a:srgbClr val="0070C0"/>
                </a:solidFill>
              </a:rPr>
              <a:t> </a:t>
            </a:r>
            <a:r>
              <a:rPr lang="en-US" sz="2000" b="1" dirty="0" err="1">
                <a:solidFill>
                  <a:srgbClr val="0070C0"/>
                </a:solidFill>
              </a:rPr>
              <a:t>HỌC</a:t>
            </a:r>
            <a:r>
              <a:rPr lang="en-US" sz="2000" b="1" dirty="0">
                <a:solidFill>
                  <a:srgbClr val="0070C0"/>
                </a:solidFill>
              </a:rPr>
              <a:t> </a:t>
            </a:r>
            <a:r>
              <a:rPr lang="en-US" sz="2000" b="1" dirty="0" err="1">
                <a:solidFill>
                  <a:srgbClr val="0070C0"/>
                </a:solidFill>
              </a:rPr>
              <a:t>BÁCH</a:t>
            </a:r>
            <a:r>
              <a:rPr lang="en-US" sz="2000" b="1" dirty="0">
                <a:solidFill>
                  <a:srgbClr val="0070C0"/>
                </a:solidFill>
              </a:rPr>
              <a:t> KHOA TP. </a:t>
            </a:r>
            <a:r>
              <a:rPr lang="en-US" sz="2000" b="1" dirty="0" err="1">
                <a:solidFill>
                  <a:srgbClr val="0070C0"/>
                </a:solidFill>
              </a:rPr>
              <a:t>HỒ</a:t>
            </a:r>
            <a:r>
              <a:rPr lang="en-US" sz="2000" b="1" dirty="0">
                <a:solidFill>
                  <a:srgbClr val="0070C0"/>
                </a:solidFill>
              </a:rPr>
              <a:t> </a:t>
            </a:r>
            <a:r>
              <a:rPr lang="en-US" sz="2000" b="1" dirty="0" err="1">
                <a:solidFill>
                  <a:srgbClr val="0070C0"/>
                </a:solidFill>
              </a:rPr>
              <a:t>CHÍ</a:t>
            </a:r>
            <a:r>
              <a:rPr lang="en-US" sz="2000" b="1" dirty="0">
                <a:solidFill>
                  <a:srgbClr val="0070C0"/>
                </a:solidFill>
              </a:rPr>
              <a:t> MINH</a:t>
            </a:r>
          </a:p>
          <a:p>
            <a:pPr algn="ctr"/>
            <a:r>
              <a:rPr lang="en-US" sz="2000" b="1" dirty="0">
                <a:solidFill>
                  <a:srgbClr val="0070C0"/>
                </a:solidFill>
              </a:rPr>
              <a:t>KHOA </a:t>
            </a:r>
            <a:r>
              <a:rPr lang="en-US" sz="2000" b="1" dirty="0" err="1">
                <a:solidFill>
                  <a:srgbClr val="0070C0"/>
                </a:solidFill>
              </a:rPr>
              <a:t>ĐIỆN</a:t>
            </a:r>
            <a:r>
              <a:rPr lang="en-US" sz="2000" b="1" dirty="0">
                <a:solidFill>
                  <a:srgbClr val="0070C0"/>
                </a:solidFill>
              </a:rPr>
              <a:t> – </a:t>
            </a:r>
            <a:r>
              <a:rPr lang="en-US" sz="2000" b="1" dirty="0" err="1">
                <a:solidFill>
                  <a:srgbClr val="0070C0"/>
                </a:solidFill>
              </a:rPr>
              <a:t>ĐIỆN</a:t>
            </a:r>
            <a:r>
              <a:rPr lang="en-US" sz="2000" b="1" dirty="0">
                <a:solidFill>
                  <a:srgbClr val="0070C0"/>
                </a:solidFill>
              </a:rPr>
              <a:t> </a:t>
            </a:r>
            <a:r>
              <a:rPr lang="en-US" sz="2000" b="1" dirty="0" err="1">
                <a:solidFill>
                  <a:srgbClr val="0070C0"/>
                </a:solidFill>
              </a:rPr>
              <a:t>TỬ</a:t>
            </a:r>
            <a:endParaRPr lang="en-US" sz="2000" b="1" dirty="0">
              <a:solidFill>
                <a:srgbClr val="0070C0"/>
              </a:solidFill>
            </a:endParaRPr>
          </a:p>
          <a:p>
            <a:pPr algn="ctr"/>
            <a:r>
              <a:rPr lang="en-US" sz="2000" b="1" dirty="0" err="1">
                <a:solidFill>
                  <a:srgbClr val="0070C0"/>
                </a:solidFill>
              </a:rPr>
              <a:t>BỘ</a:t>
            </a:r>
            <a:r>
              <a:rPr lang="en-US" sz="2000" b="1" dirty="0">
                <a:solidFill>
                  <a:srgbClr val="0070C0"/>
                </a:solidFill>
              </a:rPr>
              <a:t> </a:t>
            </a:r>
            <a:r>
              <a:rPr lang="en-US" sz="2000" b="1" dirty="0" err="1">
                <a:solidFill>
                  <a:srgbClr val="0070C0"/>
                </a:solidFill>
              </a:rPr>
              <a:t>MÔN</a:t>
            </a:r>
            <a:r>
              <a:rPr lang="en-US" sz="2000" b="1" dirty="0">
                <a:solidFill>
                  <a:srgbClr val="0070C0"/>
                </a:solidFill>
              </a:rPr>
              <a:t> </a:t>
            </a:r>
            <a:r>
              <a:rPr lang="en-US" sz="2000" b="1" dirty="0" err="1">
                <a:solidFill>
                  <a:srgbClr val="0070C0"/>
                </a:solidFill>
              </a:rPr>
              <a:t>ĐIỀU</a:t>
            </a:r>
            <a:r>
              <a:rPr lang="en-US" sz="2000" b="1" dirty="0">
                <a:solidFill>
                  <a:srgbClr val="0070C0"/>
                </a:solidFill>
              </a:rPr>
              <a:t> </a:t>
            </a:r>
            <a:r>
              <a:rPr lang="en-US" sz="2000" b="1" dirty="0" err="1">
                <a:solidFill>
                  <a:srgbClr val="0070C0"/>
                </a:solidFill>
              </a:rPr>
              <a:t>KHIỂN</a:t>
            </a:r>
            <a:r>
              <a:rPr lang="en-US" sz="2000" b="1" dirty="0">
                <a:solidFill>
                  <a:srgbClr val="0070C0"/>
                </a:solidFill>
              </a:rPr>
              <a:t> </a:t>
            </a:r>
            <a:r>
              <a:rPr lang="en-US" sz="2000" b="1" dirty="0" err="1">
                <a:solidFill>
                  <a:srgbClr val="0070C0"/>
                </a:solidFill>
              </a:rPr>
              <a:t>TỰ</a:t>
            </a:r>
            <a:r>
              <a:rPr lang="en-US" sz="2000" b="1" dirty="0">
                <a:solidFill>
                  <a:srgbClr val="0070C0"/>
                </a:solidFill>
              </a:rPr>
              <a:t> </a:t>
            </a:r>
            <a:r>
              <a:rPr lang="en-US" sz="2000" b="1" dirty="0" err="1">
                <a:solidFill>
                  <a:srgbClr val="0070C0"/>
                </a:solidFill>
              </a:rPr>
              <a:t>ĐỘNG</a:t>
            </a:r>
            <a:endParaRPr lang="en-US" sz="2000" b="1" dirty="0">
              <a:solidFill>
                <a:srgbClr val="0070C0"/>
              </a:solidFill>
            </a:endParaRPr>
          </a:p>
        </p:txBody>
      </p:sp>
      <p:sp>
        <p:nvSpPr>
          <p:cNvPr id="6" name="TextBox 5"/>
          <p:cNvSpPr txBox="1"/>
          <p:nvPr/>
        </p:nvSpPr>
        <p:spPr>
          <a:xfrm>
            <a:off x="1" y="2317065"/>
            <a:ext cx="9143999" cy="2000548"/>
          </a:xfrm>
          <a:prstGeom prst="rect">
            <a:avLst/>
          </a:prstGeom>
          <a:noFill/>
        </p:spPr>
        <p:txBody>
          <a:bodyPr wrap="square" rtlCol="0">
            <a:spAutoFit/>
          </a:bodyPr>
          <a:lstStyle/>
          <a:p>
            <a:pPr algn="ctr"/>
            <a:r>
              <a:rPr lang="en-US" sz="2500" b="1" dirty="0" err="1">
                <a:solidFill>
                  <a:srgbClr val="0070C0"/>
                </a:solidFill>
              </a:rPr>
              <a:t>LUẬN</a:t>
            </a:r>
            <a:r>
              <a:rPr lang="en-US" sz="2500" b="1" dirty="0">
                <a:solidFill>
                  <a:srgbClr val="0070C0"/>
                </a:solidFill>
              </a:rPr>
              <a:t> </a:t>
            </a:r>
            <a:r>
              <a:rPr lang="en-US" sz="2500" b="1" dirty="0" err="1">
                <a:solidFill>
                  <a:srgbClr val="0070C0"/>
                </a:solidFill>
              </a:rPr>
              <a:t>VĂN</a:t>
            </a:r>
            <a:r>
              <a:rPr lang="en-US" sz="2500" b="1" dirty="0">
                <a:solidFill>
                  <a:srgbClr val="0070C0"/>
                </a:solidFill>
              </a:rPr>
              <a:t> </a:t>
            </a:r>
            <a:r>
              <a:rPr lang="en-US" sz="2500" b="1" dirty="0" err="1">
                <a:solidFill>
                  <a:srgbClr val="0070C0"/>
                </a:solidFill>
              </a:rPr>
              <a:t>TỐT</a:t>
            </a:r>
            <a:r>
              <a:rPr lang="en-US" sz="2500" b="1" dirty="0">
                <a:solidFill>
                  <a:srgbClr val="0070C0"/>
                </a:solidFill>
              </a:rPr>
              <a:t> </a:t>
            </a:r>
            <a:r>
              <a:rPr lang="en-US" sz="2500" b="1" dirty="0" err="1">
                <a:solidFill>
                  <a:srgbClr val="0070C0"/>
                </a:solidFill>
              </a:rPr>
              <a:t>NGHIỆP</a:t>
            </a:r>
            <a:endParaRPr lang="en-US" sz="2500" b="1" dirty="0">
              <a:solidFill>
                <a:srgbClr val="0070C0"/>
              </a:solidFill>
            </a:endParaRPr>
          </a:p>
          <a:p>
            <a:pPr algn="ctr"/>
            <a:endParaRPr lang="en-US" sz="2000" b="1" dirty="0">
              <a:solidFill>
                <a:srgbClr val="002060"/>
              </a:solidFill>
            </a:endParaRPr>
          </a:p>
          <a:p>
            <a:pPr algn="ctr"/>
            <a:r>
              <a:rPr lang="en-US" sz="2500" b="1" dirty="0" err="1">
                <a:solidFill>
                  <a:srgbClr val="002060"/>
                </a:solidFill>
              </a:rPr>
              <a:t>ĐỀ</a:t>
            </a:r>
            <a:r>
              <a:rPr lang="en-US" sz="2500" b="1" dirty="0">
                <a:solidFill>
                  <a:srgbClr val="002060"/>
                </a:solidFill>
              </a:rPr>
              <a:t> </a:t>
            </a:r>
            <a:r>
              <a:rPr lang="en-US" sz="2500" b="1" dirty="0" err="1">
                <a:solidFill>
                  <a:srgbClr val="002060"/>
                </a:solidFill>
              </a:rPr>
              <a:t>TÀI</a:t>
            </a:r>
            <a:endParaRPr lang="en-US" sz="2500" b="1" dirty="0">
              <a:solidFill>
                <a:srgbClr val="002060"/>
              </a:solidFill>
            </a:endParaRPr>
          </a:p>
          <a:p>
            <a:pPr algn="ctr"/>
            <a:r>
              <a:rPr lang="en-US" sz="2700" b="1" dirty="0" smtClean="0">
                <a:solidFill>
                  <a:srgbClr val="002060"/>
                </a:solidFill>
              </a:rPr>
              <a:t>HỆ THỐNG ĐỊNH VỊ TRONG NHÀ SỬ DỤNG CÔNG NGHỆ BLUETOOTH NĂNG LƯỢNG THẤP</a:t>
            </a:r>
            <a:endParaRPr lang="en-US" sz="2700" b="1" dirty="0">
              <a:solidFill>
                <a:srgbClr val="002060"/>
              </a:solidFill>
            </a:endParaRPr>
          </a:p>
        </p:txBody>
      </p:sp>
      <p:sp>
        <p:nvSpPr>
          <p:cNvPr id="10" name="TextBox 9"/>
          <p:cNvSpPr txBox="1"/>
          <p:nvPr/>
        </p:nvSpPr>
        <p:spPr>
          <a:xfrm>
            <a:off x="1" y="6310610"/>
            <a:ext cx="9143998" cy="400110"/>
          </a:xfrm>
          <a:prstGeom prst="rect">
            <a:avLst/>
          </a:prstGeom>
          <a:noFill/>
        </p:spPr>
        <p:txBody>
          <a:bodyPr wrap="square" rtlCol="0">
            <a:spAutoFit/>
          </a:bodyPr>
          <a:lstStyle/>
          <a:p>
            <a:pPr algn="ctr" defTabSz="365760"/>
            <a:r>
              <a:rPr lang="en-US" sz="2000" b="1" dirty="0">
                <a:solidFill>
                  <a:srgbClr val="0070C0"/>
                </a:solidFill>
              </a:rPr>
              <a:t>TP. </a:t>
            </a:r>
            <a:r>
              <a:rPr lang="en-US" sz="2000" b="1" dirty="0" err="1">
                <a:solidFill>
                  <a:srgbClr val="0070C0"/>
                </a:solidFill>
              </a:rPr>
              <a:t>Hồ</a:t>
            </a:r>
            <a:r>
              <a:rPr lang="en-US" sz="2000" b="1" dirty="0">
                <a:solidFill>
                  <a:srgbClr val="0070C0"/>
                </a:solidFill>
              </a:rPr>
              <a:t> </a:t>
            </a:r>
            <a:r>
              <a:rPr lang="en-US" sz="2000" b="1" dirty="0" err="1">
                <a:solidFill>
                  <a:srgbClr val="0070C0"/>
                </a:solidFill>
              </a:rPr>
              <a:t>Chí</a:t>
            </a:r>
            <a:r>
              <a:rPr lang="en-US" sz="2000" b="1" dirty="0">
                <a:solidFill>
                  <a:srgbClr val="0070C0"/>
                </a:solidFill>
              </a:rPr>
              <a:t> Minh, 7/2020</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188618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4</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thuật</a:t>
            </a:r>
            <a:r>
              <a:rPr lang="en-US" dirty="0" smtClean="0"/>
              <a:t> </a:t>
            </a:r>
            <a:r>
              <a:rPr lang="en-US" dirty="0" err="1" smtClean="0"/>
              <a:t>toán</a:t>
            </a:r>
            <a:endParaRPr lang="en-US" dirty="0"/>
          </a:p>
        </p:txBody>
      </p:sp>
      <p:sp>
        <p:nvSpPr>
          <p:cNvPr id="3" name="Content Placeholder 2"/>
          <p:cNvSpPr>
            <a:spLocks noGrp="1"/>
          </p:cNvSpPr>
          <p:nvPr>
            <p:ph idx="1"/>
          </p:nvPr>
        </p:nvSpPr>
        <p:spPr>
          <a:xfrm>
            <a:off x="228600" y="822957"/>
            <a:ext cx="8686800" cy="648203"/>
          </a:xfrm>
        </p:spPr>
        <p:txBody>
          <a:bodyPr>
            <a:normAutofit/>
          </a:bodyPr>
          <a:lstStyle/>
          <a:p>
            <a:pPr algn="ctr"/>
            <a:r>
              <a:rPr lang="en-US" sz="3200" dirty="0" smtClean="0"/>
              <a:t>Pathloss Exponent Improvement</a:t>
            </a:r>
          </a:p>
          <a:p>
            <a:endParaRPr lang="en-US" sz="3200" dirty="0"/>
          </a:p>
        </p:txBody>
      </p:sp>
      <p:pic>
        <p:nvPicPr>
          <p:cNvPr id="4" name="Picture 3" descr="F:\luanvanword\ver2\test\PathlossImprove\Map.jpg"/>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447800"/>
            <a:ext cx="5867400" cy="4400550"/>
          </a:xfrm>
          <a:prstGeom prst="rect">
            <a:avLst/>
          </a:prstGeom>
          <a:noFill/>
          <a:ln>
            <a:noFill/>
          </a:ln>
        </p:spPr>
      </p:pic>
      <p:sp>
        <p:nvSpPr>
          <p:cNvPr id="6" name="Content Placeholder 2"/>
          <p:cNvSpPr txBox="1">
            <a:spLocks/>
          </p:cNvSpPr>
          <p:nvPr/>
        </p:nvSpPr>
        <p:spPr>
          <a:xfrm>
            <a:off x="228600" y="5791200"/>
            <a:ext cx="8686800" cy="548643"/>
          </a:xfrm>
          <a:prstGeom prst="rect">
            <a:avLst/>
          </a:prstGeom>
        </p:spPr>
        <p:txBody>
          <a:bodyPr vert="horz" lIns="91440" tIns="45720" rIns="91440" bIns="45720" rtlCol="0">
            <a:normAutofit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a:t>Lắp</a:t>
            </a:r>
            <a:r>
              <a:rPr lang="en-US" sz="3200" dirty="0"/>
              <a:t> </a:t>
            </a:r>
            <a:r>
              <a:rPr lang="en-US" sz="3200" dirty="0" err="1"/>
              <a:t>đặt</a:t>
            </a:r>
            <a:r>
              <a:rPr lang="en-US" sz="3200" dirty="0"/>
              <a:t> </a:t>
            </a:r>
            <a:r>
              <a:rPr lang="en-US" sz="3200" dirty="0" err="1"/>
              <a:t>thiết</a:t>
            </a:r>
            <a:r>
              <a:rPr lang="en-US" sz="3200" dirty="0"/>
              <a:t> </a:t>
            </a:r>
            <a:r>
              <a:rPr lang="en-US" sz="3200" dirty="0" err="1"/>
              <a:t>bị</a:t>
            </a:r>
            <a:endParaRPr lang="en-US" sz="3200" dirty="0"/>
          </a:p>
          <a:p>
            <a:endParaRPr lang="en-US" sz="3200" dirty="0"/>
          </a:p>
        </p:txBody>
      </p:sp>
      <p:pic>
        <p:nvPicPr>
          <p:cNvPr id="7" name="Picture 6" descr="F:\luanvanword\C7-Result\pathloss\dynamic_pathloss_full.jpg"/>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7232"/>
            <a:ext cx="7620000" cy="3810000"/>
          </a:xfrm>
          <a:prstGeom prst="rect">
            <a:avLst/>
          </a:prstGeom>
          <a:noFill/>
          <a:ln>
            <a:noFill/>
          </a:ln>
        </p:spPr>
      </p:pic>
      <p:sp>
        <p:nvSpPr>
          <p:cNvPr id="8" name="Content Placeholder 2"/>
          <p:cNvSpPr txBox="1">
            <a:spLocks/>
          </p:cNvSpPr>
          <p:nvPr/>
        </p:nvSpPr>
        <p:spPr>
          <a:xfrm>
            <a:off x="228600" y="5715000"/>
            <a:ext cx="8686800" cy="548643"/>
          </a:xfrm>
          <a:prstGeom prst="rect">
            <a:avLst/>
          </a:prstGeom>
        </p:spPr>
        <p:txBody>
          <a:bodyPr vert="horz" lIns="91440" tIns="45720" rIns="91440" bIns="45720" rtlCol="0">
            <a:normAutofit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Tham</a:t>
            </a:r>
            <a:r>
              <a:rPr lang="en-US" sz="3200" dirty="0" smtClean="0"/>
              <a:t> </a:t>
            </a:r>
            <a:r>
              <a:rPr lang="en-US" sz="3200" dirty="0" err="1" smtClean="0"/>
              <a:t>số</a:t>
            </a:r>
            <a:r>
              <a:rPr lang="en-US" sz="3200" dirty="0" smtClean="0"/>
              <a:t> </a:t>
            </a:r>
            <a:r>
              <a:rPr lang="en-US" sz="3200" dirty="0" err="1" smtClean="0"/>
              <a:t>Pathloss</a:t>
            </a:r>
            <a:endParaRPr lang="en-US" sz="3200" dirty="0"/>
          </a:p>
          <a:p>
            <a:endParaRPr lang="en-US" sz="3200" dirty="0"/>
          </a:p>
        </p:txBody>
      </p:sp>
      <p:pic>
        <p:nvPicPr>
          <p:cNvPr id="9" name="Picture 8" descr="F:\luanvanword\C7-Result\pathloss\static_pathloss_Ver2.jpg"/>
          <p:cNvPicPr/>
          <p:nvPr/>
        </p:nvPicPr>
        <p:blipFill>
          <a:blip r:embed="rId4">
            <a:extLst>
              <a:ext uri="{28A0092B-C50C-407E-A947-70E740481C1C}">
                <a14:useLocalDpi xmlns:a14="http://schemas.microsoft.com/office/drawing/2010/main" val="0"/>
              </a:ext>
            </a:extLst>
          </a:blip>
          <a:srcRect/>
          <a:stretch>
            <a:fillRect/>
          </a:stretch>
        </p:blipFill>
        <p:spPr bwMode="auto">
          <a:xfrm>
            <a:off x="762000" y="1752600"/>
            <a:ext cx="7620000" cy="3810000"/>
          </a:xfrm>
          <a:prstGeom prst="rect">
            <a:avLst/>
          </a:prstGeom>
          <a:noFill/>
          <a:ln>
            <a:noFill/>
          </a:ln>
        </p:spPr>
      </p:pic>
      <p:sp>
        <p:nvSpPr>
          <p:cNvPr id="10" name="Content Placeholder 2"/>
          <p:cNvSpPr txBox="1">
            <a:spLocks/>
          </p:cNvSpPr>
          <p:nvPr/>
        </p:nvSpPr>
        <p:spPr>
          <a:xfrm>
            <a:off x="228600" y="5715000"/>
            <a:ext cx="8686800" cy="548643"/>
          </a:xfrm>
          <a:prstGeom prst="rect">
            <a:avLst/>
          </a:prstGeom>
        </p:spPr>
        <p:txBody>
          <a:bodyPr vert="horz" lIns="91440" tIns="45720" rIns="91440" bIns="45720" rtlCol="0">
            <a:normAutofit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smtClean="0"/>
              <a:t>Dynamic/Static </a:t>
            </a:r>
            <a:r>
              <a:rPr lang="en-US" sz="3200" dirty="0" err="1" smtClean="0"/>
              <a:t>Pathloss</a:t>
            </a:r>
            <a:r>
              <a:rPr lang="en-US" sz="3200" dirty="0" smtClean="0"/>
              <a:t> Exponent</a:t>
            </a:r>
            <a:endParaRPr lang="en-US" sz="3200" dirty="0"/>
          </a:p>
          <a:p>
            <a:endParaRPr lang="en-US" sz="3200" dirty="0"/>
          </a:p>
        </p:txBody>
      </p:sp>
      <mc:AlternateContent xmlns:mc="http://schemas.openxmlformats.org/markup-compatibility/2006" xmlns:a14="http://schemas.microsoft.com/office/drawing/2010/main">
        <mc:Choice Requires="a14">
          <p:sp>
            <p:nvSpPr>
              <p:cNvPr id="11" name="Content Placeholder 2"/>
              <p:cNvSpPr txBox="1">
                <a:spLocks/>
              </p:cNvSpPr>
              <p:nvPr/>
            </p:nvSpPr>
            <p:spPr>
              <a:xfrm>
                <a:off x="228600" y="2031726"/>
                <a:ext cx="8686800" cy="3607074"/>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err="1" smtClean="0"/>
                  <a:t>Tham</a:t>
                </a:r>
                <a:r>
                  <a:rPr lang="en-US" sz="3200" dirty="0" smtClean="0"/>
                  <a:t> </a:t>
                </a:r>
                <a:r>
                  <a:rPr lang="en-US" sz="3200" dirty="0" err="1" smtClean="0"/>
                  <a:t>số</a:t>
                </a:r>
                <a:r>
                  <a:rPr lang="en-US" sz="3200" dirty="0" smtClean="0"/>
                  <a:t> </a:t>
                </a:r>
                <a:r>
                  <a:rPr lang="en-US" sz="3200" dirty="0" err="1" smtClean="0"/>
                  <a:t>Pathloss</a:t>
                </a:r>
                <a:r>
                  <a:rPr lang="en-US" sz="3200" dirty="0" smtClean="0"/>
                  <a:t> ở </a:t>
                </a:r>
                <a:r>
                  <a:rPr lang="en-US" sz="3200" dirty="0" err="1" smtClean="0"/>
                  <a:t>từng</a:t>
                </a:r>
                <a:r>
                  <a:rPr lang="en-US" sz="3200" dirty="0" smtClean="0"/>
                  <a:t> </a:t>
                </a:r>
                <a:r>
                  <a:rPr lang="en-US" sz="3200" dirty="0" err="1" smtClean="0"/>
                  <a:t>môi</a:t>
                </a:r>
                <a:r>
                  <a:rPr lang="en-US" sz="3200" dirty="0" smtClean="0"/>
                  <a:t> </a:t>
                </a:r>
                <a:r>
                  <a:rPr lang="en-US" sz="3200" dirty="0" err="1" smtClean="0"/>
                  <a:t>trường</a:t>
                </a:r>
                <a:r>
                  <a:rPr lang="en-US" sz="3200" dirty="0" smtClean="0"/>
                  <a:t> </a:t>
                </a:r>
                <a:r>
                  <a:rPr lang="en-US" sz="3200" dirty="0" err="1" smtClean="0"/>
                  <a:t>là</a:t>
                </a:r>
                <a:r>
                  <a:rPr lang="en-US" sz="3200" dirty="0" smtClean="0"/>
                  <a:t> </a:t>
                </a:r>
                <a:r>
                  <a:rPr lang="en-US" sz="3200" dirty="0" err="1" smtClean="0"/>
                  <a:t>khác</a:t>
                </a:r>
                <a:r>
                  <a:rPr lang="en-US" sz="3200" dirty="0" smtClean="0"/>
                  <a:t> </a:t>
                </a:r>
                <a:r>
                  <a:rPr lang="en-US" sz="3200" dirty="0" err="1" smtClean="0"/>
                  <a:t>nhau</a:t>
                </a:r>
                <a:r>
                  <a:rPr lang="en-US" sz="3200" dirty="0" smtClean="0"/>
                  <a:t>.</a:t>
                </a:r>
              </a:p>
              <a:p>
                <a:endParaRPr lang="en-US" sz="3200" dirty="0" smtClean="0"/>
              </a:p>
              <a:p>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a:rPr>
                          </m:ctrlPr>
                        </m:dPr>
                        <m:e>
                          <m:m>
                            <m:mPr>
                              <m:mcs>
                                <m:mc>
                                  <m:mcPr>
                                    <m:count m:val="1"/>
                                    <m:mcJc m:val="center"/>
                                  </m:mcPr>
                                </m:mc>
                              </m:mcs>
                              <m:ctrlPr>
                                <a:rPr lang="en-US" sz="3200" i="1" smtClean="0">
                                  <a:latin typeface="Cambria Math"/>
                                </a:rPr>
                              </m:ctrlPr>
                            </m:mPr>
                            <m:mr>
                              <m:e>
                                <m:r>
                                  <m:rPr>
                                    <m:brk m:alnAt="7"/>
                                  </m:rPr>
                                  <a:rPr lang="en-US" sz="3200" i="1" smtClean="0">
                                    <a:latin typeface="Cambria Math"/>
                                  </a:rPr>
                                  <m:t>𝐴</m:t>
                                </m:r>
                              </m:e>
                            </m:mr>
                            <m:mr>
                              <m:e>
                                <m:r>
                                  <a:rPr lang="en-US" sz="3200" i="1" smtClean="0">
                                    <a:latin typeface="Cambria Math"/>
                                  </a:rPr>
                                  <m:t>𝑑</m:t>
                                </m:r>
                              </m:e>
                            </m:mr>
                            <m:mr>
                              <m:e>
                                <m:sSub>
                                  <m:sSubPr>
                                    <m:ctrlPr>
                                      <a:rPr lang="en-US" sz="3200" i="1" smtClean="0">
                                        <a:latin typeface="Cambria Math"/>
                                      </a:rPr>
                                    </m:ctrlPr>
                                  </m:sSubPr>
                                  <m:e>
                                    <m:r>
                                      <a:rPr lang="en-US" sz="3200" i="1" smtClean="0">
                                        <a:latin typeface="Cambria Math"/>
                                      </a:rPr>
                                      <m:t>𝑅𝑆𝑆𝐼</m:t>
                                    </m:r>
                                  </m:e>
                                  <m:sub>
                                    <m:r>
                                      <a:rPr lang="en-US" sz="3200" i="1" smtClean="0">
                                        <a:latin typeface="Cambria Math"/>
                                      </a:rPr>
                                      <m:t>𝑑</m:t>
                                    </m:r>
                                  </m:sub>
                                </m:sSub>
                              </m:e>
                            </m:mr>
                          </m:m>
                        </m:e>
                      </m:d>
                      <m:r>
                        <a:rPr lang="en-US" sz="3200" i="1" smtClean="0">
                          <a:latin typeface="Cambria Math"/>
                        </a:rPr>
                        <m:t>     </m:t>
                      </m:r>
                      <m:r>
                        <a:rPr lang="en-US" sz="3200" i="1">
                          <a:latin typeface="Cambria Math"/>
                        </a:rPr>
                        <m:t>𝑛</m:t>
                      </m:r>
                      <m:r>
                        <a:rPr lang="en-US" sz="3200" i="1">
                          <a:latin typeface="Cambria Math"/>
                        </a:rPr>
                        <m:t>=</m:t>
                      </m:r>
                      <m:f>
                        <m:fPr>
                          <m:ctrlPr>
                            <a:rPr lang="en-US" sz="3200" i="1">
                              <a:latin typeface="Cambria Math"/>
                            </a:rPr>
                          </m:ctrlPr>
                        </m:fPr>
                        <m:num>
                          <m:r>
                            <a:rPr lang="en-US" sz="3200" i="1">
                              <a:latin typeface="Cambria Math"/>
                            </a:rPr>
                            <m:t>𝐴</m:t>
                          </m:r>
                          <m:r>
                            <a:rPr lang="en-US" sz="3200" i="1">
                              <a:latin typeface="Cambria Math"/>
                            </a:rPr>
                            <m:t>−</m:t>
                          </m:r>
                          <m:sSub>
                            <m:sSubPr>
                              <m:ctrlPr>
                                <a:rPr lang="en-US" sz="3200" i="1">
                                  <a:latin typeface="Cambria Math"/>
                                </a:rPr>
                              </m:ctrlPr>
                            </m:sSubPr>
                            <m:e>
                              <m:r>
                                <a:rPr lang="en-US" sz="3200" i="1">
                                  <a:latin typeface="Cambria Math"/>
                                </a:rPr>
                                <m:t>𝑅𝑆𝑆𝐼</m:t>
                              </m:r>
                            </m:e>
                            <m:sub>
                              <m:r>
                                <a:rPr lang="en-US" sz="3200" i="1">
                                  <a:latin typeface="Cambria Math"/>
                                </a:rPr>
                                <m:t>𝑑</m:t>
                              </m:r>
                            </m:sub>
                          </m:sSub>
                        </m:num>
                        <m:den>
                          <m:r>
                            <a:rPr lang="en-US" sz="3200" i="1">
                              <a:latin typeface="Cambria Math"/>
                            </a:rPr>
                            <m:t>10∗</m:t>
                          </m:r>
                          <m:func>
                            <m:funcPr>
                              <m:ctrlPr>
                                <a:rPr lang="en-US" sz="3200" i="1">
                                  <a:latin typeface="Cambria Math"/>
                                </a:rPr>
                              </m:ctrlPr>
                            </m:funcPr>
                            <m:fName>
                              <m:r>
                                <m:rPr>
                                  <m:sty m:val="p"/>
                                </m:rPr>
                                <a:rPr lang="en-US" sz="3200">
                                  <a:latin typeface="Cambria Math"/>
                                </a:rPr>
                                <m:t>log</m:t>
                              </m:r>
                            </m:fName>
                            <m:e>
                              <m:r>
                                <a:rPr lang="en-US" sz="3200" i="1">
                                  <a:latin typeface="Cambria Math"/>
                                </a:rPr>
                                <m:t>𝑑</m:t>
                              </m:r>
                            </m:e>
                          </m:func>
                        </m:den>
                      </m:f>
                    </m:oMath>
                  </m:oMathPara>
                </a14:m>
                <a:endParaRPr lang="en-US" sz="3200" dirty="0" smtClean="0"/>
              </a:p>
              <a:p>
                <a:endParaRPr lang="en-US" sz="3200" dirty="0"/>
              </a:p>
              <a:p>
                <a:r>
                  <a:rPr lang="en-US" sz="2800" dirty="0" smtClean="0"/>
                  <a:t>=&gt; </a:t>
                </a:r>
                <a:r>
                  <a:rPr lang="en-US" sz="2800" dirty="0" err="1" smtClean="0"/>
                  <a:t>Tìm</a:t>
                </a:r>
                <a:r>
                  <a:rPr lang="en-US" sz="2800" dirty="0" smtClean="0"/>
                  <a:t> </a:t>
                </a:r>
                <a:r>
                  <a:rPr lang="en-US" sz="2800" dirty="0" err="1" smtClean="0"/>
                  <a:t>được</a:t>
                </a:r>
                <a:r>
                  <a:rPr lang="en-US" sz="2800" dirty="0" smtClean="0"/>
                  <a:t> </a:t>
                </a:r>
                <a:r>
                  <a:rPr lang="en-US" sz="2800" dirty="0" err="1" smtClean="0"/>
                  <a:t>tham</a:t>
                </a:r>
                <a:r>
                  <a:rPr lang="en-US" sz="2800" dirty="0" smtClean="0"/>
                  <a:t> </a:t>
                </a:r>
                <a:r>
                  <a:rPr lang="en-US" sz="2800" dirty="0" err="1" smtClean="0"/>
                  <a:t>số</a:t>
                </a:r>
                <a:r>
                  <a:rPr lang="en-US" sz="2800" dirty="0" smtClean="0"/>
                  <a:t> </a:t>
                </a:r>
                <a:r>
                  <a:rPr lang="en-US" sz="2800" dirty="0" err="1" smtClean="0"/>
                  <a:t>Pathloss</a:t>
                </a:r>
                <a:r>
                  <a:rPr lang="en-US" sz="2800" dirty="0" smtClean="0"/>
                  <a:t> </a:t>
                </a:r>
                <a:r>
                  <a:rPr lang="en-US" sz="2800" dirty="0" err="1" smtClean="0"/>
                  <a:t>của</a:t>
                </a:r>
                <a:r>
                  <a:rPr lang="en-US" sz="2800" dirty="0" smtClean="0"/>
                  <a:t> </a:t>
                </a:r>
                <a:r>
                  <a:rPr lang="en-US" sz="2800" dirty="0" err="1" smtClean="0"/>
                  <a:t>môi</a:t>
                </a:r>
                <a:r>
                  <a:rPr lang="en-US" sz="2800" dirty="0" smtClean="0"/>
                  <a:t> </a:t>
                </a:r>
                <a:r>
                  <a:rPr lang="en-US" sz="2800" dirty="0" err="1" smtClean="0"/>
                  <a:t>trường</a:t>
                </a:r>
                <a:r>
                  <a:rPr lang="en-US" sz="2800" dirty="0" smtClean="0"/>
                  <a:t> </a:t>
                </a:r>
                <a:r>
                  <a:rPr lang="en-US" sz="2800" dirty="0" err="1" smtClean="0"/>
                  <a:t>hiện</a:t>
                </a:r>
                <a:r>
                  <a:rPr lang="en-US" sz="2800" dirty="0" smtClean="0"/>
                  <a:t> </a:t>
                </a:r>
                <a:r>
                  <a:rPr lang="en-US" sz="2800" dirty="0" err="1" smtClean="0"/>
                  <a:t>tại</a:t>
                </a:r>
                <a:endParaRPr lang="en-US" sz="2800" dirty="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228600" y="2031726"/>
                <a:ext cx="8686800" cy="3607074"/>
              </a:xfrm>
              <a:prstGeom prst="rect">
                <a:avLst/>
              </a:prstGeom>
              <a:blipFill rotWithShape="1">
                <a:blip r:embed="rId5"/>
                <a:stretch>
                  <a:fillRect l="-1825" t="-219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F3B462BE-C45E-4935-BE55-C65AB9E01E91}" type="slidenum">
              <a:rPr lang="en-US" smtClean="0"/>
              <a:pPr/>
              <a:t>10</a:t>
            </a:fld>
            <a:endParaRPr lang="en-US"/>
          </a:p>
        </p:txBody>
      </p:sp>
    </p:spTree>
    <p:extLst>
      <p:ext uri="{BB962C8B-B14F-4D97-AF65-F5344CB8AC3E}">
        <p14:creationId xmlns:p14="http://schemas.microsoft.com/office/powerpoint/2010/main" val="387334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10" grpId="0"/>
      <p:bldP spid="11" grpId="0"/>
      <p:bldP spid="1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4. </a:t>
            </a:r>
            <a:r>
              <a:rPr lang="en-US" dirty="0" err="1" smtClean="0"/>
              <a:t>Phát</a:t>
            </a:r>
            <a:r>
              <a:rPr lang="en-US" dirty="0" smtClean="0"/>
              <a:t> </a:t>
            </a:r>
            <a:r>
              <a:rPr lang="en-US" dirty="0" err="1" smtClean="0"/>
              <a:t>triển</a:t>
            </a:r>
            <a:r>
              <a:rPr lang="en-US" dirty="0" smtClean="0"/>
              <a:t> </a:t>
            </a:r>
            <a:r>
              <a:rPr lang="en-US" dirty="0" err="1" smtClean="0"/>
              <a:t>thuật</a:t>
            </a:r>
            <a:r>
              <a:rPr lang="en-US" dirty="0" smtClean="0"/>
              <a:t> </a:t>
            </a:r>
            <a:r>
              <a:rPr lang="en-US" dirty="0" err="1" smtClean="0"/>
              <a:t>toán</a:t>
            </a:r>
            <a:endParaRPr lang="en-US" dirty="0"/>
          </a:p>
        </p:txBody>
      </p:sp>
      <p:sp>
        <p:nvSpPr>
          <p:cNvPr id="3" name="Content Placeholder 2"/>
          <p:cNvSpPr>
            <a:spLocks noGrp="1"/>
          </p:cNvSpPr>
          <p:nvPr>
            <p:ph idx="1"/>
          </p:nvPr>
        </p:nvSpPr>
        <p:spPr>
          <a:xfrm>
            <a:off x="228600" y="822957"/>
            <a:ext cx="8686800" cy="548643"/>
          </a:xfrm>
        </p:spPr>
        <p:txBody>
          <a:bodyPr>
            <a:normAutofit lnSpcReduction="10000"/>
          </a:bodyPr>
          <a:lstStyle/>
          <a:p>
            <a:pPr algn="ctr"/>
            <a:r>
              <a:rPr lang="en-US" sz="3200" dirty="0" err="1" smtClean="0"/>
              <a:t>Chỉnh</a:t>
            </a:r>
            <a:r>
              <a:rPr lang="en-US" sz="3200" dirty="0" smtClean="0"/>
              <a:t> </a:t>
            </a:r>
            <a:r>
              <a:rPr lang="en-US" sz="3200" dirty="0" err="1" smtClean="0"/>
              <a:t>sửa</a:t>
            </a:r>
            <a:r>
              <a:rPr lang="en-US" sz="3200" dirty="0" smtClean="0"/>
              <a:t> RSSI</a:t>
            </a:r>
            <a:endParaRPr lang="en-US" sz="3200" dirty="0"/>
          </a:p>
        </p:txBody>
      </p:sp>
      <p:pic>
        <p:nvPicPr>
          <p:cNvPr id="4" name="Picture 3" descr="F:\luanvanword\C5-ImproveRSSI\gioithieu\Antenna-Semi-direction.pn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295399" y="1752600"/>
            <a:ext cx="6742857" cy="3580952"/>
          </a:xfrm>
          <a:prstGeom prst="rect">
            <a:avLst/>
          </a:prstGeom>
          <a:noFill/>
          <a:ln>
            <a:noFill/>
          </a:ln>
        </p:spPr>
      </p:pic>
      <p:sp>
        <p:nvSpPr>
          <p:cNvPr id="5" name="Content Placeholder 2"/>
          <p:cNvSpPr txBox="1">
            <a:spLocks/>
          </p:cNvSpPr>
          <p:nvPr/>
        </p:nvSpPr>
        <p:spPr>
          <a:xfrm>
            <a:off x="323427" y="5410200"/>
            <a:ext cx="8686800" cy="5486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a:t>Đặc</a:t>
            </a:r>
            <a:r>
              <a:rPr lang="en-US" sz="2800" dirty="0"/>
              <a:t> </a:t>
            </a:r>
            <a:r>
              <a:rPr lang="en-US" sz="2800" dirty="0" err="1"/>
              <a:t>tính</a:t>
            </a:r>
            <a:r>
              <a:rPr lang="en-US" sz="2800" dirty="0"/>
              <a:t> </a:t>
            </a:r>
            <a:r>
              <a:rPr lang="en-US" sz="2800" dirty="0" err="1"/>
              <a:t>phân</a:t>
            </a:r>
            <a:r>
              <a:rPr lang="en-US" sz="2800" dirty="0"/>
              <a:t> </a:t>
            </a:r>
            <a:r>
              <a:rPr lang="en-US" sz="2800" dirty="0" err="1"/>
              <a:t>cực</a:t>
            </a:r>
            <a:r>
              <a:rPr lang="en-US" sz="2800" dirty="0"/>
              <a:t> </a:t>
            </a:r>
            <a:r>
              <a:rPr lang="en-US" sz="2800" dirty="0" err="1"/>
              <a:t>của</a:t>
            </a:r>
            <a:r>
              <a:rPr lang="en-US" sz="2800" dirty="0"/>
              <a:t> Antenna </a:t>
            </a:r>
            <a:r>
              <a:rPr lang="en-US" sz="2800" dirty="0" err="1"/>
              <a:t>Định</a:t>
            </a:r>
            <a:r>
              <a:rPr lang="en-US" sz="2800" dirty="0"/>
              <a:t> </a:t>
            </a:r>
            <a:r>
              <a:rPr lang="en-US" sz="2800" dirty="0" err="1"/>
              <a:t>hướng</a:t>
            </a:r>
            <a:endParaRPr lang="en-US" sz="3200"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152400" y="1447800"/>
                <a:ext cx="8763000" cy="433782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2800" dirty="0" smtClean="0"/>
                  <a:t>Công </a:t>
                </a:r>
                <a:r>
                  <a:rPr lang="en-US" sz="2800" dirty="0" err="1" smtClean="0"/>
                  <a:t>thức</a:t>
                </a:r>
                <a:r>
                  <a:rPr lang="en-US" sz="2800" dirty="0" smtClean="0"/>
                  <a:t> </a:t>
                </a:r>
                <a:r>
                  <a:rPr lang="en-US" sz="2800" dirty="0" err="1" smtClean="0"/>
                  <a:t>truyền</a:t>
                </a:r>
                <a:r>
                  <a:rPr lang="en-US" sz="2800" dirty="0" smtClean="0"/>
                  <a:t> </a:t>
                </a:r>
                <a:r>
                  <a:rPr lang="en-US" sz="2800" dirty="0" err="1" smtClean="0"/>
                  <a:t>dẫn</a:t>
                </a:r>
                <a:r>
                  <a:rPr lang="en-US" sz="2800" dirty="0" smtClean="0"/>
                  <a:t> FRIIS:</a:t>
                </a:r>
              </a:p>
              <a:p>
                <a:pPr algn="ctr"/>
                <a14:m>
                  <m:oMathPara xmlns:m="http://schemas.openxmlformats.org/officeDocument/2006/math">
                    <m:oMathParaPr>
                      <m:jc m:val="centerGroup"/>
                    </m:oMathParaPr>
                    <m:oMath xmlns:m="http://schemas.openxmlformats.org/officeDocument/2006/math">
                      <m:sSub>
                        <m:sSubPr>
                          <m:ctrlPr>
                            <a:rPr lang="en-US" sz="2800" i="1">
                              <a:latin typeface="Cambria Math"/>
                            </a:rPr>
                          </m:ctrlPr>
                        </m:sSubPr>
                        <m:e>
                          <m:r>
                            <a:rPr lang="en-US" sz="2800" i="1">
                              <a:latin typeface="Cambria Math"/>
                            </a:rPr>
                            <m:t>𝑃</m:t>
                          </m:r>
                        </m:e>
                        <m:sub>
                          <m:r>
                            <a:rPr lang="en-US" sz="2800" i="1">
                              <a:latin typeface="Cambria Math"/>
                            </a:rPr>
                            <m:t>𝑅</m:t>
                          </m:r>
                        </m:sub>
                      </m:sSub>
                      <m:r>
                        <a:rPr lang="en-US" sz="2800" i="1">
                          <a:latin typeface="Cambria Math"/>
                        </a:rPr>
                        <m:t>=10∗</m:t>
                      </m:r>
                      <m:func>
                        <m:funcPr>
                          <m:ctrlPr>
                            <a:rPr lang="en-US" sz="2800" i="1">
                              <a:latin typeface="Cambria Math"/>
                            </a:rPr>
                          </m:ctrlPr>
                        </m:funcPr>
                        <m:fName>
                          <m:r>
                            <m:rPr>
                              <m:sty m:val="p"/>
                            </m:rPr>
                            <a:rPr lang="en-US" sz="2800">
                              <a:latin typeface="Cambria Math"/>
                            </a:rPr>
                            <m:t>log</m:t>
                          </m:r>
                        </m:fName>
                        <m:e>
                          <m:d>
                            <m:dPr>
                              <m:ctrlPr>
                                <a:rPr lang="en-US" sz="2800" i="1">
                                  <a:latin typeface="Cambria Math"/>
                                </a:rPr>
                              </m:ctrlPr>
                            </m:dPr>
                            <m:e>
                              <m:f>
                                <m:fPr>
                                  <m:ctrlPr>
                                    <a:rPr lang="en-US" sz="2800" i="1">
                                      <a:latin typeface="Cambria Math"/>
                                    </a:rPr>
                                  </m:ctrlPr>
                                </m:fPr>
                                <m:num>
                                  <m:sSub>
                                    <m:sSubPr>
                                      <m:ctrlPr>
                                        <a:rPr lang="en-US" sz="2800" i="1">
                                          <a:latin typeface="Cambria Math"/>
                                        </a:rPr>
                                      </m:ctrlPr>
                                    </m:sSubPr>
                                    <m:e>
                                      <m:r>
                                        <a:rPr lang="en-US" sz="2800" i="1">
                                          <a:latin typeface="Cambria Math"/>
                                        </a:rPr>
                                        <m:t>𝑃</m:t>
                                      </m:r>
                                    </m:e>
                                    <m:sub>
                                      <m:r>
                                        <a:rPr lang="en-US" sz="2800" i="1">
                                          <a:latin typeface="Cambria Math"/>
                                        </a:rPr>
                                        <m:t>𝑇</m:t>
                                      </m:r>
                                    </m:sub>
                                  </m:sSub>
                                  <m:sSub>
                                    <m:sSubPr>
                                      <m:ctrlPr>
                                        <a:rPr lang="en-US" sz="2800" i="1">
                                          <a:latin typeface="Cambria Math"/>
                                        </a:rPr>
                                      </m:ctrlPr>
                                    </m:sSubPr>
                                    <m:e>
                                      <m:r>
                                        <a:rPr lang="en-US" sz="2800" i="1">
                                          <a:latin typeface="Cambria Math"/>
                                        </a:rPr>
                                        <m:t>𝐺</m:t>
                                      </m:r>
                                    </m:e>
                                    <m:sub>
                                      <m:r>
                                        <a:rPr lang="en-US" sz="2800" i="1">
                                          <a:latin typeface="Cambria Math"/>
                                        </a:rPr>
                                        <m:t>𝑇</m:t>
                                      </m:r>
                                    </m:sub>
                                  </m:sSub>
                                  <m:sSub>
                                    <m:sSubPr>
                                      <m:ctrlPr>
                                        <a:rPr lang="en-US" sz="2800" i="1">
                                          <a:latin typeface="Cambria Math"/>
                                        </a:rPr>
                                      </m:ctrlPr>
                                    </m:sSubPr>
                                    <m:e>
                                      <m:r>
                                        <a:rPr lang="en-US" sz="2800" i="1">
                                          <a:latin typeface="Cambria Math"/>
                                        </a:rPr>
                                        <m:t>𝐺</m:t>
                                      </m:r>
                                    </m:e>
                                    <m:sub>
                                      <m:r>
                                        <a:rPr lang="en-US" sz="2800" i="1">
                                          <a:latin typeface="Cambria Math"/>
                                        </a:rPr>
                                        <m:t>𝑅</m:t>
                                      </m:r>
                                    </m:sub>
                                  </m:sSub>
                                  <m:sSup>
                                    <m:sSupPr>
                                      <m:ctrlPr>
                                        <a:rPr lang="en-US" sz="2800" i="1">
                                          <a:latin typeface="Cambria Math"/>
                                        </a:rPr>
                                      </m:ctrlPr>
                                    </m:sSupPr>
                                    <m:e>
                                      <m:r>
                                        <a:rPr lang="en-US" sz="2800" i="1">
                                          <a:latin typeface="Cambria Math"/>
                                        </a:rPr>
                                        <m:t>𝑐</m:t>
                                      </m:r>
                                    </m:e>
                                    <m:sup>
                                      <m:r>
                                        <a:rPr lang="en-US" sz="2800" i="1">
                                          <a:latin typeface="Cambria Math"/>
                                        </a:rPr>
                                        <m:t>2</m:t>
                                      </m:r>
                                    </m:sup>
                                  </m:sSup>
                                </m:num>
                                <m:den>
                                  <m:sSup>
                                    <m:sSupPr>
                                      <m:ctrlPr>
                                        <a:rPr lang="en-US" sz="2800" i="1">
                                          <a:latin typeface="Cambria Math"/>
                                        </a:rPr>
                                      </m:ctrlPr>
                                    </m:sSupPr>
                                    <m:e>
                                      <m:d>
                                        <m:dPr>
                                          <m:ctrlPr>
                                            <a:rPr lang="en-US" sz="2800" i="1">
                                              <a:latin typeface="Cambria Math"/>
                                            </a:rPr>
                                          </m:ctrlPr>
                                        </m:dPr>
                                        <m:e>
                                          <m:r>
                                            <a:rPr lang="en-US" sz="2800" i="1">
                                              <a:latin typeface="Cambria Math"/>
                                            </a:rPr>
                                            <m:t>4</m:t>
                                          </m:r>
                                          <m:r>
                                            <a:rPr lang="en-US" sz="2800" i="1">
                                              <a:latin typeface="Cambria Math"/>
                                            </a:rPr>
                                            <m:t>𝜋</m:t>
                                          </m:r>
                                          <m:r>
                                            <a:rPr lang="en-US" sz="2800" i="1">
                                              <a:latin typeface="Cambria Math"/>
                                            </a:rPr>
                                            <m:t>𝑅𝑓</m:t>
                                          </m:r>
                                        </m:e>
                                      </m:d>
                                    </m:e>
                                    <m:sup>
                                      <m:r>
                                        <a:rPr lang="en-US" sz="2800" i="1">
                                          <a:latin typeface="Cambria Math"/>
                                        </a:rPr>
                                        <m:t>2</m:t>
                                      </m:r>
                                    </m:sup>
                                  </m:sSup>
                                </m:den>
                              </m:f>
                            </m:e>
                          </m:d>
                        </m:e>
                      </m:func>
                      <m:r>
                        <a:rPr lang="en-US" sz="2800" i="1">
                          <a:latin typeface="Cambria Math"/>
                        </a:rPr>
                        <m:t>+10∗</m:t>
                      </m:r>
                      <m:r>
                        <m:rPr>
                          <m:sty m:val="p"/>
                        </m:rPr>
                        <a:rPr lang="en-US" sz="2800">
                          <a:latin typeface="Cambria Math"/>
                        </a:rPr>
                        <m:t>log</m:t>
                      </m:r>
                      <m:r>
                        <a:rPr lang="en-US" sz="2800" i="1">
                          <a:latin typeface="Cambria Math"/>
                        </a:rPr>
                        <m:t>(</m:t>
                      </m:r>
                      <m:sSup>
                        <m:sSupPr>
                          <m:ctrlPr>
                            <a:rPr lang="en-US" sz="2800" i="1">
                              <a:latin typeface="Cambria Math"/>
                            </a:rPr>
                          </m:ctrlPr>
                        </m:sSupPr>
                        <m:e>
                          <m:r>
                            <a:rPr lang="en-US" sz="2800" i="1">
                              <a:latin typeface="Cambria Math"/>
                            </a:rPr>
                            <m:t>𝑐𝑜𝑠</m:t>
                          </m:r>
                        </m:e>
                        <m:sup>
                          <m:r>
                            <a:rPr lang="en-US" sz="2800" i="1">
                              <a:latin typeface="Cambria Math"/>
                            </a:rPr>
                            <m:t>2</m:t>
                          </m:r>
                        </m:sup>
                      </m:sSup>
                      <m:r>
                        <a:rPr lang="en-US" sz="2800" i="1">
                          <a:latin typeface="Cambria Math"/>
                        </a:rPr>
                        <m:t>𝜑</m:t>
                      </m:r>
                      <m:r>
                        <a:rPr lang="en-US" sz="2800" i="1">
                          <a:latin typeface="Cambria Math"/>
                        </a:rPr>
                        <m:t>)</m:t>
                      </m:r>
                    </m:oMath>
                  </m:oMathPara>
                </a14:m>
                <a:endParaRPr lang="en-US" sz="2800" dirty="0" smtClean="0"/>
              </a:p>
              <a:p>
                <a:pPr marL="1200150" lvl="1" indent="-457200">
                  <a:buFont typeface="Arial" panose="020B0604020202020204" pitchFamily="34" charset="0"/>
                  <a:buChar char="•"/>
                </a:pPr>
                <a14:m>
                  <m:oMath xmlns:m="http://schemas.openxmlformats.org/officeDocument/2006/math">
                    <m:sSub>
                      <m:sSubPr>
                        <m:ctrlPr>
                          <a:rPr lang="en-US" sz="2800" i="1" smtClean="0">
                            <a:latin typeface="Cambria Math"/>
                          </a:rPr>
                        </m:ctrlPr>
                      </m:sSubPr>
                      <m:e>
                        <m:r>
                          <a:rPr lang="en-US" sz="2800" b="0" i="1" smtClean="0">
                            <a:latin typeface="Cambria Math"/>
                          </a:rPr>
                          <m:t>𝑃</m:t>
                        </m:r>
                      </m:e>
                      <m:sub>
                        <m:r>
                          <a:rPr lang="en-US" sz="2800" b="0" i="1" smtClean="0">
                            <a:latin typeface="Cambria Math"/>
                          </a:rPr>
                          <m:t>𝑅</m:t>
                        </m:r>
                      </m:sub>
                    </m:sSub>
                  </m:oMath>
                </a14:m>
                <a:r>
                  <a:rPr lang="en-US" sz="2800" dirty="0" smtClean="0"/>
                  <a:t>, </a:t>
                </a:r>
                <a14:m>
                  <m:oMath xmlns:m="http://schemas.openxmlformats.org/officeDocument/2006/math">
                    <m:sSub>
                      <m:sSubPr>
                        <m:ctrlPr>
                          <a:rPr lang="en-US" sz="2800" i="1" dirty="0" smtClean="0">
                            <a:latin typeface="Cambria Math"/>
                          </a:rPr>
                        </m:ctrlPr>
                      </m:sSubPr>
                      <m:e>
                        <m:r>
                          <a:rPr lang="en-US" sz="2800" b="0" i="1" dirty="0" smtClean="0">
                            <a:latin typeface="Cambria Math"/>
                          </a:rPr>
                          <m:t>𝑃</m:t>
                        </m:r>
                      </m:e>
                      <m:sub>
                        <m:r>
                          <a:rPr lang="en-US" sz="2800" b="0" i="1" dirty="0" smtClean="0">
                            <a:latin typeface="Cambria Math"/>
                          </a:rPr>
                          <m:t>𝑇</m:t>
                        </m:r>
                      </m:sub>
                    </m:sSub>
                  </m:oMath>
                </a14:m>
                <a:r>
                  <a:rPr lang="en-US" sz="2800" dirty="0" smtClean="0"/>
                  <a:t> </a:t>
                </a:r>
                <a:r>
                  <a:rPr lang="en-US" sz="2800" dirty="0" err="1" smtClean="0"/>
                  <a:t>lần</a:t>
                </a:r>
                <a:r>
                  <a:rPr lang="en-US" sz="2800" dirty="0" smtClean="0"/>
                  <a:t> </a:t>
                </a:r>
                <a:r>
                  <a:rPr lang="en-US" sz="2800" dirty="0" err="1" smtClean="0"/>
                  <a:t>lượt</a:t>
                </a:r>
                <a:r>
                  <a:rPr lang="en-US" sz="2800" dirty="0" smtClean="0"/>
                  <a:t> </a:t>
                </a:r>
                <a:r>
                  <a:rPr lang="en-US" sz="2800" dirty="0" err="1" smtClean="0"/>
                  <a:t>là</a:t>
                </a:r>
                <a:r>
                  <a:rPr lang="en-US" sz="2800" dirty="0" smtClean="0"/>
                  <a:t> </a:t>
                </a:r>
                <a:r>
                  <a:rPr lang="en-US" sz="2800" dirty="0" err="1" smtClean="0"/>
                  <a:t>công</a:t>
                </a:r>
                <a:r>
                  <a:rPr lang="en-US" sz="2800" dirty="0" smtClean="0"/>
                  <a:t> </a:t>
                </a:r>
                <a:r>
                  <a:rPr lang="en-US" sz="2800" dirty="0" err="1" smtClean="0"/>
                  <a:t>suất</a:t>
                </a:r>
                <a:r>
                  <a:rPr lang="en-US" sz="2800" dirty="0" smtClean="0"/>
                  <a:t> </a:t>
                </a:r>
                <a:r>
                  <a:rPr lang="en-US" sz="2800" dirty="0" err="1" smtClean="0"/>
                  <a:t>thu</a:t>
                </a:r>
                <a:r>
                  <a:rPr lang="en-US" sz="2800" dirty="0" smtClean="0"/>
                  <a:t>, </a:t>
                </a:r>
                <a:r>
                  <a:rPr lang="en-US" sz="2800" dirty="0" err="1" smtClean="0"/>
                  <a:t>phát</a:t>
                </a:r>
                <a:r>
                  <a:rPr lang="en-US" sz="2800" dirty="0" smtClean="0"/>
                  <a:t> (</a:t>
                </a:r>
                <a14:m>
                  <m:oMath xmlns:m="http://schemas.openxmlformats.org/officeDocument/2006/math">
                    <m:r>
                      <a:rPr lang="en-US" sz="2800" i="1" dirty="0" smtClean="0">
                        <a:latin typeface="Cambria Math"/>
                      </a:rPr>
                      <m:t>𝑑𝐵𝑚</m:t>
                    </m:r>
                  </m:oMath>
                </a14:m>
                <a:r>
                  <a:rPr lang="en-US" sz="2800" dirty="0" smtClean="0"/>
                  <a:t>).</a:t>
                </a:r>
              </a:p>
              <a:p>
                <a:pPr marL="1200150" lvl="1" indent="-457200">
                  <a:buFont typeface="Arial" panose="020B0604020202020204" pitchFamily="34" charset="0"/>
                  <a:buChar char="•"/>
                </a:pPr>
                <a14:m>
                  <m:oMath xmlns:m="http://schemas.openxmlformats.org/officeDocument/2006/math">
                    <m:sSub>
                      <m:sSubPr>
                        <m:ctrlPr>
                          <a:rPr lang="en-US" sz="2800" i="1" smtClean="0">
                            <a:latin typeface="Cambria Math"/>
                          </a:rPr>
                        </m:ctrlPr>
                      </m:sSubPr>
                      <m:e>
                        <m:r>
                          <a:rPr lang="en-US" sz="2800" b="0" i="1" smtClean="0">
                            <a:latin typeface="Cambria Math"/>
                          </a:rPr>
                          <m:t>𝐺</m:t>
                        </m:r>
                      </m:e>
                      <m:sub>
                        <m:r>
                          <a:rPr lang="en-US" sz="2800" b="0" i="1" smtClean="0">
                            <a:latin typeface="Cambria Math"/>
                          </a:rPr>
                          <m:t>𝑅</m:t>
                        </m:r>
                      </m:sub>
                    </m:sSub>
                  </m:oMath>
                </a14:m>
                <a:r>
                  <a:rPr lang="en-US" sz="2800" dirty="0" smtClean="0"/>
                  <a:t>, </a:t>
                </a:r>
                <a14:m>
                  <m:oMath xmlns:m="http://schemas.openxmlformats.org/officeDocument/2006/math">
                    <m:sSub>
                      <m:sSubPr>
                        <m:ctrlPr>
                          <a:rPr lang="en-US" sz="2800" i="1" dirty="0" smtClean="0">
                            <a:latin typeface="Cambria Math"/>
                          </a:rPr>
                        </m:ctrlPr>
                      </m:sSubPr>
                      <m:e>
                        <m:r>
                          <a:rPr lang="en-US" sz="2800" b="0" i="1" dirty="0" smtClean="0">
                            <a:latin typeface="Cambria Math"/>
                          </a:rPr>
                          <m:t>𝐺</m:t>
                        </m:r>
                      </m:e>
                      <m:sub>
                        <m:r>
                          <a:rPr lang="en-US" sz="2800" b="0" i="1" dirty="0" smtClean="0">
                            <a:latin typeface="Cambria Math"/>
                          </a:rPr>
                          <m:t>𝑇</m:t>
                        </m:r>
                      </m:sub>
                    </m:sSub>
                  </m:oMath>
                </a14:m>
                <a:r>
                  <a:rPr lang="en-US" sz="2800" dirty="0" smtClean="0"/>
                  <a:t> </a:t>
                </a:r>
                <a:r>
                  <a:rPr lang="en-US" sz="2800" dirty="0" err="1" smtClean="0"/>
                  <a:t>lần</a:t>
                </a:r>
                <a:r>
                  <a:rPr lang="en-US" sz="2800" dirty="0" smtClean="0"/>
                  <a:t> </a:t>
                </a:r>
                <a:r>
                  <a:rPr lang="en-US" sz="2800" dirty="0" err="1" smtClean="0"/>
                  <a:t>lượt</a:t>
                </a:r>
                <a:r>
                  <a:rPr lang="en-US" sz="2800" dirty="0" smtClean="0"/>
                  <a:t> </a:t>
                </a:r>
                <a:r>
                  <a:rPr lang="en-US" sz="2800" dirty="0" err="1" smtClean="0"/>
                  <a:t>là</a:t>
                </a:r>
                <a:r>
                  <a:rPr lang="en-US" sz="2800" dirty="0" smtClean="0"/>
                  <a:t> </a:t>
                </a:r>
                <a:r>
                  <a:rPr lang="en-US" sz="2800" dirty="0" err="1" smtClean="0"/>
                  <a:t>độ</a:t>
                </a:r>
                <a:r>
                  <a:rPr lang="en-US" sz="2800" dirty="0" smtClean="0"/>
                  <a:t> </a:t>
                </a:r>
                <a:r>
                  <a:rPr lang="en-US" sz="2800" dirty="0" err="1" smtClean="0"/>
                  <a:t>lợi</a:t>
                </a:r>
                <a:r>
                  <a:rPr lang="en-US" sz="2800" dirty="0" smtClean="0"/>
                  <a:t> Antenna </a:t>
                </a:r>
                <a:r>
                  <a:rPr lang="en-US" sz="2800" dirty="0" err="1" smtClean="0"/>
                  <a:t>thu</a:t>
                </a:r>
                <a:r>
                  <a:rPr lang="en-US" sz="2800" dirty="0" smtClean="0"/>
                  <a:t>, </a:t>
                </a:r>
                <a:r>
                  <a:rPr lang="en-US" sz="2800" dirty="0" err="1" smtClean="0"/>
                  <a:t>phát</a:t>
                </a:r>
                <a:r>
                  <a:rPr lang="en-US" sz="2800" dirty="0" smtClean="0"/>
                  <a:t> (</a:t>
                </a:r>
                <a14:m>
                  <m:oMath xmlns:m="http://schemas.openxmlformats.org/officeDocument/2006/math">
                    <m:r>
                      <a:rPr lang="en-US" sz="2800" b="0" i="1" smtClean="0">
                        <a:latin typeface="Cambria Math"/>
                      </a:rPr>
                      <m:t>𝑑𝐵𝑖</m:t>
                    </m:r>
                  </m:oMath>
                </a14:m>
                <a:r>
                  <a:rPr lang="en-US" sz="2800" dirty="0" smtClean="0"/>
                  <a:t>).</a:t>
                </a:r>
              </a:p>
              <a:p>
                <a:pPr marL="1200150" lvl="1" indent="-457200">
                  <a:buFont typeface="Arial" panose="020B0604020202020204" pitchFamily="34" charset="0"/>
                  <a:buChar char="•"/>
                </a:pPr>
                <a14:m>
                  <m:oMath xmlns:m="http://schemas.openxmlformats.org/officeDocument/2006/math">
                    <m:r>
                      <a:rPr lang="en-US" sz="2800" b="0" i="1" smtClean="0">
                        <a:latin typeface="Cambria Math"/>
                      </a:rPr>
                      <m:t>𝑐</m:t>
                    </m:r>
                    <m:r>
                      <a:rPr lang="en-US" sz="2800" b="0" i="1" smtClean="0">
                        <a:latin typeface="Cambria Math"/>
                        <a:ea typeface="Cambria Math"/>
                      </a:rPr>
                      <m:t>≈3∗</m:t>
                    </m:r>
                    <m:sSup>
                      <m:sSupPr>
                        <m:ctrlPr>
                          <a:rPr lang="en-US" sz="2800" b="0" i="1" smtClean="0">
                            <a:latin typeface="Cambria Math"/>
                            <a:ea typeface="Cambria Math"/>
                          </a:rPr>
                        </m:ctrlPr>
                      </m:sSupPr>
                      <m:e>
                        <m:r>
                          <a:rPr lang="en-US" sz="2800" b="0" i="1" smtClean="0">
                            <a:latin typeface="Cambria Math"/>
                            <a:ea typeface="Cambria Math"/>
                          </a:rPr>
                          <m:t>10</m:t>
                        </m:r>
                      </m:e>
                      <m:sup>
                        <m:r>
                          <a:rPr lang="en-US" sz="2800" b="0" i="1" smtClean="0">
                            <a:latin typeface="Cambria Math"/>
                            <a:ea typeface="Cambria Math"/>
                          </a:rPr>
                          <m:t>8</m:t>
                        </m:r>
                      </m:sup>
                    </m:sSup>
                  </m:oMath>
                </a14:m>
                <a:r>
                  <a:rPr lang="en-US" sz="2800" dirty="0" smtClean="0"/>
                  <a:t> </a:t>
                </a:r>
                <a:r>
                  <a:rPr lang="en-US" sz="2800" dirty="0" err="1" smtClean="0"/>
                  <a:t>là</a:t>
                </a:r>
                <a:r>
                  <a:rPr lang="en-US" sz="2800" dirty="0" smtClean="0"/>
                  <a:t> </a:t>
                </a:r>
                <a:r>
                  <a:rPr lang="en-US" sz="2800" dirty="0" err="1" smtClean="0"/>
                  <a:t>tốc</a:t>
                </a:r>
                <a:r>
                  <a:rPr lang="en-US" sz="2800" dirty="0" smtClean="0"/>
                  <a:t> </a:t>
                </a:r>
                <a:r>
                  <a:rPr lang="en-US" sz="2800" dirty="0" err="1" smtClean="0"/>
                  <a:t>độ</a:t>
                </a:r>
                <a:r>
                  <a:rPr lang="en-US" sz="2800" dirty="0" smtClean="0"/>
                  <a:t> </a:t>
                </a:r>
                <a:r>
                  <a:rPr lang="en-US" sz="2800" dirty="0" err="1" smtClean="0"/>
                  <a:t>ánh</a:t>
                </a:r>
                <a:r>
                  <a:rPr lang="en-US" sz="2800" dirty="0" smtClean="0"/>
                  <a:t> </a:t>
                </a:r>
                <a:r>
                  <a:rPr lang="en-US" sz="2800" dirty="0" err="1" smtClean="0"/>
                  <a:t>sáng</a:t>
                </a:r>
                <a:r>
                  <a:rPr lang="en-US" sz="2800" dirty="0"/>
                  <a:t> </a:t>
                </a:r>
                <a:r>
                  <a:rPr lang="en-US" sz="2800" dirty="0" smtClean="0"/>
                  <a:t>(</a:t>
                </a:r>
                <a14:m>
                  <m:oMath xmlns:m="http://schemas.openxmlformats.org/officeDocument/2006/math">
                    <m:r>
                      <a:rPr lang="en-US" sz="2800" b="0" i="1" smtClean="0">
                        <a:latin typeface="Cambria Math"/>
                      </a:rPr>
                      <m:t>𝑚</m:t>
                    </m:r>
                    <m:r>
                      <a:rPr lang="en-US" sz="2800" b="0" i="1" smtClean="0">
                        <a:latin typeface="Cambria Math"/>
                      </a:rPr>
                      <m:t>/</m:t>
                    </m:r>
                    <m:r>
                      <a:rPr lang="en-US" sz="2800" b="0" i="1" smtClean="0">
                        <a:latin typeface="Cambria Math"/>
                      </a:rPr>
                      <m:t>𝑠</m:t>
                    </m:r>
                  </m:oMath>
                </a14:m>
                <a:r>
                  <a:rPr lang="en-US" sz="2800" dirty="0" smtClean="0"/>
                  <a:t>).</a:t>
                </a:r>
              </a:p>
              <a:p>
                <a:pPr marL="1200150" lvl="1" indent="-457200">
                  <a:buFont typeface="Arial" panose="020B0604020202020204" pitchFamily="34" charset="0"/>
                  <a:buChar char="•"/>
                </a:pPr>
                <a14:m>
                  <m:oMath xmlns:m="http://schemas.openxmlformats.org/officeDocument/2006/math">
                    <m:r>
                      <a:rPr lang="en-US" sz="2800" b="0" i="1" smtClean="0">
                        <a:latin typeface="Cambria Math"/>
                      </a:rPr>
                      <m:t>𝑓</m:t>
                    </m:r>
                  </m:oMath>
                </a14:m>
                <a:r>
                  <a:rPr lang="en-US" sz="2800" dirty="0" smtClean="0"/>
                  <a:t> </a:t>
                </a:r>
                <a:r>
                  <a:rPr lang="en-US" sz="2800" dirty="0" err="1" smtClean="0"/>
                  <a:t>là</a:t>
                </a:r>
                <a:r>
                  <a:rPr lang="en-US" sz="2800" dirty="0" smtClean="0"/>
                  <a:t> </a:t>
                </a:r>
                <a:r>
                  <a:rPr lang="en-US" sz="2800" dirty="0" err="1" smtClean="0"/>
                  <a:t>tần</a:t>
                </a:r>
                <a:r>
                  <a:rPr lang="en-US" sz="2800" dirty="0" smtClean="0"/>
                  <a:t> </a:t>
                </a:r>
                <a:r>
                  <a:rPr lang="en-US" sz="2800" dirty="0" err="1" smtClean="0"/>
                  <a:t>số</a:t>
                </a:r>
                <a:r>
                  <a:rPr lang="en-US" sz="2800" dirty="0" smtClean="0"/>
                  <a:t> </a:t>
                </a:r>
                <a:r>
                  <a:rPr lang="en-US" sz="2800" dirty="0" err="1" smtClean="0"/>
                  <a:t>của</a:t>
                </a:r>
                <a:r>
                  <a:rPr lang="en-US" sz="2800" dirty="0" smtClean="0"/>
                  <a:t> </a:t>
                </a:r>
                <a:r>
                  <a:rPr lang="en-US" sz="2800" dirty="0" err="1" smtClean="0"/>
                  <a:t>tín</a:t>
                </a:r>
                <a:r>
                  <a:rPr lang="en-US" sz="2800" dirty="0" smtClean="0"/>
                  <a:t> </a:t>
                </a:r>
                <a:r>
                  <a:rPr lang="en-US" sz="2800" dirty="0" err="1" smtClean="0"/>
                  <a:t>hiệu</a:t>
                </a:r>
                <a:r>
                  <a:rPr lang="en-US" sz="2800" dirty="0"/>
                  <a:t> </a:t>
                </a:r>
                <a:r>
                  <a:rPr lang="en-US" sz="2800" dirty="0" smtClean="0"/>
                  <a:t>(</a:t>
                </a:r>
                <a14:m>
                  <m:oMath xmlns:m="http://schemas.openxmlformats.org/officeDocument/2006/math">
                    <m:r>
                      <a:rPr lang="en-US" sz="2800" i="1" dirty="0" smtClean="0">
                        <a:latin typeface="Cambria Math"/>
                      </a:rPr>
                      <m:t>𝐻𝑧</m:t>
                    </m:r>
                  </m:oMath>
                </a14:m>
                <a:r>
                  <a:rPr lang="en-US" sz="2800" dirty="0" smtClean="0"/>
                  <a:t>).</a:t>
                </a:r>
              </a:p>
              <a:p>
                <a:pPr marL="1200150" lvl="1" indent="-457200">
                  <a:buFont typeface="Arial" panose="020B0604020202020204" pitchFamily="34" charset="0"/>
                  <a:buChar char="•"/>
                </a:pPr>
                <a14:m>
                  <m:oMath xmlns:m="http://schemas.openxmlformats.org/officeDocument/2006/math">
                    <m:r>
                      <a:rPr lang="en-US" sz="2800" b="0" i="1" smtClean="0">
                        <a:latin typeface="Cambria Math"/>
                      </a:rPr>
                      <m:t>𝑅</m:t>
                    </m:r>
                  </m:oMath>
                </a14:m>
                <a:r>
                  <a:rPr lang="en-US" sz="2800" dirty="0" smtClean="0"/>
                  <a:t> </a:t>
                </a:r>
                <a:r>
                  <a:rPr lang="en-US" sz="2800" dirty="0" err="1" smtClean="0"/>
                  <a:t>là</a:t>
                </a:r>
                <a:r>
                  <a:rPr lang="en-US" sz="2800" dirty="0" smtClean="0"/>
                  <a:t> </a:t>
                </a:r>
                <a:r>
                  <a:rPr lang="en-US" sz="2800" dirty="0" err="1" smtClean="0"/>
                  <a:t>khoảng</a:t>
                </a:r>
                <a:r>
                  <a:rPr lang="en-US" sz="2800" dirty="0" smtClean="0"/>
                  <a:t> </a:t>
                </a:r>
                <a:r>
                  <a:rPr lang="en-US" sz="2800" dirty="0" err="1" smtClean="0"/>
                  <a:t>cách</a:t>
                </a:r>
                <a:r>
                  <a:rPr lang="en-US" sz="2800" dirty="0" smtClean="0"/>
                  <a:t> </a:t>
                </a:r>
                <a:r>
                  <a:rPr lang="en-US" sz="2800" dirty="0" err="1" smtClean="0"/>
                  <a:t>giữ</a:t>
                </a:r>
                <a:r>
                  <a:rPr lang="en-US" sz="2800" dirty="0" smtClean="0"/>
                  <a:t> </a:t>
                </a:r>
                <a:r>
                  <a:rPr lang="en-US" sz="2800" dirty="0" err="1" smtClean="0"/>
                  <a:t>thiết</a:t>
                </a:r>
                <a:r>
                  <a:rPr lang="en-US" sz="2800" dirty="0" smtClean="0"/>
                  <a:t> </a:t>
                </a:r>
                <a:r>
                  <a:rPr lang="en-US" sz="2800" dirty="0" err="1" smtClean="0"/>
                  <a:t>bị</a:t>
                </a:r>
                <a:r>
                  <a:rPr lang="en-US" sz="2800" dirty="0" smtClean="0"/>
                  <a:t> </a:t>
                </a:r>
                <a:r>
                  <a:rPr lang="en-US" sz="2800" dirty="0" err="1" smtClean="0"/>
                  <a:t>thu</a:t>
                </a:r>
                <a:r>
                  <a:rPr lang="en-US" sz="2800" dirty="0" smtClean="0"/>
                  <a:t> </a:t>
                </a:r>
                <a:r>
                  <a:rPr lang="en-US" sz="2800" dirty="0" err="1" smtClean="0"/>
                  <a:t>và</a:t>
                </a:r>
                <a:r>
                  <a:rPr lang="en-US" sz="2800" dirty="0" smtClean="0"/>
                  <a:t> </a:t>
                </a:r>
                <a:r>
                  <a:rPr lang="en-US" sz="2800" dirty="0" err="1" smtClean="0"/>
                  <a:t>phát</a:t>
                </a:r>
                <a:r>
                  <a:rPr lang="en-US" sz="2800" dirty="0"/>
                  <a:t> </a:t>
                </a:r>
                <a:r>
                  <a:rPr lang="en-US" sz="2800" dirty="0" smtClean="0"/>
                  <a:t>(</a:t>
                </a:r>
                <a14:m>
                  <m:oMath xmlns:m="http://schemas.openxmlformats.org/officeDocument/2006/math">
                    <m:r>
                      <a:rPr lang="en-US" sz="2800" b="0" i="1" smtClean="0">
                        <a:latin typeface="Cambria Math"/>
                      </a:rPr>
                      <m:t>𝑚</m:t>
                    </m:r>
                  </m:oMath>
                </a14:m>
                <a:r>
                  <a:rPr lang="en-US" sz="2800" dirty="0" smtClean="0"/>
                  <a:t>).</a:t>
                </a:r>
              </a:p>
              <a:p>
                <a:pPr marL="1200150" lvl="1" indent="-457200">
                  <a:buFont typeface="Arial" panose="020B0604020202020204" pitchFamily="34" charset="0"/>
                  <a:buChar char="•"/>
                </a:pPr>
                <a:endParaRPr lang="en-US" sz="3200"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152400" y="1447800"/>
                <a:ext cx="8763000" cy="4337823"/>
              </a:xfrm>
              <a:prstGeom prst="rect">
                <a:avLst/>
              </a:prstGeom>
              <a:blipFill rotWithShape="1">
                <a:blip r:embed="rId3"/>
                <a:stretch>
                  <a:fillRect l="-1391" t="-1266"/>
                </a:stretch>
              </a:blipFill>
            </p:spPr>
            <p:txBody>
              <a:bodyPr/>
              <a:lstStyle/>
              <a:p>
                <a:r>
                  <a:rPr lang="en-US">
                    <a:noFill/>
                  </a:rPr>
                  <a:t> </a:t>
                </a:r>
              </a:p>
            </p:txBody>
          </p:sp>
        </mc:Fallback>
      </mc:AlternateContent>
      <p:pic>
        <p:nvPicPr>
          <p:cNvPr id="7" name="Picture 6" descr="F:\luanvanword\C5-ImproveRSSI\formula\RSSIvsAngle.jpg"/>
          <p:cNvPicPr/>
          <p:nvPr/>
        </p:nvPicPr>
        <p:blipFill>
          <a:blip r:embed="rId4">
            <a:extLst>
              <a:ext uri="{28A0092B-C50C-407E-A947-70E740481C1C}">
                <a14:useLocalDpi xmlns:a14="http://schemas.microsoft.com/office/drawing/2010/main" val="0"/>
              </a:ext>
            </a:extLst>
          </a:blip>
          <a:srcRect/>
          <a:stretch>
            <a:fillRect/>
          </a:stretch>
        </p:blipFill>
        <p:spPr bwMode="auto">
          <a:xfrm>
            <a:off x="762000" y="1504502"/>
            <a:ext cx="7620000" cy="3810000"/>
          </a:xfrm>
          <a:prstGeom prst="rect">
            <a:avLst/>
          </a:prstGeom>
          <a:noFill/>
          <a:ln>
            <a:noFill/>
          </a:ln>
        </p:spPr>
      </p:pic>
      <p:sp>
        <p:nvSpPr>
          <p:cNvPr id="8" name="Content Placeholder 2"/>
          <p:cNvSpPr txBox="1">
            <a:spLocks/>
          </p:cNvSpPr>
          <p:nvPr/>
        </p:nvSpPr>
        <p:spPr>
          <a:xfrm>
            <a:off x="228600" y="5562600"/>
            <a:ext cx="8686800" cy="5486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Khảo</a:t>
            </a:r>
            <a:r>
              <a:rPr lang="en-US" sz="2800" dirty="0" smtClean="0"/>
              <a:t> </a:t>
            </a:r>
            <a:r>
              <a:rPr lang="en-US" sz="2800" dirty="0" err="1" smtClean="0"/>
              <a:t>sát</a:t>
            </a:r>
            <a:r>
              <a:rPr lang="en-US" sz="2800" dirty="0" smtClean="0"/>
              <a:t> RSSI </a:t>
            </a:r>
            <a:r>
              <a:rPr lang="en-US" sz="2800" dirty="0" err="1" smtClean="0"/>
              <a:t>tại</a:t>
            </a:r>
            <a:r>
              <a:rPr lang="en-US" sz="2800" dirty="0" smtClean="0"/>
              <a:t> </a:t>
            </a:r>
            <a:r>
              <a:rPr lang="en-US" sz="2800" dirty="0" err="1" smtClean="0"/>
              <a:t>các</a:t>
            </a:r>
            <a:r>
              <a:rPr lang="en-US" sz="2800" dirty="0" smtClean="0"/>
              <a:t> </a:t>
            </a:r>
            <a:r>
              <a:rPr lang="en-US" sz="2800" dirty="0" err="1" smtClean="0"/>
              <a:t>vị</a:t>
            </a:r>
            <a:r>
              <a:rPr lang="en-US" sz="2800" dirty="0" smtClean="0"/>
              <a:t> </a:t>
            </a:r>
            <a:r>
              <a:rPr lang="en-US" sz="2800" dirty="0" err="1" smtClean="0"/>
              <a:t>trí</a:t>
            </a:r>
            <a:r>
              <a:rPr lang="en-US" sz="2800" dirty="0" smtClean="0"/>
              <a:t> </a:t>
            </a:r>
            <a:r>
              <a:rPr lang="en-US" sz="2800" dirty="0" err="1" smtClean="0"/>
              <a:t>xung</a:t>
            </a:r>
            <a:r>
              <a:rPr lang="en-US" sz="2800" dirty="0" smtClean="0"/>
              <a:t> </a:t>
            </a:r>
            <a:r>
              <a:rPr lang="en-US" sz="2800" dirty="0" err="1" smtClean="0"/>
              <a:t>quanh</a:t>
            </a:r>
            <a:r>
              <a:rPr lang="en-US" sz="2800" dirty="0" smtClean="0"/>
              <a:t> Beacon</a:t>
            </a:r>
            <a:endParaRPr lang="en-US" sz="3200" dirty="0"/>
          </a:p>
        </p:txBody>
      </p:sp>
      <p:sp>
        <p:nvSpPr>
          <p:cNvPr id="9" name="Slide Number Placeholder 8"/>
          <p:cNvSpPr>
            <a:spLocks noGrp="1"/>
          </p:cNvSpPr>
          <p:nvPr>
            <p:ph type="sldNum" sz="quarter" idx="12"/>
          </p:nvPr>
        </p:nvSpPr>
        <p:spPr/>
        <p:txBody>
          <a:bodyPr/>
          <a:lstStyle/>
          <a:p>
            <a:fld id="{F3B462BE-C45E-4935-BE55-C65AB9E01E91}" type="slidenum">
              <a:rPr lang="en-US" smtClean="0"/>
              <a:pPr/>
              <a:t>11</a:t>
            </a:fld>
            <a:endParaRPr lang="en-US"/>
          </a:p>
        </p:txBody>
      </p:sp>
    </p:spTree>
    <p:extLst>
      <p:ext uri="{BB962C8B-B14F-4D97-AF65-F5344CB8AC3E}">
        <p14:creationId xmlns:p14="http://schemas.microsoft.com/office/powerpoint/2010/main" val="333047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quát</a:t>
            </a:r>
            <a:r>
              <a:rPr lang="en-US" dirty="0" smtClean="0"/>
              <a:t> </a:t>
            </a:r>
            <a:r>
              <a:rPr lang="en-US" dirty="0" err="1" smtClean="0"/>
              <a:t>sơ</a:t>
            </a:r>
            <a:r>
              <a:rPr lang="en-US" dirty="0" smtClean="0"/>
              <a:t> </a:t>
            </a:r>
            <a:r>
              <a:rPr lang="en-US" dirty="0" err="1" smtClean="0"/>
              <a:t>đồ</a:t>
            </a:r>
            <a:r>
              <a:rPr lang="en-US" dirty="0" smtClean="0"/>
              <a:t> </a:t>
            </a:r>
            <a:r>
              <a:rPr lang="en-US" dirty="0" err="1" smtClean="0"/>
              <a:t>khối</a:t>
            </a:r>
            <a:endParaRPr lang="en-US" dirty="0"/>
          </a:p>
        </p:txBody>
      </p:sp>
      <p:pic>
        <p:nvPicPr>
          <p:cNvPr id="4" name="Picture 3" descr="F:\luanvanword\C6-BlockDiagram\IPS.png"/>
          <p:cNvPicPr/>
          <p:nvPr/>
        </p:nvPicPr>
        <p:blipFill>
          <a:blip r:embed="rId2">
            <a:extLst>
              <a:ext uri="{28A0092B-C50C-407E-A947-70E740481C1C}">
                <a14:useLocalDpi xmlns:a14="http://schemas.microsoft.com/office/drawing/2010/main" val="0"/>
              </a:ext>
            </a:extLst>
          </a:blip>
          <a:srcRect/>
          <a:stretch>
            <a:fillRect/>
          </a:stretch>
        </p:blipFill>
        <p:spPr bwMode="auto">
          <a:xfrm>
            <a:off x="990600" y="762000"/>
            <a:ext cx="7326630" cy="7980998"/>
          </a:xfrm>
          <a:prstGeom prst="rect">
            <a:avLst/>
          </a:prstGeom>
          <a:noFill/>
          <a:ln>
            <a:noFill/>
          </a:ln>
        </p:spPr>
      </p:pic>
      <p:sp>
        <p:nvSpPr>
          <p:cNvPr id="3" name="Slide Number Placeholder 2"/>
          <p:cNvSpPr>
            <a:spLocks noGrp="1"/>
          </p:cNvSpPr>
          <p:nvPr>
            <p:ph type="sldNum" sz="quarter" idx="12"/>
          </p:nvPr>
        </p:nvSpPr>
        <p:spPr/>
        <p:txBody>
          <a:bodyPr/>
          <a:lstStyle/>
          <a:p>
            <a:fld id="{F3B462BE-C45E-4935-BE55-C65AB9E01E91}" type="slidenum">
              <a:rPr lang="en-US" smtClean="0"/>
              <a:pPr/>
              <a:t>12</a:t>
            </a:fld>
            <a:endParaRPr lang="en-US"/>
          </a:p>
        </p:txBody>
      </p:sp>
    </p:spTree>
    <p:extLst>
      <p:ext uri="{BB962C8B-B14F-4D97-AF65-F5344CB8AC3E}">
        <p14:creationId xmlns:p14="http://schemas.microsoft.com/office/powerpoint/2010/main" val="237063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4.07407E-6 L -0.00052 -0.33726 " pathEditMode="relative" rAng="0" ptsTypes="AA">
                                      <p:cBhvr>
                                        <p:cTn id="6" dur="1000" fill="hold"/>
                                        <p:tgtEl>
                                          <p:spTgt spid="4"/>
                                        </p:tgtEl>
                                        <p:attrNameLst>
                                          <p:attrName>ppt_x</p:attrName>
                                          <p:attrName>ppt_y</p:attrName>
                                        </p:attrNameLst>
                                      </p:cBhvr>
                                      <p:rCtr x="-35" y="-16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5. </a:t>
            </a:r>
            <a:r>
              <a:rPr lang="en-US" dirty="0" err="1" smtClean="0"/>
              <a:t>Đánh</a:t>
            </a:r>
            <a:r>
              <a:rPr lang="en-US" dirty="0" smtClean="0"/>
              <a:t> </a:t>
            </a:r>
            <a:r>
              <a:rPr lang="en-US" dirty="0" err="1" smtClean="0"/>
              <a:t>giá</a:t>
            </a:r>
            <a:r>
              <a:rPr lang="en-US" dirty="0" smtClean="0"/>
              <a:t>, </a:t>
            </a:r>
            <a:r>
              <a:rPr lang="en-US" dirty="0" err="1"/>
              <a:t>K</a:t>
            </a:r>
            <a:r>
              <a:rPr lang="en-US" dirty="0" err="1" smtClean="0"/>
              <a:t>ết</a:t>
            </a:r>
            <a:r>
              <a:rPr lang="en-US" dirty="0" smtClean="0"/>
              <a:t> </a:t>
            </a:r>
            <a:r>
              <a:rPr lang="en-US" dirty="0" err="1" smtClean="0"/>
              <a:t>luận</a:t>
            </a:r>
            <a:r>
              <a:rPr lang="en-US" dirty="0" smtClean="0"/>
              <a:t> </a:t>
            </a:r>
            <a:r>
              <a:rPr lang="en-US" dirty="0" err="1" smtClean="0"/>
              <a:t>và</a:t>
            </a:r>
            <a:r>
              <a:rPr lang="en-US" dirty="0" smtClean="0"/>
              <a:t> </a:t>
            </a:r>
            <a:r>
              <a:rPr lang="en-US" dirty="0" err="1"/>
              <a:t>H</a:t>
            </a:r>
            <a:r>
              <a:rPr lang="en-US" dirty="0" err="1" smtClean="0"/>
              <a:t>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a:xfrm>
            <a:off x="228600" y="822957"/>
            <a:ext cx="8686800" cy="701043"/>
          </a:xfrm>
        </p:spPr>
        <p:txBody>
          <a:bodyPr>
            <a:normAutofit/>
          </a:bodyPr>
          <a:lstStyle/>
          <a:p>
            <a:pPr algn="ctr"/>
            <a:r>
              <a:rPr lang="en-US" sz="3200" dirty="0" err="1" smtClean="0"/>
              <a:t>Lựa</a:t>
            </a:r>
            <a:r>
              <a:rPr lang="en-US" sz="3200" dirty="0" smtClean="0"/>
              <a:t> </a:t>
            </a:r>
            <a:r>
              <a:rPr lang="en-US" sz="3200" dirty="0" err="1" smtClean="0"/>
              <a:t>chọn</a:t>
            </a:r>
            <a:r>
              <a:rPr lang="en-US" sz="3200" dirty="0" smtClean="0"/>
              <a:t> Antenna</a:t>
            </a:r>
            <a:endParaRPr lang="en-US" sz="3200" dirty="0"/>
          </a:p>
        </p:txBody>
      </p:sp>
      <p:pic>
        <p:nvPicPr>
          <p:cNvPr id="4" name="Picture 3" descr="F:\luanvanword\C7-Result\Antenna\antenna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524000"/>
            <a:ext cx="2194560" cy="2783101"/>
          </a:xfrm>
          <a:prstGeom prst="rect">
            <a:avLst/>
          </a:prstGeom>
          <a:noFill/>
          <a:ln>
            <a:noFill/>
          </a:ln>
        </p:spPr>
      </p:pic>
      <p:pic>
        <p:nvPicPr>
          <p:cNvPr id="5" name="Picture 4" descr="F:\luanvanword\C7-Result\Antenna\antenna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55" y="1524000"/>
            <a:ext cx="2079845" cy="2783101"/>
          </a:xfrm>
          <a:prstGeom prst="rect">
            <a:avLst/>
          </a:prstGeom>
          <a:noFill/>
          <a:ln>
            <a:noFill/>
          </a:ln>
        </p:spPr>
      </p:pic>
      <p:pic>
        <p:nvPicPr>
          <p:cNvPr id="6" name="Picture 5" descr="F:\luanvanword\C7-Result\Antenna\antenna3.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1524000"/>
            <a:ext cx="2194560" cy="2783101"/>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1779230032"/>
              </p:ext>
            </p:extLst>
          </p:nvPr>
        </p:nvGraphicFramePr>
        <p:xfrm>
          <a:off x="1371600" y="4648200"/>
          <a:ext cx="6477000" cy="1219200"/>
        </p:xfrm>
        <a:graphic>
          <a:graphicData uri="http://schemas.openxmlformats.org/drawingml/2006/table">
            <a:tbl>
              <a:tblPr firstRow="1" firstCol="1" bandRow="1">
                <a:tableStyleId>{5C22544A-7EE6-4342-B048-85BDC9FD1C3A}</a:tableStyleId>
              </a:tblPr>
              <a:tblGrid>
                <a:gridCol w="1618890"/>
                <a:gridCol w="1618890"/>
                <a:gridCol w="1619610"/>
                <a:gridCol w="1619610"/>
              </a:tblGrid>
              <a:tr h="406400">
                <a:tc>
                  <a:txBody>
                    <a:bodyPr/>
                    <a:lstStyle/>
                    <a:p>
                      <a:pPr marL="0" marR="0" indent="0" algn="ctr">
                        <a:lnSpc>
                          <a:spcPct val="150000"/>
                        </a:lnSpc>
                        <a:spcBef>
                          <a:spcPts val="0"/>
                        </a:spcBef>
                        <a:spcAft>
                          <a:spcPts val="0"/>
                        </a:spcAft>
                      </a:pPr>
                      <a:r>
                        <a:rPr lang="en-US" sz="1300">
                          <a:effectLst/>
                        </a:rPr>
                        <a:t> </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Dài</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Trung bình</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Ngắn</a:t>
                      </a:r>
                      <a:endParaRPr lang="en-US" sz="1300">
                        <a:effectLst/>
                        <a:latin typeface="Cambria"/>
                        <a:ea typeface="Calibri"/>
                        <a:cs typeface="Times New Roman"/>
                      </a:endParaRPr>
                    </a:p>
                  </a:txBody>
                  <a:tcPr marL="68580" marR="68580" marT="0" marB="0" anchor="ctr"/>
                </a:tc>
              </a:tr>
              <a:tr h="406400">
                <a:tc>
                  <a:txBody>
                    <a:bodyPr/>
                    <a:lstStyle/>
                    <a:p>
                      <a:pPr marL="0" marR="0" indent="0" algn="ctr">
                        <a:lnSpc>
                          <a:spcPct val="150000"/>
                        </a:lnSpc>
                        <a:spcBef>
                          <a:spcPts val="0"/>
                        </a:spcBef>
                        <a:spcAft>
                          <a:spcPts val="0"/>
                        </a:spcAft>
                      </a:pPr>
                      <a:r>
                        <a:rPr lang="en-US" sz="1300">
                          <a:effectLst/>
                        </a:rPr>
                        <a:t>Gain (dBi)</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9</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3</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1.8</a:t>
                      </a:r>
                      <a:endParaRPr lang="en-US" sz="1300">
                        <a:effectLst/>
                        <a:latin typeface="Cambria"/>
                        <a:ea typeface="Calibri"/>
                        <a:cs typeface="Times New Roman"/>
                      </a:endParaRPr>
                    </a:p>
                  </a:txBody>
                  <a:tcPr marL="68580" marR="68580" marT="0" marB="0" anchor="ctr"/>
                </a:tc>
              </a:tr>
              <a:tr h="406400">
                <a:tc>
                  <a:txBody>
                    <a:bodyPr/>
                    <a:lstStyle/>
                    <a:p>
                      <a:pPr marL="0" marR="0" indent="0" algn="ctr">
                        <a:lnSpc>
                          <a:spcPct val="150000"/>
                        </a:lnSpc>
                        <a:spcBef>
                          <a:spcPts val="0"/>
                        </a:spcBef>
                        <a:spcAft>
                          <a:spcPts val="0"/>
                        </a:spcAft>
                      </a:pPr>
                      <a:r>
                        <a:rPr lang="en-US" sz="1300">
                          <a:effectLst/>
                        </a:rPr>
                        <a:t>Length (mm)</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390</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110</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50</a:t>
                      </a:r>
                      <a:endParaRPr lang="en-US" sz="1300" dirty="0">
                        <a:effectLst/>
                        <a:latin typeface="Cambria"/>
                        <a:ea typeface="Calibri"/>
                        <a:cs typeface="Times New Roman"/>
                      </a:endParaRPr>
                    </a:p>
                  </a:txBody>
                  <a:tcPr marL="68580" marR="68580" marT="0" marB="0" anchor="ctr"/>
                </a:tc>
              </a:tr>
            </a:tbl>
          </a:graphicData>
        </a:graphic>
      </p:graphicFrame>
      <p:sp>
        <p:nvSpPr>
          <p:cNvPr id="8" name="Content Placeholder 2"/>
          <p:cNvSpPr txBox="1">
            <a:spLocks/>
          </p:cNvSpPr>
          <p:nvPr/>
        </p:nvSpPr>
        <p:spPr>
          <a:xfrm>
            <a:off x="304800" y="5791200"/>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Thông</a:t>
            </a:r>
            <a:r>
              <a:rPr lang="en-US" sz="2800" dirty="0" smtClean="0"/>
              <a:t> </a:t>
            </a:r>
            <a:r>
              <a:rPr lang="en-US" sz="2800" dirty="0" err="1" smtClean="0"/>
              <a:t>số</a:t>
            </a:r>
            <a:r>
              <a:rPr lang="en-US" sz="2800" dirty="0" smtClean="0"/>
              <a:t> </a:t>
            </a:r>
            <a:r>
              <a:rPr lang="en-US" sz="2800" dirty="0" err="1" smtClean="0"/>
              <a:t>các</a:t>
            </a:r>
            <a:r>
              <a:rPr lang="en-US" sz="2800" dirty="0" smtClean="0"/>
              <a:t> </a:t>
            </a:r>
            <a:r>
              <a:rPr lang="en-US" sz="2800" dirty="0" err="1" smtClean="0"/>
              <a:t>loại</a:t>
            </a:r>
            <a:r>
              <a:rPr lang="en-US" sz="2800" dirty="0" smtClean="0"/>
              <a:t> Antenna</a:t>
            </a:r>
            <a:endParaRPr lang="en-US" sz="3600" dirty="0"/>
          </a:p>
        </p:txBody>
      </p:sp>
      <p:pic>
        <p:nvPicPr>
          <p:cNvPr id="9" name="Picture 8" descr="F:\luanvanword\C7-Result\Antenna\raw2020.04.23.jpg"/>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524000"/>
            <a:ext cx="6096000" cy="3048000"/>
          </a:xfrm>
          <a:prstGeom prst="rect">
            <a:avLst/>
          </a:prstGeom>
          <a:noFill/>
          <a:ln>
            <a:noFill/>
          </a:ln>
        </p:spPr>
      </p:pic>
      <p:sp>
        <p:nvSpPr>
          <p:cNvPr id="10" name="Content Placeholder 2"/>
          <p:cNvSpPr txBox="1">
            <a:spLocks/>
          </p:cNvSpPr>
          <p:nvPr/>
        </p:nvSpPr>
        <p:spPr>
          <a:xfrm>
            <a:off x="228600" y="5791200"/>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smtClean="0"/>
              <a:t>RSSI </a:t>
            </a:r>
            <a:r>
              <a:rPr lang="en-US" sz="2800" dirty="0" err="1" smtClean="0"/>
              <a:t>thô</a:t>
            </a:r>
            <a:r>
              <a:rPr lang="en-US" sz="2800" dirty="0" smtClean="0"/>
              <a:t> </a:t>
            </a:r>
            <a:r>
              <a:rPr lang="en-US" sz="2800" dirty="0" err="1" smtClean="0"/>
              <a:t>thu</a:t>
            </a:r>
            <a:r>
              <a:rPr lang="en-US" sz="2800" dirty="0" smtClean="0"/>
              <a:t> </a:t>
            </a:r>
            <a:r>
              <a:rPr lang="en-US" sz="2800" dirty="0" err="1" smtClean="0"/>
              <a:t>được</a:t>
            </a:r>
            <a:endParaRPr lang="en-US" sz="3600" dirty="0"/>
          </a:p>
        </p:txBody>
      </p:sp>
      <p:pic>
        <p:nvPicPr>
          <p:cNvPr id="11" name="Picture 10" descr="F:\luanvanword\C7-Result\Antenna\kal2020.04.23.jpg"/>
          <p:cNvPicPr/>
          <p:nvPr/>
        </p:nvPicPr>
        <p:blipFill>
          <a:blip r:embed="rId6">
            <a:extLst>
              <a:ext uri="{28A0092B-C50C-407E-A947-70E740481C1C}">
                <a14:useLocalDpi xmlns:a14="http://schemas.microsoft.com/office/drawing/2010/main" val="0"/>
              </a:ext>
            </a:extLst>
          </a:blip>
          <a:srcRect/>
          <a:stretch>
            <a:fillRect/>
          </a:stretch>
        </p:blipFill>
        <p:spPr bwMode="auto">
          <a:xfrm>
            <a:off x="762000" y="1678261"/>
            <a:ext cx="7620000" cy="3810000"/>
          </a:xfrm>
          <a:prstGeom prst="rect">
            <a:avLst/>
          </a:prstGeom>
          <a:noFill/>
          <a:ln>
            <a:noFill/>
          </a:ln>
        </p:spPr>
      </p:pic>
      <p:sp>
        <p:nvSpPr>
          <p:cNvPr id="12" name="Content Placeholder 2"/>
          <p:cNvSpPr txBox="1">
            <a:spLocks/>
          </p:cNvSpPr>
          <p:nvPr/>
        </p:nvSpPr>
        <p:spPr>
          <a:xfrm>
            <a:off x="255270" y="56235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smtClean="0"/>
              <a:t>RSSI </a:t>
            </a:r>
            <a:r>
              <a:rPr lang="en-US" sz="2800" dirty="0" err="1" smtClean="0"/>
              <a:t>thu</a:t>
            </a:r>
            <a:r>
              <a:rPr lang="en-US" sz="2800" dirty="0" smtClean="0"/>
              <a:t> </a:t>
            </a:r>
            <a:r>
              <a:rPr lang="en-US" sz="2800" dirty="0" err="1" smtClean="0"/>
              <a:t>được</a:t>
            </a:r>
            <a:r>
              <a:rPr lang="en-US" sz="2800" dirty="0" smtClean="0"/>
              <a:t> </a:t>
            </a:r>
            <a:r>
              <a:rPr lang="en-US" sz="2800" dirty="0" err="1" smtClean="0"/>
              <a:t>sau</a:t>
            </a:r>
            <a:r>
              <a:rPr lang="en-US" sz="2800" dirty="0" smtClean="0"/>
              <a:t> </a:t>
            </a:r>
            <a:r>
              <a:rPr lang="en-US" sz="2800" dirty="0" err="1" smtClean="0"/>
              <a:t>Kalman</a:t>
            </a:r>
            <a:endParaRPr lang="en-US" sz="3600" dirty="0"/>
          </a:p>
        </p:txBody>
      </p:sp>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ext uri="{D42A27DB-BD31-4B8C-83A1-F6EECF244321}">
                    <p14:modId xmlns:p14="http://schemas.microsoft.com/office/powerpoint/2010/main" val="2446550547"/>
                  </p:ext>
                </p:extLst>
              </p:nvPr>
            </p:nvGraphicFramePr>
            <p:xfrm>
              <a:off x="1788795" y="4607685"/>
              <a:ext cx="5718810" cy="1188720"/>
            </p:xfrm>
            <a:graphic>
              <a:graphicData uri="http://schemas.openxmlformats.org/drawingml/2006/table">
                <a:tbl>
                  <a:tblPr firstRow="1" firstCol="1" bandRow="1">
                    <a:tableStyleId>{5C22544A-7EE6-4342-B048-85BDC9FD1C3A}</a:tableStyleId>
                  </a:tblPr>
                  <a:tblGrid>
                    <a:gridCol w="1429385"/>
                    <a:gridCol w="1429385"/>
                    <a:gridCol w="1430020"/>
                    <a:gridCol w="1430020"/>
                  </a:tblGrid>
                  <a:tr h="0">
                    <a:tc>
                      <a:txBody>
                        <a:bodyPr/>
                        <a:lstStyle/>
                        <a:p>
                          <a:pPr marL="0" marR="0" indent="0" algn="ctr">
                            <a:lnSpc>
                              <a:spcPct val="150000"/>
                            </a:lnSpc>
                            <a:spcBef>
                              <a:spcPts val="0"/>
                            </a:spcBef>
                            <a:spcAft>
                              <a:spcPts val="0"/>
                            </a:spcAft>
                          </a:pPr>
                          <a:r>
                            <a:rPr lang="en-US" sz="1300" dirty="0">
                              <a:effectLst/>
                            </a:rPr>
                            <a:t> </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Min (</a:t>
                          </a:r>
                          <a:r>
                            <a:rPr lang="en-US" sz="1300" dirty="0" err="1">
                              <a:effectLst/>
                            </a:rPr>
                            <a:t>dBm</a:t>
                          </a:r>
                          <a:r>
                            <a:rPr lang="en-US" sz="1300" dirty="0">
                              <a:effectLst/>
                            </a:rPr>
                            <a:t>)</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Max (dBm)</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14:m>
                            <m:oMath xmlns:m="http://schemas.openxmlformats.org/officeDocument/2006/math">
                              <m:r>
                                <a:rPr lang="en-US" sz="1300">
                                  <a:effectLst/>
                                  <a:latin typeface="Cambria Math"/>
                                </a:rPr>
                                <m:t>∆</m:t>
                              </m:r>
                              <m:r>
                                <a:rPr lang="en-US" sz="1300">
                                  <a:effectLst/>
                                  <a:latin typeface="Cambria Math"/>
                                </a:rPr>
                                <m:t>𝑅𝑆𝑆𝐼</m:t>
                              </m:r>
                            </m:oMath>
                          </a14:m>
                          <a:r>
                            <a:rPr lang="en-US" sz="1300">
                              <a:effectLst/>
                            </a:rPr>
                            <a:t> (dBm)</a:t>
                          </a:r>
                          <a:endParaRPr lang="en-US" sz="1300">
                            <a:effectLst/>
                            <a:latin typeface="Cambria"/>
                            <a:ea typeface="Calibri"/>
                            <a:cs typeface="Times New Roman"/>
                          </a:endParaRPr>
                        </a:p>
                      </a:txBody>
                      <a:tcPr marL="68580" marR="68580" marT="0" marB="0" anchor="ctr"/>
                    </a:tc>
                  </a:tr>
                  <a:tr h="0">
                    <a:tc>
                      <a:txBody>
                        <a:bodyPr/>
                        <a:lstStyle/>
                        <a:p>
                          <a:pPr marL="0" marR="0" indent="0" algn="ctr">
                            <a:lnSpc>
                              <a:spcPct val="150000"/>
                            </a:lnSpc>
                            <a:spcBef>
                              <a:spcPts val="0"/>
                            </a:spcBef>
                            <a:spcAft>
                              <a:spcPts val="0"/>
                            </a:spcAft>
                          </a:pPr>
                          <a:r>
                            <a:rPr lang="en-US" sz="1300">
                              <a:effectLst/>
                            </a:rPr>
                            <a:t>Dài</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-50</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-62</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a:t>
                          </a:r>
                          <a:endParaRPr lang="en-US" sz="1300">
                            <a:effectLst/>
                            <a:latin typeface="Cambria"/>
                            <a:ea typeface="Calibri"/>
                            <a:cs typeface="Times New Roman"/>
                          </a:endParaRPr>
                        </a:p>
                      </a:txBody>
                      <a:tcPr marL="68580" marR="68580" marT="0" marB="0" anchor="ctr"/>
                    </a:tc>
                  </a:tr>
                  <a:tr h="30480">
                    <a:tc>
                      <a:txBody>
                        <a:bodyPr/>
                        <a:lstStyle/>
                        <a:p>
                          <a:pPr marL="0" marR="0" indent="0" algn="ctr">
                            <a:lnSpc>
                              <a:spcPct val="150000"/>
                            </a:lnSpc>
                            <a:spcBef>
                              <a:spcPts val="0"/>
                            </a:spcBef>
                            <a:spcAft>
                              <a:spcPts val="0"/>
                            </a:spcAft>
                          </a:pPr>
                          <a:r>
                            <a:rPr lang="en-US" sz="1300">
                              <a:effectLst/>
                            </a:rPr>
                            <a:t>Trung bình</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-50</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-64</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7</a:t>
                          </a:r>
                          <a:endParaRPr lang="en-US" sz="1300">
                            <a:effectLst/>
                            <a:latin typeface="Cambria"/>
                            <a:ea typeface="Calibri"/>
                            <a:cs typeface="Times New Roman"/>
                          </a:endParaRPr>
                        </a:p>
                      </a:txBody>
                      <a:tcPr marL="68580" marR="68580" marT="0" marB="0" anchor="ctr"/>
                    </a:tc>
                  </a:tr>
                  <a:tr h="0">
                    <a:tc>
                      <a:txBody>
                        <a:bodyPr/>
                        <a:lstStyle/>
                        <a:p>
                          <a:pPr marL="0" marR="0" indent="0" algn="ctr">
                            <a:lnSpc>
                              <a:spcPct val="150000"/>
                            </a:lnSpc>
                            <a:spcBef>
                              <a:spcPts val="0"/>
                            </a:spcBef>
                            <a:spcAft>
                              <a:spcPts val="0"/>
                            </a:spcAft>
                          </a:pPr>
                          <a:r>
                            <a:rPr lang="en-US" sz="1300">
                              <a:effectLst/>
                            </a:rPr>
                            <a:t>Ngắn</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-56</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-66</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a:t>
                          </a:r>
                          <a:endParaRPr lang="en-US" sz="1300" dirty="0">
                            <a:effectLst/>
                            <a:latin typeface="Cambria"/>
                            <a:ea typeface="Calibri"/>
                            <a:cs typeface="Times New Roman"/>
                          </a:endParaRPr>
                        </a:p>
                      </a:txBody>
                      <a:tcPr marL="68580" marR="68580" marT="0" marB="0" anchor="ctr"/>
                    </a:tc>
                  </a:tr>
                </a:tbl>
              </a:graphicData>
            </a:graphic>
          </p:graphicFrame>
        </mc:Choice>
        <mc:Fallback xmlns="">
          <p:graphicFrame>
            <p:nvGraphicFramePr>
              <p:cNvPr id="13" name="Table 12"/>
              <p:cNvGraphicFramePr>
                <a:graphicFrameLocks noGrp="1"/>
              </p:cNvGraphicFramePr>
              <p:nvPr>
                <p:extLst>
                  <p:ext uri="{D42A27DB-BD31-4B8C-83A1-F6EECF244321}">
                    <p14:modId xmlns:p14="http://schemas.microsoft.com/office/powerpoint/2010/main" val="2446550547"/>
                  </p:ext>
                </p:extLst>
              </p:nvPr>
            </p:nvGraphicFramePr>
            <p:xfrm>
              <a:off x="1788795" y="4607685"/>
              <a:ext cx="5718810" cy="1188720"/>
            </p:xfrm>
            <a:graphic>
              <a:graphicData uri="http://schemas.openxmlformats.org/drawingml/2006/table">
                <a:tbl>
                  <a:tblPr firstRow="1" firstCol="1" bandRow="1">
                    <a:tableStyleId>{5C22544A-7EE6-4342-B048-85BDC9FD1C3A}</a:tableStyleId>
                  </a:tblPr>
                  <a:tblGrid>
                    <a:gridCol w="1429385"/>
                    <a:gridCol w="1429385"/>
                    <a:gridCol w="1430020"/>
                    <a:gridCol w="1430020"/>
                  </a:tblGrid>
                  <a:tr h="297180">
                    <a:tc>
                      <a:txBody>
                        <a:bodyPr/>
                        <a:lstStyle/>
                        <a:p>
                          <a:pPr marL="0" marR="0" indent="0" algn="ctr">
                            <a:lnSpc>
                              <a:spcPct val="150000"/>
                            </a:lnSpc>
                            <a:spcBef>
                              <a:spcPts val="0"/>
                            </a:spcBef>
                            <a:spcAft>
                              <a:spcPts val="0"/>
                            </a:spcAft>
                          </a:pPr>
                          <a:r>
                            <a:rPr lang="en-US" sz="1300" dirty="0">
                              <a:effectLst/>
                            </a:rPr>
                            <a:t> </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Min (</a:t>
                          </a:r>
                          <a:r>
                            <a:rPr lang="en-US" sz="1300" dirty="0" err="1">
                              <a:effectLst/>
                            </a:rPr>
                            <a:t>dBm</a:t>
                          </a:r>
                          <a:r>
                            <a:rPr lang="en-US" sz="1300" dirty="0">
                              <a:effectLst/>
                            </a:rPr>
                            <a:t>)</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Max (dBm)</a:t>
                          </a:r>
                          <a:endParaRPr lang="en-US" sz="1300">
                            <a:effectLst/>
                            <a:latin typeface="Cambria"/>
                            <a:ea typeface="Calibri"/>
                            <a:cs typeface="Times New Roman"/>
                          </a:endParaRPr>
                        </a:p>
                      </a:txBody>
                      <a:tcPr marL="68580" marR="68580" marT="0" marB="0" anchor="ctr"/>
                    </a:tc>
                    <a:tc>
                      <a:txBody>
                        <a:bodyPr/>
                        <a:lstStyle/>
                        <a:p>
                          <a:endParaRPr lang="en-US"/>
                        </a:p>
                      </a:txBody>
                      <a:tcPr marL="68580" marR="68580" marT="0" marB="0" anchor="ctr">
                        <a:blipFill rotWithShape="1">
                          <a:blip r:embed="rId7"/>
                          <a:stretch>
                            <a:fillRect l="-299574" t="-2041" b="-322449"/>
                          </a:stretch>
                        </a:blipFill>
                      </a:tcPr>
                    </a:tc>
                  </a:tr>
                  <a:tr h="297180">
                    <a:tc>
                      <a:txBody>
                        <a:bodyPr/>
                        <a:lstStyle/>
                        <a:p>
                          <a:pPr marL="0" marR="0" indent="0" algn="ctr">
                            <a:lnSpc>
                              <a:spcPct val="150000"/>
                            </a:lnSpc>
                            <a:spcBef>
                              <a:spcPts val="0"/>
                            </a:spcBef>
                            <a:spcAft>
                              <a:spcPts val="0"/>
                            </a:spcAft>
                          </a:pPr>
                          <a:r>
                            <a:rPr lang="en-US" sz="1300">
                              <a:effectLst/>
                            </a:rPr>
                            <a:t>Dài</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-50</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-62</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a:t>
                          </a:r>
                          <a:endParaRPr lang="en-US" sz="1300">
                            <a:effectLst/>
                            <a:latin typeface="Cambria"/>
                            <a:ea typeface="Calibri"/>
                            <a:cs typeface="Times New Roman"/>
                          </a:endParaRPr>
                        </a:p>
                      </a:txBody>
                      <a:tcPr marL="68580" marR="68580" marT="0" marB="0" anchor="ctr"/>
                    </a:tc>
                  </a:tr>
                  <a:tr h="297180">
                    <a:tc>
                      <a:txBody>
                        <a:bodyPr/>
                        <a:lstStyle/>
                        <a:p>
                          <a:pPr marL="0" marR="0" indent="0" algn="ctr">
                            <a:lnSpc>
                              <a:spcPct val="150000"/>
                            </a:lnSpc>
                            <a:spcBef>
                              <a:spcPts val="0"/>
                            </a:spcBef>
                            <a:spcAft>
                              <a:spcPts val="0"/>
                            </a:spcAft>
                          </a:pPr>
                          <a:r>
                            <a:rPr lang="en-US" sz="1300">
                              <a:effectLst/>
                            </a:rPr>
                            <a:t>Trung bình</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-50</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-64</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7</a:t>
                          </a:r>
                          <a:endParaRPr lang="en-US" sz="1300">
                            <a:effectLst/>
                            <a:latin typeface="Cambria"/>
                            <a:ea typeface="Calibri"/>
                            <a:cs typeface="Times New Roman"/>
                          </a:endParaRPr>
                        </a:p>
                      </a:txBody>
                      <a:tcPr marL="68580" marR="68580" marT="0" marB="0" anchor="ctr"/>
                    </a:tc>
                  </a:tr>
                  <a:tr h="297180">
                    <a:tc>
                      <a:txBody>
                        <a:bodyPr/>
                        <a:lstStyle/>
                        <a:p>
                          <a:pPr marL="0" marR="0" indent="0" algn="ctr">
                            <a:lnSpc>
                              <a:spcPct val="150000"/>
                            </a:lnSpc>
                            <a:spcBef>
                              <a:spcPts val="0"/>
                            </a:spcBef>
                            <a:spcAft>
                              <a:spcPts val="0"/>
                            </a:spcAft>
                          </a:pPr>
                          <a:r>
                            <a:rPr lang="en-US" sz="1300">
                              <a:effectLst/>
                            </a:rPr>
                            <a:t>Ngắn</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-56</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-66</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a:t>
                          </a:r>
                          <a:endParaRPr lang="en-US" sz="1300" dirty="0">
                            <a:effectLst/>
                            <a:latin typeface="Cambria"/>
                            <a:ea typeface="Calibri"/>
                            <a:cs typeface="Times New Roman"/>
                          </a:endParaRPr>
                        </a:p>
                      </a:txBody>
                      <a:tcPr marL="68580" marR="68580" marT="0" marB="0" anchor="ctr"/>
                    </a:tc>
                  </a:tr>
                </a:tbl>
              </a:graphicData>
            </a:graphic>
          </p:graphicFrame>
        </mc:Fallback>
      </mc:AlternateContent>
      <p:sp>
        <p:nvSpPr>
          <p:cNvPr id="14" name="Slide Number Placeholder 13"/>
          <p:cNvSpPr>
            <a:spLocks noGrp="1"/>
          </p:cNvSpPr>
          <p:nvPr>
            <p:ph type="sldNum" sz="quarter" idx="12"/>
          </p:nvPr>
        </p:nvSpPr>
        <p:spPr/>
        <p:txBody>
          <a:bodyPr/>
          <a:lstStyle/>
          <a:p>
            <a:fld id="{F3B462BE-C45E-4935-BE55-C65AB9E01E91}" type="slidenum">
              <a:rPr lang="en-US" smtClean="0"/>
              <a:pPr/>
              <a:t>13</a:t>
            </a:fld>
            <a:endParaRPr lang="en-US"/>
          </a:p>
        </p:txBody>
      </p:sp>
    </p:spTree>
    <p:extLst>
      <p:ext uri="{BB962C8B-B14F-4D97-AF65-F5344CB8AC3E}">
        <p14:creationId xmlns:p14="http://schemas.microsoft.com/office/powerpoint/2010/main" val="412028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3"/>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0"/>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0" grpId="0"/>
      <p:bldP spid="10" grpId="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luanvanword\C7-Result\DayNight\Delta93.jpg"/>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6858000" cy="4572000"/>
          </a:xfrm>
          <a:prstGeom prst="rect">
            <a:avLst/>
          </a:prstGeom>
          <a:noFill/>
          <a:ln>
            <a:noFill/>
          </a:ln>
        </p:spPr>
      </p:pic>
      <p:pic>
        <p:nvPicPr>
          <p:cNvPr id="5" name="Picture 4" descr="F:\luanvanword\C7-Result\DayNight\R93.jpg"/>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43000"/>
            <a:ext cx="6858000" cy="4572000"/>
          </a:xfrm>
          <a:prstGeom prst="rect">
            <a:avLst/>
          </a:prstGeom>
          <a:noFill/>
          <a:ln>
            <a:noFill/>
          </a:ln>
        </p:spPr>
      </p:pic>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p:cNvSpPr>
            <a:spLocks noGrp="1"/>
          </p:cNvSpPr>
          <p:nvPr>
            <p:ph idx="1"/>
          </p:nvPr>
        </p:nvSpPr>
        <p:spPr>
          <a:xfrm>
            <a:off x="228600" y="822957"/>
            <a:ext cx="8686800" cy="624843"/>
          </a:xfrm>
        </p:spPr>
        <p:txBody>
          <a:bodyPr>
            <a:normAutofit/>
          </a:bodyPr>
          <a:lstStyle/>
          <a:p>
            <a:pPr algn="ctr"/>
            <a:r>
              <a:rPr lang="en-US" sz="3200" dirty="0" err="1" smtClean="0"/>
              <a:t>Khảo</a:t>
            </a:r>
            <a:r>
              <a:rPr lang="en-US" sz="3200" dirty="0" smtClean="0"/>
              <a:t> </a:t>
            </a:r>
            <a:r>
              <a:rPr lang="en-US" sz="3200" dirty="0" err="1" smtClean="0"/>
              <a:t>sát</a:t>
            </a:r>
            <a:r>
              <a:rPr lang="en-US" sz="3200" dirty="0" smtClean="0"/>
              <a:t> </a:t>
            </a:r>
            <a:r>
              <a:rPr lang="en-US" sz="3200" dirty="0" err="1" smtClean="0"/>
              <a:t>ảnh</a:t>
            </a:r>
            <a:r>
              <a:rPr lang="en-US" sz="3200" dirty="0" smtClean="0"/>
              <a:t> </a:t>
            </a:r>
            <a:r>
              <a:rPr lang="en-US" sz="3200" dirty="0" err="1" smtClean="0"/>
              <a:t>hưởng</a:t>
            </a:r>
            <a:r>
              <a:rPr lang="en-US" sz="3200" dirty="0" smtClean="0"/>
              <a:t> </a:t>
            </a:r>
            <a:r>
              <a:rPr lang="en-US" sz="3200" dirty="0" err="1" smtClean="0"/>
              <a:t>môi</a:t>
            </a:r>
            <a:r>
              <a:rPr lang="en-US" sz="3200" dirty="0" smtClean="0"/>
              <a:t> </a:t>
            </a:r>
            <a:r>
              <a:rPr lang="en-US" sz="3200" dirty="0" err="1" smtClean="0"/>
              <a:t>trường</a:t>
            </a:r>
            <a:endParaRPr lang="en-US" sz="3200" dirty="0"/>
          </a:p>
        </p:txBody>
      </p:sp>
      <p:sp>
        <p:nvSpPr>
          <p:cNvPr id="6" name="Content Placeholder 2"/>
          <p:cNvSpPr txBox="1">
            <a:spLocks/>
          </p:cNvSpPr>
          <p:nvPr/>
        </p:nvSpPr>
        <p:spPr>
          <a:xfrm>
            <a:off x="228600" y="5638800"/>
            <a:ext cx="8686800" cy="6248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a:t>Dữ</a:t>
            </a:r>
            <a:r>
              <a:rPr lang="en-US" sz="2800" dirty="0"/>
              <a:t> </a:t>
            </a:r>
            <a:r>
              <a:rPr lang="en-US" sz="2800" dirty="0" err="1"/>
              <a:t>liệu</a:t>
            </a:r>
            <a:r>
              <a:rPr lang="en-US" sz="2800" dirty="0"/>
              <a:t> RSSI </a:t>
            </a:r>
            <a:r>
              <a:rPr lang="en-US" sz="2800" dirty="0" err="1"/>
              <a:t>ảnh</a:t>
            </a:r>
            <a:r>
              <a:rPr lang="en-US" sz="2800" dirty="0"/>
              <a:t> </a:t>
            </a:r>
            <a:r>
              <a:rPr lang="en-US" sz="2800" dirty="0" err="1"/>
              <a:t>hưởng</a:t>
            </a:r>
            <a:r>
              <a:rPr lang="en-US" sz="2800" dirty="0"/>
              <a:t> </a:t>
            </a:r>
            <a:r>
              <a:rPr lang="en-US" sz="2800" dirty="0" err="1"/>
              <a:t>bởi</a:t>
            </a:r>
            <a:r>
              <a:rPr lang="en-US" sz="2800" dirty="0"/>
              <a:t> </a:t>
            </a:r>
            <a:r>
              <a:rPr lang="en-US" sz="2800" dirty="0" err="1"/>
              <a:t>môi</a:t>
            </a:r>
            <a:r>
              <a:rPr lang="en-US" sz="2800" dirty="0"/>
              <a:t> </a:t>
            </a:r>
            <a:r>
              <a:rPr lang="en-US" sz="2800" dirty="0" err="1"/>
              <a:t>trường</a:t>
            </a:r>
            <a:r>
              <a:rPr lang="en-US" sz="2800" dirty="0"/>
              <a:t> </a:t>
            </a:r>
            <a:r>
              <a:rPr lang="en-US" sz="2800" dirty="0" err="1"/>
              <a:t>sau</a:t>
            </a:r>
            <a:r>
              <a:rPr lang="en-US" sz="2800" dirty="0"/>
              <a:t> </a:t>
            </a:r>
            <a:r>
              <a:rPr lang="en-US" sz="2800" dirty="0" err="1"/>
              <a:t>Kalman</a:t>
            </a:r>
            <a:endParaRPr lang="en-US" sz="3200" dirty="0"/>
          </a:p>
        </p:txBody>
      </p:sp>
      <p:sp>
        <p:nvSpPr>
          <p:cNvPr id="8" name="Content Placeholder 2"/>
          <p:cNvSpPr txBox="1">
            <a:spLocks/>
          </p:cNvSpPr>
          <p:nvPr/>
        </p:nvSpPr>
        <p:spPr>
          <a:xfrm>
            <a:off x="228600" y="5775957"/>
            <a:ext cx="8686800" cy="6248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a:t>Khoảng</a:t>
            </a:r>
            <a:r>
              <a:rPr lang="en-US" sz="2800" dirty="0"/>
              <a:t> </a:t>
            </a:r>
            <a:r>
              <a:rPr lang="en-US" sz="2800" dirty="0" err="1"/>
              <a:t>cách</a:t>
            </a:r>
            <a:r>
              <a:rPr lang="en-US" sz="2800" dirty="0"/>
              <a:t> </a:t>
            </a:r>
            <a:r>
              <a:rPr lang="en-US" sz="2800" dirty="0" err="1"/>
              <a:t>tìm</a:t>
            </a:r>
            <a:r>
              <a:rPr lang="en-US" sz="2800" dirty="0"/>
              <a:t> </a:t>
            </a:r>
            <a:r>
              <a:rPr lang="en-US" sz="2800" dirty="0" err="1"/>
              <a:t>được</a:t>
            </a:r>
            <a:r>
              <a:rPr lang="en-US" sz="2800" dirty="0"/>
              <a:t> </a:t>
            </a:r>
            <a:r>
              <a:rPr lang="en-US" sz="2800" dirty="0" err="1"/>
              <a:t>và</a:t>
            </a:r>
            <a:r>
              <a:rPr lang="en-US" sz="2800" dirty="0"/>
              <a:t> </a:t>
            </a:r>
            <a:r>
              <a:rPr lang="en-US" sz="2800" dirty="0" err="1"/>
              <a:t>sai</a:t>
            </a:r>
            <a:r>
              <a:rPr lang="en-US" sz="2800" dirty="0"/>
              <a:t> </a:t>
            </a:r>
            <a:r>
              <a:rPr lang="en-US" sz="2800" dirty="0" err="1"/>
              <a:t>số</a:t>
            </a:r>
            <a:r>
              <a:rPr lang="en-US" sz="2800" dirty="0"/>
              <a:t> </a:t>
            </a:r>
            <a:r>
              <a:rPr lang="en-US" sz="2800" dirty="0" err="1"/>
              <a:t>ảnh</a:t>
            </a:r>
            <a:r>
              <a:rPr lang="en-US" sz="2800" dirty="0"/>
              <a:t> </a:t>
            </a:r>
            <a:r>
              <a:rPr lang="en-US" sz="2800" dirty="0" err="1"/>
              <a:t>hưởng</a:t>
            </a:r>
            <a:r>
              <a:rPr lang="en-US" sz="2800" dirty="0"/>
              <a:t> </a:t>
            </a:r>
            <a:r>
              <a:rPr lang="en-US" sz="2800" dirty="0" err="1"/>
              <a:t>bởi</a:t>
            </a:r>
            <a:r>
              <a:rPr lang="en-US" sz="2800" dirty="0"/>
              <a:t> </a:t>
            </a:r>
            <a:r>
              <a:rPr lang="en-US" sz="2800" dirty="0" err="1"/>
              <a:t>môi</a:t>
            </a:r>
            <a:r>
              <a:rPr lang="en-US" sz="2800" dirty="0"/>
              <a:t> </a:t>
            </a:r>
            <a:r>
              <a:rPr lang="en-US" sz="2800" dirty="0" err="1"/>
              <a:t>trường</a:t>
            </a:r>
            <a:endParaRPr lang="en-US" sz="3200" dirty="0"/>
          </a:p>
        </p:txBody>
      </p:sp>
      <p:sp>
        <p:nvSpPr>
          <p:cNvPr id="4" name="Slide Number Placeholder 3"/>
          <p:cNvSpPr>
            <a:spLocks noGrp="1"/>
          </p:cNvSpPr>
          <p:nvPr>
            <p:ph type="sldNum" sz="quarter" idx="12"/>
          </p:nvPr>
        </p:nvSpPr>
        <p:spPr/>
        <p:txBody>
          <a:bodyPr/>
          <a:lstStyle/>
          <a:p>
            <a:fld id="{F3B462BE-C45E-4935-BE55-C65AB9E01E91}" type="slidenum">
              <a:rPr lang="en-US" smtClean="0"/>
              <a:pPr/>
              <a:t>14</a:t>
            </a:fld>
            <a:endParaRPr lang="en-US"/>
          </a:p>
        </p:txBody>
      </p:sp>
    </p:spTree>
    <p:extLst>
      <p:ext uri="{BB962C8B-B14F-4D97-AF65-F5344CB8AC3E}">
        <p14:creationId xmlns:p14="http://schemas.microsoft.com/office/powerpoint/2010/main" val="420411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p:cNvSpPr>
            <a:spLocks noGrp="1"/>
          </p:cNvSpPr>
          <p:nvPr>
            <p:ph idx="1"/>
          </p:nvPr>
        </p:nvSpPr>
        <p:spPr>
          <a:xfrm>
            <a:off x="228600" y="762000"/>
            <a:ext cx="8686800" cy="701043"/>
          </a:xfrm>
        </p:spPr>
        <p:txBody>
          <a:bodyPr>
            <a:normAutofit/>
          </a:bodyPr>
          <a:lstStyle/>
          <a:p>
            <a:pPr algn="ctr"/>
            <a:r>
              <a:rPr lang="en-US" sz="3200" dirty="0" err="1" smtClean="0"/>
              <a:t>Thử</a:t>
            </a:r>
            <a:r>
              <a:rPr lang="en-US" sz="3200" dirty="0" smtClean="0"/>
              <a:t> </a:t>
            </a:r>
            <a:r>
              <a:rPr lang="en-US" sz="3200" dirty="0" err="1" smtClean="0"/>
              <a:t>nghiệm</a:t>
            </a:r>
            <a:r>
              <a:rPr lang="en-US" sz="3200" dirty="0" smtClean="0"/>
              <a:t> </a:t>
            </a:r>
            <a:r>
              <a:rPr lang="en-US" sz="3200" dirty="0" err="1" smtClean="0"/>
              <a:t>trong</a:t>
            </a:r>
            <a:r>
              <a:rPr lang="en-US" sz="3200" dirty="0" smtClean="0"/>
              <a:t> </a:t>
            </a:r>
            <a:r>
              <a:rPr lang="en-US" sz="3200" dirty="0" err="1" smtClean="0"/>
              <a:t>nhà</a:t>
            </a:r>
            <a:endParaRPr lang="en-US" sz="3200" dirty="0"/>
          </a:p>
        </p:txBody>
      </p:sp>
      <p:pic>
        <p:nvPicPr>
          <p:cNvPr id="4" name="Picture 3" descr="F:\luanvanword\ver2\test\PathlossImprove\Map.jpg"/>
          <p:cNvPicPr/>
          <p:nvPr/>
        </p:nvPicPr>
        <p:blipFill>
          <a:blip r:embed="rId2">
            <a:extLst>
              <a:ext uri="{28A0092B-C50C-407E-A947-70E740481C1C}">
                <a14:useLocalDpi xmlns:a14="http://schemas.microsoft.com/office/drawing/2010/main" val="0"/>
              </a:ext>
            </a:extLst>
          </a:blip>
          <a:srcRect/>
          <a:stretch>
            <a:fillRect/>
          </a:stretch>
        </p:blipFill>
        <p:spPr bwMode="auto">
          <a:xfrm>
            <a:off x="1719943" y="1447800"/>
            <a:ext cx="5867400" cy="4400550"/>
          </a:xfrm>
          <a:prstGeom prst="rect">
            <a:avLst/>
          </a:prstGeom>
          <a:noFill/>
          <a:ln>
            <a:noFill/>
          </a:ln>
        </p:spPr>
      </p:pic>
      <p:sp>
        <p:nvSpPr>
          <p:cNvPr id="5" name="Content Placeholder 2"/>
          <p:cNvSpPr txBox="1">
            <a:spLocks/>
          </p:cNvSpPr>
          <p:nvPr/>
        </p:nvSpPr>
        <p:spPr>
          <a:xfrm>
            <a:off x="228600" y="57759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Sơ</a:t>
            </a:r>
            <a:r>
              <a:rPr lang="en-US" sz="2800" dirty="0" smtClean="0"/>
              <a:t> </a:t>
            </a:r>
            <a:r>
              <a:rPr lang="en-US" sz="2800" dirty="0" err="1" smtClean="0"/>
              <a:t>đồ</a:t>
            </a:r>
            <a:r>
              <a:rPr lang="en-US" sz="2800" dirty="0" smtClean="0"/>
              <a:t> </a:t>
            </a:r>
            <a:r>
              <a:rPr lang="en-US" sz="2800" dirty="0" err="1" smtClean="0"/>
              <a:t>lắp</a:t>
            </a:r>
            <a:r>
              <a:rPr lang="en-US" sz="2800" dirty="0" smtClean="0"/>
              <a:t> </a:t>
            </a:r>
            <a:r>
              <a:rPr lang="en-US" sz="2800" dirty="0" err="1" smtClean="0"/>
              <a:t>đặt</a:t>
            </a:r>
            <a:r>
              <a:rPr lang="en-US" sz="2800" dirty="0" smtClean="0"/>
              <a:t> </a:t>
            </a:r>
            <a:r>
              <a:rPr lang="en-US" sz="2800" dirty="0" err="1" smtClean="0"/>
              <a:t>thiết</a:t>
            </a:r>
            <a:r>
              <a:rPr lang="en-US" sz="2800" dirty="0" smtClean="0"/>
              <a:t> </a:t>
            </a:r>
            <a:r>
              <a:rPr lang="en-US" sz="2800" dirty="0" err="1" smtClean="0"/>
              <a:t>bị</a:t>
            </a:r>
            <a:r>
              <a:rPr lang="en-US" sz="2800" dirty="0" smtClean="0"/>
              <a:t> </a:t>
            </a:r>
            <a:r>
              <a:rPr lang="en-US" sz="2800" dirty="0" err="1" smtClean="0"/>
              <a:t>trong</a:t>
            </a:r>
            <a:r>
              <a:rPr lang="en-US" sz="2800" dirty="0" smtClean="0"/>
              <a:t> </a:t>
            </a:r>
            <a:r>
              <a:rPr lang="en-US" sz="2800" dirty="0" err="1" smtClean="0"/>
              <a:t>nhà</a:t>
            </a:r>
            <a:endParaRPr lang="en-US" sz="3200" dirty="0"/>
          </a:p>
        </p:txBody>
      </p:sp>
      <p:pic>
        <p:nvPicPr>
          <p:cNvPr id="6" name="Picture 5" descr="F:\luanvanword\C7-Result\RecorrectRSSI\ERROR.jpg"/>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95400"/>
            <a:ext cx="6858000" cy="4572000"/>
          </a:xfrm>
          <a:prstGeom prst="rect">
            <a:avLst/>
          </a:prstGeom>
          <a:noFill/>
          <a:ln>
            <a:noFill/>
          </a:ln>
        </p:spPr>
      </p:pic>
      <p:sp>
        <p:nvSpPr>
          <p:cNvPr id="7" name="Content Placeholder 2"/>
          <p:cNvSpPr txBox="1">
            <a:spLocks/>
          </p:cNvSpPr>
          <p:nvPr/>
        </p:nvSpPr>
        <p:spPr>
          <a:xfrm>
            <a:off x="228600" y="5791200"/>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a:t>Sai </a:t>
            </a:r>
            <a:r>
              <a:rPr lang="en-US" sz="2800" dirty="0" err="1"/>
              <a:t>số</a:t>
            </a:r>
            <a:r>
              <a:rPr lang="en-US" sz="2800" dirty="0"/>
              <a:t> </a:t>
            </a:r>
            <a:r>
              <a:rPr lang="en-US" sz="2800" dirty="0" err="1"/>
              <a:t>đạt</a:t>
            </a:r>
            <a:r>
              <a:rPr lang="en-US" sz="2800" dirty="0"/>
              <a:t> </a:t>
            </a:r>
            <a:r>
              <a:rPr lang="en-US" sz="2800" dirty="0" err="1" smtClean="0"/>
              <a:t>được</a:t>
            </a:r>
            <a:endParaRPr lang="en-US" sz="3200" dirty="0"/>
          </a:p>
        </p:txBody>
      </p:sp>
      <p:sp>
        <p:nvSpPr>
          <p:cNvPr id="8" name="Slide Number Placeholder 7"/>
          <p:cNvSpPr>
            <a:spLocks noGrp="1"/>
          </p:cNvSpPr>
          <p:nvPr>
            <p:ph type="sldNum" sz="quarter" idx="12"/>
          </p:nvPr>
        </p:nvSpPr>
        <p:spPr/>
        <p:txBody>
          <a:bodyPr/>
          <a:lstStyle/>
          <a:p>
            <a:fld id="{F3B462BE-C45E-4935-BE55-C65AB9E01E91}" type="slidenum">
              <a:rPr lang="en-US" smtClean="0"/>
              <a:pPr/>
              <a:t>15</a:t>
            </a:fld>
            <a:endParaRPr lang="en-US"/>
          </a:p>
        </p:txBody>
      </p:sp>
    </p:spTree>
    <p:extLst>
      <p:ext uri="{BB962C8B-B14F-4D97-AF65-F5344CB8AC3E}">
        <p14:creationId xmlns:p14="http://schemas.microsoft.com/office/powerpoint/2010/main" val="212262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pic>
        <p:nvPicPr>
          <p:cNvPr id="4" name="Picture 3" descr="F:\luanvanword\C7-Result\ALl\2020.07.15\map.jpg"/>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28431"/>
            <a:ext cx="5867400" cy="4400550"/>
          </a:xfrm>
          <a:prstGeom prst="rect">
            <a:avLst/>
          </a:prstGeom>
          <a:noFill/>
          <a:ln>
            <a:noFill/>
          </a:ln>
        </p:spPr>
      </p:pic>
      <p:sp>
        <p:nvSpPr>
          <p:cNvPr id="5" name="Content Placeholder 2"/>
          <p:cNvSpPr txBox="1">
            <a:spLocks/>
          </p:cNvSpPr>
          <p:nvPr/>
        </p:nvSpPr>
        <p:spPr>
          <a:xfrm>
            <a:off x="457200" y="5715000"/>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Sơ</a:t>
            </a:r>
            <a:r>
              <a:rPr lang="en-US" sz="2800" dirty="0" smtClean="0"/>
              <a:t> </a:t>
            </a:r>
            <a:r>
              <a:rPr lang="en-US" sz="2800" dirty="0" err="1" smtClean="0"/>
              <a:t>đồ</a:t>
            </a:r>
            <a:r>
              <a:rPr lang="en-US" sz="2800" dirty="0" smtClean="0"/>
              <a:t> </a:t>
            </a:r>
            <a:r>
              <a:rPr lang="en-US" sz="2800" dirty="0" err="1" smtClean="0"/>
              <a:t>lắp</a:t>
            </a:r>
            <a:r>
              <a:rPr lang="en-US" sz="2800" dirty="0" smtClean="0"/>
              <a:t> </a:t>
            </a:r>
            <a:r>
              <a:rPr lang="en-US" sz="2800" dirty="0" err="1" smtClean="0"/>
              <a:t>đặt</a:t>
            </a:r>
            <a:r>
              <a:rPr lang="en-US" sz="2800" dirty="0" smtClean="0"/>
              <a:t> </a:t>
            </a:r>
            <a:r>
              <a:rPr lang="en-US" sz="2800" dirty="0" err="1" smtClean="0"/>
              <a:t>thiết</a:t>
            </a:r>
            <a:r>
              <a:rPr lang="en-US" sz="2800" dirty="0" smtClean="0"/>
              <a:t> </a:t>
            </a:r>
            <a:r>
              <a:rPr lang="en-US" sz="2800" dirty="0" err="1" smtClean="0"/>
              <a:t>bị</a:t>
            </a:r>
            <a:r>
              <a:rPr lang="en-US" sz="2800" dirty="0" smtClean="0"/>
              <a:t> </a:t>
            </a:r>
            <a:r>
              <a:rPr lang="en-US" sz="2800" dirty="0" err="1" smtClean="0"/>
              <a:t>ngoài</a:t>
            </a:r>
            <a:r>
              <a:rPr lang="en-US" sz="2800" dirty="0" smtClean="0"/>
              <a:t> </a:t>
            </a:r>
            <a:r>
              <a:rPr lang="en-US" sz="2800" dirty="0" err="1" smtClean="0"/>
              <a:t>trời</a:t>
            </a:r>
            <a:endParaRPr lang="en-US" sz="2800" dirty="0"/>
          </a:p>
        </p:txBody>
      </p:sp>
      <p:pic>
        <p:nvPicPr>
          <p:cNvPr id="6" name="Picture 5" descr="F:\luanvanword\C7-Result\ALl\2020.07.15\ERR_x13.34_y10.68.jpg"/>
          <p:cNvPicPr/>
          <p:nvPr/>
        </p:nvPicPr>
        <p:blipFill>
          <a:blip r:embed="rId3">
            <a:extLst>
              <a:ext uri="{28A0092B-C50C-407E-A947-70E740481C1C}">
                <a14:useLocalDpi xmlns:a14="http://schemas.microsoft.com/office/drawing/2010/main" val="0"/>
              </a:ext>
            </a:extLst>
          </a:blip>
          <a:srcRect/>
          <a:stretch>
            <a:fillRect/>
          </a:stretch>
        </p:blipFill>
        <p:spPr bwMode="auto">
          <a:xfrm>
            <a:off x="762000" y="1066800"/>
            <a:ext cx="7620000" cy="4572000"/>
          </a:xfrm>
          <a:prstGeom prst="rect">
            <a:avLst/>
          </a:prstGeom>
          <a:noFill/>
          <a:ln>
            <a:noFill/>
          </a:ln>
        </p:spPr>
      </p:pic>
      <p:sp>
        <p:nvSpPr>
          <p:cNvPr id="7" name="Content Placeholder 2"/>
          <p:cNvSpPr txBox="1">
            <a:spLocks/>
          </p:cNvSpPr>
          <p:nvPr/>
        </p:nvSpPr>
        <p:spPr>
          <a:xfrm>
            <a:off x="228600" y="5638800"/>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a:t>Sai </a:t>
            </a:r>
            <a:r>
              <a:rPr lang="en-US" sz="2800" dirty="0" err="1"/>
              <a:t>số</a:t>
            </a:r>
            <a:r>
              <a:rPr lang="en-US" sz="2800" dirty="0"/>
              <a:t> </a:t>
            </a:r>
            <a:r>
              <a:rPr lang="en-US" sz="2800" dirty="0" err="1"/>
              <a:t>phép</a:t>
            </a:r>
            <a:r>
              <a:rPr lang="en-US" sz="2800" dirty="0"/>
              <a:t> </a:t>
            </a:r>
            <a:r>
              <a:rPr lang="en-US" sz="2800" dirty="0" err="1"/>
              <a:t>đo</a:t>
            </a:r>
            <a:r>
              <a:rPr lang="en-US" sz="2800" dirty="0"/>
              <a:t> </a:t>
            </a:r>
            <a:r>
              <a:rPr lang="en-US" sz="2800" dirty="0" err="1"/>
              <a:t>trước</a:t>
            </a:r>
            <a:r>
              <a:rPr lang="en-US" sz="2800" dirty="0"/>
              <a:t> </a:t>
            </a:r>
            <a:r>
              <a:rPr lang="en-US" sz="2800" dirty="0" err="1"/>
              <a:t>và</a:t>
            </a:r>
            <a:r>
              <a:rPr lang="en-US" sz="2800" dirty="0"/>
              <a:t> </a:t>
            </a:r>
            <a:r>
              <a:rPr lang="en-US" sz="2800" dirty="0" err="1"/>
              <a:t>sau</a:t>
            </a:r>
            <a:r>
              <a:rPr lang="en-US" sz="2800" dirty="0"/>
              <a:t> </a:t>
            </a:r>
            <a:r>
              <a:rPr lang="en-US" sz="2800" dirty="0" err="1"/>
              <a:t>khi</a:t>
            </a:r>
            <a:r>
              <a:rPr lang="en-US" sz="2800" dirty="0"/>
              <a:t> di </a:t>
            </a:r>
            <a:r>
              <a:rPr lang="en-US" sz="2800" dirty="0" err="1"/>
              <a:t>chuyển</a:t>
            </a:r>
            <a:r>
              <a:rPr lang="en-US" sz="2800" dirty="0"/>
              <a:t> </a:t>
            </a:r>
            <a:r>
              <a:rPr lang="en-US" sz="2800" dirty="0" err="1"/>
              <a:t>thiết</a:t>
            </a:r>
            <a:r>
              <a:rPr lang="en-US" sz="2800" dirty="0"/>
              <a:t> </a:t>
            </a:r>
            <a:r>
              <a:rPr lang="en-US" sz="2800" dirty="0" err="1"/>
              <a:t>bị</a:t>
            </a:r>
            <a:endParaRPr lang="en-US" sz="2800" dirty="0"/>
          </a:p>
        </p:txBody>
      </p:sp>
      <p:pic>
        <p:nvPicPr>
          <p:cNvPr id="8" name="Picture 7" descr="F:\luanvanword\C7-Result\ALl\2020.07.15\ERR_next_x5.55_y10.68.jpg"/>
          <p:cNvPicPr/>
          <p:nvPr/>
        </p:nvPicPr>
        <p:blipFill>
          <a:blip r:embed="rId4">
            <a:extLst>
              <a:ext uri="{28A0092B-C50C-407E-A947-70E740481C1C}">
                <a14:useLocalDpi xmlns:a14="http://schemas.microsoft.com/office/drawing/2010/main" val="0"/>
              </a:ext>
            </a:extLst>
          </a:blip>
          <a:srcRect/>
          <a:stretch>
            <a:fillRect/>
          </a:stretch>
        </p:blipFill>
        <p:spPr bwMode="auto">
          <a:xfrm>
            <a:off x="762000" y="1123950"/>
            <a:ext cx="7620000" cy="4572000"/>
          </a:xfrm>
          <a:prstGeom prst="rect">
            <a:avLst/>
          </a:prstGeom>
          <a:noFill/>
          <a:ln>
            <a:noFill/>
          </a:ln>
        </p:spPr>
      </p:pic>
      <p:sp>
        <p:nvSpPr>
          <p:cNvPr id="10" name="Content Placeholder 2"/>
          <p:cNvSpPr txBox="1">
            <a:spLocks/>
          </p:cNvSpPr>
          <p:nvPr/>
        </p:nvSpPr>
        <p:spPr>
          <a:xfrm>
            <a:off x="228600" y="56235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a:t>Sai </a:t>
            </a:r>
            <a:r>
              <a:rPr lang="en-US" sz="2800" dirty="0" err="1"/>
              <a:t>số</a:t>
            </a:r>
            <a:r>
              <a:rPr lang="en-US" sz="2800" dirty="0"/>
              <a:t> </a:t>
            </a:r>
            <a:r>
              <a:rPr lang="en-US" sz="2800" dirty="0" err="1"/>
              <a:t>phép</a:t>
            </a:r>
            <a:r>
              <a:rPr lang="en-US" sz="2800" dirty="0"/>
              <a:t> </a:t>
            </a:r>
            <a:r>
              <a:rPr lang="en-US" sz="2800" dirty="0" err="1"/>
              <a:t>đo</a:t>
            </a:r>
            <a:r>
              <a:rPr lang="en-US" sz="2800" dirty="0"/>
              <a:t> </a:t>
            </a:r>
            <a:r>
              <a:rPr lang="en-US" sz="2800" dirty="0" err="1"/>
              <a:t>ngoài</a:t>
            </a:r>
            <a:r>
              <a:rPr lang="en-US" sz="2800" dirty="0"/>
              <a:t> </a:t>
            </a:r>
            <a:r>
              <a:rPr lang="en-US" sz="2800" dirty="0" err="1"/>
              <a:t>trời</a:t>
            </a:r>
            <a:r>
              <a:rPr lang="en-US" sz="2800" dirty="0"/>
              <a:t> </a:t>
            </a:r>
            <a:r>
              <a:rPr lang="en-US" sz="2800" dirty="0" err="1"/>
              <a:t>khi</a:t>
            </a:r>
            <a:r>
              <a:rPr lang="en-US" sz="2800" dirty="0"/>
              <a:t> </a:t>
            </a:r>
            <a:r>
              <a:rPr lang="en-US" sz="2800" dirty="0" err="1"/>
              <a:t>đặt</a:t>
            </a:r>
            <a:r>
              <a:rPr lang="en-US" sz="2800" dirty="0"/>
              <a:t> Tag </a:t>
            </a:r>
            <a:r>
              <a:rPr lang="en-US" sz="2800" dirty="0" err="1"/>
              <a:t>tại</a:t>
            </a:r>
            <a:r>
              <a:rPr lang="en-US" sz="2800" dirty="0"/>
              <a:t> [13.34, 10.68]</a:t>
            </a:r>
          </a:p>
        </p:txBody>
      </p:sp>
      <p:sp>
        <p:nvSpPr>
          <p:cNvPr id="3" name="Content Placeholder 2"/>
          <p:cNvSpPr>
            <a:spLocks noGrp="1"/>
          </p:cNvSpPr>
          <p:nvPr>
            <p:ph idx="1"/>
          </p:nvPr>
        </p:nvSpPr>
        <p:spPr>
          <a:xfrm>
            <a:off x="228600" y="762000"/>
            <a:ext cx="8686800" cy="701043"/>
          </a:xfrm>
        </p:spPr>
        <p:txBody>
          <a:bodyPr>
            <a:normAutofit/>
          </a:bodyPr>
          <a:lstStyle/>
          <a:p>
            <a:pPr algn="ctr"/>
            <a:r>
              <a:rPr lang="en-US" sz="3200" dirty="0" err="1" smtClean="0"/>
              <a:t>Thử</a:t>
            </a:r>
            <a:r>
              <a:rPr lang="en-US" sz="3200" dirty="0" smtClean="0"/>
              <a:t> </a:t>
            </a:r>
            <a:r>
              <a:rPr lang="en-US" sz="3200" dirty="0" err="1" smtClean="0"/>
              <a:t>nghiệm</a:t>
            </a:r>
            <a:r>
              <a:rPr lang="en-US" sz="3200" dirty="0" smtClean="0"/>
              <a:t> </a:t>
            </a:r>
            <a:r>
              <a:rPr lang="en-US" sz="3200" dirty="0" err="1" smtClean="0"/>
              <a:t>ngoài</a:t>
            </a:r>
            <a:r>
              <a:rPr lang="en-US" sz="3200" dirty="0" smtClean="0"/>
              <a:t> </a:t>
            </a:r>
            <a:r>
              <a:rPr lang="en-US" sz="3200" dirty="0" err="1" smtClean="0"/>
              <a:t>trời</a:t>
            </a:r>
            <a:endParaRPr lang="en-US" sz="3200" dirty="0"/>
          </a:p>
        </p:txBody>
      </p:sp>
      <p:sp>
        <p:nvSpPr>
          <p:cNvPr id="9" name="Slide Number Placeholder 8"/>
          <p:cNvSpPr>
            <a:spLocks noGrp="1"/>
          </p:cNvSpPr>
          <p:nvPr>
            <p:ph type="sldNum" sz="quarter" idx="12"/>
          </p:nvPr>
        </p:nvSpPr>
        <p:spPr/>
        <p:txBody>
          <a:bodyPr/>
          <a:lstStyle/>
          <a:p>
            <a:fld id="{F3B462BE-C45E-4935-BE55-C65AB9E01E91}" type="slidenum">
              <a:rPr lang="en-US" smtClean="0"/>
              <a:pPr/>
              <a:t>16</a:t>
            </a:fld>
            <a:endParaRPr lang="en-US"/>
          </a:p>
        </p:txBody>
      </p:sp>
    </p:spTree>
    <p:extLst>
      <p:ext uri="{BB962C8B-B14F-4D97-AF65-F5344CB8AC3E}">
        <p14:creationId xmlns:p14="http://schemas.microsoft.com/office/powerpoint/2010/main" val="136042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10" grpId="0"/>
      <p:bldP spid="1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p:cNvSpPr>
            <a:spLocks noGrp="1"/>
          </p:cNvSpPr>
          <p:nvPr>
            <p:ph idx="1"/>
          </p:nvPr>
        </p:nvSpPr>
        <p:spPr>
          <a:xfrm>
            <a:off x="228600" y="822957"/>
            <a:ext cx="8686800" cy="701043"/>
          </a:xfrm>
        </p:spPr>
        <p:txBody>
          <a:bodyPr>
            <a:normAutofit/>
          </a:bodyPr>
          <a:lstStyle/>
          <a:p>
            <a:pPr algn="ctr"/>
            <a:r>
              <a:rPr lang="en-US" sz="3200" dirty="0" err="1" smtClean="0"/>
              <a:t>Tổng</a:t>
            </a:r>
            <a:r>
              <a:rPr lang="en-US" sz="3200" dirty="0" smtClean="0"/>
              <a:t> </a:t>
            </a:r>
            <a:r>
              <a:rPr lang="en-US" sz="3200" dirty="0" err="1" smtClean="0"/>
              <a:t>kết</a:t>
            </a:r>
            <a:r>
              <a:rPr lang="en-US" sz="3200" dirty="0" smtClean="0"/>
              <a:t> </a:t>
            </a:r>
            <a:r>
              <a:rPr lang="en-US" sz="3200" dirty="0" err="1" smtClean="0"/>
              <a:t>sai</a:t>
            </a:r>
            <a:r>
              <a:rPr lang="en-US" sz="3200" dirty="0" smtClean="0"/>
              <a:t> </a:t>
            </a:r>
            <a:r>
              <a:rPr lang="en-US" sz="3200" dirty="0" err="1" smtClean="0"/>
              <a:t>số</a:t>
            </a:r>
            <a:endParaRPr lang="en-US" sz="3200" dirty="0" smtClean="0"/>
          </a:p>
          <a:p>
            <a:pPr algn="ct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1598901343"/>
              </p:ext>
            </p:extLst>
          </p:nvPr>
        </p:nvGraphicFramePr>
        <p:xfrm>
          <a:off x="914400" y="1405267"/>
          <a:ext cx="7543799" cy="4663440"/>
        </p:xfrm>
        <a:graphic>
          <a:graphicData uri="http://schemas.openxmlformats.org/drawingml/2006/table">
            <a:tbl>
              <a:tblPr firstRow="1" firstCol="1" bandRow="1">
                <a:tableStyleId>{5C22544A-7EE6-4342-B048-85BDC9FD1C3A}</a:tableStyleId>
              </a:tblPr>
              <a:tblGrid>
                <a:gridCol w="6423034"/>
                <a:gridCol w="1120765"/>
              </a:tblGrid>
              <a:tr h="266671">
                <a:tc>
                  <a:txBody>
                    <a:bodyPr/>
                    <a:lstStyle/>
                    <a:p>
                      <a:pPr marL="0" marR="0" indent="0" algn="ctr">
                        <a:lnSpc>
                          <a:spcPct val="150000"/>
                        </a:lnSpc>
                        <a:spcBef>
                          <a:spcPts val="0"/>
                        </a:spcBef>
                        <a:spcAft>
                          <a:spcPts val="0"/>
                        </a:spcAft>
                      </a:pPr>
                      <a:r>
                        <a:rPr lang="en-US" sz="1200" dirty="0" err="1">
                          <a:effectLst/>
                        </a:rPr>
                        <a:t>Điều</a:t>
                      </a:r>
                      <a:r>
                        <a:rPr lang="en-US" sz="1200" dirty="0">
                          <a:effectLst/>
                        </a:rPr>
                        <a:t> </a:t>
                      </a:r>
                      <a:r>
                        <a:rPr lang="en-US" sz="1200" dirty="0" err="1">
                          <a:effectLst/>
                        </a:rPr>
                        <a:t>kiện</a:t>
                      </a:r>
                      <a:r>
                        <a:rPr lang="en-US" sz="1200" dirty="0">
                          <a:effectLst/>
                        </a:rPr>
                        <a:t> </a:t>
                      </a:r>
                      <a:r>
                        <a:rPr lang="en-US" sz="1200" dirty="0" err="1">
                          <a:effectLst/>
                        </a:rPr>
                        <a:t>môi</a:t>
                      </a:r>
                      <a:r>
                        <a:rPr lang="en-US" sz="1200" dirty="0">
                          <a:effectLst/>
                        </a:rPr>
                        <a:t> </a:t>
                      </a:r>
                      <a:r>
                        <a:rPr lang="en-US" sz="1200" dirty="0" err="1">
                          <a:effectLst/>
                        </a:rPr>
                        <a:t>trường</a:t>
                      </a:r>
                      <a:endParaRPr lang="en-US" sz="1200" dirty="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a:effectLst/>
                        </a:rPr>
                        <a:t>Sai số</a:t>
                      </a:r>
                      <a:endParaRPr lang="en-US" sz="1200">
                        <a:effectLst/>
                        <a:latin typeface="Cambria"/>
                        <a:ea typeface="Calibri"/>
                        <a:cs typeface="Times New Roman"/>
                      </a:endParaRPr>
                    </a:p>
                  </a:txBody>
                  <a:tcPr marL="61438" marR="61438" marT="0" marB="0" anchor="ctr"/>
                </a:tc>
              </a:tr>
              <a:tr h="1069509">
                <a:tc>
                  <a:txBody>
                    <a:bodyPr/>
                    <a:lstStyle/>
                    <a:p>
                      <a:pPr marL="0" marR="0" indent="0" algn="l">
                        <a:lnSpc>
                          <a:spcPct val="150000"/>
                        </a:lnSpc>
                        <a:spcBef>
                          <a:spcPts val="0"/>
                        </a:spcBef>
                        <a:spcAft>
                          <a:spcPts val="0"/>
                        </a:spcAft>
                      </a:pPr>
                      <a:r>
                        <a:rPr lang="en-US" sz="1200" dirty="0" err="1">
                          <a:effectLst/>
                        </a:rPr>
                        <a:t>Trong</a:t>
                      </a:r>
                      <a:r>
                        <a:rPr lang="en-US" sz="1200" dirty="0">
                          <a:effectLst/>
                        </a:rPr>
                        <a:t> </a:t>
                      </a:r>
                      <a:r>
                        <a:rPr lang="en-US" sz="1200" dirty="0" err="1">
                          <a:effectLst/>
                        </a:rPr>
                        <a:t>nhà</a:t>
                      </a:r>
                      <a:r>
                        <a:rPr lang="en-US" sz="1200" dirty="0">
                          <a:effectLst/>
                        </a:rPr>
                        <a:t>, ban </a:t>
                      </a:r>
                      <a:r>
                        <a:rPr lang="en-US" sz="1200" dirty="0" err="1">
                          <a:effectLst/>
                        </a:rPr>
                        <a:t>ngày</a:t>
                      </a:r>
                      <a:r>
                        <a:rPr lang="en-US" sz="1200" dirty="0">
                          <a:effectLst/>
                        </a:rPr>
                        <a:t>, </a:t>
                      </a:r>
                      <a:r>
                        <a:rPr lang="en-US" sz="1200" dirty="0" err="1">
                          <a:effectLst/>
                        </a:rPr>
                        <a:t>giữa</a:t>
                      </a:r>
                      <a:r>
                        <a:rPr lang="en-US" sz="1200" dirty="0">
                          <a:effectLst/>
                        </a:rPr>
                        <a:t> </a:t>
                      </a:r>
                      <a:r>
                        <a:rPr lang="en-US" sz="1200" dirty="0" err="1">
                          <a:effectLst/>
                        </a:rPr>
                        <a:t>tuần</a:t>
                      </a:r>
                      <a:r>
                        <a:rPr lang="en-US" sz="1200" dirty="0">
                          <a:effectLst/>
                        </a:rPr>
                        <a:t>:</a:t>
                      </a:r>
                    </a:p>
                    <a:p>
                      <a:pPr marL="342900" marR="0" lvl="0" indent="-342900" algn="l">
                        <a:lnSpc>
                          <a:spcPct val="150000"/>
                        </a:lnSpc>
                        <a:spcBef>
                          <a:spcPts val="0"/>
                        </a:spcBef>
                        <a:spcAft>
                          <a:spcPts val="0"/>
                        </a:spcAft>
                        <a:buFont typeface="Cambria"/>
                        <a:buChar char="-"/>
                      </a:pPr>
                      <a:r>
                        <a:rPr lang="en-US" sz="1200" dirty="0" err="1">
                          <a:effectLst/>
                        </a:rPr>
                        <a:t>Nhiều</a:t>
                      </a:r>
                      <a:r>
                        <a:rPr lang="en-US" sz="1200" dirty="0">
                          <a:effectLst/>
                        </a:rPr>
                        <a:t> </a:t>
                      </a:r>
                      <a:r>
                        <a:rPr lang="en-US" sz="1200" dirty="0" err="1">
                          <a:effectLst/>
                        </a:rPr>
                        <a:t>thiết</a:t>
                      </a:r>
                      <a:r>
                        <a:rPr lang="en-US" sz="1200" dirty="0">
                          <a:effectLst/>
                        </a:rPr>
                        <a:t> </a:t>
                      </a:r>
                      <a:r>
                        <a:rPr lang="en-US" sz="1200" dirty="0" err="1">
                          <a:effectLst/>
                        </a:rPr>
                        <a:t>bị</a:t>
                      </a:r>
                      <a:r>
                        <a:rPr lang="en-US" sz="1200" dirty="0">
                          <a:effectLst/>
                        </a:rPr>
                        <a:t> </a:t>
                      </a:r>
                      <a:r>
                        <a:rPr lang="en-US" sz="1200" dirty="0" err="1">
                          <a:effectLst/>
                        </a:rPr>
                        <a:t>chung</a:t>
                      </a:r>
                      <a:r>
                        <a:rPr lang="en-US" sz="1200" dirty="0">
                          <a:effectLst/>
                        </a:rPr>
                        <a:t> </a:t>
                      </a:r>
                      <a:r>
                        <a:rPr lang="en-US" sz="1200" dirty="0" err="1">
                          <a:effectLst/>
                        </a:rPr>
                        <a:t>băng</a:t>
                      </a:r>
                      <a:r>
                        <a:rPr lang="en-US" sz="1200" dirty="0">
                          <a:effectLst/>
                        </a:rPr>
                        <a:t> </a:t>
                      </a:r>
                      <a:r>
                        <a:rPr lang="en-US" sz="1200" dirty="0" err="1">
                          <a:effectLst/>
                        </a:rPr>
                        <a:t>tần</a:t>
                      </a:r>
                      <a:r>
                        <a:rPr lang="en-US" sz="1200" dirty="0">
                          <a:effectLst/>
                        </a:rPr>
                        <a:t> 2.4GHz.</a:t>
                      </a:r>
                    </a:p>
                    <a:p>
                      <a:pPr marL="342900" marR="0" lvl="0" indent="-342900" algn="l">
                        <a:lnSpc>
                          <a:spcPct val="150000"/>
                        </a:lnSpc>
                        <a:spcBef>
                          <a:spcPts val="0"/>
                        </a:spcBef>
                        <a:spcAft>
                          <a:spcPts val="0"/>
                        </a:spcAft>
                        <a:buFont typeface="Cambria"/>
                        <a:buChar char="-"/>
                      </a:pPr>
                      <a:r>
                        <a:rPr lang="en-US" sz="1200" dirty="0" err="1">
                          <a:effectLst/>
                        </a:rPr>
                        <a:t>Vật</a:t>
                      </a:r>
                      <a:r>
                        <a:rPr lang="en-US" sz="1200" dirty="0">
                          <a:effectLst/>
                        </a:rPr>
                        <a:t> </a:t>
                      </a:r>
                      <a:r>
                        <a:rPr lang="en-US" sz="1200" dirty="0" err="1">
                          <a:effectLst/>
                        </a:rPr>
                        <a:t>cản</a:t>
                      </a:r>
                      <a:r>
                        <a:rPr lang="en-US" sz="1200" dirty="0">
                          <a:effectLst/>
                        </a:rPr>
                        <a:t> </a:t>
                      </a:r>
                      <a:r>
                        <a:rPr lang="en-US" sz="1200" dirty="0" err="1">
                          <a:effectLst/>
                        </a:rPr>
                        <a:t>nhiều</a:t>
                      </a:r>
                      <a:r>
                        <a:rPr lang="en-US" sz="1200" dirty="0">
                          <a:effectLst/>
                        </a:rPr>
                        <a:t>, </a:t>
                      </a:r>
                      <a:r>
                        <a:rPr lang="en-US" sz="1200" dirty="0" err="1">
                          <a:effectLst/>
                        </a:rPr>
                        <a:t>khúc</a:t>
                      </a:r>
                      <a:r>
                        <a:rPr lang="en-US" sz="1200" dirty="0">
                          <a:effectLst/>
                        </a:rPr>
                        <a:t> </a:t>
                      </a:r>
                      <a:r>
                        <a:rPr lang="en-US" sz="1200" dirty="0" err="1">
                          <a:effectLst/>
                        </a:rPr>
                        <a:t>xạ</a:t>
                      </a:r>
                      <a:r>
                        <a:rPr lang="en-US" sz="1200" dirty="0">
                          <a:effectLst/>
                        </a:rPr>
                        <a:t> </a:t>
                      </a:r>
                      <a:r>
                        <a:rPr lang="en-US" sz="1200" dirty="0" err="1">
                          <a:effectLst/>
                        </a:rPr>
                        <a:t>lớn</a:t>
                      </a:r>
                      <a:r>
                        <a:rPr lang="en-US" sz="1200" dirty="0">
                          <a:effectLst/>
                        </a:rPr>
                        <a:t>.</a:t>
                      </a:r>
                    </a:p>
                    <a:p>
                      <a:pPr marL="342900" marR="0" lvl="0" indent="-342900" algn="l">
                        <a:lnSpc>
                          <a:spcPct val="150000"/>
                        </a:lnSpc>
                        <a:spcBef>
                          <a:spcPts val="0"/>
                        </a:spcBef>
                        <a:spcAft>
                          <a:spcPts val="0"/>
                        </a:spcAft>
                        <a:buFont typeface="Cambria"/>
                        <a:buChar char="-"/>
                      </a:pPr>
                      <a:r>
                        <a:rPr lang="en-US" sz="1200" dirty="0" err="1">
                          <a:effectLst/>
                        </a:rPr>
                        <a:t>Nhiều</a:t>
                      </a:r>
                      <a:r>
                        <a:rPr lang="en-US" sz="1200" dirty="0">
                          <a:effectLst/>
                        </a:rPr>
                        <a:t> </a:t>
                      </a:r>
                      <a:r>
                        <a:rPr lang="en-US" sz="1200" dirty="0" err="1">
                          <a:effectLst/>
                        </a:rPr>
                        <a:t>người</a:t>
                      </a:r>
                      <a:r>
                        <a:rPr lang="en-US" sz="1200" dirty="0">
                          <a:effectLst/>
                        </a:rPr>
                        <a:t> </a:t>
                      </a:r>
                      <a:r>
                        <a:rPr lang="en-US" sz="1200" dirty="0" err="1">
                          <a:effectLst/>
                        </a:rPr>
                        <a:t>đi</a:t>
                      </a:r>
                      <a:r>
                        <a:rPr lang="en-US" sz="1200" dirty="0">
                          <a:effectLst/>
                        </a:rPr>
                        <a:t> qua </a:t>
                      </a:r>
                      <a:r>
                        <a:rPr lang="en-US" sz="1200" dirty="0" err="1">
                          <a:effectLst/>
                        </a:rPr>
                        <a:t>lại</a:t>
                      </a:r>
                      <a:r>
                        <a:rPr lang="en-US" sz="1200" dirty="0">
                          <a:effectLst/>
                        </a:rPr>
                        <a:t>, </a:t>
                      </a:r>
                      <a:r>
                        <a:rPr lang="en-US" sz="1200" dirty="0" err="1">
                          <a:effectLst/>
                        </a:rPr>
                        <a:t>biến</a:t>
                      </a:r>
                      <a:r>
                        <a:rPr lang="en-US" sz="1200" dirty="0">
                          <a:effectLst/>
                        </a:rPr>
                        <a:t> </a:t>
                      </a:r>
                      <a:r>
                        <a:rPr lang="en-US" sz="1200" dirty="0" err="1">
                          <a:effectLst/>
                        </a:rPr>
                        <a:t>động</a:t>
                      </a:r>
                      <a:r>
                        <a:rPr lang="en-US" sz="1200" dirty="0">
                          <a:effectLst/>
                        </a:rPr>
                        <a:t> </a:t>
                      </a:r>
                      <a:r>
                        <a:rPr lang="en-US" sz="1200" dirty="0" err="1">
                          <a:effectLst/>
                        </a:rPr>
                        <a:t>nhiệt</a:t>
                      </a:r>
                      <a:r>
                        <a:rPr lang="en-US" sz="1200" dirty="0">
                          <a:effectLst/>
                        </a:rPr>
                        <a:t> </a:t>
                      </a:r>
                      <a:r>
                        <a:rPr lang="en-US" sz="1200" dirty="0" err="1">
                          <a:effectLst/>
                        </a:rPr>
                        <a:t>độ</a:t>
                      </a:r>
                      <a:r>
                        <a:rPr lang="en-US" sz="1200" dirty="0">
                          <a:effectLst/>
                        </a:rPr>
                        <a:t>.</a:t>
                      </a:r>
                      <a:endParaRPr lang="en-US" sz="1200" dirty="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a:effectLst/>
                        </a:rPr>
                        <a:t>0.5-2.0</a:t>
                      </a:r>
                      <a:endParaRPr lang="en-US" sz="1200">
                        <a:effectLst/>
                        <a:latin typeface="Cambria"/>
                        <a:ea typeface="Calibri"/>
                        <a:cs typeface="Times New Roman"/>
                      </a:endParaRPr>
                    </a:p>
                  </a:txBody>
                  <a:tcPr marL="61438" marR="61438" marT="0" marB="0" anchor="ctr"/>
                </a:tc>
              </a:tr>
              <a:tr h="1069509">
                <a:tc>
                  <a:txBody>
                    <a:bodyPr/>
                    <a:lstStyle/>
                    <a:p>
                      <a:pPr marL="0" marR="0" indent="0" algn="l">
                        <a:lnSpc>
                          <a:spcPct val="150000"/>
                        </a:lnSpc>
                        <a:spcBef>
                          <a:spcPts val="0"/>
                        </a:spcBef>
                        <a:spcAft>
                          <a:spcPts val="0"/>
                        </a:spcAft>
                      </a:pPr>
                      <a:r>
                        <a:rPr lang="en-US" sz="1200">
                          <a:effectLst/>
                        </a:rPr>
                        <a:t>Trong nhà, ban đêm giữa tuần:</a:t>
                      </a:r>
                    </a:p>
                    <a:p>
                      <a:pPr marL="342900" marR="0" lvl="0" indent="-342900" algn="l">
                        <a:lnSpc>
                          <a:spcPct val="150000"/>
                        </a:lnSpc>
                        <a:spcBef>
                          <a:spcPts val="0"/>
                        </a:spcBef>
                        <a:spcAft>
                          <a:spcPts val="0"/>
                        </a:spcAft>
                        <a:buFont typeface="Cambria"/>
                        <a:buChar char="-"/>
                      </a:pPr>
                      <a:r>
                        <a:rPr lang="en-US" sz="1200">
                          <a:effectLst/>
                        </a:rPr>
                        <a:t>Ít thiết bị chung băng tần 2.4GHz.</a:t>
                      </a:r>
                    </a:p>
                    <a:p>
                      <a:pPr marL="342900" marR="0" lvl="0" indent="-342900" algn="l">
                        <a:lnSpc>
                          <a:spcPct val="150000"/>
                        </a:lnSpc>
                        <a:spcBef>
                          <a:spcPts val="0"/>
                        </a:spcBef>
                        <a:spcAft>
                          <a:spcPts val="0"/>
                        </a:spcAft>
                        <a:buFont typeface="Cambria"/>
                        <a:buChar char="-"/>
                      </a:pPr>
                      <a:r>
                        <a:rPr lang="en-US" sz="1200">
                          <a:effectLst/>
                        </a:rPr>
                        <a:t>Vật cản nhiều, khúc xạ lớn.</a:t>
                      </a:r>
                    </a:p>
                    <a:p>
                      <a:pPr marL="342900" marR="0" lvl="0" indent="-342900" algn="l">
                        <a:lnSpc>
                          <a:spcPct val="150000"/>
                        </a:lnSpc>
                        <a:spcBef>
                          <a:spcPts val="0"/>
                        </a:spcBef>
                        <a:spcAft>
                          <a:spcPts val="0"/>
                        </a:spcAft>
                        <a:buFont typeface="Cambria"/>
                        <a:buChar char="-"/>
                      </a:pPr>
                      <a:r>
                        <a:rPr lang="en-US" sz="1200">
                          <a:effectLst/>
                        </a:rPr>
                        <a:t>Không có ảnh hưởng của con người, ít biến động nhiệt độ.</a:t>
                      </a:r>
                      <a:endParaRPr lang="en-US" sz="120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a:effectLst/>
                        </a:rPr>
                        <a:t>0.5</a:t>
                      </a:r>
                      <a:endParaRPr lang="en-US" sz="1200">
                        <a:effectLst/>
                        <a:latin typeface="Cambria"/>
                        <a:ea typeface="Calibri"/>
                        <a:cs typeface="Times New Roman"/>
                      </a:endParaRPr>
                    </a:p>
                  </a:txBody>
                  <a:tcPr marL="61438" marR="61438" marT="0" marB="0" anchor="ctr"/>
                </a:tc>
              </a:tr>
              <a:tr h="1069509">
                <a:tc>
                  <a:txBody>
                    <a:bodyPr/>
                    <a:lstStyle/>
                    <a:p>
                      <a:pPr marL="0" marR="0" indent="0" algn="l">
                        <a:lnSpc>
                          <a:spcPct val="150000"/>
                        </a:lnSpc>
                        <a:spcBef>
                          <a:spcPts val="0"/>
                        </a:spcBef>
                        <a:spcAft>
                          <a:spcPts val="0"/>
                        </a:spcAft>
                      </a:pPr>
                      <a:r>
                        <a:rPr lang="en-US" sz="1200">
                          <a:effectLst/>
                        </a:rPr>
                        <a:t>Trong nhà, cuối tuần:</a:t>
                      </a:r>
                    </a:p>
                    <a:p>
                      <a:pPr marL="342900" marR="0" lvl="0" indent="-342900" algn="l">
                        <a:lnSpc>
                          <a:spcPct val="150000"/>
                        </a:lnSpc>
                        <a:spcBef>
                          <a:spcPts val="0"/>
                        </a:spcBef>
                        <a:spcAft>
                          <a:spcPts val="0"/>
                        </a:spcAft>
                        <a:buFont typeface="Cambria"/>
                        <a:buChar char="-"/>
                      </a:pPr>
                      <a:r>
                        <a:rPr lang="en-US" sz="1200">
                          <a:effectLst/>
                        </a:rPr>
                        <a:t>Ít thiết bị chung băng tần 2.4GHz.</a:t>
                      </a:r>
                    </a:p>
                    <a:p>
                      <a:pPr marL="342900" marR="0" lvl="0" indent="-342900" algn="l">
                        <a:lnSpc>
                          <a:spcPct val="150000"/>
                        </a:lnSpc>
                        <a:spcBef>
                          <a:spcPts val="0"/>
                        </a:spcBef>
                        <a:spcAft>
                          <a:spcPts val="0"/>
                        </a:spcAft>
                        <a:buFont typeface="Cambria"/>
                        <a:buChar char="-"/>
                      </a:pPr>
                      <a:r>
                        <a:rPr lang="en-US" sz="1200">
                          <a:effectLst/>
                        </a:rPr>
                        <a:t>Vật cản nhiều, khúc xạ lớn.</a:t>
                      </a:r>
                    </a:p>
                    <a:p>
                      <a:pPr marL="342900" marR="0" lvl="0" indent="-342900" algn="l">
                        <a:lnSpc>
                          <a:spcPct val="150000"/>
                        </a:lnSpc>
                        <a:spcBef>
                          <a:spcPts val="0"/>
                        </a:spcBef>
                        <a:spcAft>
                          <a:spcPts val="0"/>
                        </a:spcAft>
                        <a:buFont typeface="Cambria"/>
                        <a:buChar char="-"/>
                      </a:pPr>
                      <a:r>
                        <a:rPr lang="en-US" sz="1200">
                          <a:effectLst/>
                        </a:rPr>
                        <a:t>Không có ảnh hưởng của con người</a:t>
                      </a:r>
                      <a:endParaRPr lang="en-US" sz="120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a:effectLst/>
                        </a:rPr>
                        <a:t>0.5-2.0</a:t>
                      </a:r>
                      <a:endParaRPr lang="en-US" sz="1200">
                        <a:effectLst/>
                        <a:latin typeface="Cambria"/>
                        <a:ea typeface="Calibri"/>
                        <a:cs typeface="Times New Roman"/>
                      </a:endParaRPr>
                    </a:p>
                  </a:txBody>
                  <a:tcPr marL="61438" marR="61438" marT="0" marB="0" anchor="ctr"/>
                </a:tc>
              </a:tr>
              <a:tr h="1069509">
                <a:tc>
                  <a:txBody>
                    <a:bodyPr/>
                    <a:lstStyle/>
                    <a:p>
                      <a:pPr marL="0" marR="0" indent="0" algn="l">
                        <a:lnSpc>
                          <a:spcPct val="150000"/>
                        </a:lnSpc>
                        <a:spcBef>
                          <a:spcPts val="0"/>
                        </a:spcBef>
                        <a:spcAft>
                          <a:spcPts val="0"/>
                        </a:spcAft>
                      </a:pPr>
                      <a:r>
                        <a:rPr lang="en-US" sz="1200">
                          <a:effectLst/>
                        </a:rPr>
                        <a:t>Ngoài trời:</a:t>
                      </a:r>
                    </a:p>
                    <a:p>
                      <a:pPr marL="342900" marR="0" lvl="0" indent="-342900" algn="l">
                        <a:lnSpc>
                          <a:spcPct val="150000"/>
                        </a:lnSpc>
                        <a:spcBef>
                          <a:spcPts val="0"/>
                        </a:spcBef>
                        <a:spcAft>
                          <a:spcPts val="0"/>
                        </a:spcAft>
                        <a:buFont typeface="Cambria"/>
                        <a:buChar char="-"/>
                      </a:pPr>
                      <a:r>
                        <a:rPr lang="en-US" sz="1200">
                          <a:effectLst/>
                        </a:rPr>
                        <a:t>Rất ít thiết bị chung băng tần 2.4GHz</a:t>
                      </a:r>
                    </a:p>
                    <a:p>
                      <a:pPr marL="342900" marR="0" lvl="0" indent="-342900" algn="l">
                        <a:lnSpc>
                          <a:spcPct val="150000"/>
                        </a:lnSpc>
                        <a:spcBef>
                          <a:spcPts val="0"/>
                        </a:spcBef>
                        <a:spcAft>
                          <a:spcPts val="0"/>
                        </a:spcAft>
                        <a:buFont typeface="Cambria"/>
                        <a:buChar char="-"/>
                      </a:pPr>
                      <a:r>
                        <a:rPr lang="en-US" sz="1200">
                          <a:effectLst/>
                        </a:rPr>
                        <a:t>Ít vật cản, ít khúc xạ.</a:t>
                      </a:r>
                    </a:p>
                    <a:p>
                      <a:pPr marL="342900" marR="0" lvl="0" indent="-342900" algn="l">
                        <a:lnSpc>
                          <a:spcPct val="150000"/>
                        </a:lnSpc>
                        <a:spcBef>
                          <a:spcPts val="0"/>
                        </a:spcBef>
                        <a:spcAft>
                          <a:spcPts val="0"/>
                        </a:spcAft>
                        <a:buFont typeface="Cambria"/>
                        <a:buChar char="-"/>
                      </a:pPr>
                      <a:r>
                        <a:rPr lang="en-US" sz="1200">
                          <a:effectLst/>
                        </a:rPr>
                        <a:t>Ít ảnh hưởng của con người.</a:t>
                      </a:r>
                      <a:endParaRPr lang="en-US" sz="120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dirty="0">
                          <a:effectLst/>
                        </a:rPr>
                        <a:t>0.5-1</a:t>
                      </a:r>
                      <a:endParaRPr lang="en-US" sz="1200" dirty="0">
                        <a:effectLst/>
                        <a:latin typeface="Cambria"/>
                        <a:ea typeface="Calibri"/>
                        <a:cs typeface="Times New Roman"/>
                      </a:endParaRPr>
                    </a:p>
                  </a:txBody>
                  <a:tcPr marL="61438" marR="61438" marT="0" marB="0" anchor="ctr"/>
                </a:tc>
              </a:tr>
            </a:tbl>
          </a:graphicData>
        </a:graphic>
      </p:graphicFrame>
      <p:sp>
        <p:nvSpPr>
          <p:cNvPr id="5" name="Slide Number Placeholder 4"/>
          <p:cNvSpPr>
            <a:spLocks noGrp="1"/>
          </p:cNvSpPr>
          <p:nvPr>
            <p:ph type="sldNum" sz="quarter" idx="12"/>
          </p:nvPr>
        </p:nvSpPr>
        <p:spPr/>
        <p:txBody>
          <a:bodyPr/>
          <a:lstStyle/>
          <a:p>
            <a:fld id="{F3B462BE-C45E-4935-BE55-C65AB9E01E91}" type="slidenum">
              <a:rPr lang="en-US" smtClean="0"/>
              <a:pPr/>
              <a:t>17</a:t>
            </a:fld>
            <a:endParaRPr lang="en-US"/>
          </a:p>
        </p:txBody>
      </p:sp>
    </p:spTree>
    <p:extLst>
      <p:ext uri="{BB962C8B-B14F-4D97-AF65-F5344CB8AC3E}">
        <p14:creationId xmlns:p14="http://schemas.microsoft.com/office/powerpoint/2010/main" val="3906888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5. </a:t>
            </a:r>
            <a:r>
              <a:rPr lang="en-US" dirty="0" err="1" smtClean="0"/>
              <a:t>Đánh</a:t>
            </a:r>
            <a:r>
              <a:rPr lang="en-US" dirty="0" smtClean="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p:cNvSpPr>
            <a:spLocks noGrp="1"/>
          </p:cNvSpPr>
          <p:nvPr>
            <p:ph idx="1"/>
          </p:nvPr>
        </p:nvSpPr>
        <p:spPr>
          <a:xfrm>
            <a:off x="228600" y="1584957"/>
            <a:ext cx="8686800" cy="3749043"/>
          </a:xfrm>
        </p:spPr>
        <p:txBody>
          <a:bodyPr>
            <a:normAutofit/>
          </a:bodyPr>
          <a:lstStyle/>
          <a:p>
            <a:pPr lvl="0" algn="ctr"/>
            <a:r>
              <a:rPr lang="en-US" sz="3200" dirty="0" err="1" smtClean="0"/>
              <a:t>Kết</a:t>
            </a:r>
            <a:r>
              <a:rPr lang="en-US" sz="3200" dirty="0" smtClean="0"/>
              <a:t> </a:t>
            </a:r>
            <a:r>
              <a:rPr lang="en-US" sz="3200" dirty="0" err="1" smtClean="0"/>
              <a:t>luận</a:t>
            </a:r>
            <a:endParaRPr lang="en-US" sz="3200" dirty="0" smtClean="0"/>
          </a:p>
          <a:p>
            <a:pPr marL="457200" lvl="0" indent="-457200">
              <a:buFont typeface="Arial" panose="020B0604020202020204" pitchFamily="34" charset="0"/>
              <a:buChar char="•"/>
            </a:pPr>
            <a:r>
              <a:rPr lang="en-US" sz="2800" dirty="0" err="1" smtClean="0"/>
              <a:t>Hệ</a:t>
            </a:r>
            <a:r>
              <a:rPr lang="en-US" sz="2800" dirty="0" smtClean="0"/>
              <a:t> </a:t>
            </a:r>
            <a:r>
              <a:rPr lang="en-US" sz="2800" dirty="0" err="1"/>
              <a:t>thống</a:t>
            </a:r>
            <a:r>
              <a:rPr lang="en-US" sz="2800" dirty="0"/>
              <a:t> </a:t>
            </a:r>
            <a:r>
              <a:rPr lang="en-US" sz="2800" dirty="0" err="1"/>
              <a:t>cho</a:t>
            </a:r>
            <a:r>
              <a:rPr lang="en-US" sz="2800" dirty="0"/>
              <a:t> </a:t>
            </a:r>
            <a:r>
              <a:rPr lang="en-US" sz="2800" dirty="0" err="1"/>
              <a:t>đáp</a:t>
            </a:r>
            <a:r>
              <a:rPr lang="en-US" sz="2800" dirty="0"/>
              <a:t> </a:t>
            </a:r>
            <a:r>
              <a:rPr lang="en-US" sz="2800" dirty="0" err="1"/>
              <a:t>ứng</a:t>
            </a:r>
            <a:r>
              <a:rPr lang="en-US" sz="2800" dirty="0"/>
              <a:t> </a:t>
            </a:r>
            <a:r>
              <a:rPr lang="en-US" sz="2800" dirty="0" err="1"/>
              <a:t>với</a:t>
            </a:r>
            <a:r>
              <a:rPr lang="en-US" sz="2800" dirty="0"/>
              <a:t> </a:t>
            </a:r>
            <a:r>
              <a:rPr lang="en-US" sz="2800" dirty="0" err="1"/>
              <a:t>sai</a:t>
            </a:r>
            <a:r>
              <a:rPr lang="en-US" sz="2800" dirty="0"/>
              <a:t> </a:t>
            </a:r>
            <a:r>
              <a:rPr lang="en-US" sz="2800" dirty="0" err="1"/>
              <a:t>số</a:t>
            </a:r>
            <a:r>
              <a:rPr lang="en-US" sz="2800" dirty="0"/>
              <a:t> </a:t>
            </a:r>
            <a:r>
              <a:rPr lang="en-US" sz="2800" dirty="0" err="1"/>
              <a:t>tốt</a:t>
            </a:r>
            <a:r>
              <a:rPr lang="en-US" sz="2800" dirty="0"/>
              <a:t> (&lt;1m</a:t>
            </a:r>
            <a:r>
              <a:rPr lang="en-US" sz="2800" dirty="0" smtClean="0"/>
              <a:t>) </a:t>
            </a:r>
            <a:r>
              <a:rPr lang="en-US" sz="2800" dirty="0" err="1" smtClean="0"/>
              <a:t>trong</a:t>
            </a:r>
            <a:r>
              <a:rPr lang="en-US" sz="2800" dirty="0" smtClean="0"/>
              <a:t> </a:t>
            </a:r>
            <a:r>
              <a:rPr lang="en-US" sz="2800" dirty="0" err="1" smtClean="0"/>
              <a:t>một</a:t>
            </a:r>
            <a:r>
              <a:rPr lang="en-US" sz="2800" dirty="0" smtClean="0"/>
              <a:t> </a:t>
            </a:r>
            <a:r>
              <a:rPr lang="en-US" sz="2800" dirty="0" err="1" smtClean="0"/>
              <a:t>số</a:t>
            </a:r>
            <a:r>
              <a:rPr lang="en-US" sz="2800" dirty="0" smtClean="0"/>
              <a:t> </a:t>
            </a:r>
            <a:r>
              <a:rPr lang="en-US" sz="2800" dirty="0" err="1" smtClean="0"/>
              <a:t>trường</a:t>
            </a:r>
            <a:r>
              <a:rPr lang="en-US" sz="2800" dirty="0" smtClean="0"/>
              <a:t> </a:t>
            </a:r>
            <a:r>
              <a:rPr lang="en-US" sz="2800" dirty="0" err="1" smtClean="0"/>
              <a:t>hợp</a:t>
            </a:r>
            <a:r>
              <a:rPr lang="en-US" sz="2800" dirty="0" smtClean="0"/>
              <a:t>, </a:t>
            </a:r>
            <a:r>
              <a:rPr lang="en-US" sz="2800" dirty="0" err="1"/>
              <a:t>đạt</a:t>
            </a:r>
            <a:r>
              <a:rPr lang="en-US" sz="2800" dirty="0"/>
              <a:t> </a:t>
            </a:r>
            <a:r>
              <a:rPr lang="en-US" sz="2800" dirty="0" err="1"/>
              <a:t>mục</a:t>
            </a:r>
            <a:r>
              <a:rPr lang="en-US" sz="2800" dirty="0"/>
              <a:t> </a:t>
            </a:r>
            <a:r>
              <a:rPr lang="en-US" sz="2800" dirty="0" err="1"/>
              <a:t>tiêu</a:t>
            </a:r>
            <a:r>
              <a:rPr lang="en-US" sz="2800" dirty="0"/>
              <a:t> </a:t>
            </a:r>
            <a:r>
              <a:rPr lang="en-US" sz="2800" dirty="0" err="1"/>
              <a:t>đề</a:t>
            </a:r>
            <a:r>
              <a:rPr lang="en-US" sz="2800" dirty="0"/>
              <a:t> </a:t>
            </a:r>
            <a:r>
              <a:rPr lang="en-US" sz="2800" dirty="0" err="1"/>
              <a:t>ra</a:t>
            </a:r>
            <a:r>
              <a:rPr lang="en-US" sz="2800" dirty="0"/>
              <a:t> </a:t>
            </a:r>
            <a:r>
              <a:rPr lang="en-US" sz="2800" dirty="0" err="1"/>
              <a:t>của</a:t>
            </a:r>
            <a:r>
              <a:rPr lang="en-US" sz="2800" dirty="0"/>
              <a:t> </a:t>
            </a:r>
            <a:r>
              <a:rPr lang="en-US" sz="2800" dirty="0" err="1"/>
              <a:t>luận</a:t>
            </a:r>
            <a:r>
              <a:rPr lang="en-US" sz="2800" dirty="0"/>
              <a:t> </a:t>
            </a:r>
            <a:r>
              <a:rPr lang="en-US" sz="2800" dirty="0" err="1" smtClean="0"/>
              <a:t>văn</a:t>
            </a:r>
            <a:r>
              <a:rPr lang="en-US" sz="2800" dirty="0" smtClean="0"/>
              <a:t>.</a:t>
            </a:r>
          </a:p>
          <a:p>
            <a:pPr lvl="0"/>
            <a:endParaRPr lang="en-US" sz="2800" dirty="0" smtClean="0"/>
          </a:p>
          <a:p>
            <a:pPr marL="457200" lvl="0" indent="-457200">
              <a:buFont typeface="Arial" panose="020B0604020202020204" pitchFamily="34" charset="0"/>
              <a:buChar char="•"/>
            </a:pPr>
            <a:r>
              <a:rPr lang="en-US" sz="2800" dirty="0" err="1" smtClean="0"/>
              <a:t>Hệ</a:t>
            </a:r>
            <a:r>
              <a:rPr lang="en-US" sz="2800" dirty="0" smtClean="0"/>
              <a:t> </a:t>
            </a:r>
            <a:r>
              <a:rPr lang="en-US" sz="2800" dirty="0" err="1" smtClean="0"/>
              <a:t>thống</a:t>
            </a:r>
            <a:r>
              <a:rPr lang="en-US" sz="2800" dirty="0" smtClean="0"/>
              <a:t> </a:t>
            </a:r>
            <a:r>
              <a:rPr lang="en-US" sz="2800" dirty="0" err="1" smtClean="0"/>
              <a:t>dễ</a:t>
            </a:r>
            <a:r>
              <a:rPr lang="en-US" sz="2800" dirty="0" smtClean="0"/>
              <a:t> </a:t>
            </a:r>
            <a:r>
              <a:rPr lang="en-US" sz="2800" dirty="0" err="1" smtClean="0"/>
              <a:t>bị</a:t>
            </a:r>
            <a:r>
              <a:rPr lang="en-US" sz="2800" dirty="0" smtClean="0"/>
              <a:t> </a:t>
            </a:r>
            <a:r>
              <a:rPr lang="en-US" sz="2800" dirty="0" err="1" smtClean="0"/>
              <a:t>tác</a:t>
            </a:r>
            <a:r>
              <a:rPr lang="en-US" sz="2800" dirty="0" smtClean="0"/>
              <a:t> </a:t>
            </a:r>
            <a:r>
              <a:rPr lang="en-US" sz="2800" dirty="0" err="1" smtClean="0"/>
              <a:t>động</a:t>
            </a:r>
            <a:r>
              <a:rPr lang="en-US" sz="2800" dirty="0" smtClean="0"/>
              <a:t> </a:t>
            </a:r>
            <a:r>
              <a:rPr lang="en-US" sz="2800" dirty="0" err="1" smtClean="0"/>
              <a:t>bởi</a:t>
            </a:r>
            <a:r>
              <a:rPr lang="en-US" sz="2800" dirty="0" smtClean="0"/>
              <a:t> </a:t>
            </a:r>
            <a:r>
              <a:rPr lang="en-US" sz="2800" dirty="0" err="1" smtClean="0"/>
              <a:t>các</a:t>
            </a:r>
            <a:r>
              <a:rPr lang="en-US" sz="2800" dirty="0" smtClean="0"/>
              <a:t> </a:t>
            </a:r>
            <a:r>
              <a:rPr lang="en-US" sz="2800" dirty="0" err="1" smtClean="0"/>
              <a:t>yếu</a:t>
            </a:r>
            <a:r>
              <a:rPr lang="en-US" sz="2800" dirty="0" smtClean="0"/>
              <a:t> </a:t>
            </a:r>
            <a:r>
              <a:rPr lang="en-US" sz="2800" dirty="0" err="1" smtClean="0"/>
              <a:t>tố</a:t>
            </a:r>
            <a:r>
              <a:rPr lang="en-US" sz="2800" dirty="0" smtClean="0"/>
              <a:t> </a:t>
            </a:r>
            <a:r>
              <a:rPr lang="en-US" sz="2800" dirty="0" err="1" smtClean="0"/>
              <a:t>môi</a:t>
            </a:r>
            <a:r>
              <a:rPr lang="en-US" sz="2800" dirty="0" smtClean="0"/>
              <a:t> </a:t>
            </a:r>
            <a:r>
              <a:rPr lang="en-US" sz="2800" dirty="0" err="1" smtClean="0"/>
              <a:t>trường</a:t>
            </a:r>
            <a:r>
              <a:rPr lang="en-US" sz="2800" dirty="0" smtClean="0"/>
              <a:t>.</a:t>
            </a:r>
          </a:p>
          <a:p>
            <a:pPr lvl="0"/>
            <a:endParaRPr lang="en-US" sz="2800" dirty="0" smtClean="0"/>
          </a:p>
          <a:p>
            <a:pPr marL="457200" lvl="0" indent="-457200">
              <a:buFont typeface="Arial" panose="020B0604020202020204" pitchFamily="34" charset="0"/>
              <a:buChar char="•"/>
            </a:pPr>
            <a:r>
              <a:rPr lang="en-US" sz="2800" dirty="0" err="1"/>
              <a:t>Hệ</a:t>
            </a:r>
            <a:r>
              <a:rPr lang="en-US" sz="2800" dirty="0"/>
              <a:t> </a:t>
            </a:r>
            <a:r>
              <a:rPr lang="en-US" sz="2800" dirty="0" err="1"/>
              <a:t>thống</a:t>
            </a:r>
            <a:r>
              <a:rPr lang="en-US" sz="2800" dirty="0"/>
              <a:t> </a:t>
            </a:r>
            <a:r>
              <a:rPr lang="en-US" sz="2800" dirty="0" err="1"/>
              <a:t>đáp</a:t>
            </a:r>
            <a:r>
              <a:rPr lang="en-US" sz="2800" dirty="0"/>
              <a:t> </a:t>
            </a:r>
            <a:r>
              <a:rPr lang="en-US" sz="2800" dirty="0" err="1"/>
              <a:t>ứng</a:t>
            </a:r>
            <a:r>
              <a:rPr lang="en-US" sz="2800" dirty="0"/>
              <a:t> </a:t>
            </a:r>
            <a:r>
              <a:rPr lang="en-US" sz="2800" dirty="0" err="1"/>
              <a:t>chậm</a:t>
            </a:r>
            <a:r>
              <a:rPr lang="en-US" sz="2800" dirty="0"/>
              <a:t>, </a:t>
            </a:r>
            <a:r>
              <a:rPr lang="en-US" sz="2800" dirty="0" err="1"/>
              <a:t>chưa</a:t>
            </a:r>
            <a:r>
              <a:rPr lang="en-US" sz="2800" dirty="0"/>
              <a:t> </a:t>
            </a:r>
            <a:r>
              <a:rPr lang="en-US" sz="2800" dirty="0" err="1"/>
              <a:t>đủ</a:t>
            </a:r>
            <a:r>
              <a:rPr lang="en-US" sz="2800" dirty="0"/>
              <a:t> </a:t>
            </a:r>
            <a:r>
              <a:rPr lang="en-US" sz="2800" dirty="0" err="1"/>
              <a:t>nhanh</a:t>
            </a:r>
            <a:r>
              <a:rPr lang="en-US" sz="2800" dirty="0"/>
              <a:t> </a:t>
            </a:r>
            <a:r>
              <a:rPr lang="en-US" sz="2800" dirty="0" err="1"/>
              <a:t>cho</a:t>
            </a:r>
            <a:r>
              <a:rPr lang="en-US" sz="2800" dirty="0"/>
              <a:t> </a:t>
            </a:r>
            <a:r>
              <a:rPr lang="en-US" sz="2800" dirty="0" err="1"/>
              <a:t>hệ</a:t>
            </a:r>
            <a:r>
              <a:rPr lang="en-US" sz="2800" dirty="0"/>
              <a:t> </a:t>
            </a:r>
            <a:r>
              <a:rPr lang="en-US" sz="2800" dirty="0" err="1"/>
              <a:t>thống</a:t>
            </a:r>
            <a:r>
              <a:rPr lang="en-US" sz="2800" dirty="0"/>
              <a:t> </a:t>
            </a:r>
            <a:r>
              <a:rPr lang="en-US" sz="2800" dirty="0" err="1"/>
              <a:t>thời</a:t>
            </a:r>
            <a:r>
              <a:rPr lang="en-US" sz="2800" dirty="0"/>
              <a:t> </a:t>
            </a:r>
            <a:r>
              <a:rPr lang="en-US" sz="2800" dirty="0" err="1"/>
              <a:t>gian</a:t>
            </a:r>
            <a:r>
              <a:rPr lang="en-US" sz="2800" dirty="0"/>
              <a:t> </a:t>
            </a:r>
            <a:r>
              <a:rPr lang="en-US" sz="2800" dirty="0" err="1"/>
              <a:t>thực</a:t>
            </a:r>
            <a:endParaRPr lang="en-US" sz="2800" dirty="0"/>
          </a:p>
          <a:p>
            <a:endParaRPr lang="en-US" dirty="0"/>
          </a:p>
        </p:txBody>
      </p:sp>
      <p:sp>
        <p:nvSpPr>
          <p:cNvPr id="4" name="Content Placeholder 2"/>
          <p:cNvSpPr txBox="1">
            <a:spLocks/>
          </p:cNvSpPr>
          <p:nvPr/>
        </p:nvSpPr>
        <p:spPr>
          <a:xfrm>
            <a:off x="228600" y="1524000"/>
            <a:ext cx="8686800" cy="4267200"/>
          </a:xfrm>
          <a:prstGeom prst="rect">
            <a:avLst/>
          </a:prstGeom>
        </p:spPr>
        <p:txBody>
          <a:bodyPr vert="horz" lIns="91440" tIns="45720" rIns="91440" bIns="45720" rtlCol="0">
            <a:normAutofit fontScale="92500"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Hướng</a:t>
            </a:r>
            <a:r>
              <a:rPr lang="en-US" sz="3200" dirty="0" smtClean="0"/>
              <a:t> </a:t>
            </a:r>
            <a:r>
              <a:rPr lang="en-US" sz="3200" dirty="0" err="1" smtClean="0"/>
              <a:t>phát</a:t>
            </a:r>
            <a:r>
              <a:rPr lang="en-US" sz="3200" dirty="0" smtClean="0"/>
              <a:t> </a:t>
            </a:r>
            <a:r>
              <a:rPr lang="en-US" sz="3200" dirty="0" err="1" smtClean="0"/>
              <a:t>triển</a:t>
            </a:r>
            <a:endParaRPr lang="en-US" sz="3200" dirty="0" smtClean="0"/>
          </a:p>
          <a:p>
            <a:pPr marL="342900" lvl="0" indent="-342900">
              <a:buFont typeface="Arial" pitchFamily="34" charset="0"/>
              <a:buChar char="•"/>
            </a:pPr>
            <a:r>
              <a:rPr lang="en-US" sz="2800" dirty="0" err="1"/>
              <a:t>Tiếp</a:t>
            </a:r>
            <a:r>
              <a:rPr lang="en-US" sz="2800" dirty="0"/>
              <a:t> </a:t>
            </a:r>
            <a:r>
              <a:rPr lang="en-US" sz="2800" dirty="0" err="1"/>
              <a:t>tục</a:t>
            </a:r>
            <a:r>
              <a:rPr lang="en-US" sz="2800" dirty="0"/>
              <a:t> </a:t>
            </a:r>
            <a:r>
              <a:rPr lang="en-US" sz="2800" dirty="0" err="1"/>
              <a:t>tìm</a:t>
            </a:r>
            <a:r>
              <a:rPr lang="en-US" sz="2800" dirty="0"/>
              <a:t> </a:t>
            </a:r>
            <a:r>
              <a:rPr lang="en-US" sz="2800" dirty="0" err="1"/>
              <a:t>hiểu</a:t>
            </a:r>
            <a:r>
              <a:rPr lang="en-US" sz="2800" dirty="0"/>
              <a:t> </a:t>
            </a:r>
            <a:r>
              <a:rPr lang="en-US" sz="2800" dirty="0" err="1"/>
              <a:t>sâu</a:t>
            </a:r>
            <a:r>
              <a:rPr lang="en-US" sz="2800" dirty="0"/>
              <a:t> </a:t>
            </a:r>
            <a:r>
              <a:rPr lang="en-US" sz="2800" dirty="0" err="1"/>
              <a:t>hơn</a:t>
            </a:r>
            <a:r>
              <a:rPr lang="en-US" sz="2800" dirty="0"/>
              <a:t> </a:t>
            </a:r>
            <a:r>
              <a:rPr lang="en-US" sz="2800" dirty="0" err="1"/>
              <a:t>về</a:t>
            </a:r>
            <a:r>
              <a:rPr lang="en-US" sz="2800" dirty="0"/>
              <a:t> </a:t>
            </a:r>
            <a:r>
              <a:rPr lang="en-US" sz="2800" dirty="0" err="1"/>
              <a:t>đặc</a:t>
            </a:r>
            <a:r>
              <a:rPr lang="en-US" sz="2800" dirty="0"/>
              <a:t> </a:t>
            </a:r>
            <a:r>
              <a:rPr lang="en-US" sz="2800" dirty="0" err="1"/>
              <a:t>tính</a:t>
            </a:r>
            <a:r>
              <a:rPr lang="en-US" sz="2800" dirty="0"/>
              <a:t> </a:t>
            </a:r>
            <a:r>
              <a:rPr lang="en-US" sz="2800" dirty="0" err="1"/>
              <a:t>phân</a:t>
            </a:r>
            <a:r>
              <a:rPr lang="en-US" sz="2800" dirty="0"/>
              <a:t> </a:t>
            </a:r>
            <a:r>
              <a:rPr lang="en-US" sz="2800" dirty="0" err="1"/>
              <a:t>cực</a:t>
            </a:r>
            <a:r>
              <a:rPr lang="en-US" sz="2800" dirty="0"/>
              <a:t> </a:t>
            </a:r>
            <a:r>
              <a:rPr lang="en-US" sz="2800" dirty="0" err="1"/>
              <a:t>tuyến</a:t>
            </a:r>
            <a:r>
              <a:rPr lang="en-US" sz="2800" dirty="0"/>
              <a:t> </a:t>
            </a:r>
            <a:r>
              <a:rPr lang="en-US" sz="2800" dirty="0" err="1"/>
              <a:t>tính</a:t>
            </a:r>
            <a:r>
              <a:rPr lang="en-US" sz="2800" dirty="0"/>
              <a:t> </a:t>
            </a:r>
            <a:r>
              <a:rPr lang="en-US" sz="2800" dirty="0" err="1"/>
              <a:t>của</a:t>
            </a:r>
            <a:r>
              <a:rPr lang="en-US" sz="2800" dirty="0"/>
              <a:t> </a:t>
            </a:r>
            <a:r>
              <a:rPr lang="en-US" sz="2800" dirty="0" err="1"/>
              <a:t>hai</a:t>
            </a:r>
            <a:r>
              <a:rPr lang="en-US" sz="2800" dirty="0"/>
              <a:t> </a:t>
            </a:r>
            <a:r>
              <a:rPr lang="en-US" sz="2800" dirty="0" smtClean="0"/>
              <a:t>Antenna</a:t>
            </a:r>
          </a:p>
          <a:p>
            <a:pPr marL="342900" lvl="0" indent="-342900">
              <a:buFont typeface="Arial" pitchFamily="34" charset="0"/>
              <a:buChar char="•"/>
            </a:pPr>
            <a:endParaRPr lang="en-US" sz="2800" dirty="0"/>
          </a:p>
          <a:p>
            <a:pPr marL="342900" indent="-342900">
              <a:buFont typeface="Arial" pitchFamily="34" charset="0"/>
              <a:buChar char="•"/>
            </a:pPr>
            <a:r>
              <a:rPr lang="en-US" sz="2800" dirty="0" err="1"/>
              <a:t>Thiết</a:t>
            </a:r>
            <a:r>
              <a:rPr lang="en-US" sz="2800" dirty="0"/>
              <a:t> </a:t>
            </a:r>
            <a:r>
              <a:rPr lang="en-US" sz="2800" dirty="0" err="1"/>
              <a:t>kế</a:t>
            </a:r>
            <a:r>
              <a:rPr lang="en-US" sz="2800" dirty="0"/>
              <a:t> </a:t>
            </a:r>
            <a:r>
              <a:rPr lang="en-US" sz="2800" dirty="0" err="1"/>
              <a:t>mạch</a:t>
            </a:r>
            <a:r>
              <a:rPr lang="en-US" sz="2800" dirty="0"/>
              <a:t> Beacon </a:t>
            </a:r>
            <a:r>
              <a:rPr lang="en-US" sz="2800" dirty="0" err="1"/>
              <a:t>cho</a:t>
            </a:r>
            <a:r>
              <a:rPr lang="en-US" sz="2800" dirty="0"/>
              <a:t> </a:t>
            </a:r>
            <a:r>
              <a:rPr lang="en-US" sz="2800" dirty="0" err="1"/>
              <a:t>hệ</a:t>
            </a:r>
            <a:r>
              <a:rPr lang="en-US" sz="2800" dirty="0"/>
              <a:t> </a:t>
            </a:r>
            <a:r>
              <a:rPr lang="en-US" sz="2800" dirty="0" err="1"/>
              <a:t>thống</a:t>
            </a:r>
            <a:r>
              <a:rPr lang="en-US" sz="2800" dirty="0"/>
              <a:t>, </a:t>
            </a:r>
            <a:r>
              <a:rPr lang="en-US" sz="2800" dirty="0" err="1"/>
              <a:t>thêm</a:t>
            </a:r>
            <a:r>
              <a:rPr lang="en-US" sz="2800" dirty="0"/>
              <a:t> </a:t>
            </a:r>
            <a:r>
              <a:rPr lang="en-US" sz="2800" dirty="0" err="1"/>
              <a:t>cảm</a:t>
            </a:r>
            <a:r>
              <a:rPr lang="en-US" sz="2800" dirty="0"/>
              <a:t> </a:t>
            </a:r>
            <a:r>
              <a:rPr lang="en-US" sz="2800" dirty="0" err="1"/>
              <a:t>biến</a:t>
            </a:r>
            <a:r>
              <a:rPr lang="en-US" sz="2800" dirty="0"/>
              <a:t> La </a:t>
            </a:r>
            <a:r>
              <a:rPr lang="en-US" sz="2800" dirty="0" err="1"/>
              <a:t>Bàn</a:t>
            </a:r>
            <a:r>
              <a:rPr lang="en-US" sz="2800" dirty="0"/>
              <a:t> </a:t>
            </a:r>
            <a:r>
              <a:rPr lang="en-US" sz="2800" dirty="0" err="1"/>
              <a:t>Số</a:t>
            </a:r>
            <a:r>
              <a:rPr lang="en-US" sz="2800" dirty="0"/>
              <a:t> </a:t>
            </a:r>
            <a:r>
              <a:rPr lang="en-US" sz="2800" dirty="0" err="1"/>
              <a:t>để</a:t>
            </a:r>
            <a:r>
              <a:rPr lang="en-US" sz="2800" dirty="0"/>
              <a:t> Beacon </a:t>
            </a:r>
            <a:r>
              <a:rPr lang="en-US" sz="2800" dirty="0" err="1"/>
              <a:t>tự</a:t>
            </a:r>
            <a:r>
              <a:rPr lang="en-US" sz="2800" dirty="0"/>
              <a:t> </a:t>
            </a:r>
            <a:r>
              <a:rPr lang="en-US" sz="2800" dirty="0" err="1"/>
              <a:t>động</a:t>
            </a:r>
            <a:r>
              <a:rPr lang="en-US" sz="2800" dirty="0"/>
              <a:t> </a:t>
            </a:r>
            <a:r>
              <a:rPr lang="en-US" sz="2800" dirty="0" err="1"/>
              <a:t>cập</a:t>
            </a:r>
            <a:r>
              <a:rPr lang="en-US" sz="2800" dirty="0"/>
              <a:t> </a:t>
            </a:r>
            <a:r>
              <a:rPr lang="en-US" sz="2800" dirty="0" err="1"/>
              <a:t>nhật</a:t>
            </a:r>
            <a:r>
              <a:rPr lang="en-US" sz="2800" dirty="0"/>
              <a:t> </a:t>
            </a:r>
            <a:r>
              <a:rPr lang="en-US" sz="2800" dirty="0" err="1"/>
              <a:t>góc</a:t>
            </a:r>
            <a:r>
              <a:rPr lang="en-US" sz="2800" dirty="0"/>
              <a:t> </a:t>
            </a:r>
            <a:r>
              <a:rPr lang="en-US" sz="2800" dirty="0" err="1"/>
              <a:t>xoay</a:t>
            </a:r>
            <a:r>
              <a:rPr lang="en-US" sz="2800" dirty="0"/>
              <a:t>.</a:t>
            </a:r>
          </a:p>
          <a:p>
            <a:pPr marL="342900" lvl="0" indent="-342900">
              <a:buFont typeface="Arial" pitchFamily="34" charset="0"/>
              <a:buChar char="•"/>
            </a:pPr>
            <a:endParaRPr lang="en-US" sz="2800" dirty="0" smtClean="0"/>
          </a:p>
          <a:p>
            <a:pPr marL="342900" indent="-342900">
              <a:buFont typeface="Arial" pitchFamily="34" charset="0"/>
              <a:buChar char="•"/>
            </a:pPr>
            <a:r>
              <a:rPr lang="en-US" sz="2800" dirty="0" err="1"/>
              <a:t>Thay</a:t>
            </a:r>
            <a:r>
              <a:rPr lang="en-US" sz="2800" dirty="0"/>
              <a:t> </a:t>
            </a:r>
            <a:r>
              <a:rPr lang="en-US" sz="2800" dirty="0" err="1"/>
              <a:t>đổi</a:t>
            </a:r>
            <a:r>
              <a:rPr lang="en-US" sz="2800" dirty="0"/>
              <a:t> </a:t>
            </a:r>
            <a:r>
              <a:rPr lang="en-US" sz="2800" dirty="0" err="1"/>
              <a:t>vai</a:t>
            </a:r>
            <a:r>
              <a:rPr lang="en-US" sz="2800" dirty="0"/>
              <a:t> </a:t>
            </a:r>
            <a:r>
              <a:rPr lang="en-US" sz="2800" dirty="0" err="1"/>
              <a:t>trò</a:t>
            </a:r>
            <a:r>
              <a:rPr lang="en-US" sz="2800" dirty="0"/>
              <a:t> </a:t>
            </a:r>
            <a:r>
              <a:rPr lang="en-US" sz="2800" dirty="0" err="1"/>
              <a:t>của</a:t>
            </a:r>
            <a:r>
              <a:rPr lang="en-US" sz="2800" dirty="0"/>
              <a:t> Reference Node </a:t>
            </a:r>
            <a:r>
              <a:rPr lang="en-US" sz="2800" dirty="0" err="1"/>
              <a:t>và</a:t>
            </a:r>
            <a:r>
              <a:rPr lang="en-US" sz="2800" dirty="0"/>
              <a:t> Tag </a:t>
            </a:r>
            <a:r>
              <a:rPr lang="en-US" sz="2800" dirty="0" err="1"/>
              <a:t>lần</a:t>
            </a:r>
            <a:r>
              <a:rPr lang="en-US" sz="2800" dirty="0"/>
              <a:t> </a:t>
            </a:r>
            <a:r>
              <a:rPr lang="en-US" sz="2800" dirty="0" err="1"/>
              <a:t>lượt</a:t>
            </a:r>
            <a:r>
              <a:rPr lang="en-US" sz="2800" dirty="0"/>
              <a:t> </a:t>
            </a:r>
            <a:r>
              <a:rPr lang="en-US" sz="2800" dirty="0" err="1"/>
              <a:t>thành</a:t>
            </a:r>
            <a:r>
              <a:rPr lang="en-US" sz="2800" dirty="0"/>
              <a:t> </a:t>
            </a:r>
            <a:r>
              <a:rPr lang="en-US" sz="2800" dirty="0" err="1"/>
              <a:t>Thiết</a:t>
            </a:r>
            <a:r>
              <a:rPr lang="en-US" sz="2800" dirty="0"/>
              <a:t> </a:t>
            </a:r>
            <a:r>
              <a:rPr lang="en-US" sz="2800" dirty="0" err="1"/>
              <a:t>bị</a:t>
            </a:r>
            <a:r>
              <a:rPr lang="en-US" sz="2800" dirty="0"/>
              <a:t> Thu </a:t>
            </a:r>
            <a:r>
              <a:rPr lang="en-US" sz="2800" dirty="0" err="1"/>
              <a:t>và</a:t>
            </a:r>
            <a:r>
              <a:rPr lang="en-US" sz="2800" dirty="0"/>
              <a:t> </a:t>
            </a:r>
            <a:r>
              <a:rPr lang="en-US" sz="2800" dirty="0" err="1"/>
              <a:t>Phát</a:t>
            </a:r>
            <a:r>
              <a:rPr lang="en-US" sz="2800" dirty="0"/>
              <a:t>.</a:t>
            </a:r>
          </a:p>
          <a:p>
            <a:pPr marL="342900" lvl="0" indent="-342900">
              <a:buFont typeface="Arial" pitchFamily="34" charset="0"/>
              <a:buChar char="•"/>
            </a:pPr>
            <a:endParaRPr lang="en-US" sz="2800" dirty="0" smtClean="0"/>
          </a:p>
          <a:p>
            <a:pPr marL="342900" lvl="0" indent="-342900">
              <a:buFont typeface="Arial" pitchFamily="34" charset="0"/>
              <a:buChar char="•"/>
            </a:pPr>
            <a:r>
              <a:rPr lang="en-US" sz="2800" dirty="0" err="1" smtClean="0"/>
              <a:t>Cân</a:t>
            </a:r>
            <a:r>
              <a:rPr lang="en-US" sz="2800" dirty="0" smtClean="0"/>
              <a:t> </a:t>
            </a:r>
            <a:r>
              <a:rPr lang="en-US" sz="2800" dirty="0" err="1" smtClean="0"/>
              <a:t>nhắc</a:t>
            </a:r>
            <a:r>
              <a:rPr lang="en-US" sz="2800" dirty="0" smtClean="0"/>
              <a:t>, </a:t>
            </a:r>
            <a:r>
              <a:rPr lang="en-US" sz="2800" dirty="0" err="1" smtClean="0"/>
              <a:t>tìm</a:t>
            </a:r>
            <a:r>
              <a:rPr lang="en-US" sz="2800" dirty="0" smtClean="0"/>
              <a:t> </a:t>
            </a:r>
            <a:r>
              <a:rPr lang="en-US" sz="2800" dirty="0" err="1" smtClean="0"/>
              <a:t>hiểu</a:t>
            </a:r>
            <a:r>
              <a:rPr lang="en-US" sz="2800" dirty="0" smtClean="0"/>
              <a:t> </a:t>
            </a:r>
            <a:r>
              <a:rPr lang="en-US" sz="2800" dirty="0" err="1" smtClean="0"/>
              <a:t>các</a:t>
            </a:r>
            <a:r>
              <a:rPr lang="en-US" sz="2800" dirty="0" smtClean="0"/>
              <a:t> </a:t>
            </a:r>
            <a:r>
              <a:rPr lang="en-US" sz="2800" dirty="0" err="1" smtClean="0"/>
              <a:t>công</a:t>
            </a:r>
            <a:r>
              <a:rPr lang="en-US" sz="2800" dirty="0" smtClean="0"/>
              <a:t> </a:t>
            </a:r>
            <a:r>
              <a:rPr lang="en-US" sz="2800" dirty="0" err="1" smtClean="0"/>
              <a:t>nghệ</a:t>
            </a:r>
            <a:r>
              <a:rPr lang="en-US" sz="2800" dirty="0" smtClean="0"/>
              <a:t> </a:t>
            </a:r>
            <a:r>
              <a:rPr lang="en-US" sz="2800" dirty="0" err="1" smtClean="0"/>
              <a:t>và</a:t>
            </a:r>
            <a:r>
              <a:rPr lang="en-US" sz="2800" dirty="0" smtClean="0"/>
              <a:t> </a:t>
            </a:r>
            <a:r>
              <a:rPr lang="en-US" sz="2800" dirty="0" err="1" smtClean="0"/>
              <a:t>kỹ</a:t>
            </a:r>
            <a:r>
              <a:rPr lang="en-US" sz="2800" dirty="0" smtClean="0"/>
              <a:t> </a:t>
            </a:r>
            <a:r>
              <a:rPr lang="en-US" sz="2800" dirty="0" err="1" smtClean="0"/>
              <a:t>thuật</a:t>
            </a:r>
            <a:r>
              <a:rPr lang="en-US" sz="2800" dirty="0" smtClean="0"/>
              <a:t> </a:t>
            </a:r>
            <a:r>
              <a:rPr lang="en-US" sz="2800" dirty="0" err="1" smtClean="0"/>
              <a:t>khác</a:t>
            </a:r>
            <a:r>
              <a:rPr lang="en-US" sz="2800" dirty="0"/>
              <a:t>.</a:t>
            </a:r>
          </a:p>
        </p:txBody>
      </p:sp>
      <p:sp>
        <p:nvSpPr>
          <p:cNvPr id="5" name="Slide Number Placeholder 4"/>
          <p:cNvSpPr>
            <a:spLocks noGrp="1"/>
          </p:cNvSpPr>
          <p:nvPr>
            <p:ph type="sldNum" sz="quarter" idx="12"/>
          </p:nvPr>
        </p:nvSpPr>
        <p:spPr/>
        <p:txBody>
          <a:bodyPr/>
          <a:lstStyle/>
          <a:p>
            <a:fld id="{F3B462BE-C45E-4935-BE55-C65AB9E01E91}" type="slidenum">
              <a:rPr lang="en-US" smtClean="0"/>
              <a:pPr/>
              <a:t>18</a:t>
            </a:fld>
            <a:endParaRPr lang="en-US"/>
          </a:p>
        </p:txBody>
      </p:sp>
    </p:spTree>
    <p:extLst>
      <p:ext uri="{BB962C8B-B14F-4D97-AF65-F5344CB8AC3E}">
        <p14:creationId xmlns:p14="http://schemas.microsoft.com/office/powerpoint/2010/main" val="387815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Nội dung</a:t>
            </a:r>
          </a:p>
        </p:txBody>
      </p:sp>
      <p:sp>
        <p:nvSpPr>
          <p:cNvPr id="28" name="Content Placeholder 27"/>
          <p:cNvSpPr>
            <a:spLocks noGrp="1"/>
          </p:cNvSpPr>
          <p:nvPr>
            <p:ph idx="1"/>
          </p:nvPr>
        </p:nvSpPr>
        <p:spPr/>
        <p:txBody>
          <a:bodyPr/>
          <a:lstStyle/>
          <a:p>
            <a:pPr marL="457200" indent="-457200">
              <a:buAutoNum type="arabicPeriod"/>
            </a:pPr>
            <a:r>
              <a:rPr lang="en-US" dirty="0" err="1" smtClean="0"/>
              <a:t>Giới</a:t>
            </a:r>
            <a:r>
              <a:rPr lang="en-US" dirty="0" smtClean="0"/>
              <a:t> </a:t>
            </a:r>
            <a:r>
              <a:rPr lang="en-US" dirty="0" err="1" smtClean="0"/>
              <a:t>thiệu</a:t>
            </a:r>
            <a:r>
              <a:rPr lang="en-US" dirty="0" smtClean="0"/>
              <a:t> </a:t>
            </a:r>
            <a:r>
              <a:rPr lang="en-US" dirty="0" err="1" smtClean="0"/>
              <a:t>đề</a:t>
            </a:r>
            <a:r>
              <a:rPr lang="en-US" dirty="0" smtClean="0"/>
              <a:t> </a:t>
            </a:r>
            <a:r>
              <a:rPr lang="en-US" dirty="0" err="1" smtClean="0"/>
              <a:t>tài</a:t>
            </a:r>
            <a:r>
              <a:rPr lang="en-US" dirty="0" smtClean="0"/>
              <a:t>.</a:t>
            </a:r>
            <a:endParaRPr lang="en-US" dirty="0"/>
          </a:p>
          <a:p>
            <a:pPr marL="457200" indent="-457200">
              <a:buAutoNum type="arabicPeriod"/>
            </a:pP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r>
              <a:rPr lang="en-US" dirty="0" smtClean="0"/>
              <a:t>.</a:t>
            </a:r>
            <a:endParaRPr lang="en-US" dirty="0"/>
          </a:p>
          <a:p>
            <a:pPr marL="457200" indent="-457200">
              <a:buAutoNum type="arabicPeriod"/>
            </a:pP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r>
              <a:rPr lang="en-US" dirty="0" smtClean="0"/>
              <a:t>.</a:t>
            </a:r>
          </a:p>
          <a:p>
            <a:pPr marL="457200" indent="-457200">
              <a:buAutoNum type="arabicPeriod"/>
            </a:pPr>
            <a:r>
              <a:rPr lang="en-US" dirty="0" err="1" smtClean="0"/>
              <a:t>Phát</a:t>
            </a:r>
            <a:r>
              <a:rPr lang="en-US" dirty="0" smtClean="0"/>
              <a:t> </a:t>
            </a:r>
            <a:r>
              <a:rPr lang="en-US" dirty="0" err="1" smtClean="0"/>
              <a:t>triển</a:t>
            </a:r>
            <a:r>
              <a:rPr lang="en-US" dirty="0" smtClean="0"/>
              <a:t> </a:t>
            </a:r>
            <a:r>
              <a:rPr lang="en-US" dirty="0" err="1" smtClean="0"/>
              <a:t>thuật</a:t>
            </a:r>
            <a:r>
              <a:rPr lang="en-US" dirty="0" smtClean="0"/>
              <a:t> </a:t>
            </a:r>
            <a:r>
              <a:rPr lang="en-US" dirty="0" err="1" smtClean="0"/>
              <a:t>toán</a:t>
            </a:r>
            <a:r>
              <a:rPr lang="en-US" dirty="0" smtClean="0"/>
              <a:t>.</a:t>
            </a:r>
            <a:endParaRPr lang="en-US" dirty="0"/>
          </a:p>
          <a:p>
            <a:pPr marL="457200" indent="-457200">
              <a:buAutoNum type="arabicPeriod"/>
            </a:pPr>
            <a:r>
              <a:rPr lang="en-US" dirty="0" err="1" smtClean="0"/>
              <a:t>Đánh</a:t>
            </a:r>
            <a:r>
              <a:rPr lang="en-US" dirty="0" smtClean="0"/>
              <a:t> </a:t>
            </a:r>
            <a:r>
              <a:rPr lang="en-US" dirty="0" err="1" smtClean="0"/>
              <a:t>giá</a:t>
            </a:r>
            <a:r>
              <a:rPr lang="en-US" dirty="0" smtClean="0"/>
              <a:t>, </a:t>
            </a:r>
            <a:r>
              <a:rPr lang="en-US" dirty="0" err="1" smtClean="0"/>
              <a:t>Kết</a:t>
            </a:r>
            <a:r>
              <a:rPr lang="en-US" dirty="0" smtClean="0"/>
              <a:t> </a:t>
            </a:r>
            <a:r>
              <a:rPr lang="en-US" dirty="0" err="1"/>
              <a:t>l</a:t>
            </a:r>
            <a:r>
              <a:rPr lang="en-US" dirty="0" err="1" smtClean="0"/>
              <a:t>uận</a:t>
            </a:r>
            <a:r>
              <a:rPr lang="en-US" dirty="0" smtClean="0"/>
              <a:t> </a:t>
            </a:r>
            <a:r>
              <a:rPr lang="en-US" dirty="0" err="1" smtClean="0"/>
              <a:t>và</a:t>
            </a:r>
            <a:r>
              <a:rPr lang="en-US" dirty="0" smtClean="0"/>
              <a:t> </a:t>
            </a:r>
            <a:r>
              <a:rPr lang="en-US" dirty="0" err="1"/>
              <a:t>H</a:t>
            </a:r>
            <a:r>
              <a:rPr lang="en-US" dirty="0" err="1" smtClean="0"/>
              <a:t>ướng</a:t>
            </a:r>
            <a:r>
              <a:rPr lang="en-US" dirty="0" smtClean="0"/>
              <a:t> </a:t>
            </a:r>
            <a:r>
              <a:rPr lang="en-US" dirty="0" err="1" smtClean="0"/>
              <a:t>phát</a:t>
            </a:r>
            <a:r>
              <a:rPr lang="en-US" dirty="0" smtClean="0"/>
              <a:t> </a:t>
            </a:r>
            <a:r>
              <a:rPr lang="en-US" dirty="0" err="1" smtClean="0"/>
              <a:t>triển</a:t>
            </a:r>
            <a:r>
              <a:rPr lang="en-US" dirty="0" smtClean="0"/>
              <a:t>.</a:t>
            </a:r>
            <a:endParaRPr lang="en-US" dirty="0"/>
          </a:p>
        </p:txBody>
      </p:sp>
      <p:sp>
        <p:nvSpPr>
          <p:cNvPr id="2" name="Slide Number Placeholder 1"/>
          <p:cNvSpPr>
            <a:spLocks noGrp="1"/>
          </p:cNvSpPr>
          <p:nvPr>
            <p:ph type="sldNum" sz="quarter" idx="12"/>
          </p:nvPr>
        </p:nvSpPr>
        <p:spPr/>
        <p:txBody>
          <a:bodyPr/>
          <a:lstStyle/>
          <a:p>
            <a:fld id="{F3B462BE-C45E-4935-BE55-C65AB9E01E91}" type="slidenum">
              <a:rPr lang="en-US" smtClean="0"/>
              <a:pPr/>
              <a:t>2</a:t>
            </a:fld>
            <a:endParaRPr lang="en-US"/>
          </a:p>
        </p:txBody>
      </p:sp>
    </p:spTree>
    <p:extLst>
      <p:ext uri="{BB962C8B-B14F-4D97-AF65-F5344CB8AC3E}">
        <p14:creationId xmlns:p14="http://schemas.microsoft.com/office/powerpoint/2010/main" val="734200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luanvanword\powerpoint\GiioiThieu\IP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219200"/>
            <a:ext cx="3075128"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pPr algn="l"/>
            <a:r>
              <a:rPr lang="en-US" dirty="0" smtClean="0"/>
              <a:t>1. </a:t>
            </a:r>
            <a:r>
              <a:rPr lang="en-US" dirty="0" err="1" smtClean="0"/>
              <a:t>Giới</a:t>
            </a:r>
            <a:r>
              <a:rPr lang="en-US" dirty="0" smtClean="0"/>
              <a:t> </a:t>
            </a:r>
            <a:r>
              <a:rPr lang="en-US" dirty="0" err="1" smtClean="0"/>
              <a:t>thiệu</a:t>
            </a:r>
            <a:r>
              <a:rPr lang="en-US" dirty="0" smtClean="0"/>
              <a:t> </a:t>
            </a:r>
            <a:r>
              <a:rPr lang="en-US" dirty="0" err="1" smtClean="0"/>
              <a:t>đề</a:t>
            </a:r>
            <a:r>
              <a:rPr lang="en-US" dirty="0" smtClean="0"/>
              <a:t> </a:t>
            </a:r>
            <a:r>
              <a:rPr lang="en-US" dirty="0" err="1" smtClean="0"/>
              <a:t>tài</a:t>
            </a:r>
            <a:endParaRPr lang="en-US" dirty="0"/>
          </a:p>
        </p:txBody>
      </p:sp>
      <p:pic>
        <p:nvPicPr>
          <p:cNvPr id="1026" name="Picture 2" descr="F:\luanvanword\powerpoint\GiioiThieu\IP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20" y="1219200"/>
            <a:ext cx="6033680" cy="4495800"/>
          </a:xfrm>
          <a:prstGeom prst="rect">
            <a:avLst/>
          </a:prstGeom>
          <a:noFill/>
          <a:extLst>
            <a:ext uri="{909E8E84-426E-40DD-AFC4-6F175D3DCCD1}">
              <a14:hiddenFill xmlns:a14="http://schemas.microsoft.com/office/drawing/2010/main">
                <a:solidFill>
                  <a:srgbClr val="FFFFFF"/>
                </a:solidFill>
              </a14:hiddenFill>
            </a:ext>
          </a:extLst>
        </p:spPr>
      </p:pic>
      <p:sp>
        <p:nvSpPr>
          <p:cNvPr id="28" name="Content Placeholder 27"/>
          <p:cNvSpPr>
            <a:spLocks noGrp="1"/>
          </p:cNvSpPr>
          <p:nvPr>
            <p:ph idx="1"/>
          </p:nvPr>
        </p:nvSpPr>
        <p:spPr>
          <a:xfrm>
            <a:off x="228600" y="2087878"/>
            <a:ext cx="8686800" cy="2758443"/>
          </a:xfrm>
        </p:spPr>
        <p:txBody>
          <a:bodyPr>
            <a:normAutofit/>
          </a:bodyPr>
          <a:lstStyle/>
          <a:p>
            <a:r>
              <a:rPr lang="vi-VN" sz="3200" dirty="0"/>
              <a:t>Hệ thống Định vị trong nhà là giải pháp nhằm xác định vị trí đối tượng hoặc người bên trong tòa nhà bằng cách sử dụng sóng vô tuyến điện, từ trường, tín hiệu âm thanh...được thu thập bởi các thiết bị di động.</a:t>
            </a:r>
            <a:endParaRPr lang="en-US" sz="3200" dirty="0"/>
          </a:p>
        </p:txBody>
      </p:sp>
      <p:sp>
        <p:nvSpPr>
          <p:cNvPr id="2" name="Slide Number Placeholder 1"/>
          <p:cNvSpPr>
            <a:spLocks noGrp="1"/>
          </p:cNvSpPr>
          <p:nvPr>
            <p:ph type="sldNum" sz="quarter" idx="12"/>
          </p:nvPr>
        </p:nvSpPr>
        <p:spPr/>
        <p:txBody>
          <a:bodyPr/>
          <a:lstStyle/>
          <a:p>
            <a:fld id="{F3B462BE-C45E-4935-BE55-C65AB9E01E91}" type="slidenum">
              <a:rPr lang="en-US" smtClean="0"/>
              <a:pPr/>
              <a:t>3</a:t>
            </a:fld>
            <a:endParaRPr lang="en-US"/>
          </a:p>
        </p:txBody>
      </p:sp>
    </p:spTree>
    <p:extLst>
      <p:ext uri="{BB962C8B-B14F-4D97-AF65-F5344CB8AC3E}">
        <p14:creationId xmlns:p14="http://schemas.microsoft.com/office/powerpoint/2010/main" val="410481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8">
                                            <p:txEl>
                                              <p:pRg st="0" end="0"/>
                                            </p:txEl>
                                          </p:spTgt>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8"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1. </a:t>
            </a:r>
            <a:r>
              <a:rPr lang="en-US" dirty="0" err="1"/>
              <a:t>Giới</a:t>
            </a:r>
            <a:r>
              <a:rPr lang="en-US" dirty="0"/>
              <a:t> </a:t>
            </a:r>
            <a:r>
              <a:rPr lang="en-US" dirty="0" err="1"/>
              <a:t>thiệu</a:t>
            </a:r>
            <a:r>
              <a:rPr lang="en-US" dirty="0"/>
              <a:t> </a:t>
            </a:r>
            <a:r>
              <a:rPr lang="en-US" dirty="0" err="1"/>
              <a:t>đề</a:t>
            </a:r>
            <a:r>
              <a:rPr lang="en-US" dirty="0"/>
              <a:t> </a:t>
            </a:r>
            <a:r>
              <a:rPr lang="en-US" dirty="0" err="1"/>
              <a:t>tài</a:t>
            </a:r>
            <a:endParaRPr lang="en-US" dirty="0"/>
          </a:p>
        </p:txBody>
      </p:sp>
      <p:sp>
        <p:nvSpPr>
          <p:cNvPr id="4" name="Content Placeholder 27"/>
          <p:cNvSpPr txBox="1">
            <a:spLocks/>
          </p:cNvSpPr>
          <p:nvPr/>
        </p:nvSpPr>
        <p:spPr>
          <a:xfrm>
            <a:off x="304800" y="1524000"/>
            <a:ext cx="8534400" cy="4038600"/>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a:t>C</a:t>
            </a:r>
            <a:r>
              <a:rPr lang="en-US" sz="3200" dirty="0" err="1" smtClean="0"/>
              <a:t>ông</a:t>
            </a:r>
            <a:r>
              <a:rPr lang="en-US" sz="3200" dirty="0" smtClean="0"/>
              <a:t> </a:t>
            </a:r>
            <a:r>
              <a:rPr lang="en-US" sz="3200" dirty="0" err="1" smtClean="0"/>
              <a:t>nghệ</a:t>
            </a:r>
            <a:r>
              <a:rPr lang="en-US" sz="3200" dirty="0" smtClean="0"/>
              <a:t> </a:t>
            </a:r>
            <a:r>
              <a:rPr lang="en-US" sz="3200" dirty="0" err="1" smtClean="0"/>
              <a:t>không</a:t>
            </a:r>
            <a:r>
              <a:rPr lang="en-US" sz="3200" dirty="0" smtClean="0"/>
              <a:t> </a:t>
            </a:r>
            <a:r>
              <a:rPr lang="en-US" sz="3200" dirty="0" err="1" smtClean="0"/>
              <a:t>dây</a:t>
            </a:r>
            <a:r>
              <a:rPr lang="en-US" sz="3200" dirty="0" smtClean="0"/>
              <a:t>:</a:t>
            </a:r>
          </a:p>
          <a:p>
            <a:pPr marL="457200" indent="-457200">
              <a:buFontTx/>
              <a:buChar char="-"/>
            </a:pPr>
            <a:r>
              <a:rPr lang="en-US" sz="3200" dirty="0" smtClean="0"/>
              <a:t>Wireless Fidelity 				 </a:t>
            </a:r>
            <a:r>
              <a:rPr lang="en-US" sz="3200" dirty="0" err="1" smtClean="0"/>
              <a:t>WiFi</a:t>
            </a:r>
            <a:r>
              <a:rPr lang="en-US" sz="3200" dirty="0" smtClean="0"/>
              <a:t> </a:t>
            </a:r>
          </a:p>
          <a:p>
            <a:pPr marL="457200" indent="-457200">
              <a:buFontTx/>
              <a:buChar char="-"/>
            </a:pPr>
            <a:r>
              <a:rPr lang="en-US" sz="3200" dirty="0" smtClean="0"/>
              <a:t>Radio </a:t>
            </a:r>
            <a:r>
              <a:rPr lang="en-US" sz="3200" dirty="0"/>
              <a:t>Frequency </a:t>
            </a:r>
            <a:r>
              <a:rPr lang="en-US" sz="3200" dirty="0" smtClean="0"/>
              <a:t>Identification 	 RFID</a:t>
            </a:r>
          </a:p>
          <a:p>
            <a:pPr marL="457200" indent="-457200">
              <a:buFontTx/>
              <a:buChar char="-"/>
            </a:pPr>
            <a:r>
              <a:rPr lang="en-US" sz="3200" dirty="0" smtClean="0"/>
              <a:t>Global Positioning System 		 GPS</a:t>
            </a:r>
          </a:p>
          <a:p>
            <a:pPr marL="457200" indent="-457200">
              <a:buFontTx/>
              <a:buChar char="-"/>
            </a:pPr>
            <a:r>
              <a:rPr lang="en-US" sz="3200" dirty="0" smtClean="0"/>
              <a:t>Ultra Wideband 				 UWB</a:t>
            </a:r>
          </a:p>
          <a:p>
            <a:pPr marL="457200" indent="-457200">
              <a:buFontTx/>
              <a:buChar char="-"/>
            </a:pPr>
            <a:r>
              <a:rPr lang="en-US" sz="3200" dirty="0" smtClean="0"/>
              <a:t>Light Fidelity 					 </a:t>
            </a:r>
            <a:r>
              <a:rPr lang="en-US" sz="3200" dirty="0" err="1" smtClean="0"/>
              <a:t>LiFi</a:t>
            </a:r>
            <a:endParaRPr lang="en-US" sz="3200" dirty="0" smtClean="0"/>
          </a:p>
          <a:p>
            <a:pPr marL="457200" indent="-457200">
              <a:buFontTx/>
              <a:buChar char="-"/>
            </a:pPr>
            <a:r>
              <a:rPr lang="en-US" sz="3200" dirty="0"/>
              <a:t>Near-Field </a:t>
            </a:r>
            <a:r>
              <a:rPr lang="en-US" sz="3200" dirty="0" smtClean="0"/>
              <a:t>Communications 		 NFC </a:t>
            </a:r>
          </a:p>
          <a:p>
            <a:pPr marL="457200" indent="-457200">
              <a:buFontTx/>
              <a:buChar char="-"/>
            </a:pPr>
            <a:r>
              <a:rPr lang="en-US" sz="3200" dirty="0" smtClean="0"/>
              <a:t>Bluetooth Low Energy			 BLE</a:t>
            </a:r>
          </a:p>
          <a:p>
            <a:pPr marL="457200" indent="-457200">
              <a:buFontTx/>
              <a:buChar char="-"/>
            </a:pPr>
            <a:endParaRPr lang="en-US" sz="3200" dirty="0" smtClean="0"/>
          </a:p>
          <a:p>
            <a:pPr marL="457200" indent="-457200">
              <a:buFontTx/>
              <a:buChar char="-"/>
            </a:pPr>
            <a:endParaRPr lang="en-US" sz="3200" dirty="0"/>
          </a:p>
        </p:txBody>
      </p:sp>
      <p:sp>
        <p:nvSpPr>
          <p:cNvPr id="5" name="Content Placeholder 27"/>
          <p:cNvSpPr txBox="1">
            <a:spLocks/>
          </p:cNvSpPr>
          <p:nvPr/>
        </p:nvSpPr>
        <p:spPr>
          <a:xfrm>
            <a:off x="308658" y="1930418"/>
            <a:ext cx="8534400" cy="3225764"/>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Kỹ</a:t>
            </a:r>
            <a:r>
              <a:rPr lang="en-US" sz="3200" dirty="0" smtClean="0"/>
              <a:t> </a:t>
            </a:r>
            <a:r>
              <a:rPr lang="en-US" sz="3200" dirty="0" err="1" smtClean="0"/>
              <a:t>thuật</a:t>
            </a:r>
            <a:r>
              <a:rPr lang="en-US" sz="3200" dirty="0" smtClean="0"/>
              <a:t> </a:t>
            </a:r>
            <a:r>
              <a:rPr lang="en-US" sz="3200" dirty="0" err="1" smtClean="0"/>
              <a:t>định</a:t>
            </a:r>
            <a:r>
              <a:rPr lang="en-US" sz="3200" dirty="0" smtClean="0"/>
              <a:t> </a:t>
            </a:r>
            <a:r>
              <a:rPr lang="en-US" sz="3200" dirty="0" err="1" smtClean="0"/>
              <a:t>vị</a:t>
            </a:r>
            <a:r>
              <a:rPr lang="en-US" sz="3200" dirty="0" smtClean="0"/>
              <a:t>:</a:t>
            </a:r>
          </a:p>
          <a:p>
            <a:pPr marL="457200" indent="-457200">
              <a:buFontTx/>
              <a:buChar char="-"/>
            </a:pPr>
            <a:r>
              <a:rPr lang="en-US" sz="3200" dirty="0" smtClean="0"/>
              <a:t>Angle of Arrival				AOA</a:t>
            </a:r>
          </a:p>
          <a:p>
            <a:pPr marL="457200" indent="-457200">
              <a:buFontTx/>
              <a:buChar char="-"/>
            </a:pPr>
            <a:r>
              <a:rPr lang="en-US" sz="3200" dirty="0" smtClean="0"/>
              <a:t>Time of Arrival				TOA</a:t>
            </a:r>
          </a:p>
          <a:p>
            <a:pPr marL="457200" indent="-457200">
              <a:buFontTx/>
              <a:buChar char="-"/>
            </a:pPr>
            <a:r>
              <a:rPr lang="en-US" sz="3200" dirty="0" smtClean="0"/>
              <a:t>Time Difference of Arrival 		TDOA</a:t>
            </a:r>
          </a:p>
          <a:p>
            <a:pPr marL="457200" indent="-457200">
              <a:buFontTx/>
              <a:buChar char="-"/>
            </a:pPr>
            <a:r>
              <a:rPr lang="en-US" sz="3200" dirty="0" smtClean="0"/>
              <a:t>Two-Ways Ranging				TWR</a:t>
            </a:r>
          </a:p>
          <a:p>
            <a:pPr marL="457200" indent="-457200">
              <a:buFontTx/>
              <a:buChar char="-"/>
            </a:pPr>
            <a:r>
              <a:rPr lang="en-US" sz="3200" dirty="0" smtClean="0"/>
              <a:t>Received Signal Strength Indicator	RSSI</a:t>
            </a:r>
          </a:p>
          <a:p>
            <a:pPr marL="457200" indent="-457200">
              <a:buFontTx/>
              <a:buChar char="-"/>
            </a:pPr>
            <a:endParaRPr lang="en-US" sz="3200" dirty="0"/>
          </a:p>
        </p:txBody>
      </p:sp>
      <p:sp>
        <p:nvSpPr>
          <p:cNvPr id="3" name="Slide Number Placeholder 2"/>
          <p:cNvSpPr>
            <a:spLocks noGrp="1"/>
          </p:cNvSpPr>
          <p:nvPr>
            <p:ph type="sldNum" sz="quarter" idx="12"/>
          </p:nvPr>
        </p:nvSpPr>
        <p:spPr/>
        <p:txBody>
          <a:bodyPr/>
          <a:lstStyle/>
          <a:p>
            <a:fld id="{F3B462BE-C45E-4935-BE55-C65AB9E01E91}" type="slidenum">
              <a:rPr lang="en-US" smtClean="0"/>
              <a:pPr/>
              <a:t>4</a:t>
            </a:fld>
            <a:endParaRPr lang="en-US"/>
          </a:p>
        </p:txBody>
      </p:sp>
    </p:spTree>
    <p:extLst>
      <p:ext uri="{BB962C8B-B14F-4D97-AF65-F5344CB8AC3E}">
        <p14:creationId xmlns:p14="http://schemas.microsoft.com/office/powerpoint/2010/main" val="204573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27"/>
              <p:cNvSpPr txBox="1">
                <a:spLocks/>
              </p:cNvSpPr>
              <p:nvPr/>
            </p:nvSpPr>
            <p:spPr>
              <a:xfrm>
                <a:off x="228600" y="807711"/>
                <a:ext cx="8686800" cy="5486400"/>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Tx/>
                  <a:buChar char="-"/>
                </a:pPr>
                <a:r>
                  <a:rPr lang="en-US" dirty="0" smtClean="0"/>
                  <a:t>Maximum Likelihood Estimation:</a:t>
                </a:r>
              </a:p>
              <a:p>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r>
                            <a:rPr lang="en-US" i="1">
                              <a:latin typeface="Cambria Math"/>
                            </a:rPr>
                            <m:t>𝑍</m:t>
                          </m:r>
                        </m:e>
                      </m:acc>
                      <m:r>
                        <a:rPr lang="en-US" i="1">
                          <a:latin typeface="Cambria Math"/>
                        </a:rPr>
                        <m:t>=</m:t>
                      </m:r>
                      <m:sSup>
                        <m:sSupPr>
                          <m:ctrlPr>
                            <a:rPr lang="en-US" i="1">
                              <a:latin typeface="Cambria Math"/>
                            </a:rPr>
                          </m:ctrlPr>
                        </m:sSupPr>
                        <m:e>
                          <m:r>
                            <a:rPr lang="en-US" i="1">
                              <a:latin typeface="Cambria Math"/>
                            </a:rPr>
                            <m:t>(</m:t>
                          </m:r>
                          <m:sSup>
                            <m:sSupPr>
                              <m:ctrlPr>
                                <a:rPr lang="en-US" i="1">
                                  <a:latin typeface="Cambria Math"/>
                                </a:rPr>
                              </m:ctrlPr>
                            </m:sSupPr>
                            <m:e>
                              <m:r>
                                <a:rPr lang="en-US" i="1">
                                  <a:latin typeface="Cambria Math"/>
                                </a:rPr>
                                <m:t>𝐴</m:t>
                              </m:r>
                            </m:e>
                            <m:sup>
                              <m:r>
                                <a:rPr lang="en-US" i="1">
                                  <a:latin typeface="Cambria Math"/>
                                </a:rPr>
                                <m:t>𝑇</m:t>
                              </m:r>
                            </m:sup>
                          </m:sSup>
                          <m:r>
                            <a:rPr lang="en-US" i="1">
                              <a:latin typeface="Cambria Math"/>
                            </a:rPr>
                            <m:t>𝐴</m:t>
                          </m:r>
                          <m:r>
                            <a:rPr lang="en-US" i="1">
                              <a:latin typeface="Cambria Math"/>
                            </a:rPr>
                            <m:t>)</m:t>
                          </m:r>
                        </m:e>
                        <m:sup>
                          <m:r>
                            <a:rPr lang="en-US" i="1">
                              <a:latin typeface="Cambria Math"/>
                            </a:rPr>
                            <m:t>−1</m:t>
                          </m:r>
                        </m:sup>
                      </m:sSup>
                      <m:sSup>
                        <m:sSupPr>
                          <m:ctrlPr>
                            <a:rPr lang="en-US" i="1">
                              <a:latin typeface="Cambria Math"/>
                            </a:rPr>
                          </m:ctrlPr>
                        </m:sSupPr>
                        <m:e>
                          <m:r>
                            <a:rPr lang="en-US" i="1">
                              <a:latin typeface="Cambria Math"/>
                            </a:rPr>
                            <m:t>𝐴</m:t>
                          </m:r>
                        </m:e>
                        <m:sup>
                          <m:r>
                            <a:rPr lang="en-US" i="1">
                              <a:latin typeface="Cambria Math"/>
                            </a:rPr>
                            <m:t>𝑇</m:t>
                          </m:r>
                        </m:sup>
                      </m:sSup>
                      <m:r>
                        <a:rPr lang="en-US" i="1">
                          <a:latin typeface="Cambria Math"/>
                        </a:rPr>
                        <m:t>𝐵</m:t>
                      </m:r>
                    </m:oMath>
                  </m:oMathPara>
                </a14:m>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a:rPr>
                        <m:t>𝐴</m:t>
                      </m:r>
                      <m:r>
                        <a:rPr lang="en-US" i="1">
                          <a:latin typeface="Cambria Math"/>
                        </a:rPr>
                        <m:t>=</m:t>
                      </m:r>
                      <m:d>
                        <m:dPr>
                          <m:begChr m:val="["/>
                          <m:endChr m:val="]"/>
                          <m:ctrlPr>
                            <a:rPr lang="en-US" i="1">
                              <a:latin typeface="Cambria Math"/>
                            </a:rPr>
                          </m:ctrlPr>
                        </m:dPr>
                        <m:e>
                          <m:m>
                            <m:mPr>
                              <m:mcs>
                                <m:mc>
                                  <m:mcPr>
                                    <m:count m:val="1"/>
                                    <m:mcJc m:val="center"/>
                                  </m:mcPr>
                                </m:mc>
                              </m:mcs>
                              <m:ctrlPr>
                                <a:rPr lang="en-US" i="1">
                                  <a:latin typeface="Cambria Math"/>
                                </a:rPr>
                              </m:ctrlPr>
                            </m:mPr>
                            <m:mr>
                              <m:e>
                                <m:m>
                                  <m:mPr>
                                    <m:mcs>
                                      <m:mc>
                                        <m:mcPr>
                                          <m:count m:val="1"/>
                                          <m:mcJc m:val="center"/>
                                        </m:mcPr>
                                      </m:mc>
                                    </m:mcs>
                                    <m:ctrlPr>
                                      <a:rPr lang="en-US" i="1">
                                        <a:latin typeface="Cambria Math"/>
                                      </a:rPr>
                                    </m:ctrlPr>
                                  </m:mPr>
                                  <m:mr>
                                    <m:e>
                                      <m:m>
                                        <m:mPr>
                                          <m:mcs>
                                            <m:mc>
                                              <m:mcPr>
                                                <m:count m:val="2"/>
                                                <m:mcJc m:val="center"/>
                                              </m:mcPr>
                                            </m:mc>
                                          </m:mcs>
                                          <m:ctrlPr>
                                            <a:rPr lang="en-US" i="1">
                                              <a:latin typeface="Cambria Math"/>
                                            </a:rPr>
                                          </m:ctrlPr>
                                        </m:mPr>
                                        <m:mr>
                                          <m: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e>
                                            </m:d>
                                          </m:e>
                                          <m: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e>
                                        </m:mr>
                                      </m:m>
                                    </m:e>
                                  </m:mr>
                                  <m:mr>
                                    <m:e>
                                      <m:m>
                                        <m:mPr>
                                          <m:mcs>
                                            <m:mc>
                                              <m:mcPr>
                                                <m:count m:val="2"/>
                                                <m:mcJc m:val="center"/>
                                              </m:mcPr>
                                            </m:mc>
                                          </m:mcs>
                                          <m:ctrlPr>
                                            <a:rPr lang="en-US" i="1">
                                              <a:latin typeface="Cambria Math"/>
                                            </a:rPr>
                                          </m:ctrlPr>
                                        </m:mPr>
                                        <m:mr>
                                          <m: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e>
                                            </m:d>
                                          </m:e>
                                          <m: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e>
                                        </m:mr>
                                      </m:m>
                                    </m:e>
                                  </m:mr>
                                </m:m>
                              </m:e>
                            </m:mr>
                            <m:mr>
                              <m:e>
                                <m:m>
                                  <m:mPr>
                                    <m:mcs>
                                      <m:mc>
                                        <m:mcPr>
                                          <m:count m:val="1"/>
                                          <m:mcJc m:val="center"/>
                                        </m:mcPr>
                                      </m:mc>
                                    </m:mcs>
                                    <m:ctrlPr>
                                      <a:rPr lang="en-US" i="1">
                                        <a:latin typeface="Cambria Math"/>
                                      </a:rPr>
                                    </m:ctrlPr>
                                  </m:mPr>
                                  <m:mr>
                                    <m:e>
                                      <m:r>
                                        <a:rPr lang="en-US" i="1">
                                          <a:latin typeface="Cambria Math"/>
                                        </a:rPr>
                                        <m:t>⋮</m:t>
                                      </m:r>
                                    </m:e>
                                  </m:mr>
                                  <m:mr>
                                    <m:e>
                                      <m:m>
                                        <m:mPr>
                                          <m:mcs>
                                            <m:mc>
                                              <m:mcPr>
                                                <m:count m:val="2"/>
                                                <m:mcJc m:val="center"/>
                                              </m:mcPr>
                                            </m:mc>
                                          </m:mcs>
                                          <m:ctrlPr>
                                            <a:rPr lang="en-US" i="1">
                                              <a:latin typeface="Cambria Math"/>
                                            </a:rPr>
                                          </m:ctrlPr>
                                        </m:mPr>
                                        <m:mr>
                                          <m: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𝑛</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e>
                                            </m:d>
                                          </m:e>
                                          <m: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𝑛</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e>
                                        </m:mr>
                                      </m:m>
                                    </m:e>
                                  </m:mr>
                                </m:m>
                              </m:e>
                            </m:mr>
                          </m:m>
                        </m:e>
                      </m:d>
                    </m:oMath>
                  </m:oMathPara>
                </a14:m>
                <a:endParaRPr lang="en-US" dirty="0" smtClean="0"/>
              </a:p>
              <a:p>
                <a:endParaRPr lang="en-US" dirty="0" smtClean="0"/>
              </a:p>
              <a:p>
                <a:pPr/>
                <a14:m>
                  <m:oMathPara xmlns:m="http://schemas.openxmlformats.org/officeDocument/2006/math">
                    <m:oMathParaPr>
                      <m:jc m:val="centerGroup"/>
                    </m:oMathParaPr>
                    <m:oMath xmlns:m="http://schemas.openxmlformats.org/officeDocument/2006/math">
                      <m:r>
                        <a:rPr lang="en-US" i="1">
                          <a:latin typeface="Cambria Math"/>
                        </a:rPr>
                        <m:t>𝐵</m:t>
                      </m:r>
                      <m:r>
                        <a:rPr lang="en-US" i="1">
                          <a:latin typeface="Cambria Math"/>
                        </a:rPr>
                        <m:t>=</m:t>
                      </m:r>
                      <m:d>
                        <m:dPr>
                          <m:begChr m:val="["/>
                          <m:endChr m:val="]"/>
                          <m:ctrlPr>
                            <a:rPr lang="en-US" i="1">
                              <a:latin typeface="Cambria Math"/>
                            </a:rPr>
                          </m:ctrlPr>
                        </m:dPr>
                        <m:e>
                          <m:m>
                            <m:mPr>
                              <m:mcs>
                                <m:mc>
                                  <m:mcPr>
                                    <m:count m:val="1"/>
                                    <m:mcJc m:val="center"/>
                                  </m:mcPr>
                                </m:mc>
                              </m:mcs>
                              <m:ctrlPr>
                                <a:rPr lang="en-US" i="1">
                                  <a:latin typeface="Cambria Math"/>
                                </a:rPr>
                              </m:ctrlPr>
                            </m:mPr>
                            <m:mr>
                              <m:e>
                                <m:m>
                                  <m:mPr>
                                    <m:mcs>
                                      <m:mc>
                                        <m:mcPr>
                                          <m:count m:val="1"/>
                                          <m:mcJc m:val="center"/>
                                        </m:mcPr>
                                      </m:mc>
                                    </m:mcs>
                                    <m:ctrlPr>
                                      <a:rPr lang="en-US" i="1">
                                        <a:latin typeface="Cambria Math"/>
                                      </a:rPr>
                                    </m:ctrlPr>
                                  </m:mPr>
                                  <m:mr>
                                    <m:e>
                                      <m:sSubSup>
                                        <m:sSubSupPr>
                                          <m:ctrlPr>
                                            <a:rPr lang="en-US" i="1">
                                              <a:latin typeface="Cambria Math"/>
                                            </a:rPr>
                                          </m:ctrlPr>
                                        </m:sSubSupPr>
                                        <m:e>
                                          <m:r>
                                            <a:rPr lang="en-US" i="1">
                                              <a:latin typeface="Cambria Math"/>
                                            </a:rPr>
                                            <m:t>𝑥</m:t>
                                          </m:r>
                                        </m:e>
                                        <m:sub>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𝑥</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r>
                                    <m:e>
                                      <m:sSubSup>
                                        <m:sSubSupPr>
                                          <m:ctrlPr>
                                            <a:rPr lang="en-US" i="1">
                                              <a:latin typeface="Cambria Math"/>
                                            </a:rPr>
                                          </m:ctrlPr>
                                        </m:sSubSupPr>
                                        <m:e>
                                          <m:r>
                                            <a:rPr lang="en-US" i="1">
                                              <a:latin typeface="Cambria Math"/>
                                            </a:rPr>
                                            <m:t>𝑥</m:t>
                                          </m:r>
                                        </m:e>
                                        <m:sub>
                                          <m:r>
                                            <a:rPr lang="en-US" i="1">
                                              <a:latin typeface="Cambria Math"/>
                                            </a:rPr>
                                            <m:t>2</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𝑥</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2</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2</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
                              </m:e>
                            </m:mr>
                            <m:mr>
                              <m:e>
                                <m:m>
                                  <m:mPr>
                                    <m:mcs>
                                      <m:mc>
                                        <m:mcPr>
                                          <m:count m:val="1"/>
                                          <m:mcJc m:val="center"/>
                                        </m:mcPr>
                                      </m:mc>
                                    </m:mcs>
                                    <m:ctrlPr>
                                      <a:rPr lang="en-US" i="1">
                                        <a:latin typeface="Cambria Math"/>
                                      </a:rPr>
                                    </m:ctrlPr>
                                  </m:mPr>
                                  <m:mr>
                                    <m:e>
                                      <m:r>
                                        <a:rPr lang="en-US" i="1">
                                          <a:latin typeface="Cambria Math"/>
                                        </a:rPr>
                                        <m:t>⋮</m:t>
                                      </m:r>
                                    </m:e>
                                  </m:mr>
                                  <m:mr>
                                    <m:e>
                                      <m:sSubSup>
                                        <m:sSubSupPr>
                                          <m:ctrlPr>
                                            <a:rPr lang="en-US" i="1">
                                              <a:latin typeface="Cambria Math"/>
                                            </a:rPr>
                                          </m:ctrlPr>
                                        </m:sSubSupPr>
                                        <m:e>
                                          <m:r>
                                            <a:rPr lang="en-US" i="1">
                                              <a:latin typeface="Cambria Math"/>
                                            </a:rPr>
                                            <m:t>𝑥</m:t>
                                          </m:r>
                                        </m:e>
                                        <m:sub>
                                          <m:r>
                                            <a:rPr lang="en-US" i="1">
                                              <a:latin typeface="Cambria Math"/>
                                            </a:rPr>
                                            <m:t>𝑛</m:t>
                                          </m:r>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𝑥</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𝑛</m:t>
                                          </m:r>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
                              </m:e>
                            </m:mr>
                          </m:m>
                        </m:e>
                      </m:d>
                    </m:oMath>
                  </m:oMathPara>
                </a14:m>
                <a:endParaRPr lang="en-US" dirty="0"/>
              </a:p>
              <a:p>
                <a:pPr marL="1085850" lvl="1" indent="-342900">
                  <a:buFont typeface="Arial" pitchFamily="34" charset="0"/>
                  <a:buChar char="•"/>
                </a:pPr>
                <a:endParaRPr lang="en-US" dirty="0">
                  <a:solidFill>
                    <a:schemeClr val="tx1">
                      <a:lumMod val="75000"/>
                      <a:lumOff val="25000"/>
                    </a:schemeClr>
                  </a:solidFill>
                </a:endParaRPr>
              </a:p>
              <a:p>
                <a:pPr marL="1085850" lvl="1" indent="-342900">
                  <a:buFont typeface="Arial" pitchFamily="34" charset="0"/>
                  <a:buChar char="•"/>
                </a:pPr>
                <a:endParaRPr lang="en-US" dirty="0" smtClean="0"/>
              </a:p>
              <a:p>
                <a:pPr marL="1085850" lvl="1" indent="-342900">
                  <a:buFont typeface="Arial" pitchFamily="34" charset="0"/>
                  <a:buChar char="•"/>
                </a:pPr>
                <a:endParaRPr lang="en-US" dirty="0"/>
              </a:p>
            </p:txBody>
          </p:sp>
        </mc:Choice>
        <mc:Fallback xmlns="">
          <p:sp>
            <p:nvSpPr>
              <p:cNvPr id="8" name="Content Placeholder 27"/>
              <p:cNvSpPr txBox="1">
                <a:spLocks noRot="1" noChangeAspect="1" noMove="1" noResize="1" noEditPoints="1" noAdjustHandles="1" noChangeArrowheads="1" noChangeShapeType="1" noTextEdit="1"/>
              </p:cNvSpPr>
              <p:nvPr/>
            </p:nvSpPr>
            <p:spPr>
              <a:xfrm>
                <a:off x="228600" y="807711"/>
                <a:ext cx="8686800" cy="5486400"/>
              </a:xfrm>
              <a:prstGeom prst="rect">
                <a:avLst/>
              </a:prstGeom>
              <a:blipFill rotWithShape="1">
                <a:blip r:embed="rId2"/>
                <a:stretch>
                  <a:fillRect l="-1123" t="-1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7"/>
              <p:cNvSpPr txBox="1">
                <a:spLocks/>
              </p:cNvSpPr>
              <p:nvPr/>
            </p:nvSpPr>
            <p:spPr>
              <a:xfrm>
                <a:off x="228600" y="807711"/>
                <a:ext cx="8686800" cy="2743200"/>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Tx/>
                  <a:buChar char="-"/>
                </a:pPr>
                <a:r>
                  <a:rPr lang="en-US" dirty="0" err="1" smtClean="0"/>
                  <a:t>Hệ</a:t>
                </a:r>
                <a:r>
                  <a:rPr lang="en-US" dirty="0" smtClean="0"/>
                  <a:t> </a:t>
                </a:r>
                <a:r>
                  <a:rPr lang="en-US" dirty="0" err="1" smtClean="0"/>
                  <a:t>phương</a:t>
                </a:r>
                <a:r>
                  <a:rPr lang="en-US" dirty="0" smtClean="0"/>
                  <a:t> </a:t>
                </a:r>
                <a:r>
                  <a:rPr lang="en-US" dirty="0" err="1" smtClean="0"/>
                  <a:t>trình</a:t>
                </a:r>
                <a:r>
                  <a:rPr lang="en-US" dirty="0" smtClean="0"/>
                  <a:t> </a:t>
                </a:r>
                <a:r>
                  <a:rPr lang="en-US" dirty="0" err="1" smtClean="0"/>
                  <a:t>khoảng</a:t>
                </a:r>
                <a:r>
                  <a:rPr lang="en-US" dirty="0" smtClean="0"/>
                  <a:t> </a:t>
                </a:r>
                <a:r>
                  <a:rPr lang="en-US" dirty="0" err="1" smtClean="0"/>
                  <a:t>cách</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a:t>
                </a:r>
                <a:r>
                  <a:rPr lang="en-US" dirty="0" smtClean="0"/>
                  <a:t> RSSI:</a:t>
                </a:r>
              </a:p>
              <a:p>
                <a:endParaRPr lang="en-US" dirty="0" smtClean="0"/>
              </a:p>
              <a:p>
                <a:pPr/>
                <a14:m>
                  <m:oMathPara xmlns:m="http://schemas.openxmlformats.org/officeDocument/2006/math">
                    <m:oMathParaPr>
                      <m:jc m:val="centerGroup"/>
                    </m:oMathParaPr>
                    <m:oMath xmlns:m="http://schemas.openxmlformats.org/officeDocument/2006/math">
                      <m:d>
                        <m:dPr>
                          <m:begChr m:val="{"/>
                          <m:endChr m:val=""/>
                          <m:ctrlPr>
                            <a:rPr lang="en-US" i="1">
                              <a:latin typeface="Cambria Math"/>
                            </a:rPr>
                          </m:ctrlPr>
                        </m:dPr>
                        <m:e>
                          <m:eqArr>
                            <m:eqArrPr>
                              <m:ctrlPr>
                                <a:rPr lang="en-US" i="1">
                                  <a:latin typeface="Cambria Math"/>
                                </a:rPr>
                              </m:ctrlPr>
                            </m:eqArrPr>
                            <m:e>
                              <m:m>
                                <m:mPr>
                                  <m:mcs>
                                    <m:mc>
                                      <m:mcPr>
                                        <m:count m:val="1"/>
                                        <m:mcJc m:val="center"/>
                                      </m:mcPr>
                                    </m:mc>
                                  </m:mcs>
                                  <m:ctrlPr>
                                    <a:rPr lang="en-US" i="1">
                                      <a:latin typeface="Cambria Math"/>
                                    </a:rPr>
                                  </m:ctrlPr>
                                </m:mPr>
                                <m:mr>
                                  <m:e>
                                    <m:sSup>
                                      <m:sSupPr>
                                        <m:ctrlPr>
                                          <a:rPr lang="en-US" i="1">
                                            <a:latin typeface="Cambria Math"/>
                                          </a:rPr>
                                        </m:ctrlPr>
                                      </m:sSupPr>
                                      <m:e>
                                        <m:r>
                                          <a:rPr lang="en-US" i="1">
                                            <a:latin typeface="Cambria Math"/>
                                          </a:rPr>
                                          <m:t>(</m:t>
                                        </m:r>
                                        <m:r>
                                          <a:rPr lang="en-US" i="1">
                                            <a:latin typeface="Cambria Math"/>
                                          </a:rPr>
                                          <m:t>𝑥</m:t>
                                        </m:r>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1</m:t>
                                            </m:r>
                                          </m:sub>
                                        </m:sSub>
                                        <m:r>
                                          <a:rPr lang="en-US" i="1">
                                            <a:latin typeface="Cambria Math"/>
                                          </a:rPr>
                                          <m:t>)</m:t>
                                        </m:r>
                                      </m:e>
                                      <m:sup>
                                        <m:r>
                                          <a:rPr lang="en-US" i="1">
                                            <a:latin typeface="Cambria Math"/>
                                          </a:rPr>
                                          <m:t>2</m:t>
                                        </m:r>
                                      </m:sup>
                                    </m:sSup>
                                    <m:r>
                                      <a:rPr lang="en-US" i="1">
                                        <a:latin typeface="Cambria Math"/>
                                      </a:rPr>
                                      <m:t>+</m:t>
                                    </m:r>
                                    <m:sSup>
                                      <m:sSupPr>
                                        <m:ctrlPr>
                                          <a:rPr lang="en-US" i="1">
                                            <a:latin typeface="Cambria Math"/>
                                          </a:rPr>
                                        </m:ctrlPr>
                                      </m:sSupPr>
                                      <m:e>
                                        <m:r>
                                          <a:rPr lang="en-US" i="1">
                                            <a:latin typeface="Cambria Math"/>
                                          </a:rPr>
                                          <m:t>(</m:t>
                                        </m:r>
                                        <m:r>
                                          <a:rPr lang="en-US" i="1">
                                            <a:latin typeface="Cambria Math"/>
                                          </a:rPr>
                                          <m:t>𝑦</m:t>
                                        </m:r>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1</m:t>
                                            </m:r>
                                          </m:sub>
                                        </m:sSub>
                                        <m:r>
                                          <a:rPr lang="en-US" i="1">
                                            <a:latin typeface="Cambria Math"/>
                                          </a:rPr>
                                          <m:t>)</m:t>
                                        </m:r>
                                      </m:e>
                                      <m:sup>
                                        <m:r>
                                          <a:rPr lang="en-US" i="1">
                                            <a:latin typeface="Cambria Math"/>
                                          </a:rPr>
                                          <m:t>2</m:t>
                                        </m:r>
                                      </m:sup>
                                    </m:s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1</m:t>
                                        </m:r>
                                      </m:sub>
                                      <m:sup>
                                        <m:r>
                                          <a:rPr lang="en-US" i="1">
                                            <a:latin typeface="Cambria Math"/>
                                          </a:rPr>
                                          <m:t>2</m:t>
                                        </m:r>
                                      </m:sup>
                                    </m:sSubSup>
                                  </m:e>
                                </m:mr>
                                <m:mr>
                                  <m:e>
                                    <m:sSup>
                                      <m:sSupPr>
                                        <m:ctrlPr>
                                          <a:rPr lang="en-US" i="1">
                                            <a:latin typeface="Cambria Math"/>
                                          </a:rPr>
                                        </m:ctrlPr>
                                      </m:sSupPr>
                                      <m:e>
                                        <m:r>
                                          <a:rPr lang="en-US" i="1">
                                            <a:latin typeface="Cambria Math"/>
                                          </a:rPr>
                                          <m:t>(</m:t>
                                        </m:r>
                                        <m:r>
                                          <a:rPr lang="en-US" i="1">
                                            <a:latin typeface="Cambria Math"/>
                                          </a:rPr>
                                          <m:t>𝑥</m:t>
                                        </m:r>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2</m:t>
                                            </m:r>
                                          </m:sub>
                                        </m:sSub>
                                        <m:r>
                                          <a:rPr lang="en-US" i="1">
                                            <a:latin typeface="Cambria Math"/>
                                          </a:rPr>
                                          <m:t>)</m:t>
                                        </m:r>
                                      </m:e>
                                      <m:sup>
                                        <m:r>
                                          <a:rPr lang="en-US" i="1">
                                            <a:latin typeface="Cambria Math"/>
                                          </a:rPr>
                                          <m:t>2</m:t>
                                        </m:r>
                                      </m:sup>
                                    </m:sSup>
                                    <m:r>
                                      <a:rPr lang="en-US" i="1">
                                        <a:latin typeface="Cambria Math"/>
                                      </a:rPr>
                                      <m:t>+</m:t>
                                    </m:r>
                                    <m:sSup>
                                      <m:sSupPr>
                                        <m:ctrlPr>
                                          <a:rPr lang="en-US" i="1">
                                            <a:latin typeface="Cambria Math"/>
                                          </a:rPr>
                                        </m:ctrlPr>
                                      </m:sSupPr>
                                      <m:e>
                                        <m:r>
                                          <a:rPr lang="en-US" i="1">
                                            <a:latin typeface="Cambria Math"/>
                                          </a:rPr>
                                          <m:t>(</m:t>
                                        </m:r>
                                        <m:r>
                                          <a:rPr lang="en-US" i="1">
                                            <a:latin typeface="Cambria Math"/>
                                          </a:rPr>
                                          <m:t>𝑦</m:t>
                                        </m:r>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2</m:t>
                                            </m:r>
                                          </m:sub>
                                        </m:sSub>
                                        <m:r>
                                          <a:rPr lang="en-US" i="1">
                                            <a:latin typeface="Cambria Math"/>
                                          </a:rPr>
                                          <m:t>)</m:t>
                                        </m:r>
                                      </m:e>
                                      <m:sup>
                                        <m:r>
                                          <a:rPr lang="en-US" i="1">
                                            <a:latin typeface="Cambria Math"/>
                                          </a:rPr>
                                          <m:t>2</m:t>
                                        </m:r>
                                      </m:sup>
                                    </m:s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2</m:t>
                                        </m:r>
                                      </m:sub>
                                      <m:sup>
                                        <m:r>
                                          <a:rPr lang="en-US" i="1">
                                            <a:latin typeface="Cambria Math"/>
                                          </a:rPr>
                                          <m:t>2</m:t>
                                        </m:r>
                                      </m:sup>
                                    </m:sSubSup>
                                  </m:e>
                                </m:mr>
                              </m:m>
                            </m:e>
                            <m:e>
                              <m:m>
                                <m:mPr>
                                  <m:mcs>
                                    <m:mc>
                                      <m:mcPr>
                                        <m:count m:val="1"/>
                                        <m:mcJc m:val="center"/>
                                      </m:mcPr>
                                    </m:mc>
                                  </m:mcs>
                                  <m:ctrlPr>
                                    <a:rPr lang="en-US" i="1">
                                      <a:latin typeface="Cambria Math"/>
                                    </a:rPr>
                                  </m:ctrlPr>
                                </m:mPr>
                                <m:mr>
                                  <m:e>
                                    <m:r>
                                      <a:rPr lang="en-US" i="1">
                                        <a:latin typeface="Cambria Math"/>
                                      </a:rPr>
                                      <m:t>⋮</m:t>
                                    </m:r>
                                  </m:e>
                                </m:mr>
                                <m:mr>
                                  <m:e>
                                    <m:sSup>
                                      <m:sSupPr>
                                        <m:ctrlPr>
                                          <a:rPr lang="en-US" i="1">
                                            <a:latin typeface="Cambria Math"/>
                                          </a:rPr>
                                        </m:ctrlPr>
                                      </m:sSupPr>
                                      <m:e>
                                        <m:r>
                                          <a:rPr lang="en-US" i="1">
                                            <a:latin typeface="Cambria Math"/>
                                          </a:rPr>
                                          <m:t>(</m:t>
                                        </m:r>
                                        <m:r>
                                          <a:rPr lang="en-US" i="1">
                                            <a:latin typeface="Cambria Math"/>
                                          </a:rPr>
                                          <m:t>𝑥</m:t>
                                        </m:r>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r>
                                          <a:rPr lang="en-US" i="1">
                                            <a:latin typeface="Cambria Math"/>
                                          </a:rPr>
                                          <m:t>)</m:t>
                                        </m:r>
                                      </m:e>
                                      <m:sup>
                                        <m:r>
                                          <a:rPr lang="en-US" i="1">
                                            <a:latin typeface="Cambria Math"/>
                                          </a:rPr>
                                          <m:t>2</m:t>
                                        </m:r>
                                      </m:sup>
                                    </m:sSup>
                                    <m:r>
                                      <a:rPr lang="en-US" i="1">
                                        <a:latin typeface="Cambria Math"/>
                                      </a:rPr>
                                      <m:t>+</m:t>
                                    </m:r>
                                    <m:sSup>
                                      <m:sSupPr>
                                        <m:ctrlPr>
                                          <a:rPr lang="en-US" i="1">
                                            <a:latin typeface="Cambria Math"/>
                                          </a:rPr>
                                        </m:ctrlPr>
                                      </m:sSupPr>
                                      <m:e>
                                        <m:r>
                                          <a:rPr lang="en-US" i="1">
                                            <a:latin typeface="Cambria Math"/>
                                          </a:rPr>
                                          <m:t>(</m:t>
                                        </m:r>
                                        <m:r>
                                          <a:rPr lang="en-US" i="1">
                                            <a:latin typeface="Cambria Math"/>
                                          </a:rPr>
                                          <m:t>𝑦</m:t>
                                        </m:r>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r>
                                          <a:rPr lang="en-US" i="1">
                                            <a:latin typeface="Cambria Math"/>
                                          </a:rPr>
                                          <m:t>)</m:t>
                                        </m:r>
                                      </m:e>
                                      <m:sup>
                                        <m:r>
                                          <a:rPr lang="en-US" i="1">
                                            <a:latin typeface="Cambria Math"/>
                                          </a:rPr>
                                          <m:t>2</m:t>
                                        </m:r>
                                      </m:sup>
                                    </m:s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
                            </m:e>
                          </m:eqArr>
                        </m:e>
                      </m:d>
                    </m:oMath>
                  </m:oMathPara>
                </a14:m>
                <a:endParaRPr lang="en-US" dirty="0"/>
              </a:p>
              <a:p>
                <a:pPr marL="1085850" lvl="1" indent="-342900">
                  <a:buFont typeface="Arial" pitchFamily="34" charset="0"/>
                  <a:buChar char="•"/>
                </a:pPr>
                <a:endParaRPr lang="en-US" dirty="0">
                  <a:solidFill>
                    <a:schemeClr val="tx1">
                      <a:lumMod val="75000"/>
                      <a:lumOff val="25000"/>
                    </a:schemeClr>
                  </a:solidFill>
                </a:endParaRPr>
              </a:p>
              <a:p>
                <a:pPr marL="1085850" lvl="1" indent="-342900">
                  <a:buFont typeface="Arial" pitchFamily="34" charset="0"/>
                  <a:buChar char="•"/>
                </a:pPr>
                <a:endParaRPr lang="en-US" dirty="0" smtClean="0"/>
              </a:p>
              <a:p>
                <a:pPr marL="1085850" lvl="1" indent="-342900">
                  <a:buFont typeface="Arial" pitchFamily="34" charset="0"/>
                  <a:buChar char="•"/>
                </a:pPr>
                <a:endParaRPr lang="en-US" dirty="0"/>
              </a:p>
            </p:txBody>
          </p:sp>
        </mc:Choice>
        <mc:Fallback xmlns="">
          <p:sp>
            <p:nvSpPr>
              <p:cNvPr id="6" name="Content Placeholder 27"/>
              <p:cNvSpPr txBox="1">
                <a:spLocks noRot="1" noChangeAspect="1" noMove="1" noResize="1" noEditPoints="1" noAdjustHandles="1" noChangeArrowheads="1" noChangeShapeType="1" noTextEdit="1"/>
              </p:cNvSpPr>
              <p:nvPr/>
            </p:nvSpPr>
            <p:spPr>
              <a:xfrm>
                <a:off x="228600" y="807711"/>
                <a:ext cx="8686800" cy="2743200"/>
              </a:xfrm>
              <a:prstGeom prst="rect">
                <a:avLst/>
              </a:prstGeom>
              <a:blipFill rotWithShape="1">
                <a:blip r:embed="rId3"/>
                <a:stretch>
                  <a:fillRect l="-1123" t="-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7"/>
              <p:cNvSpPr txBox="1">
                <a:spLocks/>
              </p:cNvSpPr>
              <p:nvPr/>
            </p:nvSpPr>
            <p:spPr>
              <a:xfrm>
                <a:off x="228600" y="3703311"/>
                <a:ext cx="8686800" cy="2743200"/>
              </a:xfrm>
              <a:prstGeom prst="rect">
                <a:avLst/>
              </a:prstGeom>
            </p:spPr>
            <p:txBody>
              <a:bodyPr vert="horz" lIns="91440" tIns="45720" rIns="91440" bIns="45720" rtlCol="0">
                <a:normAutofit fontScale="925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t>Tương</a:t>
                </a:r>
                <a:r>
                  <a:rPr lang="en-US" dirty="0" smtClean="0"/>
                  <a:t> </a:t>
                </a:r>
                <a:r>
                  <a:rPr lang="en-US" dirty="0" err="1" smtClean="0"/>
                  <a:t>đương</a:t>
                </a:r>
                <a:r>
                  <a:rPr lang="en-US" dirty="0" smtClean="0"/>
                  <a:t>:</a:t>
                </a:r>
              </a:p>
              <a:p>
                <a:pPr/>
                <a14:m>
                  <m:oMathPara xmlns:m="http://schemas.openxmlformats.org/officeDocument/2006/math">
                    <m:oMathParaPr>
                      <m:jc m:val="centerGroup"/>
                    </m:oMathParaPr>
                    <m:oMath xmlns:m="http://schemas.openxmlformats.org/officeDocument/2006/math">
                      <m:d>
                        <m:dPr>
                          <m:begChr m:val="{"/>
                          <m:endChr m:val=""/>
                          <m:ctrlPr>
                            <a:rPr lang="en-US" i="1">
                              <a:latin typeface="Cambria Math"/>
                            </a:rPr>
                          </m:ctrlPr>
                        </m:dPr>
                        <m:e>
                          <m:eqArr>
                            <m:eqArrPr>
                              <m:ctrlPr>
                                <a:rPr lang="en-US" i="1">
                                  <a:latin typeface="Cambria Math"/>
                                </a:rPr>
                              </m:ctrlPr>
                            </m:eqArrPr>
                            <m:e>
                              <m:m>
                                <m:mPr>
                                  <m:mcs>
                                    <m:mc>
                                      <m:mcPr>
                                        <m:count m:val="1"/>
                                        <m:mcJc m:val="center"/>
                                      </m:mcPr>
                                    </m:mc>
                                  </m:mcs>
                                  <m:ctrlPr>
                                    <a:rPr lang="en-US" i="1">
                                      <a:latin typeface="Cambria Math"/>
                                    </a:rPr>
                                  </m:ctrlPr>
                                </m:mPr>
                                <m:mr>
                                  <m:e>
                                    <m:sSubSup>
                                      <m:sSubSupPr>
                                        <m:ctrlPr>
                                          <a:rPr lang="en-US" i="1">
                                            <a:latin typeface="Cambria Math"/>
                                          </a:rPr>
                                        </m:ctrlPr>
                                      </m:sSubSupPr>
                                      <m:e>
                                        <m:r>
                                          <a:rPr lang="en-US" i="1">
                                            <a:latin typeface="Cambria Math"/>
                                          </a:rPr>
                                          <m:t>𝑥</m:t>
                                        </m:r>
                                      </m:e>
                                      <m:sub>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𝑥</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1</m:t>
                                        </m:r>
                                      </m:sub>
                                      <m:sup>
                                        <m:r>
                                          <a:rPr lang="en-US" i="1">
                                            <a:latin typeface="Cambria Math"/>
                                          </a:rPr>
                                          <m:t>2</m:t>
                                        </m:r>
                                      </m:sup>
                                    </m:sSubSup>
                                    <m:r>
                                      <a:rPr lang="en-US" i="1">
                                        <a:latin typeface="Cambria Math"/>
                                      </a:rPr>
                                      <m:t>−</m:t>
                                    </m:r>
                                    <m:sPre>
                                      <m:sPrePr>
                                        <m:ctrlPr>
                                          <a:rPr lang="en-US" i="1">
                                            <a:latin typeface="Cambria Math"/>
                                          </a:rPr>
                                        </m:ctrlPr>
                                      </m:sPrePr>
                                      <m:sub>
                                        <m:r>
                                          <a:rPr lang="en-US" i="1">
                                            <a:latin typeface="Cambria Math"/>
                                          </a:rPr>
                                          <m:t>𝑛</m:t>
                                        </m:r>
                                      </m:sub>
                                      <m:sup>
                                        <m:r>
                                          <a:rPr lang="en-US" i="1">
                                            <a:latin typeface="Cambria Math"/>
                                          </a:rPr>
                                          <m:t>2</m:t>
                                        </m:r>
                                      </m:sup>
                                      <m:e>
                                        <m:r>
                                          <a:rPr lang="en-US" i="1">
                                            <a:latin typeface="Cambria Math"/>
                                          </a:rPr>
                                          <m:t>𝑦</m:t>
                                        </m:r>
                                      </m:e>
                                    </m:sPr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e>
                                    </m:d>
                                    <m:r>
                                      <a:rPr lang="en-US" i="1">
                                        <a:latin typeface="Cambria Math"/>
                                      </a:rPr>
                                      <m:t>𝑥</m:t>
                                    </m:r>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r>
                                      <a:rPr lang="en-US" i="1">
                                        <a:latin typeface="Cambria Math"/>
                                      </a:rPr>
                                      <m:t>𝑦</m:t>
                                    </m:r>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r>
                                  <m:e>
                                    <m:sSubSup>
                                      <m:sSubSupPr>
                                        <m:ctrlPr>
                                          <a:rPr lang="en-US" i="1">
                                            <a:latin typeface="Cambria Math"/>
                                          </a:rPr>
                                        </m:ctrlPr>
                                      </m:sSubSupPr>
                                      <m:e>
                                        <m:r>
                                          <a:rPr lang="en-US" i="1">
                                            <a:latin typeface="Cambria Math"/>
                                          </a:rPr>
                                          <m:t>𝑥</m:t>
                                        </m:r>
                                      </m:e>
                                      <m:sub>
                                        <m:r>
                                          <a:rPr lang="en-US" i="1">
                                            <a:latin typeface="Cambria Math"/>
                                          </a:rPr>
                                          <m:t>2</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𝑥</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2</m:t>
                                        </m:r>
                                      </m:sub>
                                      <m:sup>
                                        <m:r>
                                          <a:rPr lang="en-US" i="1">
                                            <a:latin typeface="Cambria Math"/>
                                          </a:rPr>
                                          <m:t>2</m:t>
                                        </m:r>
                                      </m:sup>
                                    </m:sSubSup>
                                    <m:r>
                                      <a:rPr lang="en-US" i="1">
                                        <a:latin typeface="Cambria Math"/>
                                      </a:rPr>
                                      <m:t>−</m:t>
                                    </m:r>
                                    <m:sPre>
                                      <m:sPrePr>
                                        <m:ctrlPr>
                                          <a:rPr lang="en-US" i="1">
                                            <a:latin typeface="Cambria Math"/>
                                          </a:rPr>
                                        </m:ctrlPr>
                                      </m:sPrePr>
                                      <m:sub>
                                        <m:r>
                                          <a:rPr lang="en-US" i="1">
                                            <a:latin typeface="Cambria Math"/>
                                          </a:rPr>
                                          <m:t>𝑛</m:t>
                                        </m:r>
                                      </m:sub>
                                      <m:sup>
                                        <m:r>
                                          <a:rPr lang="en-US" i="1">
                                            <a:latin typeface="Cambria Math"/>
                                          </a:rPr>
                                          <m:t>2</m:t>
                                        </m:r>
                                      </m:sup>
                                      <m:e>
                                        <m:r>
                                          <a:rPr lang="en-US" i="1">
                                            <a:latin typeface="Cambria Math"/>
                                          </a:rPr>
                                          <m:t>𝑦</m:t>
                                        </m:r>
                                      </m:e>
                                    </m:sPr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e>
                                    </m:d>
                                    <m:r>
                                      <a:rPr lang="en-US" i="1">
                                        <a:latin typeface="Cambria Math"/>
                                      </a:rPr>
                                      <m:t>𝑥</m:t>
                                    </m:r>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r>
                                      <a:rPr lang="en-US" i="1">
                                        <a:latin typeface="Cambria Math"/>
                                      </a:rPr>
                                      <m:t>𝑦</m:t>
                                    </m:r>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2</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
                            </m:e>
                            <m:e>
                              <m:m>
                                <m:mPr>
                                  <m:mcs>
                                    <m:mc>
                                      <m:mcPr>
                                        <m:count m:val="1"/>
                                        <m:mcJc m:val="center"/>
                                      </m:mcPr>
                                    </m:mc>
                                  </m:mcs>
                                  <m:ctrlPr>
                                    <a:rPr lang="en-US" i="1">
                                      <a:latin typeface="Cambria Math"/>
                                    </a:rPr>
                                  </m:ctrlPr>
                                </m:mPr>
                                <m:mr>
                                  <m:e>
                                    <m:r>
                                      <a:rPr lang="en-US" i="1">
                                        <a:latin typeface="Cambria Math"/>
                                      </a:rPr>
                                      <m:t>⋮</m:t>
                                    </m:r>
                                  </m:e>
                                </m:mr>
                                <m:mr>
                                  <m:e>
                                    <m:sSubSup>
                                      <m:sSubSupPr>
                                        <m:ctrlPr>
                                          <a:rPr lang="en-US" i="1">
                                            <a:latin typeface="Cambria Math"/>
                                          </a:rPr>
                                        </m:ctrlPr>
                                      </m:sSubSupPr>
                                      <m:e>
                                        <m:r>
                                          <a:rPr lang="en-US" i="1">
                                            <a:latin typeface="Cambria Math"/>
                                          </a:rPr>
                                          <m:t>𝑥</m:t>
                                        </m:r>
                                      </m:e>
                                      <m:sub>
                                        <m:r>
                                          <a:rPr lang="en-US" i="1">
                                            <a:latin typeface="Cambria Math"/>
                                          </a:rPr>
                                          <m:t>𝑛</m:t>
                                        </m:r>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𝑥</m:t>
                                        </m:r>
                                      </m:e>
                                      <m:sub>
                                        <m:r>
                                          <a:rPr lang="en-US" i="1">
                                            <a:latin typeface="Cambria Math"/>
                                          </a:rPr>
                                          <m:t>𝑛</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𝑦</m:t>
                                        </m:r>
                                      </m:e>
                                      <m:sub>
                                        <m:r>
                                          <a:rPr lang="en-US" i="1">
                                            <a:latin typeface="Cambria Math"/>
                                          </a:rPr>
                                          <m:t>𝑛</m:t>
                                        </m:r>
                                        <m:r>
                                          <a:rPr lang="en-US" i="1">
                                            <a:latin typeface="Cambria Math"/>
                                          </a:rPr>
                                          <m:t>−1</m:t>
                                        </m:r>
                                      </m:sub>
                                      <m:sup>
                                        <m:r>
                                          <a:rPr lang="en-US" i="1">
                                            <a:latin typeface="Cambria Math"/>
                                          </a:rPr>
                                          <m:t>2</m:t>
                                        </m:r>
                                      </m:sup>
                                    </m:sSubSup>
                                    <m:r>
                                      <a:rPr lang="en-US" i="1">
                                        <a:latin typeface="Cambria Math"/>
                                      </a:rPr>
                                      <m:t>−</m:t>
                                    </m:r>
                                    <m:sPre>
                                      <m:sPrePr>
                                        <m:ctrlPr>
                                          <a:rPr lang="en-US" i="1">
                                            <a:latin typeface="Cambria Math"/>
                                          </a:rPr>
                                        </m:ctrlPr>
                                      </m:sPrePr>
                                      <m:sub>
                                        <m:r>
                                          <a:rPr lang="en-US" i="1">
                                            <a:latin typeface="Cambria Math"/>
                                          </a:rPr>
                                          <m:t>𝑛</m:t>
                                        </m:r>
                                      </m:sub>
                                      <m:sup>
                                        <m:r>
                                          <a:rPr lang="en-US" i="1">
                                            <a:latin typeface="Cambria Math"/>
                                          </a:rPr>
                                          <m:t>2</m:t>
                                        </m:r>
                                      </m:sup>
                                      <m:e>
                                        <m:r>
                                          <a:rPr lang="en-US" i="1">
                                            <a:latin typeface="Cambria Math"/>
                                          </a:rPr>
                                          <m:t>𝑦</m:t>
                                        </m:r>
                                      </m:e>
                                    </m:sPre>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𝑥</m:t>
                                            </m:r>
                                          </m:e>
                                          <m:sub>
                                            <m:r>
                                              <a:rPr lang="en-US" i="1">
                                                <a:latin typeface="Cambria Math"/>
                                              </a:rPr>
                                              <m:t>𝑛</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𝑛</m:t>
                                            </m:r>
                                          </m:sub>
                                        </m:sSub>
                                      </m:e>
                                    </m:d>
                                    <m:r>
                                      <a:rPr lang="en-US" i="1">
                                        <a:latin typeface="Cambria Math"/>
                                      </a:rPr>
                                      <m:t>𝑥</m:t>
                                    </m:r>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𝑛</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r>
                                      <a:rPr lang="en-US" i="1">
                                        <a:latin typeface="Cambria Math"/>
                                      </a:rPr>
                                      <m:t>𝑦</m:t>
                                    </m:r>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r>
                                          <a:rPr lang="en-US" i="1">
                                            <a:latin typeface="Cambria Math"/>
                                          </a:rPr>
                                          <m:t>−1</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𝑑</m:t>
                                        </m:r>
                                      </m:e>
                                      <m:sub>
                                        <m:r>
                                          <a:rPr lang="en-US" i="1">
                                            <a:latin typeface="Cambria Math"/>
                                          </a:rPr>
                                          <m:t>𝑛</m:t>
                                        </m:r>
                                      </m:sub>
                                      <m:sup>
                                        <m:r>
                                          <a:rPr lang="en-US" i="1">
                                            <a:latin typeface="Cambria Math"/>
                                          </a:rPr>
                                          <m:t>2</m:t>
                                        </m:r>
                                      </m:sup>
                                    </m:sSubSup>
                                  </m:e>
                                </m:mr>
                              </m:m>
                            </m:e>
                          </m:eqArr>
                        </m:e>
                      </m:d>
                    </m:oMath>
                  </m:oMathPara>
                </a14:m>
                <a:endParaRPr lang="en-US" dirty="0">
                  <a:solidFill>
                    <a:schemeClr val="tx1">
                      <a:lumMod val="75000"/>
                      <a:lumOff val="25000"/>
                    </a:schemeClr>
                  </a:solidFill>
                </a:endParaRPr>
              </a:p>
              <a:p>
                <a:pPr marL="1085850" lvl="1" indent="-342900">
                  <a:buFont typeface="Arial" pitchFamily="34" charset="0"/>
                  <a:buChar char="•"/>
                </a:pPr>
                <a:endParaRPr lang="en-US" dirty="0" smtClean="0"/>
              </a:p>
              <a:p>
                <a:pPr marL="1085850" lvl="1" indent="-342900">
                  <a:buFont typeface="Arial" pitchFamily="34" charset="0"/>
                  <a:buChar char="•"/>
                </a:pPr>
                <a:endParaRPr lang="en-US" dirty="0"/>
              </a:p>
            </p:txBody>
          </p:sp>
        </mc:Choice>
        <mc:Fallback xmlns="">
          <p:sp>
            <p:nvSpPr>
              <p:cNvPr id="7" name="Content Placeholder 27"/>
              <p:cNvSpPr txBox="1">
                <a:spLocks noRot="1" noChangeAspect="1" noMove="1" noResize="1" noEditPoints="1" noAdjustHandles="1" noChangeArrowheads="1" noChangeShapeType="1" noTextEdit="1"/>
              </p:cNvSpPr>
              <p:nvPr/>
            </p:nvSpPr>
            <p:spPr>
              <a:xfrm>
                <a:off x="228600" y="3703311"/>
                <a:ext cx="8686800" cy="2743200"/>
              </a:xfrm>
              <a:prstGeom prst="rect">
                <a:avLst/>
              </a:prstGeom>
              <a:blipFill rotWithShape="1">
                <a:blip r:embed="rId4"/>
                <a:stretch>
                  <a:fillRect l="-912" t="-1333"/>
                </a:stretch>
              </a:blipFill>
            </p:spPr>
            <p:txBody>
              <a:bodyPr/>
              <a:lstStyle/>
              <a:p>
                <a:r>
                  <a:rPr lang="en-US">
                    <a:noFill/>
                  </a:rPr>
                  <a:t> </a:t>
                </a:r>
              </a:p>
            </p:txBody>
          </p:sp>
        </mc:Fallback>
      </mc:AlternateContent>
      <p:sp>
        <p:nvSpPr>
          <p:cNvPr id="4" name="Title 3"/>
          <p:cNvSpPr>
            <a:spLocks noGrp="1"/>
          </p:cNvSpPr>
          <p:nvPr>
            <p:ph type="title"/>
          </p:nvPr>
        </p:nvSpPr>
        <p:spPr/>
        <p:txBody>
          <a:bodyPr/>
          <a:lstStyle/>
          <a:p>
            <a:pPr algn="l"/>
            <a:r>
              <a:rPr lang="en-US" dirty="0" smtClean="0"/>
              <a:t>2. </a:t>
            </a: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mc:AlternateContent xmlns:mc="http://schemas.openxmlformats.org/markup-compatibility/2006" xmlns:a14="http://schemas.microsoft.com/office/drawing/2010/main">
        <mc:Choice Requires="a14">
          <p:sp>
            <p:nvSpPr>
              <p:cNvPr id="28" name="Content Placeholder 27"/>
              <p:cNvSpPr>
                <a:spLocks noGrp="1"/>
              </p:cNvSpPr>
              <p:nvPr>
                <p:ph idx="1"/>
              </p:nvPr>
            </p:nvSpPr>
            <p:spPr>
              <a:xfrm>
                <a:off x="228600" y="1676400"/>
                <a:ext cx="8686800" cy="3596643"/>
              </a:xfrm>
            </p:spPr>
            <p:txBody>
              <a:bodyPr/>
              <a:lstStyle/>
              <a:p>
                <a:pPr marL="342900" indent="-342900">
                  <a:buFontTx/>
                  <a:buChar char="-"/>
                </a:pPr>
                <a:r>
                  <a:rPr lang="en-US" dirty="0" smtClean="0"/>
                  <a:t>Phương </a:t>
                </a:r>
                <a:r>
                  <a:rPr lang="en-US" dirty="0" err="1" smtClean="0"/>
                  <a:t>trình</a:t>
                </a:r>
                <a:r>
                  <a:rPr lang="en-US" dirty="0" smtClean="0"/>
                  <a:t> </a:t>
                </a:r>
                <a:r>
                  <a:rPr lang="en-US" dirty="0" err="1" smtClean="0"/>
                  <a:t>khoảng</a:t>
                </a:r>
                <a:r>
                  <a:rPr lang="en-US" dirty="0" smtClean="0"/>
                  <a:t> </a:t>
                </a:r>
                <a:r>
                  <a:rPr lang="en-US" dirty="0" err="1" smtClean="0"/>
                  <a:t>cách</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a:t>
                </a:r>
                <a:r>
                  <a:rPr lang="en-US" dirty="0" smtClean="0"/>
                  <a:t> RSSI:</a:t>
                </a:r>
              </a:p>
              <a:p>
                <a:endParaRPr lang="en-US" dirty="0" smtClean="0"/>
              </a:p>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𝑅𝑆𝑆𝐼</m:t>
                          </m:r>
                        </m:e>
                        <m:sub>
                          <m:r>
                            <a:rPr lang="en-US" i="1">
                              <a:latin typeface="Cambria Math"/>
                            </a:rPr>
                            <m:t>𝑑</m:t>
                          </m:r>
                        </m:sub>
                      </m:sSub>
                      <m:r>
                        <a:rPr lang="en-US" i="1">
                          <a:latin typeface="Cambria Math"/>
                        </a:rPr>
                        <m:t>=−10∗</m:t>
                      </m:r>
                      <m:r>
                        <a:rPr lang="en-US" i="1">
                          <a:latin typeface="Cambria Math"/>
                        </a:rPr>
                        <m:t>𝑛</m:t>
                      </m:r>
                      <m:r>
                        <a:rPr lang="en-US" i="1">
                          <a:latin typeface="Cambria Math"/>
                        </a:rPr>
                        <m:t>∗</m:t>
                      </m:r>
                      <m:func>
                        <m:funcPr>
                          <m:ctrlPr>
                            <a:rPr lang="en-US" i="1">
                              <a:latin typeface="Cambria Math"/>
                            </a:rPr>
                          </m:ctrlPr>
                        </m:funcPr>
                        <m:fName>
                          <m:r>
                            <m:rPr>
                              <m:sty m:val="p"/>
                            </m:rPr>
                            <a:rPr lang="en-US">
                              <a:latin typeface="Cambria Math"/>
                            </a:rPr>
                            <m:t>log</m:t>
                          </m:r>
                          <m:r>
                            <a:rPr lang="en-US">
                              <a:latin typeface="Cambria Math"/>
                            </a:rPr>
                            <m:t>(</m:t>
                          </m:r>
                        </m:fName>
                        <m:e>
                          <m:r>
                            <a:rPr lang="en-US" i="1">
                              <a:latin typeface="Cambria Math"/>
                            </a:rPr>
                            <m:t>𝑑</m:t>
                          </m:r>
                          <m:r>
                            <a:rPr lang="en-US" i="1">
                              <a:latin typeface="Cambria Math"/>
                            </a:rPr>
                            <m:t>)</m:t>
                          </m:r>
                        </m:e>
                      </m:func>
                      <m:r>
                        <a:rPr lang="en-US" i="1">
                          <a:latin typeface="Cambria Math"/>
                        </a:rPr>
                        <m:t>+</m:t>
                      </m:r>
                      <m:r>
                        <a:rPr lang="en-US" i="1">
                          <a:latin typeface="Cambria Math"/>
                        </a:rPr>
                        <m:t>𝐴</m:t>
                      </m:r>
                      <m:r>
                        <a:rPr lang="en-US" i="1">
                          <a:latin typeface="Cambria Math"/>
                        </a:rPr>
                        <m:t>+</m:t>
                      </m:r>
                      <m:r>
                        <a:rPr lang="en-US" i="1">
                          <a:latin typeface="Cambria Math"/>
                        </a:rPr>
                        <m:t>𝜉</m:t>
                      </m:r>
                    </m:oMath>
                  </m:oMathPara>
                </a14:m>
                <a:endParaRPr lang="en-US" dirty="0" smtClean="0"/>
              </a:p>
              <a:p>
                <a:endParaRPr lang="en-US" dirty="0"/>
              </a:p>
              <a:p>
                <a:pPr marL="1085850" lvl="1" indent="-342900">
                  <a:buFont typeface="Arial" panose="020B0604020202020204" pitchFamily="34" charset="0"/>
                  <a:buChar char="•"/>
                </a:pPr>
                <a14:m>
                  <m:oMath xmlns:m="http://schemas.openxmlformats.org/officeDocument/2006/math">
                    <m:sSub>
                      <m:sSubPr>
                        <m:ctrlPr>
                          <a:rPr lang="en-US" i="1">
                            <a:latin typeface="Cambria Math"/>
                          </a:rPr>
                        </m:ctrlPr>
                      </m:sSubPr>
                      <m:e>
                        <m:r>
                          <a:rPr lang="en-US" i="1">
                            <a:latin typeface="Cambria Math"/>
                          </a:rPr>
                          <m:t>𝑅𝑆𝑆𝐼</m:t>
                        </m:r>
                      </m:e>
                      <m:sub>
                        <m:r>
                          <a:rPr lang="en-US" i="1">
                            <a:latin typeface="Cambria Math"/>
                          </a:rPr>
                          <m:t>𝑑</m:t>
                        </m:r>
                      </m:sub>
                    </m:sSub>
                  </m:oMath>
                </a14:m>
                <a:r>
                  <a:rPr lang="en-US" dirty="0"/>
                  <a:t> </a:t>
                </a:r>
                <a:r>
                  <a:rPr lang="en-US" dirty="0" err="1"/>
                  <a:t>là</a:t>
                </a:r>
                <a:r>
                  <a:rPr lang="en-US" dirty="0"/>
                  <a:t> RSSI </a:t>
                </a:r>
                <a:r>
                  <a:rPr lang="en-US" dirty="0" err="1"/>
                  <a:t>đo</a:t>
                </a:r>
                <a:r>
                  <a:rPr lang="en-US" dirty="0"/>
                  <a:t> </a:t>
                </a:r>
                <a:r>
                  <a:rPr lang="en-US" dirty="0" err="1" smtClean="0"/>
                  <a:t>được</a:t>
                </a:r>
                <a:r>
                  <a:rPr lang="en-US" dirty="0" smtClean="0"/>
                  <a:t> ở </a:t>
                </a:r>
                <a:r>
                  <a:rPr lang="en-US" dirty="0" err="1" smtClean="0"/>
                  <a:t>khoảng</a:t>
                </a:r>
                <a:r>
                  <a:rPr lang="en-US" dirty="0" smtClean="0"/>
                  <a:t> </a:t>
                </a:r>
                <a:r>
                  <a:rPr lang="en-US" dirty="0" err="1" smtClean="0"/>
                  <a:t>cách</a:t>
                </a:r>
                <a:r>
                  <a:rPr lang="en-US" dirty="0" smtClean="0"/>
                  <a:t> d.</a:t>
                </a:r>
              </a:p>
              <a:p>
                <a:pPr marL="1085850" lvl="1" indent="-342900">
                  <a:buFont typeface="Arial" panose="020B0604020202020204" pitchFamily="34" charset="0"/>
                  <a:buChar char="•"/>
                </a:pPr>
                <a14:m>
                  <m:oMath xmlns:m="http://schemas.openxmlformats.org/officeDocument/2006/math">
                    <m:r>
                      <a:rPr lang="en-US" i="1">
                        <a:latin typeface="Cambria Math"/>
                      </a:rPr>
                      <m:t>𝑛</m:t>
                    </m:r>
                  </m:oMath>
                </a14:m>
                <a:r>
                  <a:rPr lang="en-US" dirty="0"/>
                  <a:t> </a:t>
                </a:r>
                <a:r>
                  <a:rPr lang="en-US" dirty="0" err="1"/>
                  <a:t>là</a:t>
                </a:r>
                <a:r>
                  <a:rPr lang="en-US" dirty="0"/>
                  <a:t> </a:t>
                </a:r>
                <a:r>
                  <a:rPr lang="en-US" dirty="0" err="1"/>
                  <a:t>tham</a:t>
                </a:r>
                <a:r>
                  <a:rPr lang="en-US" dirty="0"/>
                  <a:t> </a:t>
                </a:r>
                <a:r>
                  <a:rPr lang="en-US" dirty="0" err="1"/>
                  <a:t>số</a:t>
                </a:r>
                <a:r>
                  <a:rPr lang="en-US" dirty="0"/>
                  <a:t> </a:t>
                </a:r>
                <a:r>
                  <a:rPr lang="en-US" dirty="0" err="1"/>
                  <a:t>suy</a:t>
                </a:r>
                <a:r>
                  <a:rPr lang="en-US" dirty="0"/>
                  <a:t> </a:t>
                </a:r>
                <a:r>
                  <a:rPr lang="en-US" dirty="0" err="1"/>
                  <a:t>hao</a:t>
                </a:r>
                <a:r>
                  <a:rPr lang="en-US" dirty="0" smtClean="0"/>
                  <a:t>.</a:t>
                </a:r>
              </a:p>
              <a:p>
                <a:pPr marL="1085850" lvl="1" indent="-342900">
                  <a:buFont typeface="Arial" panose="020B0604020202020204" pitchFamily="34" charset="0"/>
                  <a:buChar char="•"/>
                </a:pPr>
                <a14:m>
                  <m:oMath xmlns:m="http://schemas.openxmlformats.org/officeDocument/2006/math">
                    <m:sSub>
                      <m:sSubPr>
                        <m:ctrlPr>
                          <a:rPr lang="en-US" i="1">
                            <a:latin typeface="Cambria Math"/>
                          </a:rPr>
                        </m:ctrlPr>
                      </m:sSubPr>
                      <m:e>
                        <m:r>
                          <a:rPr lang="en-US" i="1">
                            <a:latin typeface="Cambria Math"/>
                          </a:rPr>
                          <m:t>𝑑</m:t>
                        </m:r>
                      </m:e>
                      <m:sub>
                        <m:r>
                          <a:rPr lang="en-US" i="1">
                            <a:latin typeface="Cambria Math"/>
                          </a:rPr>
                          <m:t>0</m:t>
                        </m:r>
                      </m:sub>
                    </m:sSub>
                  </m:oMath>
                </a14:m>
                <a:r>
                  <a:rPr lang="en-US" dirty="0"/>
                  <a:t> </a:t>
                </a:r>
                <a:r>
                  <a:rPr lang="en-US" dirty="0" err="1"/>
                  <a:t>là</a:t>
                </a:r>
                <a:r>
                  <a:rPr lang="en-US" dirty="0"/>
                  <a:t> </a:t>
                </a:r>
                <a:r>
                  <a:rPr lang="en-US" dirty="0" err="1"/>
                  <a:t>khoảng</a:t>
                </a:r>
                <a:r>
                  <a:rPr lang="en-US" dirty="0"/>
                  <a:t> </a:t>
                </a:r>
                <a:r>
                  <a:rPr lang="en-US" dirty="0" err="1"/>
                  <a:t>cách</a:t>
                </a:r>
                <a:r>
                  <a:rPr lang="en-US" dirty="0"/>
                  <a:t> </a:t>
                </a:r>
                <a:r>
                  <a:rPr lang="en-US" dirty="0" err="1"/>
                  <a:t>tham</a:t>
                </a:r>
                <a:r>
                  <a:rPr lang="en-US" dirty="0"/>
                  <a:t> </a:t>
                </a:r>
                <a:r>
                  <a:rPr lang="en-US" dirty="0" err="1"/>
                  <a:t>chiếu</a:t>
                </a:r>
                <a:r>
                  <a:rPr lang="en-US" dirty="0" smtClean="0"/>
                  <a:t>.</a:t>
                </a:r>
              </a:p>
              <a:p>
                <a:pPr marL="1085850" lvl="1" indent="-342900">
                  <a:buFont typeface="Arial" panose="020B0604020202020204" pitchFamily="34" charset="0"/>
                  <a:buChar char="•"/>
                </a:pPr>
                <a:r>
                  <a:rPr lang="en-US" dirty="0"/>
                  <a:t>ξ </a:t>
                </a:r>
                <a:r>
                  <a:rPr lang="en-US" dirty="0" err="1"/>
                  <a:t>là</a:t>
                </a:r>
                <a:r>
                  <a:rPr lang="en-US" dirty="0"/>
                  <a:t> </a:t>
                </a:r>
                <a:r>
                  <a:rPr lang="en-US" dirty="0" err="1"/>
                  <a:t>sai</a:t>
                </a:r>
                <a:r>
                  <a:rPr lang="en-US" dirty="0"/>
                  <a:t> </a:t>
                </a:r>
                <a:r>
                  <a:rPr lang="en-US" dirty="0" err="1"/>
                  <a:t>số</a:t>
                </a:r>
                <a:r>
                  <a:rPr lang="en-US" dirty="0"/>
                  <a:t> </a:t>
                </a:r>
                <a:r>
                  <a:rPr lang="en-US" dirty="0" err="1"/>
                  <a:t>ngẫu</a:t>
                </a:r>
                <a:r>
                  <a:rPr lang="en-US" dirty="0"/>
                  <a:t> </a:t>
                </a:r>
                <a:r>
                  <a:rPr lang="en-US" dirty="0" err="1"/>
                  <a:t>nhiên</a:t>
                </a:r>
                <a:r>
                  <a:rPr lang="en-US" dirty="0"/>
                  <a:t> </a:t>
                </a:r>
                <a:r>
                  <a:rPr lang="en-US" dirty="0" err="1"/>
                  <a:t>phân</a:t>
                </a:r>
                <a:r>
                  <a:rPr lang="en-US" dirty="0"/>
                  <a:t> </a:t>
                </a:r>
                <a:r>
                  <a:rPr lang="en-US" dirty="0" err="1"/>
                  <a:t>phối</a:t>
                </a:r>
                <a:r>
                  <a:rPr lang="en-US" dirty="0"/>
                  <a:t> </a:t>
                </a:r>
                <a:r>
                  <a:rPr lang="en-US" dirty="0" smtClean="0"/>
                  <a:t>Gaussian.</a:t>
                </a:r>
                <a:endParaRPr lang="en-US" dirty="0"/>
              </a:p>
              <a:p>
                <a:pPr marL="1085850" lvl="1" indent="-342900">
                  <a:buFont typeface="Arial" panose="020B0604020202020204" pitchFamily="34" charset="0"/>
                  <a:buChar char="•"/>
                </a:pPr>
                <a:endParaRPr lang="en-US" dirty="0">
                  <a:solidFill>
                    <a:schemeClr val="tx1">
                      <a:lumMod val="75000"/>
                      <a:lumOff val="25000"/>
                    </a:schemeClr>
                  </a:solidFill>
                </a:endParaRPr>
              </a:p>
              <a:p>
                <a:pPr marL="1085850" lvl="1" indent="-342900">
                  <a:buFont typeface="Arial" panose="020B0604020202020204" pitchFamily="34" charset="0"/>
                  <a:buChar char="•"/>
                </a:pPr>
                <a:endParaRPr lang="en-US" dirty="0" smtClean="0"/>
              </a:p>
              <a:p>
                <a:pPr marL="1085850" lvl="1" indent="-342900">
                  <a:buFont typeface="Arial" panose="020B0604020202020204" pitchFamily="34" charset="0"/>
                  <a:buChar char="•"/>
                </a:pPr>
                <a:endParaRPr lang="en-US" dirty="0"/>
              </a:p>
            </p:txBody>
          </p:sp>
        </mc:Choice>
        <mc:Fallback xmlns="">
          <p:sp>
            <p:nvSpPr>
              <p:cNvPr id="28" name="Content Placeholder 27"/>
              <p:cNvSpPr>
                <a:spLocks noGrp="1" noRot="1" noChangeAspect="1" noMove="1" noResize="1" noEditPoints="1" noAdjustHandles="1" noChangeArrowheads="1" noChangeShapeType="1" noTextEdit="1"/>
              </p:cNvSpPr>
              <p:nvPr>
                <p:ph idx="1"/>
              </p:nvPr>
            </p:nvSpPr>
            <p:spPr>
              <a:xfrm>
                <a:off x="228600" y="1676400"/>
                <a:ext cx="8686800" cy="3596643"/>
              </a:xfrm>
              <a:blipFill rotWithShape="1">
                <a:blip r:embed="rId5"/>
                <a:stretch>
                  <a:fillRect l="-1123" t="-1525"/>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F3B462BE-C45E-4935-BE55-C65AB9E01E91}" type="slidenum">
              <a:rPr lang="en-US" smtClean="0"/>
              <a:pPr/>
              <a:t>5</a:t>
            </a:fld>
            <a:endParaRPr lang="en-US"/>
          </a:p>
        </p:txBody>
      </p:sp>
    </p:spTree>
    <p:extLst>
      <p:ext uri="{BB962C8B-B14F-4D97-AF65-F5344CB8AC3E}">
        <p14:creationId xmlns:p14="http://schemas.microsoft.com/office/powerpoint/2010/main" val="75144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8">
                                            <p:txEl>
                                              <p:pRg st="0" end="0"/>
                                            </p:txEl>
                                          </p:spTgt>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8">
                                            <p:txEl>
                                              <p:pRg st="2" end="2"/>
                                            </p:txEl>
                                          </p:spTgt>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8">
                                            <p:txEl>
                                              <p:pRg st="4" end="4"/>
                                            </p:txEl>
                                          </p:spTgt>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8">
                                            <p:txEl>
                                              <p:pRg st="5" end="5"/>
                                            </p:txEl>
                                          </p:spTgt>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8">
                                            <p:txEl>
                                              <p:pRg st="6" end="6"/>
                                            </p:txEl>
                                          </p:spTgt>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8">
                                            <p:txEl>
                                              <p:pRg st="7" end="7"/>
                                            </p:txEl>
                                          </p:spTgt>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7"/>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6" grpId="1"/>
      <p:bldP spid="7" grpId="0"/>
      <p:bldP spid="7" grpId="1"/>
      <p:bldP spid="28" grpId="0" uiExpand="1" build="p"/>
      <p:bldP spid="28" grpId="1"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2. </a:t>
            </a: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3" name="Content Placeholder 2"/>
          <p:cNvSpPr>
            <a:spLocks noGrp="1"/>
          </p:cNvSpPr>
          <p:nvPr>
            <p:ph idx="1"/>
          </p:nvPr>
        </p:nvSpPr>
        <p:spPr/>
        <p:txBody>
          <a:bodyPr/>
          <a:lstStyle/>
          <a:p>
            <a:pPr algn="ctr"/>
            <a:r>
              <a:rPr lang="en-US" sz="3200" dirty="0" err="1" smtClean="0"/>
              <a:t>Kalman</a:t>
            </a:r>
            <a:r>
              <a:rPr lang="en-US" sz="3200" dirty="0" smtClean="0"/>
              <a:t> Filter</a:t>
            </a:r>
          </a:p>
          <a:p>
            <a:endParaRPr lang="en-US" dirty="0"/>
          </a:p>
        </p:txBody>
      </p:sp>
      <p:pic>
        <p:nvPicPr>
          <p:cNvPr id="4" name="Picture 3" descr="F:\luanvanword\C4-Algorithm\Kalman\kalman.bmp"/>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7132320" cy="3474720"/>
          </a:xfrm>
          <a:prstGeom prst="rect">
            <a:avLst/>
          </a:prstGeom>
          <a:noFill/>
          <a:ln>
            <a:noFill/>
          </a:ln>
        </p:spPr>
      </p:pic>
      <p:pic>
        <p:nvPicPr>
          <p:cNvPr id="5" name="Picture 4" descr="F:\luanvanword\C7-Result\kalman\rssi_raw.jpg"/>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47800"/>
            <a:ext cx="7620000" cy="3810000"/>
          </a:xfrm>
          <a:prstGeom prst="rect">
            <a:avLst/>
          </a:prstGeom>
          <a:noFill/>
          <a:ln>
            <a:noFill/>
          </a:ln>
        </p:spPr>
      </p:pic>
      <p:pic>
        <p:nvPicPr>
          <p:cNvPr id="6" name="Picture 5" descr="F:\luanvanword\C7-Result\kalman\kalman-parameter.jpg"/>
          <p:cNvPicPr/>
          <p:nvPr/>
        </p:nvPicPr>
        <p:blipFill>
          <a:blip r:embed="rId4">
            <a:extLst>
              <a:ext uri="{28A0092B-C50C-407E-A947-70E740481C1C}">
                <a14:useLocalDpi xmlns:a14="http://schemas.microsoft.com/office/drawing/2010/main" val="0"/>
              </a:ext>
            </a:extLst>
          </a:blip>
          <a:srcRect/>
          <a:stretch>
            <a:fillRect/>
          </a:stretch>
        </p:blipFill>
        <p:spPr bwMode="auto">
          <a:xfrm>
            <a:off x="762000" y="1447800"/>
            <a:ext cx="7620000" cy="3810000"/>
          </a:xfrm>
          <a:prstGeom prst="rect">
            <a:avLst/>
          </a:prstGeom>
          <a:noFill/>
          <a:ln>
            <a:noFill/>
          </a:ln>
        </p:spPr>
      </p:pic>
      <p:sp>
        <p:nvSpPr>
          <p:cNvPr id="7" name="Content Placeholder 2"/>
          <p:cNvSpPr txBox="1">
            <a:spLocks/>
          </p:cNvSpPr>
          <p:nvPr/>
        </p:nvSpPr>
        <p:spPr>
          <a:xfrm>
            <a:off x="152400" y="5334000"/>
            <a:ext cx="8686800" cy="609601"/>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Dữ</a:t>
            </a:r>
            <a:r>
              <a:rPr lang="en-US" sz="3200" dirty="0" smtClean="0"/>
              <a:t> </a:t>
            </a:r>
            <a:r>
              <a:rPr lang="en-US" sz="3200" dirty="0" err="1" smtClean="0"/>
              <a:t>liệu</a:t>
            </a:r>
            <a:r>
              <a:rPr lang="en-US" sz="3200" dirty="0" smtClean="0"/>
              <a:t> RSSI </a:t>
            </a:r>
            <a:r>
              <a:rPr lang="en-US" sz="3200" dirty="0" err="1" smtClean="0"/>
              <a:t>thô</a:t>
            </a:r>
            <a:r>
              <a:rPr lang="en-US" sz="3200" dirty="0" smtClean="0"/>
              <a:t> </a:t>
            </a:r>
            <a:r>
              <a:rPr lang="en-US" sz="3200" dirty="0" err="1" smtClean="0"/>
              <a:t>thu</a:t>
            </a:r>
            <a:r>
              <a:rPr lang="en-US" sz="3200" dirty="0" smtClean="0"/>
              <a:t> </a:t>
            </a:r>
            <a:r>
              <a:rPr lang="en-US" sz="3200" dirty="0" err="1" smtClean="0"/>
              <a:t>được</a:t>
            </a:r>
            <a:endParaRPr lang="en-US" sz="3200" dirty="0" smtClean="0"/>
          </a:p>
          <a:p>
            <a:endParaRPr lang="en-US" dirty="0"/>
          </a:p>
        </p:txBody>
      </p:sp>
      <p:sp>
        <p:nvSpPr>
          <p:cNvPr id="8" name="Content Placeholder 2"/>
          <p:cNvSpPr txBox="1">
            <a:spLocks/>
          </p:cNvSpPr>
          <p:nvPr/>
        </p:nvSpPr>
        <p:spPr>
          <a:xfrm>
            <a:off x="228600" y="5334000"/>
            <a:ext cx="8686800" cy="609601"/>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Dữ</a:t>
            </a:r>
            <a:r>
              <a:rPr lang="en-US" sz="3200" dirty="0" smtClean="0"/>
              <a:t> </a:t>
            </a:r>
            <a:r>
              <a:rPr lang="en-US" sz="3200" dirty="0" err="1" smtClean="0"/>
              <a:t>liệu</a:t>
            </a:r>
            <a:r>
              <a:rPr lang="en-US" sz="3200" dirty="0" smtClean="0"/>
              <a:t> RSSI </a:t>
            </a:r>
            <a:r>
              <a:rPr lang="en-US" sz="3200" dirty="0" err="1" smtClean="0"/>
              <a:t>với</a:t>
            </a:r>
            <a:r>
              <a:rPr lang="en-US" sz="3200" dirty="0" smtClean="0"/>
              <a:t> </a:t>
            </a:r>
            <a:r>
              <a:rPr lang="en-US" sz="3200" dirty="0" err="1" smtClean="0"/>
              <a:t>các</a:t>
            </a:r>
            <a:r>
              <a:rPr lang="en-US" sz="3200" dirty="0" smtClean="0"/>
              <a:t> </a:t>
            </a:r>
            <a:r>
              <a:rPr lang="en-US" sz="3200" dirty="0" err="1" smtClean="0"/>
              <a:t>thông</a:t>
            </a:r>
            <a:r>
              <a:rPr lang="en-US" sz="3200" dirty="0" smtClean="0"/>
              <a:t> </a:t>
            </a:r>
            <a:r>
              <a:rPr lang="en-US" sz="3200" dirty="0" err="1" smtClean="0"/>
              <a:t>số</a:t>
            </a:r>
            <a:r>
              <a:rPr lang="en-US" sz="3200" dirty="0" smtClean="0"/>
              <a:t> </a:t>
            </a:r>
            <a:r>
              <a:rPr lang="en-US" sz="3200" dirty="0" err="1" smtClean="0"/>
              <a:t>Kalman</a:t>
            </a:r>
            <a:endParaRPr lang="en-US" sz="3200" dirty="0" smtClean="0"/>
          </a:p>
          <a:p>
            <a:endParaRPr lang="en-US" dirty="0"/>
          </a:p>
        </p:txBody>
      </p:sp>
      <p:sp>
        <p:nvSpPr>
          <p:cNvPr id="9" name="Slide Number Placeholder 8"/>
          <p:cNvSpPr>
            <a:spLocks noGrp="1"/>
          </p:cNvSpPr>
          <p:nvPr>
            <p:ph type="sldNum" sz="quarter" idx="12"/>
          </p:nvPr>
        </p:nvSpPr>
        <p:spPr/>
        <p:txBody>
          <a:bodyPr/>
          <a:lstStyle/>
          <a:p>
            <a:fld id="{F3B462BE-C45E-4935-BE55-C65AB9E01E91}" type="slidenum">
              <a:rPr lang="en-US" smtClean="0"/>
              <a:pPr/>
              <a:t>6</a:t>
            </a:fld>
            <a:endParaRPr lang="en-US"/>
          </a:p>
        </p:txBody>
      </p:sp>
    </p:spTree>
    <p:extLst>
      <p:ext uri="{BB962C8B-B14F-4D97-AF65-F5344CB8AC3E}">
        <p14:creationId xmlns:p14="http://schemas.microsoft.com/office/powerpoint/2010/main" val="308493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7" grpId="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2. </a:t>
            </a: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3" name="Content Placeholder 2"/>
          <p:cNvSpPr>
            <a:spLocks noGrp="1"/>
          </p:cNvSpPr>
          <p:nvPr>
            <p:ph idx="1"/>
          </p:nvPr>
        </p:nvSpPr>
        <p:spPr>
          <a:xfrm>
            <a:off x="228600" y="822957"/>
            <a:ext cx="8686800" cy="624843"/>
          </a:xfrm>
        </p:spPr>
        <p:txBody>
          <a:bodyPr>
            <a:normAutofit/>
          </a:bodyPr>
          <a:lstStyle/>
          <a:p>
            <a:pPr algn="ctr"/>
            <a:r>
              <a:rPr lang="en-US" sz="3200" dirty="0" err="1" smtClean="0"/>
              <a:t>Partical</a:t>
            </a:r>
            <a:r>
              <a:rPr lang="en-US" sz="3200" dirty="0" smtClean="0"/>
              <a:t> Swarm Optimization</a:t>
            </a:r>
          </a:p>
          <a:p>
            <a:pPr algn="ctr"/>
            <a:endParaRPr lang="en-US" sz="3200" dirty="0"/>
          </a:p>
          <a:p>
            <a:pPr algn="ctr"/>
            <a:endParaRPr lang="en-US" sz="3200" dirty="0"/>
          </a:p>
        </p:txBody>
      </p:sp>
      <p:sp>
        <p:nvSpPr>
          <p:cNvPr id="4" name="Content Placeholder 2"/>
          <p:cNvSpPr txBox="1">
            <a:spLocks/>
          </p:cNvSpPr>
          <p:nvPr/>
        </p:nvSpPr>
        <p:spPr>
          <a:xfrm>
            <a:off x="228600" y="2727957"/>
            <a:ext cx="8686800" cy="6248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Tương</a:t>
            </a:r>
            <a:r>
              <a:rPr lang="en-US" sz="2800" dirty="0" smtClean="0"/>
              <a:t> </a:t>
            </a:r>
            <a:r>
              <a:rPr lang="en-US" sz="2800" dirty="0" err="1" smtClean="0"/>
              <a:t>tự</a:t>
            </a:r>
            <a:r>
              <a:rPr lang="en-US" sz="2800" dirty="0" smtClean="0"/>
              <a:t> </a:t>
            </a:r>
            <a:r>
              <a:rPr lang="en-US" sz="2800" dirty="0" err="1" smtClean="0"/>
              <a:t>như</a:t>
            </a:r>
            <a:r>
              <a:rPr lang="en-US" sz="2800" dirty="0" smtClean="0"/>
              <a:t> </a:t>
            </a:r>
            <a:r>
              <a:rPr lang="en-US" sz="2800" dirty="0" err="1" smtClean="0"/>
              <a:t>giải</a:t>
            </a:r>
            <a:r>
              <a:rPr lang="en-US" sz="2800" dirty="0" smtClean="0"/>
              <a:t> </a:t>
            </a:r>
            <a:r>
              <a:rPr lang="en-US" sz="2800" dirty="0" err="1" smtClean="0"/>
              <a:t>thuật</a:t>
            </a:r>
            <a:r>
              <a:rPr lang="en-US" sz="2800" dirty="0" smtClean="0"/>
              <a:t> di </a:t>
            </a:r>
            <a:r>
              <a:rPr lang="en-US" sz="2800" dirty="0" err="1" smtClean="0"/>
              <a:t>truyền</a:t>
            </a:r>
            <a:r>
              <a:rPr lang="en-US" sz="2800" dirty="0" smtClean="0"/>
              <a:t> -  Genetic Algorithm </a:t>
            </a:r>
          </a:p>
          <a:p>
            <a:pPr algn="ctr"/>
            <a:endParaRPr lang="en-US" sz="3200" dirty="0" smtClean="0"/>
          </a:p>
          <a:p>
            <a:pPr algn="ctr"/>
            <a:endParaRPr lang="en-US" sz="3200" dirty="0"/>
          </a:p>
        </p:txBody>
      </p:sp>
      <p:sp>
        <p:nvSpPr>
          <p:cNvPr id="5" name="Content Placeholder 2"/>
          <p:cNvSpPr txBox="1">
            <a:spLocks/>
          </p:cNvSpPr>
          <p:nvPr/>
        </p:nvSpPr>
        <p:spPr>
          <a:xfrm>
            <a:off x="228600" y="3962400"/>
            <a:ext cx="8686800" cy="6248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Sử</a:t>
            </a:r>
            <a:r>
              <a:rPr lang="en-US" sz="2800" dirty="0" smtClean="0"/>
              <a:t> </a:t>
            </a:r>
            <a:r>
              <a:rPr lang="en-US" sz="2800" dirty="0" err="1" smtClean="0"/>
              <a:t>dụng</a:t>
            </a:r>
            <a:r>
              <a:rPr lang="en-US" sz="2800" dirty="0" smtClean="0"/>
              <a:t> </a:t>
            </a:r>
            <a:r>
              <a:rPr lang="en-US" sz="2800" dirty="0" err="1" smtClean="0"/>
              <a:t>trí</a:t>
            </a:r>
            <a:r>
              <a:rPr lang="en-US" sz="2800" dirty="0" smtClean="0"/>
              <a:t> </a:t>
            </a:r>
            <a:r>
              <a:rPr lang="en-US" sz="2800" dirty="0" err="1" smtClean="0"/>
              <a:t>tuệ</a:t>
            </a:r>
            <a:r>
              <a:rPr lang="en-US" sz="2800" dirty="0" smtClean="0"/>
              <a:t> </a:t>
            </a:r>
            <a:r>
              <a:rPr lang="en-US" sz="2800" dirty="0" err="1" smtClean="0"/>
              <a:t>bầy</a:t>
            </a:r>
            <a:r>
              <a:rPr lang="en-US" sz="2800" dirty="0" smtClean="0"/>
              <a:t> </a:t>
            </a:r>
            <a:r>
              <a:rPr lang="en-US" sz="2800" dirty="0" err="1" smtClean="0"/>
              <a:t>đàn</a:t>
            </a:r>
            <a:r>
              <a:rPr lang="en-US" sz="2800" dirty="0" smtClean="0"/>
              <a:t> </a:t>
            </a:r>
            <a:r>
              <a:rPr lang="en-US" sz="2800" dirty="0" err="1" smtClean="0"/>
              <a:t>thay</a:t>
            </a:r>
            <a:r>
              <a:rPr lang="en-US" sz="2800" dirty="0" smtClean="0"/>
              <a:t> </a:t>
            </a:r>
            <a:r>
              <a:rPr lang="en-US" sz="2800" dirty="0" err="1" smtClean="0"/>
              <a:t>vì</a:t>
            </a:r>
            <a:r>
              <a:rPr lang="en-US" sz="2800" dirty="0" smtClean="0"/>
              <a:t> </a:t>
            </a:r>
            <a:r>
              <a:rPr lang="en-US" sz="2800" dirty="0" err="1" smtClean="0"/>
              <a:t>đặc</a:t>
            </a:r>
            <a:r>
              <a:rPr lang="en-US" sz="2800" dirty="0" smtClean="0"/>
              <a:t> </a:t>
            </a:r>
            <a:r>
              <a:rPr lang="en-US" sz="2800" dirty="0" err="1" smtClean="0"/>
              <a:t>tính</a:t>
            </a:r>
            <a:r>
              <a:rPr lang="en-US" sz="2800" dirty="0" smtClean="0"/>
              <a:t> </a:t>
            </a:r>
            <a:r>
              <a:rPr lang="en-US" sz="2800" dirty="0" err="1" smtClean="0"/>
              <a:t>sinh</a:t>
            </a:r>
            <a:r>
              <a:rPr lang="en-US" sz="2800" dirty="0" smtClean="0"/>
              <a:t> </a:t>
            </a:r>
            <a:r>
              <a:rPr lang="en-US" sz="2800" dirty="0" err="1" smtClean="0"/>
              <a:t>học</a:t>
            </a:r>
            <a:endParaRPr lang="en-US" sz="2800" dirty="0" smtClean="0"/>
          </a:p>
          <a:p>
            <a:pPr algn="ctr"/>
            <a:endParaRPr lang="en-US" sz="3200" dirty="0" smtClean="0"/>
          </a:p>
          <a:p>
            <a:pPr algn="ctr"/>
            <a:endParaRPr lang="en-US" sz="3200"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228600" y="1527810"/>
                <a:ext cx="8686800" cy="4495800"/>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err="1" smtClean="0"/>
                  <a:t>Hàm</a:t>
                </a:r>
                <a:r>
                  <a:rPr lang="en-US" sz="3200" dirty="0" smtClean="0"/>
                  <a:t> Fitness:</a:t>
                </a:r>
              </a:p>
              <a:p>
                <a:pPr/>
                <a14:m>
                  <m:oMathPara xmlns:m="http://schemas.openxmlformats.org/officeDocument/2006/math">
                    <m:oMathParaPr>
                      <m:jc m:val="centerGroup"/>
                    </m:oMathParaPr>
                    <m:oMath xmlns:m="http://schemas.openxmlformats.org/officeDocument/2006/math">
                      <m:sSub>
                        <m:sSubPr>
                          <m:ctrlPr>
                            <a:rPr lang="en-US" sz="3200" i="1">
                              <a:latin typeface="Cambria Math"/>
                            </a:rPr>
                          </m:ctrlPr>
                        </m:sSubPr>
                        <m:e>
                          <m:r>
                            <a:rPr lang="en-US" sz="3200" i="1">
                              <a:latin typeface="Cambria Math"/>
                            </a:rPr>
                            <m:t>𝑓</m:t>
                          </m:r>
                        </m:e>
                        <m:sub>
                          <m:r>
                            <a:rPr lang="en-US" sz="3200" i="1">
                              <a:latin typeface="Cambria Math"/>
                            </a:rPr>
                            <m:t>𝑘</m:t>
                          </m:r>
                        </m:sub>
                      </m:sSub>
                      <m:d>
                        <m:dPr>
                          <m:ctrlPr>
                            <a:rPr lang="en-US" sz="3200" i="1">
                              <a:latin typeface="Cambria Math"/>
                            </a:rPr>
                          </m:ctrlPr>
                        </m:dPr>
                        <m:e>
                          <m:acc>
                            <m:accPr>
                              <m:chr m:val="̂"/>
                              <m:ctrlPr>
                                <a:rPr lang="en-US" sz="3200" i="1">
                                  <a:latin typeface="Cambria Math"/>
                                </a:rPr>
                              </m:ctrlPr>
                            </m:accPr>
                            <m:e>
                              <m:r>
                                <a:rPr lang="en-US" sz="3200" i="1">
                                  <a:latin typeface="Cambria Math"/>
                                </a:rPr>
                                <m:t>𝑍</m:t>
                              </m:r>
                            </m:e>
                          </m:acc>
                        </m:e>
                      </m:d>
                      <m:r>
                        <a:rPr lang="en-US" sz="3200" i="1">
                          <a:latin typeface="Cambria Math"/>
                        </a:rPr>
                        <m:t>=</m:t>
                      </m:r>
                      <m:rad>
                        <m:radPr>
                          <m:degHide m:val="on"/>
                          <m:ctrlPr>
                            <a:rPr lang="en-US" sz="3200" i="1">
                              <a:latin typeface="Cambria Math"/>
                            </a:rPr>
                          </m:ctrlPr>
                        </m:radPr>
                        <m:deg/>
                        <m:e>
                          <m:sSup>
                            <m:sSupPr>
                              <m:ctrlPr>
                                <a:rPr lang="en-US" sz="3200" i="1">
                                  <a:latin typeface="Cambria Math"/>
                                </a:rPr>
                              </m:ctrlPr>
                            </m:sSupPr>
                            <m:e>
                              <m:r>
                                <a:rPr lang="en-US" sz="3200" i="1">
                                  <a:latin typeface="Cambria Math"/>
                                </a:rPr>
                                <m:t>(</m:t>
                              </m:r>
                              <m:sSub>
                                <m:sSubPr>
                                  <m:ctrlPr>
                                    <a:rPr lang="en-US" sz="3200" i="1">
                                      <a:latin typeface="Cambria Math"/>
                                    </a:rPr>
                                  </m:ctrlPr>
                                </m:sSubPr>
                                <m:e>
                                  <m:acc>
                                    <m:accPr>
                                      <m:chr m:val="̂"/>
                                      <m:ctrlPr>
                                        <a:rPr lang="en-US" sz="3200" i="1">
                                          <a:latin typeface="Cambria Math"/>
                                        </a:rPr>
                                      </m:ctrlPr>
                                    </m:accPr>
                                    <m:e>
                                      <m:r>
                                        <a:rPr lang="en-US" sz="3200" i="1">
                                          <a:latin typeface="Cambria Math"/>
                                        </a:rPr>
                                        <m:t>𝑥</m:t>
                                      </m:r>
                                    </m:e>
                                  </m:acc>
                                </m:e>
                                <m:sub>
                                  <m:r>
                                    <a:rPr lang="en-US" sz="3200" i="1">
                                      <a:latin typeface="Cambria Math"/>
                                    </a:rPr>
                                    <m:t>𝑘</m:t>
                                  </m:r>
                                </m:sub>
                              </m:sSub>
                              <m:r>
                                <a:rPr lang="en-US" sz="3200" i="1">
                                  <a:latin typeface="Cambria Math"/>
                                </a:rPr>
                                <m:t>−</m:t>
                              </m:r>
                              <m:sSub>
                                <m:sSubPr>
                                  <m:ctrlPr>
                                    <a:rPr lang="en-US" sz="3200" i="1">
                                      <a:latin typeface="Cambria Math"/>
                                    </a:rPr>
                                  </m:ctrlPr>
                                </m:sSubPr>
                                <m:e>
                                  <m:r>
                                    <a:rPr lang="en-US" sz="3200" i="1">
                                      <a:latin typeface="Cambria Math"/>
                                    </a:rPr>
                                    <m:t>𝑥</m:t>
                                  </m:r>
                                </m:e>
                                <m:sub>
                                  <m:r>
                                    <a:rPr lang="en-US" sz="3200" i="1">
                                      <a:latin typeface="Cambria Math"/>
                                    </a:rPr>
                                    <m:t>𝑖</m:t>
                                  </m:r>
                                </m:sub>
                              </m:sSub>
                              <m:r>
                                <a:rPr lang="en-US" sz="3200" i="1">
                                  <a:latin typeface="Cambria Math"/>
                                </a:rPr>
                                <m:t>)</m:t>
                              </m:r>
                            </m:e>
                            <m:sup>
                              <m:r>
                                <a:rPr lang="en-US" sz="3200" i="1">
                                  <a:latin typeface="Cambria Math"/>
                                </a:rPr>
                                <m:t>2</m:t>
                              </m:r>
                            </m:sup>
                          </m:sSup>
                          <m:r>
                            <a:rPr lang="en-US" sz="3200" i="1">
                              <a:latin typeface="Cambria Math"/>
                            </a:rPr>
                            <m:t>+</m:t>
                          </m:r>
                          <m:sSup>
                            <m:sSupPr>
                              <m:ctrlPr>
                                <a:rPr lang="en-US" sz="3200" i="1">
                                  <a:latin typeface="Cambria Math"/>
                                </a:rPr>
                              </m:ctrlPr>
                            </m:sSupPr>
                            <m:e>
                              <m:r>
                                <a:rPr lang="en-US" sz="3200" i="1">
                                  <a:latin typeface="Cambria Math"/>
                                </a:rPr>
                                <m:t>(</m:t>
                              </m:r>
                              <m:sSub>
                                <m:sSubPr>
                                  <m:ctrlPr>
                                    <a:rPr lang="en-US" sz="3200" i="1">
                                      <a:latin typeface="Cambria Math"/>
                                    </a:rPr>
                                  </m:ctrlPr>
                                </m:sSubPr>
                                <m:e>
                                  <m:acc>
                                    <m:accPr>
                                      <m:chr m:val="̂"/>
                                      <m:ctrlPr>
                                        <a:rPr lang="en-US" sz="3200" i="1">
                                          <a:latin typeface="Cambria Math"/>
                                        </a:rPr>
                                      </m:ctrlPr>
                                    </m:accPr>
                                    <m:e>
                                      <m:r>
                                        <a:rPr lang="en-US" sz="3200" i="1">
                                          <a:latin typeface="Cambria Math"/>
                                        </a:rPr>
                                        <m:t>𝑦</m:t>
                                      </m:r>
                                    </m:e>
                                  </m:acc>
                                </m:e>
                                <m:sub>
                                  <m:r>
                                    <a:rPr lang="en-US" sz="3200" i="1">
                                      <a:latin typeface="Cambria Math"/>
                                    </a:rPr>
                                    <m:t>𝑘</m:t>
                                  </m:r>
                                </m:sub>
                              </m:sSub>
                              <m:r>
                                <a:rPr lang="en-US" sz="3200" i="1">
                                  <a:latin typeface="Cambria Math"/>
                                </a:rPr>
                                <m:t>−</m:t>
                              </m:r>
                              <m:sSub>
                                <m:sSubPr>
                                  <m:ctrlPr>
                                    <a:rPr lang="en-US" sz="3200" i="1">
                                      <a:latin typeface="Cambria Math"/>
                                    </a:rPr>
                                  </m:ctrlPr>
                                </m:sSubPr>
                                <m:e>
                                  <m:r>
                                    <a:rPr lang="en-US" sz="3200" i="1">
                                      <a:latin typeface="Cambria Math"/>
                                    </a:rPr>
                                    <m:t>𝑦</m:t>
                                  </m:r>
                                </m:e>
                                <m:sub>
                                  <m:r>
                                    <a:rPr lang="en-US" sz="3200" i="1">
                                      <a:latin typeface="Cambria Math"/>
                                    </a:rPr>
                                    <m:t>𝑖</m:t>
                                  </m:r>
                                </m:sub>
                              </m:sSub>
                              <m:r>
                                <a:rPr lang="en-US" sz="3200" i="1">
                                  <a:latin typeface="Cambria Math"/>
                                </a:rPr>
                                <m:t>)</m:t>
                              </m:r>
                            </m:e>
                            <m:sup>
                              <m:r>
                                <a:rPr lang="en-US" sz="3200" i="1">
                                  <a:latin typeface="Cambria Math"/>
                                </a:rPr>
                                <m:t>2</m:t>
                              </m:r>
                            </m:sup>
                          </m:sSup>
                        </m:e>
                      </m:rad>
                      <m:r>
                        <a:rPr lang="en-US" sz="3200" i="1">
                          <a:latin typeface="Cambria Math"/>
                        </a:rPr>
                        <m:t>−</m:t>
                      </m:r>
                      <m:sSub>
                        <m:sSubPr>
                          <m:ctrlPr>
                            <a:rPr lang="en-US" sz="3200" i="1">
                              <a:latin typeface="Cambria Math"/>
                            </a:rPr>
                          </m:ctrlPr>
                        </m:sSubPr>
                        <m:e>
                          <m:r>
                            <a:rPr lang="en-US" sz="3200" i="1">
                              <a:latin typeface="Cambria Math"/>
                            </a:rPr>
                            <m:t>𝑑</m:t>
                          </m:r>
                        </m:e>
                        <m:sub>
                          <m:r>
                            <a:rPr lang="en-US" sz="3200" i="1">
                              <a:latin typeface="Cambria Math"/>
                            </a:rPr>
                            <m:t>𝑖</m:t>
                          </m:r>
                        </m:sub>
                      </m:sSub>
                    </m:oMath>
                  </m:oMathPara>
                </a14:m>
                <a:endParaRPr lang="en-US" sz="3200" dirty="0" smtClean="0"/>
              </a:p>
              <a:p>
                <a:endParaRPr lang="en-US" sz="3200" dirty="0"/>
              </a:p>
              <a:p>
                <a:endParaRPr lang="en-US" sz="3200" dirty="0" smtClean="0"/>
              </a:p>
              <a:p>
                <a:pPr/>
                <a14:m>
                  <m:oMathPara xmlns:m="http://schemas.openxmlformats.org/officeDocument/2006/math">
                    <m:oMathParaPr>
                      <m:jc m:val="center"/>
                    </m:oMathParaPr>
                    <m:oMath xmlns:m="http://schemas.openxmlformats.org/officeDocument/2006/math">
                      <m:r>
                        <a:rPr lang="en-US" sz="3200" i="1">
                          <a:latin typeface="Cambria Math"/>
                        </a:rPr>
                        <m:t>𝑓𝑖𝑡𝑛𝑒𝑠𝑠</m:t>
                      </m:r>
                      <m:acc>
                        <m:accPr>
                          <m:chr m:val="̂"/>
                          <m:ctrlPr>
                            <a:rPr lang="en-US" sz="3200" i="1">
                              <a:latin typeface="Cambria Math"/>
                            </a:rPr>
                          </m:ctrlPr>
                        </m:accPr>
                        <m:e>
                          <m:r>
                            <a:rPr lang="en-US" sz="3200" i="1">
                              <a:latin typeface="Cambria Math"/>
                            </a:rPr>
                            <m:t>𝑍</m:t>
                          </m:r>
                        </m:e>
                      </m:acc>
                      <m:r>
                        <a:rPr lang="en-US" sz="3200" i="1">
                          <a:latin typeface="Cambria Math"/>
                        </a:rPr>
                        <m:t>=</m:t>
                      </m:r>
                      <m:nary>
                        <m:naryPr>
                          <m:chr m:val="∑"/>
                          <m:limLoc m:val="undOvr"/>
                          <m:ctrlPr>
                            <a:rPr lang="en-US" sz="3200" i="1">
                              <a:latin typeface="Cambria Math"/>
                            </a:rPr>
                          </m:ctrlPr>
                        </m:naryPr>
                        <m:sub>
                          <m:r>
                            <a:rPr lang="en-US" sz="3200" i="1">
                              <a:latin typeface="Cambria Math"/>
                            </a:rPr>
                            <m:t>𝑘</m:t>
                          </m:r>
                          <m:r>
                            <a:rPr lang="en-US" sz="3200" i="1">
                              <a:latin typeface="Cambria Math"/>
                            </a:rPr>
                            <m:t>=1</m:t>
                          </m:r>
                        </m:sub>
                        <m:sup>
                          <m:r>
                            <a:rPr lang="en-US" sz="3200" i="1">
                              <a:latin typeface="Cambria Math"/>
                            </a:rPr>
                            <m:t>𝑛</m:t>
                          </m:r>
                        </m:sup>
                        <m:e>
                          <m:sSubSup>
                            <m:sSubSupPr>
                              <m:ctrlPr>
                                <a:rPr lang="en-US" sz="3200" i="1">
                                  <a:latin typeface="Cambria Math"/>
                                </a:rPr>
                              </m:ctrlPr>
                            </m:sSubSupPr>
                            <m:e>
                              <m:r>
                                <a:rPr lang="en-US" sz="3200" i="1">
                                  <a:latin typeface="Cambria Math"/>
                                </a:rPr>
                                <m:t>𝑓</m:t>
                              </m:r>
                            </m:e>
                            <m:sub>
                              <m:r>
                                <a:rPr lang="en-US" sz="3200" i="1">
                                  <a:latin typeface="Cambria Math"/>
                                </a:rPr>
                                <m:t>𝑘</m:t>
                              </m:r>
                            </m:sub>
                            <m:sup>
                              <m:r>
                                <a:rPr lang="en-US" sz="3200" i="1">
                                  <a:latin typeface="Cambria Math"/>
                                </a:rPr>
                                <m:t>2</m:t>
                              </m:r>
                            </m:sup>
                          </m:sSubSup>
                          <m:r>
                            <a:rPr lang="en-US" sz="3200" i="1">
                              <a:latin typeface="Cambria Math"/>
                            </a:rPr>
                            <m:t>(</m:t>
                          </m:r>
                          <m:acc>
                            <m:accPr>
                              <m:chr m:val="̂"/>
                              <m:ctrlPr>
                                <a:rPr lang="en-US" sz="3200" i="1">
                                  <a:latin typeface="Cambria Math"/>
                                </a:rPr>
                              </m:ctrlPr>
                            </m:accPr>
                            <m:e>
                              <m:r>
                                <a:rPr lang="en-US" sz="3200" i="1">
                                  <a:latin typeface="Cambria Math"/>
                                </a:rPr>
                                <m:t>𝑍</m:t>
                              </m:r>
                            </m:e>
                          </m:acc>
                          <m:r>
                            <a:rPr lang="en-US" sz="3200" i="1">
                              <a:latin typeface="Cambria Math"/>
                            </a:rPr>
                            <m:t>)</m:t>
                          </m:r>
                        </m:e>
                      </m:nary>
                    </m:oMath>
                  </m:oMathPara>
                </a14:m>
                <a:endParaRPr lang="en-US" sz="3200" dirty="0" smtClean="0"/>
              </a:p>
              <a:p>
                <a:pPr algn="ctr"/>
                <a:endParaRPr lang="en-US" sz="3200"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228600" y="1527810"/>
                <a:ext cx="8686800" cy="4495800"/>
              </a:xfrm>
              <a:prstGeom prst="rect">
                <a:avLst/>
              </a:prstGeom>
              <a:blipFill rotWithShape="1">
                <a:blip r:embed="rId2"/>
                <a:stretch>
                  <a:fillRect l="-1825" t="-1764"/>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F3B462BE-C45E-4935-BE55-C65AB9E01E91}" type="slidenum">
              <a:rPr lang="en-US" smtClean="0"/>
              <a:pPr/>
              <a:t>7</a:t>
            </a:fld>
            <a:endParaRPr lang="en-US"/>
          </a:p>
        </p:txBody>
      </p:sp>
    </p:spTree>
    <p:extLst>
      <p:ext uri="{BB962C8B-B14F-4D97-AF65-F5344CB8AC3E}">
        <p14:creationId xmlns:p14="http://schemas.microsoft.com/office/powerpoint/2010/main" val="128395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3. </a:t>
            </a: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a:xfrm>
            <a:off x="228600" y="822957"/>
            <a:ext cx="8686800" cy="548643"/>
          </a:xfrm>
        </p:spPr>
        <p:txBody>
          <a:bodyPr>
            <a:normAutofit lnSpcReduction="10000"/>
          </a:bodyPr>
          <a:lstStyle/>
          <a:p>
            <a:pPr algn="ctr"/>
            <a:r>
              <a:rPr lang="en-US" sz="3200" dirty="0" err="1"/>
              <a:t>Mô</a:t>
            </a:r>
            <a:r>
              <a:rPr lang="en-US" sz="3200" dirty="0"/>
              <a:t> </a:t>
            </a:r>
            <a:r>
              <a:rPr lang="en-US" sz="3200" dirty="0" err="1"/>
              <a:t>hình</a:t>
            </a:r>
            <a:r>
              <a:rPr lang="en-US" sz="3200" dirty="0"/>
              <a:t> </a:t>
            </a:r>
            <a:r>
              <a:rPr lang="en-US" sz="3200" dirty="0" err="1"/>
              <a:t>phần</a:t>
            </a:r>
            <a:r>
              <a:rPr lang="en-US" sz="3200" dirty="0"/>
              <a:t> </a:t>
            </a:r>
            <a:r>
              <a:rPr lang="en-US" sz="3200" dirty="0" err="1"/>
              <a:t>cứng</a:t>
            </a:r>
            <a:endParaRPr lang="en-US" sz="3200" dirty="0"/>
          </a:p>
          <a:p>
            <a:endParaRPr lang="en-US" sz="3200" dirty="0"/>
          </a:p>
        </p:txBody>
      </p:sp>
      <p:pic>
        <p:nvPicPr>
          <p:cNvPr id="4" name="Picture 3" descr="F:\luanvanword\C2-Equation\ESP32_LuaNode.jpg"/>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09800"/>
            <a:ext cx="3429000" cy="2857500"/>
          </a:xfrm>
          <a:prstGeom prst="rect">
            <a:avLst/>
          </a:prstGeom>
          <a:noFill/>
          <a:ln>
            <a:noFill/>
          </a:ln>
        </p:spPr>
      </p:pic>
      <p:pic>
        <p:nvPicPr>
          <p:cNvPr id="5" name="Picture 4" descr="F:\luanvanword\C2-Equation\ESP32_WROOM_32U.jpg"/>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209801"/>
            <a:ext cx="2857500" cy="2860358"/>
          </a:xfrm>
          <a:prstGeom prst="rect">
            <a:avLst/>
          </a:prstGeom>
          <a:noFill/>
          <a:ln>
            <a:noFill/>
          </a:ln>
        </p:spPr>
      </p:pic>
      <p:sp>
        <p:nvSpPr>
          <p:cNvPr id="6" name="Content Placeholder 2"/>
          <p:cNvSpPr txBox="1">
            <a:spLocks/>
          </p:cNvSpPr>
          <p:nvPr/>
        </p:nvSpPr>
        <p:spPr>
          <a:xfrm>
            <a:off x="228600" y="1508757"/>
            <a:ext cx="8686800" cy="548643"/>
          </a:xfrm>
          <a:prstGeom prst="rect">
            <a:avLst/>
          </a:prstGeom>
        </p:spPr>
        <p:txBody>
          <a:bodyPr vert="horz" lIns="91440" tIns="45720" rIns="91440" bIns="45720" rtlCol="0">
            <a:normAutofit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Thiết</a:t>
            </a:r>
            <a:r>
              <a:rPr lang="en-US" sz="3200" dirty="0" smtClean="0"/>
              <a:t> </a:t>
            </a:r>
            <a:r>
              <a:rPr lang="en-US" sz="3200" dirty="0" err="1" smtClean="0"/>
              <a:t>bị</a:t>
            </a:r>
            <a:r>
              <a:rPr lang="en-US" sz="3200" dirty="0" smtClean="0"/>
              <a:t> </a:t>
            </a:r>
            <a:r>
              <a:rPr lang="en-US" sz="3200" dirty="0" err="1" smtClean="0"/>
              <a:t>thu</a:t>
            </a:r>
            <a:r>
              <a:rPr lang="en-US" sz="3200" dirty="0" smtClean="0"/>
              <a:t> </a:t>
            </a:r>
            <a:r>
              <a:rPr lang="en-US" sz="3200" dirty="0" err="1" smtClean="0"/>
              <a:t>WiFi</a:t>
            </a:r>
            <a:r>
              <a:rPr lang="en-US" sz="3200" dirty="0" smtClean="0"/>
              <a:t>/BLE: ESP32</a:t>
            </a:r>
          </a:p>
          <a:p>
            <a:endParaRPr lang="en-US" sz="3200" dirty="0"/>
          </a:p>
        </p:txBody>
      </p:sp>
      <p:pic>
        <p:nvPicPr>
          <p:cNvPr id="7" name="Picture 6" descr="F:\luanvanword\C2-Equation\hardware\beacon\E9.jpg"/>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159319"/>
            <a:ext cx="6724186" cy="3809999"/>
          </a:xfrm>
          <a:prstGeom prst="rect">
            <a:avLst/>
          </a:prstGeom>
          <a:noFill/>
          <a:ln>
            <a:noFill/>
          </a:ln>
        </p:spPr>
      </p:pic>
      <p:sp>
        <p:nvSpPr>
          <p:cNvPr id="8" name="Content Placeholder 2"/>
          <p:cNvSpPr txBox="1">
            <a:spLocks/>
          </p:cNvSpPr>
          <p:nvPr/>
        </p:nvSpPr>
        <p:spPr>
          <a:xfrm>
            <a:off x="175260" y="1423624"/>
            <a:ext cx="8740140" cy="640659"/>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Thiết</a:t>
            </a:r>
            <a:r>
              <a:rPr lang="en-US" sz="3200" dirty="0" smtClean="0"/>
              <a:t> </a:t>
            </a:r>
            <a:r>
              <a:rPr lang="en-US" sz="3200" dirty="0" err="1" smtClean="0"/>
              <a:t>bị</a:t>
            </a:r>
            <a:r>
              <a:rPr lang="en-US" sz="3200" dirty="0" smtClean="0"/>
              <a:t> </a:t>
            </a:r>
            <a:r>
              <a:rPr lang="en-US" sz="3200" dirty="0" err="1" smtClean="0"/>
              <a:t>phát</a:t>
            </a:r>
            <a:r>
              <a:rPr lang="en-US" sz="3200" dirty="0" smtClean="0"/>
              <a:t> BLE: E9 Dear Beacon</a:t>
            </a:r>
          </a:p>
          <a:p>
            <a:endParaRPr lang="en-US" sz="3200" dirty="0"/>
          </a:p>
        </p:txBody>
      </p:sp>
      <p:sp>
        <p:nvSpPr>
          <p:cNvPr id="9" name="Slide Number Placeholder 8"/>
          <p:cNvSpPr>
            <a:spLocks noGrp="1"/>
          </p:cNvSpPr>
          <p:nvPr>
            <p:ph type="sldNum" sz="quarter" idx="12"/>
          </p:nvPr>
        </p:nvSpPr>
        <p:spPr/>
        <p:txBody>
          <a:bodyPr/>
          <a:lstStyle/>
          <a:p>
            <a:fld id="{F3B462BE-C45E-4935-BE55-C65AB9E01E91}" type="slidenum">
              <a:rPr lang="en-US" smtClean="0"/>
              <a:pPr/>
              <a:t>8</a:t>
            </a:fld>
            <a:endParaRPr lang="en-US"/>
          </a:p>
        </p:txBody>
      </p:sp>
    </p:spTree>
    <p:extLst>
      <p:ext uri="{BB962C8B-B14F-4D97-AF65-F5344CB8AC3E}">
        <p14:creationId xmlns:p14="http://schemas.microsoft.com/office/powerpoint/2010/main" val="376321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3</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a:xfrm>
            <a:off x="228600" y="822957"/>
            <a:ext cx="8686800" cy="701043"/>
          </a:xfrm>
        </p:spPr>
        <p:txBody>
          <a:bodyPr>
            <a:normAutofit/>
          </a:bodyPr>
          <a:lstStyle/>
          <a:p>
            <a:pPr algn="ctr"/>
            <a:r>
              <a:rPr lang="en-US" sz="3200" dirty="0" smtClean="0"/>
              <a:t>Server </a:t>
            </a:r>
            <a:r>
              <a:rPr lang="en-US" sz="3200" dirty="0" err="1" smtClean="0"/>
              <a:t>trung</a:t>
            </a:r>
            <a:r>
              <a:rPr lang="en-US" sz="3200" dirty="0" smtClean="0"/>
              <a:t> </a:t>
            </a:r>
            <a:r>
              <a:rPr lang="en-US" sz="3200" dirty="0" err="1" smtClean="0"/>
              <a:t>tâm</a:t>
            </a:r>
            <a:endParaRPr lang="en-US" sz="3200" dirty="0"/>
          </a:p>
        </p:txBody>
      </p:sp>
      <p:pic>
        <p:nvPicPr>
          <p:cNvPr id="4" name="Picture 3" descr="F:\luanvanword\C2-Equation\server\azure\microsoft-azure-virtual-machines-n.jpg"/>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447800"/>
            <a:ext cx="5569314" cy="2971800"/>
          </a:xfrm>
          <a:prstGeom prst="rect">
            <a:avLst/>
          </a:prstGeom>
          <a:noFill/>
          <a:ln>
            <a:noFill/>
          </a:ln>
        </p:spPr>
      </p:pic>
      <p:pic>
        <p:nvPicPr>
          <p:cNvPr id="1026" name="Picture 2" descr="F:\luanvanword\powerpoint\566f87af-2553-42b4-be61-f769444b8dc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2015" y="4449337"/>
            <a:ext cx="5456099" cy="14811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F:\luanvanword\C2-Equation\mqtt\ibmwatson.png"/>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442224"/>
            <a:ext cx="4191000" cy="4577576"/>
          </a:xfrm>
          <a:prstGeom prst="rect">
            <a:avLst/>
          </a:prstGeom>
          <a:noFill/>
          <a:ln>
            <a:noFill/>
          </a:ln>
        </p:spPr>
      </p:pic>
      <p:sp>
        <p:nvSpPr>
          <p:cNvPr id="7" name="Content Placeholder 2"/>
          <p:cNvSpPr txBox="1">
            <a:spLocks/>
          </p:cNvSpPr>
          <p:nvPr/>
        </p:nvSpPr>
        <p:spPr>
          <a:xfrm>
            <a:off x="228600" y="8991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Giao</a:t>
            </a:r>
            <a:r>
              <a:rPr lang="en-US" sz="3200" dirty="0" smtClean="0"/>
              <a:t> </a:t>
            </a:r>
            <a:r>
              <a:rPr lang="en-US" sz="3200" dirty="0" err="1" smtClean="0"/>
              <a:t>thức</a:t>
            </a:r>
            <a:r>
              <a:rPr lang="en-US" sz="3200" dirty="0" smtClean="0"/>
              <a:t> </a:t>
            </a:r>
            <a:r>
              <a:rPr lang="en-US" sz="3200" dirty="0" err="1" smtClean="0"/>
              <a:t>truyền</a:t>
            </a:r>
            <a:r>
              <a:rPr lang="en-US" sz="3200" dirty="0" smtClean="0"/>
              <a:t> </a:t>
            </a:r>
            <a:r>
              <a:rPr lang="en-US" sz="3200" dirty="0" err="1" smtClean="0"/>
              <a:t>thông</a:t>
            </a:r>
            <a:endParaRPr lang="en-US" sz="3200" dirty="0"/>
          </a:p>
        </p:txBody>
      </p:sp>
      <p:sp>
        <p:nvSpPr>
          <p:cNvPr id="5" name="Slide Number Placeholder 4"/>
          <p:cNvSpPr>
            <a:spLocks noGrp="1"/>
          </p:cNvSpPr>
          <p:nvPr>
            <p:ph type="sldNum" sz="quarter" idx="12"/>
          </p:nvPr>
        </p:nvSpPr>
        <p:spPr/>
        <p:txBody>
          <a:bodyPr/>
          <a:lstStyle/>
          <a:p>
            <a:fld id="{F3B462BE-C45E-4935-BE55-C65AB9E01E91}" type="slidenum">
              <a:rPr lang="en-US" smtClean="0"/>
              <a:pPr/>
              <a:t>9</a:t>
            </a:fld>
            <a:endParaRPr lang="en-US"/>
          </a:p>
        </p:txBody>
      </p:sp>
    </p:spTree>
    <p:extLst>
      <p:ext uri="{BB962C8B-B14F-4D97-AF65-F5344CB8AC3E}">
        <p14:creationId xmlns:p14="http://schemas.microsoft.com/office/powerpoint/2010/main" val="81793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2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1681</Words>
  <Application>Microsoft Office PowerPoint</Application>
  <PresentationFormat>On-screen Show (4:3)</PresentationFormat>
  <Paragraphs>203</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Nội dung</vt:lpstr>
      <vt:lpstr>1. Giới thiệu đề tài</vt:lpstr>
      <vt:lpstr>1. Giới thiệu đề tài</vt:lpstr>
      <vt:lpstr>2. Cơ sở lý thuyết</vt:lpstr>
      <vt:lpstr>2. Cơ sở lý thuyết</vt:lpstr>
      <vt:lpstr>2. Cơ sở lý thuyết</vt:lpstr>
      <vt:lpstr>3. Xây dựng hệ thống</vt:lpstr>
      <vt:lpstr>3. Xây dựng hệ thống</vt:lpstr>
      <vt:lpstr>4. Phát triển thuật toán</vt:lpstr>
      <vt:lpstr>4. Phát triển thuật toán</vt:lpstr>
      <vt:lpstr>Tổng quát sơ đồ khối</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Mr.Thanh</dc:creator>
  <cp:lastModifiedBy>Mr.Thanh</cp:lastModifiedBy>
  <cp:revision>35</cp:revision>
  <dcterms:created xsi:type="dcterms:W3CDTF">2006-08-16T00:00:00Z</dcterms:created>
  <dcterms:modified xsi:type="dcterms:W3CDTF">2020-07-23T08:54:33Z</dcterms:modified>
</cp:coreProperties>
</file>