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259" r:id="rId4"/>
    <p:sldId id="261" r:id="rId5"/>
    <p:sldId id="260" r:id="rId6"/>
    <p:sldId id="275" r:id="rId7"/>
    <p:sldId id="276" r:id="rId8"/>
    <p:sldId id="262" r:id="rId9"/>
    <p:sldId id="277" r:id="rId10"/>
    <p:sldId id="278" r:id="rId11"/>
    <p:sldId id="263" r:id="rId12"/>
    <p:sldId id="264" r:id="rId13"/>
    <p:sldId id="279" r:id="rId14"/>
    <p:sldId id="265" r:id="rId15"/>
    <p:sldId id="280" r:id="rId16"/>
    <p:sldId id="266" r:id="rId17"/>
    <p:sldId id="281" r:id="rId18"/>
    <p:sldId id="282" r:id="rId19"/>
    <p:sldId id="283" r:id="rId20"/>
    <p:sldId id="267" r:id="rId21"/>
    <p:sldId id="290" r:id="rId22"/>
    <p:sldId id="291" r:id="rId23"/>
    <p:sldId id="268" r:id="rId24"/>
    <p:sldId id="269" r:id="rId25"/>
    <p:sldId id="284" r:id="rId26"/>
    <p:sldId id="285" r:id="rId27"/>
    <p:sldId id="270" r:id="rId28"/>
    <p:sldId id="292" r:id="rId29"/>
    <p:sldId id="271" r:id="rId30"/>
    <p:sldId id="286" r:id="rId31"/>
    <p:sldId id="272" r:id="rId32"/>
    <p:sldId id="287" r:id="rId33"/>
    <p:sldId id="288" r:id="rId34"/>
    <p:sldId id="273" r:id="rId35"/>
    <p:sldId id="274" r:id="rId36"/>
    <p:sldId id="289" r:id="rId37"/>
    <p:sldId id="294" r:id="rId38"/>
    <p:sldId id="293"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39" autoAdjust="0"/>
  </p:normalViewPr>
  <p:slideViewPr>
    <p:cSldViewPr>
      <p:cViewPr>
        <p:scale>
          <a:sx n="66" d="100"/>
          <a:sy n="66" d="100"/>
        </p:scale>
        <p:origin x="-1536" y="-5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64673-D80D-47D3-9655-76DD3E1535ED}" type="datetimeFigureOut">
              <a:rPr lang="en-US" smtClean="0"/>
              <a:t>7/27/2020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4A7B9-0501-4465-A498-D046774F7206}" type="slidenum">
              <a:rPr lang="en-US" smtClean="0"/>
              <a:t>‹#›</a:t>
            </a:fld>
            <a:endParaRPr lang="en-US"/>
          </a:p>
        </p:txBody>
      </p:sp>
    </p:spTree>
    <p:extLst>
      <p:ext uri="{BB962C8B-B14F-4D97-AF65-F5344CB8AC3E}">
        <p14:creationId xmlns:p14="http://schemas.microsoft.com/office/powerpoint/2010/main" val="196100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5F2C48-3D67-4153-8042-D574706ABDA7}" type="slidenum">
              <a:rPr lang="en-US" smtClean="0"/>
              <a:t>1</a:t>
            </a:fld>
            <a:endParaRPr lang="en-US"/>
          </a:p>
        </p:txBody>
      </p:sp>
    </p:spTree>
    <p:extLst>
      <p:ext uri="{BB962C8B-B14F-4D97-AF65-F5344CB8AC3E}">
        <p14:creationId xmlns:p14="http://schemas.microsoft.com/office/powerpoint/2010/main" val="100778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esis Content">
    <p:spTree>
      <p:nvGrpSpPr>
        <p:cNvPr id="1" name=""/>
        <p:cNvGrpSpPr/>
        <p:nvPr/>
      </p:nvGrpSpPr>
      <p:grpSpPr>
        <a:xfrm>
          <a:off x="0" y="0"/>
          <a:ext cx="0" cy="0"/>
          <a:chOff x="0" y="0"/>
          <a:chExt cx="0" cy="0"/>
        </a:xfrm>
      </p:grpSpPr>
      <p:sp>
        <p:nvSpPr>
          <p:cNvPr id="10" name="Rectangle 9"/>
          <p:cNvSpPr/>
          <p:nvPr userDrawn="1"/>
        </p:nvSpPr>
        <p:spPr>
          <a:xfrm>
            <a:off x="0" y="6492240"/>
            <a:ext cx="9144000" cy="3657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228600" y="64008"/>
            <a:ext cx="8686800" cy="640080"/>
          </a:xfrm>
          <a:prstGeom prst="rect">
            <a:avLst/>
          </a:prstGeom>
          <a:ln>
            <a:noFill/>
          </a:ln>
        </p:spPr>
        <p:txBody>
          <a:bodyPr anchor="ctr"/>
          <a:lstStyle>
            <a:lvl1pPr>
              <a:lnSpc>
                <a:spcPct val="100000"/>
              </a:lnSpc>
              <a:defRPr sz="3500">
                <a:solidFill>
                  <a:schemeClr val="tx1">
                    <a:lumMod val="75000"/>
                    <a:lumOff val="25000"/>
                  </a:schemeClr>
                </a:solidFill>
              </a:defRPr>
            </a:lvl1pPr>
          </a:lstStyle>
          <a:p>
            <a:r>
              <a:rPr lang="en-US"/>
              <a:t>Click to edit Master title style</a:t>
            </a:r>
            <a:endParaRPr lang="en-US" dirty="0"/>
          </a:p>
        </p:txBody>
      </p:sp>
      <p:sp>
        <p:nvSpPr>
          <p:cNvPr id="4" name="Content Placeholder 2"/>
          <p:cNvSpPr>
            <a:spLocks noGrp="1"/>
          </p:cNvSpPr>
          <p:nvPr>
            <p:ph idx="1" hasCustomPrompt="1"/>
          </p:nvPr>
        </p:nvSpPr>
        <p:spPr>
          <a:xfrm>
            <a:off x="228600" y="822957"/>
            <a:ext cx="8686800" cy="5486400"/>
          </a:xfrm>
          <a:prstGeom prst="rect">
            <a:avLst/>
          </a:prstGeom>
        </p:spPr>
        <p:txBody>
          <a:bodyPr/>
          <a:lstStyle>
            <a:lvl1pPr marL="0" indent="0" algn="just">
              <a:lnSpc>
                <a:spcPct val="100000"/>
              </a:lnSpc>
              <a:spcBef>
                <a:spcPts val="0"/>
              </a:spcBef>
              <a:buNone/>
              <a:defRPr sz="2400">
                <a:solidFill>
                  <a:schemeClr val="tx1">
                    <a:lumMod val="75000"/>
                    <a:lumOff val="25000"/>
                  </a:schemeClr>
                </a:solidFill>
              </a:defRPr>
            </a:lvl1pPr>
            <a:lvl2pPr>
              <a:defRPr sz="2400"/>
            </a:lvl2pPr>
            <a:lvl3pPr>
              <a:defRPr sz="2400"/>
            </a:lvl3pPr>
            <a:lvl4pPr>
              <a:defRPr sz="2400"/>
            </a:lvl4pPr>
            <a:lvl5pPr>
              <a:defRPr sz="2400"/>
            </a:lvl5pPr>
          </a:lstStyle>
          <a:p>
            <a:pPr lvl="0"/>
            <a:r>
              <a:rPr lang="en-US"/>
              <a:t>Click to edit Body</a:t>
            </a:r>
            <a:endParaRPr lang="en-US" dirty="0"/>
          </a:p>
        </p:txBody>
      </p:sp>
      <p:sp>
        <p:nvSpPr>
          <p:cNvPr id="5" name="Date Placeholder 3"/>
          <p:cNvSpPr>
            <a:spLocks noGrp="1"/>
          </p:cNvSpPr>
          <p:nvPr>
            <p:ph type="dt" sz="half" idx="10"/>
          </p:nvPr>
        </p:nvSpPr>
        <p:spPr>
          <a:xfrm>
            <a:off x="228600" y="6493956"/>
            <a:ext cx="2057400" cy="365125"/>
          </a:xfrm>
          <a:prstGeom prst="rect">
            <a:avLst/>
          </a:prstGeom>
        </p:spPr>
        <p:txBody>
          <a:bodyPr anchor="ctr"/>
          <a:lstStyle>
            <a:lvl1pPr>
              <a:defRPr sz="1500">
                <a:solidFill>
                  <a:schemeClr val="bg1"/>
                </a:solidFill>
              </a:defRPr>
            </a:lvl1pPr>
          </a:lstStyle>
          <a:p>
            <a:fld id="{FF9B520D-EAF1-478D-A625-8AF454209E84}" type="datetime1">
              <a:rPr lang="en-US" smtClean="0"/>
              <a:t>7/27/2020</a:t>
            </a:fld>
            <a:endParaRPr lang="en-US"/>
          </a:p>
        </p:txBody>
      </p:sp>
      <p:sp>
        <p:nvSpPr>
          <p:cNvPr id="6" name="Footer Placeholder 4"/>
          <p:cNvSpPr>
            <a:spLocks noGrp="1"/>
          </p:cNvSpPr>
          <p:nvPr>
            <p:ph type="ftr" sz="quarter" idx="11"/>
          </p:nvPr>
        </p:nvSpPr>
        <p:spPr>
          <a:xfrm>
            <a:off x="3028950" y="6492875"/>
            <a:ext cx="3086100" cy="365125"/>
          </a:xfrm>
          <a:prstGeom prst="rect">
            <a:avLst/>
          </a:prstGeom>
        </p:spPr>
        <p:txBody>
          <a:bodyPr anchor="ctr"/>
          <a:lstStyle>
            <a:lvl1pPr algn="ctr">
              <a:defRPr sz="1500">
                <a:solidFill>
                  <a:schemeClr val="bg1"/>
                </a:solidFill>
              </a:defRPr>
            </a:lvl1pPr>
          </a:lstStyle>
          <a:p>
            <a:endParaRPr lang="en-US"/>
          </a:p>
        </p:txBody>
      </p:sp>
      <p:sp>
        <p:nvSpPr>
          <p:cNvPr id="7" name="Slide Number Placeholder 5"/>
          <p:cNvSpPr>
            <a:spLocks noGrp="1"/>
          </p:cNvSpPr>
          <p:nvPr>
            <p:ph type="sldNum" sz="quarter" idx="12"/>
          </p:nvPr>
        </p:nvSpPr>
        <p:spPr>
          <a:xfrm>
            <a:off x="6858000" y="6492875"/>
            <a:ext cx="2057400" cy="365125"/>
          </a:xfrm>
          <a:prstGeom prst="rect">
            <a:avLst/>
          </a:prstGeom>
        </p:spPr>
        <p:txBody>
          <a:bodyPr anchor="ctr"/>
          <a:lstStyle>
            <a:lvl1pPr algn="r">
              <a:defRPr sz="1500">
                <a:solidFill>
                  <a:schemeClr val="bg1"/>
                </a:solidFill>
              </a:defRPr>
            </a:lvl1pPr>
          </a:lstStyle>
          <a:p>
            <a:fld id="{F3B462BE-C45E-4935-BE55-C65AB9E01E91}" type="slidenum">
              <a:rPr lang="en-US" smtClean="0"/>
              <a:pPr/>
              <a:t>‹#›</a:t>
            </a:fld>
            <a:endParaRPr lang="en-US"/>
          </a:p>
        </p:txBody>
      </p:sp>
      <p:cxnSp>
        <p:nvCxnSpPr>
          <p:cNvPr id="9" name="Straight Connector 8"/>
          <p:cNvCxnSpPr/>
          <p:nvPr userDrawn="1"/>
        </p:nvCxnSpPr>
        <p:spPr>
          <a:xfrm>
            <a:off x="228600" y="720902"/>
            <a:ext cx="86868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6417615"/>
            <a:ext cx="9144000" cy="91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64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4744724"/>
            <a:ext cx="9143999" cy="1169551"/>
          </a:xfrm>
          <a:prstGeom prst="rect">
            <a:avLst/>
          </a:prstGeom>
          <a:noFill/>
        </p:spPr>
        <p:txBody>
          <a:bodyPr wrap="square" rtlCol="0">
            <a:spAutoFit/>
          </a:bodyPr>
          <a:lstStyle/>
          <a:p>
            <a:pPr algn="ctr" defTabSz="338328"/>
            <a:r>
              <a:rPr lang="en-US" sz="2000" b="1" dirty="0">
                <a:solidFill>
                  <a:schemeClr val="accent5">
                    <a:lumMod val="75000"/>
                  </a:schemeClr>
                </a:solidFill>
              </a:rPr>
              <a:t>GVHD: TS. </a:t>
            </a:r>
            <a:r>
              <a:rPr lang="en-US" sz="2000" b="1" dirty="0" err="1">
                <a:solidFill>
                  <a:schemeClr val="accent5">
                    <a:lumMod val="75000"/>
                  </a:schemeClr>
                </a:solidFill>
              </a:rPr>
              <a:t>Nguyễn</a:t>
            </a:r>
            <a:r>
              <a:rPr lang="en-US" sz="2000" b="1" dirty="0">
                <a:solidFill>
                  <a:schemeClr val="accent5">
                    <a:lumMod val="75000"/>
                  </a:schemeClr>
                </a:solidFill>
              </a:rPr>
              <a:t> </a:t>
            </a:r>
            <a:r>
              <a:rPr lang="en-US" sz="2000" b="1" dirty="0" err="1">
                <a:solidFill>
                  <a:schemeClr val="accent5">
                    <a:lumMod val="75000"/>
                  </a:schemeClr>
                </a:solidFill>
              </a:rPr>
              <a:t>Vĩnh</a:t>
            </a:r>
            <a:r>
              <a:rPr lang="en-US" sz="2000" b="1" dirty="0">
                <a:solidFill>
                  <a:schemeClr val="accent5">
                    <a:lumMod val="75000"/>
                  </a:schemeClr>
                </a:solidFill>
              </a:rPr>
              <a:t> </a:t>
            </a:r>
            <a:r>
              <a:rPr lang="en-US" sz="2000" b="1" dirty="0" err="1">
                <a:solidFill>
                  <a:schemeClr val="accent5">
                    <a:lumMod val="75000"/>
                  </a:schemeClr>
                </a:solidFill>
              </a:rPr>
              <a:t>Hảo</a:t>
            </a:r>
            <a:endParaRPr lang="en-US" sz="2000" b="1" dirty="0">
              <a:solidFill>
                <a:schemeClr val="accent5">
                  <a:lumMod val="75000"/>
                </a:schemeClr>
              </a:solidFill>
            </a:endParaRPr>
          </a:p>
          <a:p>
            <a:pPr algn="ctr" defTabSz="338328"/>
            <a:endParaRPr lang="en-US" sz="1000" b="1" dirty="0">
              <a:solidFill>
                <a:schemeClr val="accent5">
                  <a:lumMod val="75000"/>
                </a:schemeClr>
              </a:solidFill>
            </a:endParaRPr>
          </a:p>
          <a:p>
            <a:pPr algn="ctr" defTabSz="338328"/>
            <a:r>
              <a:rPr lang="en-US" sz="2000" b="1" dirty="0" err="1">
                <a:solidFill>
                  <a:schemeClr val="accent5">
                    <a:lumMod val="75000"/>
                  </a:schemeClr>
                </a:solidFill>
              </a:rPr>
              <a:t>Sinh</a:t>
            </a:r>
            <a:r>
              <a:rPr lang="en-US" sz="2000" b="1" dirty="0">
                <a:solidFill>
                  <a:schemeClr val="accent5">
                    <a:lumMod val="75000"/>
                  </a:schemeClr>
                </a:solidFill>
              </a:rPr>
              <a:t> </a:t>
            </a:r>
            <a:r>
              <a:rPr lang="en-US" sz="2000" b="1" dirty="0" err="1">
                <a:solidFill>
                  <a:schemeClr val="accent5">
                    <a:lumMod val="75000"/>
                  </a:schemeClr>
                </a:solidFill>
              </a:rPr>
              <a:t>viên</a:t>
            </a:r>
            <a:r>
              <a:rPr lang="en-US" sz="2000" b="1" dirty="0">
                <a:solidFill>
                  <a:schemeClr val="accent5">
                    <a:lumMod val="75000"/>
                  </a:schemeClr>
                </a:solidFill>
              </a:rPr>
              <a:t> </a:t>
            </a:r>
            <a:r>
              <a:rPr lang="en-US" sz="2000" b="1" dirty="0" err="1">
                <a:solidFill>
                  <a:schemeClr val="accent5">
                    <a:lumMod val="75000"/>
                  </a:schemeClr>
                </a:solidFill>
              </a:rPr>
              <a:t>thực</a:t>
            </a:r>
            <a:r>
              <a:rPr lang="en-US" sz="2000" b="1" dirty="0">
                <a:solidFill>
                  <a:schemeClr val="accent5">
                    <a:lumMod val="75000"/>
                  </a:schemeClr>
                </a:solidFill>
              </a:rPr>
              <a:t> </a:t>
            </a:r>
            <a:r>
              <a:rPr lang="en-US" sz="2000" b="1" dirty="0" err="1">
                <a:solidFill>
                  <a:schemeClr val="accent5">
                    <a:lumMod val="75000"/>
                  </a:schemeClr>
                </a:solidFill>
              </a:rPr>
              <a:t>hiện</a:t>
            </a:r>
            <a:r>
              <a:rPr lang="en-US" sz="2000" b="1" dirty="0">
                <a:solidFill>
                  <a:schemeClr val="accent5">
                    <a:lumMod val="75000"/>
                  </a:schemeClr>
                </a:solidFill>
              </a:rPr>
              <a:t>:</a:t>
            </a:r>
          </a:p>
          <a:p>
            <a:pPr algn="ctr" defTabSz="338328"/>
            <a:r>
              <a:rPr lang="en-US" sz="2000" b="1" dirty="0" err="1" smtClean="0">
                <a:solidFill>
                  <a:schemeClr val="accent5">
                    <a:lumMod val="75000"/>
                  </a:schemeClr>
                </a:solidFill>
                <a:latin typeface="Calibri (Body)"/>
              </a:rPr>
              <a:t>Lê</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Trường</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Thành</a:t>
            </a:r>
            <a:r>
              <a:rPr lang="en-US" sz="2000" b="1" dirty="0" smtClean="0">
                <a:solidFill>
                  <a:schemeClr val="accent5">
                    <a:lumMod val="75000"/>
                  </a:schemeClr>
                </a:solidFill>
                <a:latin typeface="Calibri (Body)"/>
              </a:rPr>
              <a:t> – 1613179</a:t>
            </a:r>
            <a:endParaRPr lang="en-US" sz="2000" b="1" dirty="0">
              <a:solidFill>
                <a:schemeClr val="accent5">
                  <a:lumMod val="75000"/>
                </a:schemeClr>
              </a:solidFill>
              <a:latin typeface="Calibri (Body)"/>
            </a:endParaRPr>
          </a:p>
        </p:txBody>
      </p:sp>
      <p:pic>
        <p:nvPicPr>
          <p:cNvPr id="4" name="Picture 13" descr="Logo_hcmut"/>
          <p:cNvPicPr>
            <a:picLocks noChangeAspect="1" noChangeArrowheads="1"/>
          </p:cNvPicPr>
          <p:nvPr/>
        </p:nvPicPr>
        <p:blipFill>
          <a:blip r:embed="rId3"/>
          <a:srcRect/>
          <a:stretch>
            <a:fillRect/>
          </a:stretch>
        </p:blipFill>
        <p:spPr bwMode="auto">
          <a:xfrm>
            <a:off x="4025106" y="1161046"/>
            <a:ext cx="1093788" cy="1093787"/>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5" name="TextBox 4"/>
          <p:cNvSpPr txBox="1"/>
          <p:nvPr/>
        </p:nvSpPr>
        <p:spPr>
          <a:xfrm>
            <a:off x="1" y="70256"/>
            <a:ext cx="9143999" cy="1015663"/>
          </a:xfrm>
          <a:prstGeom prst="rect">
            <a:avLst/>
          </a:prstGeom>
          <a:noFill/>
        </p:spPr>
        <p:txBody>
          <a:bodyPr wrap="square" rtlCol="0">
            <a:spAutoFit/>
          </a:bodyPr>
          <a:lstStyle/>
          <a:p>
            <a:pPr algn="ctr"/>
            <a:r>
              <a:rPr lang="en-US" sz="2000" b="1" dirty="0" err="1">
                <a:solidFill>
                  <a:srgbClr val="0070C0"/>
                </a:solidFill>
              </a:rPr>
              <a:t>ĐẠI</a:t>
            </a:r>
            <a:r>
              <a:rPr lang="en-US" sz="2000" b="1" dirty="0">
                <a:solidFill>
                  <a:srgbClr val="0070C0"/>
                </a:solidFill>
              </a:rPr>
              <a:t> </a:t>
            </a:r>
            <a:r>
              <a:rPr lang="en-US" sz="2000" b="1" dirty="0" err="1">
                <a:solidFill>
                  <a:srgbClr val="0070C0"/>
                </a:solidFill>
              </a:rPr>
              <a:t>HỌC</a:t>
            </a:r>
            <a:r>
              <a:rPr lang="en-US" sz="2000" b="1" dirty="0">
                <a:solidFill>
                  <a:srgbClr val="0070C0"/>
                </a:solidFill>
              </a:rPr>
              <a:t> </a:t>
            </a:r>
            <a:r>
              <a:rPr lang="en-US" sz="2000" b="1" dirty="0" err="1">
                <a:solidFill>
                  <a:srgbClr val="0070C0"/>
                </a:solidFill>
              </a:rPr>
              <a:t>BÁCH</a:t>
            </a:r>
            <a:r>
              <a:rPr lang="en-US" sz="2000" b="1" dirty="0">
                <a:solidFill>
                  <a:srgbClr val="0070C0"/>
                </a:solidFill>
              </a:rPr>
              <a:t> KHOA 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a:t>
            </a:r>
          </a:p>
          <a:p>
            <a:pPr algn="ctr"/>
            <a:r>
              <a:rPr lang="en-US" sz="2000" b="1" dirty="0">
                <a:solidFill>
                  <a:srgbClr val="0070C0"/>
                </a:solidFill>
              </a:rPr>
              <a:t>KHOA </a:t>
            </a:r>
            <a:r>
              <a:rPr lang="en-US" sz="2000" b="1" dirty="0" err="1">
                <a:solidFill>
                  <a:srgbClr val="0070C0"/>
                </a:solidFill>
              </a:rPr>
              <a:t>ĐIỆN</a:t>
            </a:r>
            <a:r>
              <a:rPr lang="en-US" sz="2000" b="1" dirty="0">
                <a:solidFill>
                  <a:srgbClr val="0070C0"/>
                </a:solidFill>
              </a:rPr>
              <a:t> – </a:t>
            </a:r>
            <a:r>
              <a:rPr lang="en-US" sz="2000" b="1" dirty="0" err="1">
                <a:solidFill>
                  <a:srgbClr val="0070C0"/>
                </a:solidFill>
              </a:rPr>
              <a:t>ĐIỆN</a:t>
            </a:r>
            <a:r>
              <a:rPr lang="en-US" sz="2000" b="1" dirty="0">
                <a:solidFill>
                  <a:srgbClr val="0070C0"/>
                </a:solidFill>
              </a:rPr>
              <a:t> </a:t>
            </a:r>
            <a:r>
              <a:rPr lang="en-US" sz="2000" b="1" dirty="0" err="1">
                <a:solidFill>
                  <a:srgbClr val="0070C0"/>
                </a:solidFill>
              </a:rPr>
              <a:t>TỬ</a:t>
            </a:r>
            <a:endParaRPr lang="en-US" sz="2000" b="1" dirty="0">
              <a:solidFill>
                <a:srgbClr val="0070C0"/>
              </a:solidFill>
            </a:endParaRPr>
          </a:p>
          <a:p>
            <a:pPr algn="ctr"/>
            <a:r>
              <a:rPr lang="en-US" sz="2000" b="1" dirty="0" err="1">
                <a:solidFill>
                  <a:srgbClr val="0070C0"/>
                </a:solidFill>
              </a:rPr>
              <a:t>BỘ</a:t>
            </a:r>
            <a:r>
              <a:rPr lang="en-US" sz="2000" b="1" dirty="0">
                <a:solidFill>
                  <a:srgbClr val="0070C0"/>
                </a:solidFill>
              </a:rPr>
              <a:t> </a:t>
            </a:r>
            <a:r>
              <a:rPr lang="en-US" sz="2000" b="1" dirty="0" err="1">
                <a:solidFill>
                  <a:srgbClr val="0070C0"/>
                </a:solidFill>
              </a:rPr>
              <a:t>MÔN</a:t>
            </a:r>
            <a:r>
              <a:rPr lang="en-US" sz="2000" b="1" dirty="0">
                <a:solidFill>
                  <a:srgbClr val="0070C0"/>
                </a:solidFill>
              </a:rPr>
              <a:t> </a:t>
            </a:r>
            <a:r>
              <a:rPr lang="en-US" sz="2000" b="1" dirty="0" err="1">
                <a:solidFill>
                  <a:srgbClr val="0070C0"/>
                </a:solidFill>
              </a:rPr>
              <a:t>ĐIỀU</a:t>
            </a:r>
            <a:r>
              <a:rPr lang="en-US" sz="2000" b="1" dirty="0">
                <a:solidFill>
                  <a:srgbClr val="0070C0"/>
                </a:solidFill>
              </a:rPr>
              <a:t> </a:t>
            </a:r>
            <a:r>
              <a:rPr lang="en-US" sz="2000" b="1" dirty="0" err="1">
                <a:solidFill>
                  <a:srgbClr val="0070C0"/>
                </a:solidFill>
              </a:rPr>
              <a:t>KHIỂN</a:t>
            </a:r>
            <a:r>
              <a:rPr lang="en-US" sz="2000" b="1" dirty="0">
                <a:solidFill>
                  <a:srgbClr val="0070C0"/>
                </a:solidFill>
              </a:rPr>
              <a:t> </a:t>
            </a:r>
            <a:r>
              <a:rPr lang="en-US" sz="2000" b="1" dirty="0" err="1">
                <a:solidFill>
                  <a:srgbClr val="0070C0"/>
                </a:solidFill>
              </a:rPr>
              <a:t>TỰ</a:t>
            </a:r>
            <a:r>
              <a:rPr lang="en-US" sz="2000" b="1" dirty="0">
                <a:solidFill>
                  <a:srgbClr val="0070C0"/>
                </a:solidFill>
              </a:rPr>
              <a:t> </a:t>
            </a:r>
            <a:r>
              <a:rPr lang="en-US" sz="2000" b="1" dirty="0" err="1">
                <a:solidFill>
                  <a:srgbClr val="0070C0"/>
                </a:solidFill>
              </a:rPr>
              <a:t>ĐỘNG</a:t>
            </a:r>
            <a:endParaRPr lang="en-US" sz="2000" b="1" dirty="0">
              <a:solidFill>
                <a:srgbClr val="0070C0"/>
              </a:solidFill>
            </a:endParaRPr>
          </a:p>
        </p:txBody>
      </p:sp>
      <p:sp>
        <p:nvSpPr>
          <p:cNvPr id="6" name="TextBox 5"/>
          <p:cNvSpPr txBox="1"/>
          <p:nvPr/>
        </p:nvSpPr>
        <p:spPr>
          <a:xfrm>
            <a:off x="1" y="2317065"/>
            <a:ext cx="9143999" cy="2000548"/>
          </a:xfrm>
          <a:prstGeom prst="rect">
            <a:avLst/>
          </a:prstGeom>
          <a:noFill/>
        </p:spPr>
        <p:txBody>
          <a:bodyPr wrap="square" rtlCol="0">
            <a:spAutoFit/>
          </a:bodyPr>
          <a:lstStyle/>
          <a:p>
            <a:pPr algn="ctr"/>
            <a:r>
              <a:rPr lang="en-US" sz="2500" b="1" dirty="0" err="1">
                <a:solidFill>
                  <a:srgbClr val="0070C0"/>
                </a:solidFill>
              </a:rPr>
              <a:t>LUẬN</a:t>
            </a:r>
            <a:r>
              <a:rPr lang="en-US" sz="2500" b="1" dirty="0">
                <a:solidFill>
                  <a:srgbClr val="0070C0"/>
                </a:solidFill>
              </a:rPr>
              <a:t> </a:t>
            </a:r>
            <a:r>
              <a:rPr lang="en-US" sz="2500" b="1" dirty="0" err="1">
                <a:solidFill>
                  <a:srgbClr val="0070C0"/>
                </a:solidFill>
              </a:rPr>
              <a:t>VĂN</a:t>
            </a:r>
            <a:r>
              <a:rPr lang="en-US" sz="2500" b="1" dirty="0">
                <a:solidFill>
                  <a:srgbClr val="0070C0"/>
                </a:solidFill>
              </a:rPr>
              <a:t> </a:t>
            </a:r>
            <a:r>
              <a:rPr lang="en-US" sz="2500" b="1" dirty="0" err="1">
                <a:solidFill>
                  <a:srgbClr val="0070C0"/>
                </a:solidFill>
              </a:rPr>
              <a:t>TỐT</a:t>
            </a:r>
            <a:r>
              <a:rPr lang="en-US" sz="2500" b="1" dirty="0">
                <a:solidFill>
                  <a:srgbClr val="0070C0"/>
                </a:solidFill>
              </a:rPr>
              <a:t> </a:t>
            </a:r>
            <a:r>
              <a:rPr lang="en-US" sz="2500" b="1" dirty="0" err="1">
                <a:solidFill>
                  <a:srgbClr val="0070C0"/>
                </a:solidFill>
              </a:rPr>
              <a:t>NGHIỆP</a:t>
            </a:r>
            <a:endParaRPr lang="en-US" sz="2500" b="1" dirty="0">
              <a:solidFill>
                <a:srgbClr val="0070C0"/>
              </a:solidFill>
            </a:endParaRPr>
          </a:p>
          <a:p>
            <a:pPr algn="ctr"/>
            <a:endParaRPr lang="en-US" sz="2000" b="1" dirty="0">
              <a:solidFill>
                <a:srgbClr val="002060"/>
              </a:solidFill>
            </a:endParaRPr>
          </a:p>
          <a:p>
            <a:pPr algn="ctr"/>
            <a:r>
              <a:rPr lang="en-US" sz="2500" b="1" dirty="0" err="1">
                <a:solidFill>
                  <a:srgbClr val="002060"/>
                </a:solidFill>
              </a:rPr>
              <a:t>ĐỀ</a:t>
            </a:r>
            <a:r>
              <a:rPr lang="en-US" sz="2500" b="1" dirty="0">
                <a:solidFill>
                  <a:srgbClr val="002060"/>
                </a:solidFill>
              </a:rPr>
              <a:t> </a:t>
            </a:r>
            <a:r>
              <a:rPr lang="en-US" sz="2500" b="1" dirty="0" err="1">
                <a:solidFill>
                  <a:srgbClr val="002060"/>
                </a:solidFill>
              </a:rPr>
              <a:t>TÀI</a:t>
            </a:r>
            <a:endParaRPr lang="en-US" sz="2500" b="1" dirty="0">
              <a:solidFill>
                <a:srgbClr val="002060"/>
              </a:solidFill>
            </a:endParaRPr>
          </a:p>
          <a:p>
            <a:pPr algn="ctr"/>
            <a:r>
              <a:rPr lang="en-US" sz="2700" b="1" dirty="0" smtClean="0">
                <a:solidFill>
                  <a:srgbClr val="002060"/>
                </a:solidFill>
              </a:rPr>
              <a:t>HỆ THỐNG ĐỊNH VỊ TRONG NHÀ SỬ DỤNG CÔNG NGHỆ BLUETOOTH NĂNG LƯỢNG THẤP</a:t>
            </a:r>
            <a:endParaRPr lang="en-US" sz="2700" b="1" dirty="0">
              <a:solidFill>
                <a:srgbClr val="002060"/>
              </a:solidFill>
            </a:endParaRPr>
          </a:p>
        </p:txBody>
      </p:sp>
      <p:sp>
        <p:nvSpPr>
          <p:cNvPr id="10" name="TextBox 9"/>
          <p:cNvSpPr txBox="1"/>
          <p:nvPr/>
        </p:nvSpPr>
        <p:spPr>
          <a:xfrm>
            <a:off x="1" y="6310610"/>
            <a:ext cx="9143998" cy="400110"/>
          </a:xfrm>
          <a:prstGeom prst="rect">
            <a:avLst/>
          </a:prstGeom>
          <a:noFill/>
        </p:spPr>
        <p:txBody>
          <a:bodyPr wrap="square" rtlCol="0">
            <a:spAutoFit/>
          </a:bodyPr>
          <a:lstStyle/>
          <a:p>
            <a:pPr algn="ctr" defTabSz="365760"/>
            <a:r>
              <a:rPr lang="en-US" sz="2000" b="1" dirty="0">
                <a:solidFill>
                  <a:srgbClr val="0070C0"/>
                </a:solidFill>
              </a:rPr>
              <a:t>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 7/2020</a:t>
            </a:r>
          </a:p>
        </p:txBody>
      </p:sp>
    </p:spTree>
    <p:extLst>
      <p:ext uri="{BB962C8B-B14F-4D97-AF65-F5344CB8AC3E}">
        <p14:creationId xmlns:p14="http://schemas.microsoft.com/office/powerpoint/2010/main" val="118861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p:pic>
        <p:nvPicPr>
          <p:cNvPr id="4" name="Picture 3" descr="F:\luanvanword\C7-Result\kalman\kalman-parameter.jp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sp>
        <p:nvSpPr>
          <p:cNvPr id="5" name="Content Placeholder 2"/>
          <p:cNvSpPr txBox="1">
            <a:spLocks/>
          </p:cNvSpPr>
          <p:nvPr/>
        </p:nvSpPr>
        <p:spPr>
          <a:xfrm>
            <a:off x="228600" y="5486399"/>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với</a:t>
            </a:r>
            <a:r>
              <a:rPr lang="en-US" sz="3200" dirty="0" smtClean="0"/>
              <a:t> </a:t>
            </a:r>
            <a:r>
              <a:rPr lang="en-US" sz="3200" dirty="0" err="1" smtClean="0"/>
              <a:t>các</a:t>
            </a:r>
            <a:r>
              <a:rPr lang="en-US" sz="3200" dirty="0" smtClean="0"/>
              <a:t> </a:t>
            </a:r>
            <a:r>
              <a:rPr lang="en-US" sz="3200" dirty="0" err="1" smtClean="0"/>
              <a:t>thông</a:t>
            </a:r>
            <a:r>
              <a:rPr lang="en-US" sz="3200" dirty="0" smtClean="0"/>
              <a:t> </a:t>
            </a:r>
            <a:r>
              <a:rPr lang="en-US" sz="3200" dirty="0" err="1" smtClean="0"/>
              <a:t>số</a:t>
            </a:r>
            <a:r>
              <a:rPr lang="en-US" sz="3200" dirty="0" smtClean="0"/>
              <a:t> </a:t>
            </a:r>
            <a:r>
              <a:rPr lang="en-US" sz="3200" dirty="0" err="1" smtClean="0"/>
              <a:t>Kalman</a:t>
            </a:r>
            <a:endParaRPr lang="en-US" sz="3200" dirty="0" smtClean="0"/>
          </a:p>
          <a:p>
            <a:endParaRPr lang="en-US" dirty="0"/>
          </a:p>
        </p:txBody>
      </p:sp>
      <p:sp>
        <p:nvSpPr>
          <p:cNvPr id="6" name="Content Placeholder 2"/>
          <p:cNvSpPr>
            <a:spLocks noGrp="1"/>
          </p:cNvSpPr>
          <p:nvPr>
            <p:ph idx="1"/>
          </p:nvPr>
        </p:nvSpPr>
        <p:spPr>
          <a:xfrm>
            <a:off x="228600" y="822957"/>
            <a:ext cx="8686800" cy="624843"/>
          </a:xfrm>
        </p:spPr>
        <p:txBody>
          <a:bodyPr/>
          <a:lstStyle/>
          <a:p>
            <a:pPr algn="ctr"/>
            <a:r>
              <a:rPr lang="en-US" sz="3200" dirty="0" err="1" smtClean="0"/>
              <a:t>Kalman</a:t>
            </a:r>
            <a:r>
              <a:rPr lang="en-US" sz="3200" dirty="0" smtClean="0"/>
              <a:t> Filter</a:t>
            </a:r>
          </a:p>
          <a:p>
            <a:endParaRPr lang="en-US" dirty="0"/>
          </a:p>
        </p:txBody>
      </p:sp>
    </p:spTree>
    <p:extLst>
      <p:ext uri="{BB962C8B-B14F-4D97-AF65-F5344CB8AC3E}">
        <p14:creationId xmlns:p14="http://schemas.microsoft.com/office/powerpoint/2010/main" val="2840191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Partical</a:t>
            </a:r>
            <a:r>
              <a:rPr lang="en-US" sz="3200" dirty="0" smtClean="0"/>
              <a:t> Swarm Optimization</a:t>
            </a:r>
          </a:p>
          <a:p>
            <a:pPr algn="ctr"/>
            <a:endParaRPr lang="en-US" sz="3200" dirty="0"/>
          </a:p>
          <a:p>
            <a:pPr algn="ctr"/>
            <a:endParaRPr lang="en-US" sz="3200" dirty="0"/>
          </a:p>
        </p:txBody>
      </p:sp>
      <p:sp>
        <p:nvSpPr>
          <p:cNvPr id="4" name="Content Placeholder 2"/>
          <p:cNvSpPr txBox="1">
            <a:spLocks/>
          </p:cNvSpPr>
          <p:nvPr/>
        </p:nvSpPr>
        <p:spPr>
          <a:xfrm>
            <a:off x="228600" y="27279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Tương</a:t>
            </a:r>
            <a:r>
              <a:rPr lang="en-US" sz="2800" dirty="0" smtClean="0"/>
              <a:t> </a:t>
            </a:r>
            <a:r>
              <a:rPr lang="en-US" sz="2800" dirty="0" err="1" smtClean="0"/>
              <a:t>tự</a:t>
            </a:r>
            <a:r>
              <a:rPr lang="en-US" sz="2800" dirty="0" smtClean="0"/>
              <a:t> </a:t>
            </a:r>
            <a:r>
              <a:rPr lang="en-US" sz="2800" dirty="0" err="1" smtClean="0"/>
              <a:t>như</a:t>
            </a:r>
            <a:r>
              <a:rPr lang="en-US" sz="2800" dirty="0" smtClean="0"/>
              <a:t> </a:t>
            </a:r>
            <a:r>
              <a:rPr lang="en-US" sz="2800" dirty="0" err="1" smtClean="0"/>
              <a:t>giải</a:t>
            </a:r>
            <a:r>
              <a:rPr lang="en-US" sz="2800" dirty="0" smtClean="0"/>
              <a:t> </a:t>
            </a:r>
            <a:r>
              <a:rPr lang="en-US" sz="2800" dirty="0" err="1" smtClean="0"/>
              <a:t>thuật</a:t>
            </a:r>
            <a:r>
              <a:rPr lang="en-US" sz="2800" dirty="0" smtClean="0"/>
              <a:t> di </a:t>
            </a:r>
            <a:r>
              <a:rPr lang="en-US" sz="2800" dirty="0" err="1" smtClean="0"/>
              <a:t>truyền</a:t>
            </a:r>
            <a:r>
              <a:rPr lang="en-US" sz="2800" dirty="0" smtClean="0"/>
              <a:t> -  Genetic Algorithm </a:t>
            </a:r>
          </a:p>
          <a:p>
            <a:pPr algn="ctr"/>
            <a:endParaRPr lang="en-US" sz="3200" dirty="0" smtClean="0"/>
          </a:p>
          <a:p>
            <a:pPr algn="ctr"/>
            <a:endParaRPr lang="en-US" sz="3200" dirty="0"/>
          </a:p>
        </p:txBody>
      </p:sp>
      <p:sp>
        <p:nvSpPr>
          <p:cNvPr id="5" name="Content Placeholder 2"/>
          <p:cNvSpPr txBox="1">
            <a:spLocks/>
          </p:cNvSpPr>
          <p:nvPr/>
        </p:nvSpPr>
        <p:spPr>
          <a:xfrm>
            <a:off x="228600" y="39624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Sử</a:t>
            </a:r>
            <a:r>
              <a:rPr lang="en-US" sz="2800" dirty="0" smtClean="0"/>
              <a:t> </a:t>
            </a:r>
            <a:r>
              <a:rPr lang="en-US" sz="2800" dirty="0" err="1" smtClean="0"/>
              <a:t>dụng</a:t>
            </a:r>
            <a:r>
              <a:rPr lang="en-US" sz="2800" dirty="0" smtClean="0"/>
              <a:t> </a:t>
            </a:r>
            <a:r>
              <a:rPr lang="en-US" sz="2800" dirty="0" err="1" smtClean="0"/>
              <a:t>trí</a:t>
            </a:r>
            <a:r>
              <a:rPr lang="en-US" sz="2800" dirty="0" smtClean="0"/>
              <a:t> </a:t>
            </a:r>
            <a:r>
              <a:rPr lang="en-US" sz="2800" dirty="0" err="1" smtClean="0"/>
              <a:t>tuệ</a:t>
            </a:r>
            <a:r>
              <a:rPr lang="en-US" sz="2800" dirty="0" smtClean="0"/>
              <a:t> </a:t>
            </a:r>
            <a:r>
              <a:rPr lang="en-US" sz="2800" dirty="0" err="1" smtClean="0"/>
              <a:t>bầy</a:t>
            </a:r>
            <a:r>
              <a:rPr lang="en-US" sz="2800" dirty="0" smtClean="0"/>
              <a:t> </a:t>
            </a:r>
            <a:r>
              <a:rPr lang="en-US" sz="2800" dirty="0" err="1" smtClean="0"/>
              <a:t>đàn</a:t>
            </a:r>
            <a:r>
              <a:rPr lang="en-US" sz="2800" dirty="0" smtClean="0"/>
              <a:t> </a:t>
            </a:r>
            <a:r>
              <a:rPr lang="en-US" sz="2800" dirty="0" err="1" smtClean="0"/>
              <a:t>thay</a:t>
            </a:r>
            <a:r>
              <a:rPr lang="en-US" sz="2800" dirty="0" smtClean="0"/>
              <a:t> </a:t>
            </a:r>
            <a:r>
              <a:rPr lang="en-US" sz="2800" dirty="0" err="1" smtClean="0"/>
              <a:t>vì</a:t>
            </a:r>
            <a:r>
              <a:rPr lang="en-US" sz="2800" dirty="0" smtClean="0"/>
              <a:t> </a:t>
            </a:r>
            <a:r>
              <a:rPr lang="en-US" sz="2800" dirty="0" err="1" smtClean="0"/>
              <a:t>đặc</a:t>
            </a:r>
            <a:r>
              <a:rPr lang="en-US" sz="2800" dirty="0" smtClean="0"/>
              <a:t> </a:t>
            </a:r>
            <a:r>
              <a:rPr lang="en-US" sz="2800" dirty="0" err="1" smtClean="0"/>
              <a:t>tính</a:t>
            </a:r>
            <a:r>
              <a:rPr lang="en-US" sz="2800" dirty="0" smtClean="0"/>
              <a:t> </a:t>
            </a:r>
            <a:r>
              <a:rPr lang="en-US" sz="2800" dirty="0" err="1" smtClean="0"/>
              <a:t>sinh</a:t>
            </a:r>
            <a:r>
              <a:rPr lang="en-US" sz="2800" dirty="0" smtClean="0"/>
              <a:t> </a:t>
            </a:r>
            <a:r>
              <a:rPr lang="en-US" sz="2800" dirty="0" err="1" smtClean="0"/>
              <a:t>học</a:t>
            </a:r>
            <a:endParaRPr lang="en-US" sz="2800" dirty="0" smtClean="0"/>
          </a:p>
          <a:p>
            <a:pPr algn="ctr"/>
            <a:endParaRPr lang="en-US" sz="3200" dirty="0" smtClean="0"/>
          </a:p>
          <a:p>
            <a:pPr algn="ctr"/>
            <a:endParaRPr lang="en-US" sz="32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228600" y="1527810"/>
                <a:ext cx="8686800" cy="44958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Hàm</a:t>
                </a:r>
                <a:r>
                  <a:rPr lang="en-US" sz="3200" dirty="0" smtClean="0"/>
                  <a:t> Fitness:</a:t>
                </a:r>
              </a:p>
              <a:p>
                <a:pPr/>
                <a14:m>
                  <m:oMathPara xmlns:m="http://schemas.openxmlformats.org/officeDocument/2006/math">
                    <m:oMathParaPr>
                      <m:jc m:val="centerGroup"/>
                    </m:oMathParaPr>
                    <m:oMath xmlns:m="http://schemas.openxmlformats.org/officeDocument/2006/math">
                      <m:sSub>
                        <m:sSubPr>
                          <m:ctrlPr>
                            <a:rPr lang="en-US" sz="3200" i="1">
                              <a:latin typeface="Cambria Math"/>
                            </a:rPr>
                          </m:ctrlPr>
                        </m:sSubPr>
                        <m:e>
                          <m:r>
                            <a:rPr lang="en-US" sz="3200" i="1">
                              <a:latin typeface="Cambria Math"/>
                            </a:rPr>
                            <m:t>𝑓</m:t>
                          </m:r>
                        </m:e>
                        <m:sub>
                          <m:r>
                            <a:rPr lang="en-US" sz="3200" i="1">
                              <a:latin typeface="Cambria Math"/>
                            </a:rPr>
                            <m:t>𝑘</m:t>
                          </m:r>
                        </m:sub>
                      </m:sSub>
                      <m:d>
                        <m:dPr>
                          <m:ctrlPr>
                            <a:rPr lang="en-US" sz="3200" i="1">
                              <a:latin typeface="Cambria Math"/>
                            </a:rPr>
                          </m:ctrlPr>
                        </m:dPr>
                        <m:e>
                          <m:acc>
                            <m:accPr>
                              <m:chr m:val="̂"/>
                              <m:ctrlPr>
                                <a:rPr lang="en-US" sz="3200" i="1">
                                  <a:latin typeface="Cambria Math"/>
                                </a:rPr>
                              </m:ctrlPr>
                            </m:accPr>
                            <m:e>
                              <m:r>
                                <a:rPr lang="en-US" sz="3200" i="1">
                                  <a:latin typeface="Cambria Math"/>
                                </a:rPr>
                                <m:t>𝑍</m:t>
                              </m:r>
                            </m:e>
                          </m:acc>
                        </m:e>
                      </m:d>
                      <m:r>
                        <a:rPr lang="en-US" sz="3200" i="1">
                          <a:latin typeface="Cambria Math"/>
                        </a:rPr>
                        <m:t>=</m:t>
                      </m:r>
                      <m:rad>
                        <m:radPr>
                          <m:degHide m:val="on"/>
                          <m:ctrlPr>
                            <a:rPr lang="en-US" sz="3200" i="1">
                              <a:latin typeface="Cambria Math"/>
                            </a:rPr>
                          </m:ctrlPr>
                        </m:radPr>
                        <m:deg/>
                        <m:e>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𝑥</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𝑥</m:t>
                                  </m:r>
                                </m:e>
                                <m:sub>
                                  <m:r>
                                    <a:rPr lang="en-US" sz="3200" i="1">
                                      <a:latin typeface="Cambria Math"/>
                                    </a:rPr>
                                    <m:t>𝑖</m:t>
                                  </m:r>
                                </m:sub>
                              </m:sSub>
                              <m:r>
                                <a:rPr lang="en-US" sz="3200" i="1">
                                  <a:latin typeface="Cambria Math"/>
                                </a:rPr>
                                <m:t>)</m:t>
                              </m:r>
                            </m:e>
                            <m:sup>
                              <m:r>
                                <a:rPr lang="en-US" sz="3200" i="1">
                                  <a:latin typeface="Cambria Math"/>
                                </a:rPr>
                                <m:t>2</m:t>
                              </m:r>
                            </m:sup>
                          </m:sSup>
                          <m:r>
                            <a:rPr lang="en-US" sz="3200" i="1">
                              <a:latin typeface="Cambria Math"/>
                            </a:rPr>
                            <m:t>+</m:t>
                          </m:r>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𝑦</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𝑦</m:t>
                                  </m:r>
                                </m:e>
                                <m:sub>
                                  <m:r>
                                    <a:rPr lang="en-US" sz="3200" i="1">
                                      <a:latin typeface="Cambria Math"/>
                                    </a:rPr>
                                    <m:t>𝑖</m:t>
                                  </m:r>
                                </m:sub>
                              </m:sSub>
                              <m:r>
                                <a:rPr lang="en-US" sz="3200" i="1">
                                  <a:latin typeface="Cambria Math"/>
                                </a:rPr>
                                <m:t>)</m:t>
                              </m:r>
                            </m:e>
                            <m:sup>
                              <m:r>
                                <a:rPr lang="en-US" sz="3200" i="1">
                                  <a:latin typeface="Cambria Math"/>
                                </a:rPr>
                                <m:t>2</m:t>
                              </m:r>
                            </m:sup>
                          </m:sSup>
                        </m:e>
                      </m:rad>
                      <m:r>
                        <a:rPr lang="en-US" sz="3200" i="1">
                          <a:latin typeface="Cambria Math"/>
                        </a:rPr>
                        <m:t>−</m:t>
                      </m:r>
                      <m:sSub>
                        <m:sSubPr>
                          <m:ctrlPr>
                            <a:rPr lang="en-US" sz="3200" i="1">
                              <a:latin typeface="Cambria Math"/>
                            </a:rPr>
                          </m:ctrlPr>
                        </m:sSubPr>
                        <m:e>
                          <m:r>
                            <a:rPr lang="en-US" sz="3200" i="1">
                              <a:latin typeface="Cambria Math"/>
                            </a:rPr>
                            <m:t>𝑑</m:t>
                          </m:r>
                        </m:e>
                        <m:sub>
                          <m:r>
                            <a:rPr lang="en-US" sz="3200" i="1">
                              <a:latin typeface="Cambria Math"/>
                            </a:rPr>
                            <m:t>𝑖</m:t>
                          </m:r>
                        </m:sub>
                      </m:sSub>
                    </m:oMath>
                  </m:oMathPara>
                </a14:m>
                <a:endParaRPr lang="en-US" sz="3200" dirty="0" smtClean="0"/>
              </a:p>
              <a:p>
                <a:endParaRPr lang="en-US" sz="3200" dirty="0"/>
              </a:p>
              <a:p>
                <a:endParaRPr lang="en-US" sz="3200" dirty="0" smtClean="0"/>
              </a:p>
              <a:p>
                <a:pPr/>
                <a14:m>
                  <m:oMathPara xmlns:m="http://schemas.openxmlformats.org/officeDocument/2006/math">
                    <m:oMathParaPr>
                      <m:jc m:val="center"/>
                    </m:oMathParaPr>
                    <m:oMath xmlns:m="http://schemas.openxmlformats.org/officeDocument/2006/math">
                      <m:r>
                        <a:rPr lang="en-US" sz="3200" i="1">
                          <a:latin typeface="Cambria Math"/>
                        </a:rPr>
                        <m:t>𝑓𝑖𝑡𝑛𝑒𝑠𝑠</m:t>
                      </m:r>
                      <m:acc>
                        <m:accPr>
                          <m:chr m:val="̂"/>
                          <m:ctrlPr>
                            <a:rPr lang="en-US" sz="3200" i="1">
                              <a:latin typeface="Cambria Math"/>
                            </a:rPr>
                          </m:ctrlPr>
                        </m:accPr>
                        <m:e>
                          <m:r>
                            <a:rPr lang="en-US" sz="3200" i="1">
                              <a:latin typeface="Cambria Math"/>
                            </a:rPr>
                            <m:t>𝑍</m:t>
                          </m:r>
                        </m:e>
                      </m:acc>
                      <m:r>
                        <a:rPr lang="en-US" sz="3200" i="1">
                          <a:latin typeface="Cambria Math"/>
                        </a:rPr>
                        <m:t>=</m:t>
                      </m:r>
                      <m:nary>
                        <m:naryPr>
                          <m:chr m:val="∑"/>
                          <m:limLoc m:val="undOvr"/>
                          <m:ctrlPr>
                            <a:rPr lang="en-US" sz="3200" i="1">
                              <a:latin typeface="Cambria Math"/>
                            </a:rPr>
                          </m:ctrlPr>
                        </m:naryPr>
                        <m:sub>
                          <m:r>
                            <a:rPr lang="en-US" sz="3200" i="1">
                              <a:latin typeface="Cambria Math"/>
                            </a:rPr>
                            <m:t>𝑘</m:t>
                          </m:r>
                          <m:r>
                            <a:rPr lang="en-US" sz="3200" i="1">
                              <a:latin typeface="Cambria Math"/>
                            </a:rPr>
                            <m:t>=1</m:t>
                          </m:r>
                        </m:sub>
                        <m:sup>
                          <m:r>
                            <a:rPr lang="en-US" sz="3200" i="1">
                              <a:latin typeface="Cambria Math"/>
                            </a:rPr>
                            <m:t>𝑛</m:t>
                          </m:r>
                        </m:sup>
                        <m:e>
                          <m:sSubSup>
                            <m:sSubSupPr>
                              <m:ctrlPr>
                                <a:rPr lang="en-US" sz="3200" i="1">
                                  <a:latin typeface="Cambria Math"/>
                                </a:rPr>
                              </m:ctrlPr>
                            </m:sSubSupPr>
                            <m:e>
                              <m:r>
                                <a:rPr lang="en-US" sz="3200" i="1">
                                  <a:latin typeface="Cambria Math"/>
                                </a:rPr>
                                <m:t>𝑓</m:t>
                              </m:r>
                            </m:e>
                            <m:sub>
                              <m:r>
                                <a:rPr lang="en-US" sz="3200" i="1">
                                  <a:latin typeface="Cambria Math"/>
                                </a:rPr>
                                <m:t>𝑘</m:t>
                              </m:r>
                            </m:sub>
                            <m:sup>
                              <m:r>
                                <a:rPr lang="en-US" sz="3200" i="1">
                                  <a:latin typeface="Cambria Math"/>
                                </a:rPr>
                                <m:t>2</m:t>
                              </m:r>
                            </m:sup>
                          </m:sSubSup>
                          <m:r>
                            <a:rPr lang="en-US" sz="3200" i="1">
                              <a:latin typeface="Cambria Math"/>
                            </a:rPr>
                            <m:t>(</m:t>
                          </m:r>
                          <m:acc>
                            <m:accPr>
                              <m:chr m:val="̂"/>
                              <m:ctrlPr>
                                <a:rPr lang="en-US" sz="3200" i="1">
                                  <a:latin typeface="Cambria Math"/>
                                </a:rPr>
                              </m:ctrlPr>
                            </m:accPr>
                            <m:e>
                              <m:r>
                                <a:rPr lang="en-US" sz="3200" i="1">
                                  <a:latin typeface="Cambria Math"/>
                                </a:rPr>
                                <m:t>𝑍</m:t>
                              </m:r>
                            </m:e>
                          </m:acc>
                          <m:r>
                            <a:rPr lang="en-US" sz="3200" i="1">
                              <a:latin typeface="Cambria Math"/>
                            </a:rPr>
                            <m:t>)</m:t>
                          </m:r>
                        </m:e>
                      </m:nary>
                    </m:oMath>
                  </m:oMathPara>
                </a14:m>
                <a:endParaRPr lang="en-US" sz="3200" dirty="0" smtClean="0"/>
              </a:p>
              <a:p>
                <a:pPr algn="ctr"/>
                <a:endParaRPr lang="en-US" sz="32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28600" y="1527810"/>
                <a:ext cx="8686800" cy="4495800"/>
              </a:xfrm>
              <a:prstGeom prst="rect">
                <a:avLst/>
              </a:prstGeom>
              <a:blipFill rotWithShape="1">
                <a:blip r:embed="rId2"/>
                <a:stretch>
                  <a:fillRect l="-1825" t="-1764"/>
                </a:stretch>
              </a:blipFill>
            </p:spPr>
            <p:txBody>
              <a:bodyPr/>
              <a:lstStyle/>
              <a:p>
                <a:r>
                  <a:rPr lang="en-US">
                    <a:noFill/>
                  </a:rPr>
                  <a:t> </a:t>
                </a:r>
              </a:p>
            </p:txBody>
          </p:sp>
        </mc:Fallback>
      </mc:AlternateContent>
    </p:spTree>
    <p:extLst>
      <p:ext uri="{BB962C8B-B14F-4D97-AF65-F5344CB8AC3E}">
        <p14:creationId xmlns:p14="http://schemas.microsoft.com/office/powerpoint/2010/main" val="12839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a:t>Mô</a:t>
            </a:r>
            <a:r>
              <a:rPr lang="en-US" sz="3200" dirty="0"/>
              <a:t> </a:t>
            </a:r>
            <a:r>
              <a:rPr lang="en-US" sz="3200" dirty="0" err="1"/>
              <a:t>hình</a:t>
            </a:r>
            <a:r>
              <a:rPr lang="en-US" sz="3200" dirty="0"/>
              <a:t> </a:t>
            </a:r>
            <a:r>
              <a:rPr lang="en-US" sz="3200" dirty="0" err="1"/>
              <a:t>phần</a:t>
            </a:r>
            <a:r>
              <a:rPr lang="en-US" sz="3200" dirty="0"/>
              <a:t> </a:t>
            </a:r>
            <a:r>
              <a:rPr lang="en-US" sz="3200" dirty="0" err="1"/>
              <a:t>cứng</a:t>
            </a:r>
            <a:endParaRPr lang="en-US" sz="3200" dirty="0"/>
          </a:p>
          <a:p>
            <a:endParaRPr lang="en-US" sz="3200" dirty="0"/>
          </a:p>
        </p:txBody>
      </p:sp>
      <p:pic>
        <p:nvPicPr>
          <p:cNvPr id="4" name="Picture 3" descr="F:\luanvanword\C2-Equation\ESP32_LuaNode.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3429000" cy="2857500"/>
          </a:xfrm>
          <a:prstGeom prst="rect">
            <a:avLst/>
          </a:prstGeom>
          <a:noFill/>
          <a:ln>
            <a:noFill/>
          </a:ln>
        </p:spPr>
      </p:pic>
      <p:pic>
        <p:nvPicPr>
          <p:cNvPr id="5" name="Picture 4" descr="F:\luanvanword\C2-Equation\ESP32_WROOM_32U.jpg"/>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1"/>
            <a:ext cx="2857500" cy="2860358"/>
          </a:xfrm>
          <a:prstGeom prst="rect">
            <a:avLst/>
          </a:prstGeom>
          <a:noFill/>
          <a:ln>
            <a:noFill/>
          </a:ln>
        </p:spPr>
      </p:pic>
      <p:sp>
        <p:nvSpPr>
          <p:cNvPr id="6" name="Content Placeholder 2"/>
          <p:cNvSpPr txBox="1">
            <a:spLocks/>
          </p:cNvSpPr>
          <p:nvPr/>
        </p:nvSpPr>
        <p:spPr>
          <a:xfrm>
            <a:off x="228600" y="15087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thu</a:t>
            </a:r>
            <a:r>
              <a:rPr lang="en-US" sz="3200" dirty="0" smtClean="0"/>
              <a:t> </a:t>
            </a:r>
            <a:r>
              <a:rPr lang="en-US" sz="3200" dirty="0" err="1" smtClean="0"/>
              <a:t>WiFi</a:t>
            </a:r>
            <a:r>
              <a:rPr lang="en-US" sz="3200" dirty="0" smtClean="0"/>
              <a:t>/BLE: ESP32</a:t>
            </a:r>
          </a:p>
          <a:p>
            <a:endParaRPr lang="en-US" sz="3200" dirty="0"/>
          </a:p>
        </p:txBody>
      </p:sp>
    </p:spTree>
    <p:extLst>
      <p:ext uri="{BB962C8B-B14F-4D97-AF65-F5344CB8AC3E}">
        <p14:creationId xmlns:p14="http://schemas.microsoft.com/office/powerpoint/2010/main" val="3763219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pic>
        <p:nvPicPr>
          <p:cNvPr id="4" name="Picture 3" descr="F:\luanvanword\C2-Equation\hardware\beacon\E9.jp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6724186" cy="3809999"/>
          </a:xfrm>
          <a:prstGeom prst="rect">
            <a:avLst/>
          </a:prstGeom>
          <a:noFill/>
          <a:ln>
            <a:noFill/>
          </a:ln>
        </p:spPr>
      </p:pic>
      <p:sp>
        <p:nvSpPr>
          <p:cNvPr id="5" name="Content Placeholder 2"/>
          <p:cNvSpPr txBox="1">
            <a:spLocks/>
          </p:cNvSpPr>
          <p:nvPr/>
        </p:nvSpPr>
        <p:spPr>
          <a:xfrm>
            <a:off x="175260" y="1468244"/>
            <a:ext cx="8740140" cy="640659"/>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phát</a:t>
            </a:r>
            <a:r>
              <a:rPr lang="en-US" sz="3200" dirty="0" smtClean="0"/>
              <a:t> BLE: E9 Dear Beacon</a:t>
            </a:r>
          </a:p>
          <a:p>
            <a:endParaRPr lang="en-US" sz="3200" dirty="0"/>
          </a:p>
        </p:txBody>
      </p:sp>
      <p:sp>
        <p:nvSpPr>
          <p:cNvPr id="6" name="Content Placeholder 2"/>
          <p:cNvSpPr>
            <a:spLocks noGrp="1"/>
          </p:cNvSpPr>
          <p:nvPr>
            <p:ph idx="1"/>
          </p:nvPr>
        </p:nvSpPr>
        <p:spPr>
          <a:xfrm>
            <a:off x="228600" y="822957"/>
            <a:ext cx="8686800" cy="548643"/>
          </a:xfrm>
        </p:spPr>
        <p:txBody>
          <a:bodyPr>
            <a:normAutofit lnSpcReduction="10000"/>
          </a:bodyPr>
          <a:lstStyle/>
          <a:p>
            <a:pPr algn="ctr"/>
            <a:r>
              <a:rPr lang="en-US" sz="3200" dirty="0" err="1"/>
              <a:t>Mô</a:t>
            </a:r>
            <a:r>
              <a:rPr lang="en-US" sz="3200" dirty="0"/>
              <a:t> </a:t>
            </a:r>
            <a:r>
              <a:rPr lang="en-US" sz="3200" dirty="0" err="1"/>
              <a:t>hình</a:t>
            </a:r>
            <a:r>
              <a:rPr lang="en-US" sz="3200" dirty="0"/>
              <a:t> </a:t>
            </a:r>
            <a:r>
              <a:rPr lang="en-US" sz="3200" dirty="0" err="1"/>
              <a:t>phần</a:t>
            </a:r>
            <a:r>
              <a:rPr lang="en-US" sz="3200" dirty="0"/>
              <a:t> </a:t>
            </a:r>
            <a:r>
              <a:rPr lang="en-US" sz="3200" dirty="0" err="1"/>
              <a:t>cứng</a:t>
            </a:r>
            <a:endParaRPr lang="en-US" sz="3200" dirty="0"/>
          </a:p>
          <a:p>
            <a:endParaRPr lang="en-US" sz="3200" dirty="0"/>
          </a:p>
        </p:txBody>
      </p:sp>
    </p:spTree>
    <p:extLst>
      <p:ext uri="{BB962C8B-B14F-4D97-AF65-F5344CB8AC3E}">
        <p14:creationId xmlns:p14="http://schemas.microsoft.com/office/powerpoint/2010/main" val="95553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smtClean="0"/>
              <a:t>Server </a:t>
            </a:r>
            <a:r>
              <a:rPr lang="en-US" sz="3200" dirty="0" err="1" smtClean="0"/>
              <a:t>trung</a:t>
            </a:r>
            <a:r>
              <a:rPr lang="en-US" sz="3200" dirty="0" smtClean="0"/>
              <a:t> </a:t>
            </a:r>
            <a:r>
              <a:rPr lang="en-US" sz="3200" dirty="0" err="1" smtClean="0"/>
              <a:t>tâm</a:t>
            </a:r>
            <a:endParaRPr lang="en-US" sz="3200" dirty="0"/>
          </a:p>
        </p:txBody>
      </p:sp>
      <p:pic>
        <p:nvPicPr>
          <p:cNvPr id="4" name="Picture 3" descr="F:\luanvanword\C2-Equation\server\azure\microsoft-azure-virtual-machines-n.jp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5569314" cy="2971800"/>
          </a:xfrm>
          <a:prstGeom prst="rect">
            <a:avLst/>
          </a:prstGeom>
          <a:noFill/>
          <a:ln>
            <a:noFill/>
          </a:ln>
        </p:spPr>
      </p:pic>
      <p:pic>
        <p:nvPicPr>
          <p:cNvPr id="1026" name="Picture 2" descr="F:\luanvanword\powerpoint\566f87af-2553-42b4-be61-f769444b8d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015" y="4449337"/>
            <a:ext cx="5456099" cy="148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9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pic>
        <p:nvPicPr>
          <p:cNvPr id="4" name="Picture 3" descr="F:\luanvanword\C2-Equation\mqtt\ibmwatson.png"/>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447800"/>
            <a:ext cx="4191000" cy="4577576"/>
          </a:xfrm>
          <a:prstGeom prst="rect">
            <a:avLst/>
          </a:prstGeom>
          <a:noFill/>
          <a:ln>
            <a:noFill/>
          </a:ln>
        </p:spPr>
      </p:pic>
      <p:sp>
        <p:nvSpPr>
          <p:cNvPr id="5" name="Content Placeholder 2"/>
          <p:cNvSpPr txBox="1">
            <a:spLocks/>
          </p:cNvSpPr>
          <p:nvPr/>
        </p:nvSpPr>
        <p:spPr>
          <a:xfrm>
            <a:off x="228600" y="987869"/>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Giao</a:t>
            </a:r>
            <a:r>
              <a:rPr lang="en-US" sz="3200" dirty="0" smtClean="0"/>
              <a:t> </a:t>
            </a:r>
            <a:r>
              <a:rPr lang="en-US" sz="3200" dirty="0" err="1" smtClean="0"/>
              <a:t>thức</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Tree>
    <p:extLst>
      <p:ext uri="{BB962C8B-B14F-4D97-AF65-F5344CB8AC3E}">
        <p14:creationId xmlns:p14="http://schemas.microsoft.com/office/powerpoint/2010/main" val="294085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Content Placeholder 2"/>
              <p:cNvSpPr txBox="1">
                <a:spLocks/>
              </p:cNvSpPr>
              <p:nvPr/>
            </p:nvSpPr>
            <p:spPr>
              <a:xfrm>
                <a:off x="228600" y="2031726"/>
                <a:ext cx="8686800" cy="360707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r>
                  <a:rPr lang="en-US" sz="3200" dirty="0" smtClean="0"/>
                  <a:t> ở </a:t>
                </a:r>
                <a:r>
                  <a:rPr lang="en-US" sz="3200" dirty="0" err="1" smtClean="0"/>
                  <a:t>từng</a:t>
                </a:r>
                <a:r>
                  <a:rPr lang="en-US" sz="3200" dirty="0" smtClean="0"/>
                  <a:t> </a:t>
                </a:r>
                <a:r>
                  <a:rPr lang="en-US" sz="3200" dirty="0" err="1" smtClean="0"/>
                  <a:t>môi</a:t>
                </a:r>
                <a:r>
                  <a:rPr lang="en-US" sz="3200" dirty="0" smtClean="0"/>
                  <a:t> </a:t>
                </a:r>
                <a:r>
                  <a:rPr lang="en-US" sz="3200" dirty="0" err="1" smtClean="0"/>
                  <a:t>trường</a:t>
                </a:r>
                <a:r>
                  <a:rPr lang="en-US" sz="3200" dirty="0" smtClean="0"/>
                  <a:t> </a:t>
                </a:r>
                <a:r>
                  <a:rPr lang="en-US" sz="3200" dirty="0" err="1" smtClean="0"/>
                  <a:t>là</a:t>
                </a:r>
                <a:r>
                  <a:rPr lang="en-US" sz="3200" dirty="0" smtClean="0"/>
                  <a:t> </a:t>
                </a:r>
                <a:r>
                  <a:rPr lang="en-US" sz="3200" dirty="0" err="1" smtClean="0"/>
                  <a:t>khác</a:t>
                </a:r>
                <a:r>
                  <a:rPr lang="en-US" sz="3200" dirty="0" smtClean="0"/>
                  <a:t> </a:t>
                </a:r>
                <a:r>
                  <a:rPr lang="en-US" sz="3200" dirty="0" err="1" smtClean="0"/>
                  <a:t>nhau</a:t>
                </a:r>
                <a:r>
                  <a:rPr lang="en-US" sz="3200" dirty="0" smtClean="0"/>
                  <a:t>.</a:t>
                </a:r>
              </a:p>
              <a:p>
                <a:endParaRPr lang="en-US" sz="3200" dirty="0" smtClean="0"/>
              </a:p>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a:rPr>
                          </m:ctrlPr>
                        </m:dPr>
                        <m:e>
                          <m:m>
                            <m:mPr>
                              <m:mcs>
                                <m:mc>
                                  <m:mcPr>
                                    <m:count m:val="1"/>
                                    <m:mcJc m:val="center"/>
                                  </m:mcPr>
                                </m:mc>
                              </m:mcs>
                              <m:ctrlPr>
                                <a:rPr lang="en-US" sz="3200" i="1" smtClean="0">
                                  <a:latin typeface="Cambria Math"/>
                                </a:rPr>
                              </m:ctrlPr>
                            </m:mPr>
                            <m:mr>
                              <m:e>
                                <m:r>
                                  <m:rPr>
                                    <m:brk m:alnAt="7"/>
                                  </m:rPr>
                                  <a:rPr lang="en-US" sz="3200" i="1" smtClean="0">
                                    <a:latin typeface="Cambria Math"/>
                                  </a:rPr>
                                  <m:t>𝐴</m:t>
                                </m:r>
                              </m:e>
                            </m:mr>
                            <m:mr>
                              <m:e>
                                <m:r>
                                  <a:rPr lang="en-US" sz="3200" i="1" smtClean="0">
                                    <a:latin typeface="Cambria Math"/>
                                  </a:rPr>
                                  <m:t>𝑑</m:t>
                                </m:r>
                              </m:e>
                            </m:mr>
                            <m:mr>
                              <m:e>
                                <m:sSub>
                                  <m:sSubPr>
                                    <m:ctrlPr>
                                      <a:rPr lang="en-US" sz="3200" i="1" smtClean="0">
                                        <a:latin typeface="Cambria Math"/>
                                      </a:rPr>
                                    </m:ctrlPr>
                                  </m:sSubPr>
                                  <m:e>
                                    <m:r>
                                      <a:rPr lang="en-US" sz="3200" i="1" smtClean="0">
                                        <a:latin typeface="Cambria Math"/>
                                      </a:rPr>
                                      <m:t>𝑅𝑆𝑆𝐼</m:t>
                                    </m:r>
                                  </m:e>
                                  <m:sub>
                                    <m:r>
                                      <a:rPr lang="en-US" sz="3200" i="1" smtClean="0">
                                        <a:latin typeface="Cambria Math"/>
                                      </a:rPr>
                                      <m:t>𝑑</m:t>
                                    </m:r>
                                  </m:sub>
                                </m:sSub>
                              </m:e>
                            </m:mr>
                          </m:m>
                        </m:e>
                      </m:d>
                      <m:r>
                        <a:rPr lang="en-US" sz="3200" i="1" smtClean="0">
                          <a:latin typeface="Cambria Math"/>
                        </a:rPr>
                        <m:t>     </m:t>
                      </m:r>
                      <m:r>
                        <a:rPr lang="en-US" sz="3200" i="1">
                          <a:latin typeface="Cambria Math"/>
                        </a:rPr>
                        <m:t>𝑛</m:t>
                      </m:r>
                      <m:r>
                        <a:rPr lang="en-US" sz="3200" i="1">
                          <a:latin typeface="Cambria Math"/>
                        </a:rPr>
                        <m:t>=</m:t>
                      </m:r>
                      <m:f>
                        <m:fPr>
                          <m:ctrlPr>
                            <a:rPr lang="en-US" sz="3200" i="1">
                              <a:latin typeface="Cambria Math"/>
                            </a:rPr>
                          </m:ctrlPr>
                        </m:fPr>
                        <m:num>
                          <m:r>
                            <a:rPr lang="en-US" sz="3200" i="1">
                              <a:latin typeface="Cambria Math"/>
                            </a:rPr>
                            <m:t>𝐴</m:t>
                          </m:r>
                          <m:r>
                            <a:rPr lang="en-US" sz="3200" i="1">
                              <a:latin typeface="Cambria Math"/>
                            </a:rPr>
                            <m:t>−</m:t>
                          </m:r>
                          <m:sSub>
                            <m:sSubPr>
                              <m:ctrlPr>
                                <a:rPr lang="en-US" sz="3200" i="1">
                                  <a:latin typeface="Cambria Math"/>
                                </a:rPr>
                              </m:ctrlPr>
                            </m:sSubPr>
                            <m:e>
                              <m:r>
                                <a:rPr lang="en-US" sz="3200" i="1">
                                  <a:latin typeface="Cambria Math"/>
                                </a:rPr>
                                <m:t>𝑅𝑆𝑆𝐼</m:t>
                              </m:r>
                            </m:e>
                            <m:sub>
                              <m:r>
                                <a:rPr lang="en-US" sz="3200" i="1">
                                  <a:latin typeface="Cambria Math"/>
                                </a:rPr>
                                <m:t>𝑑</m:t>
                              </m:r>
                            </m:sub>
                          </m:sSub>
                        </m:num>
                        <m:den>
                          <m:r>
                            <a:rPr lang="en-US" sz="3200" i="1">
                              <a:latin typeface="Cambria Math"/>
                            </a:rPr>
                            <m:t>10∗</m:t>
                          </m:r>
                          <m:func>
                            <m:funcPr>
                              <m:ctrlPr>
                                <a:rPr lang="en-US" sz="3200" i="1">
                                  <a:latin typeface="Cambria Math"/>
                                </a:rPr>
                              </m:ctrlPr>
                            </m:funcPr>
                            <m:fName>
                              <m:r>
                                <m:rPr>
                                  <m:sty m:val="p"/>
                                </m:rPr>
                                <a:rPr lang="en-US" sz="3200">
                                  <a:latin typeface="Cambria Math"/>
                                </a:rPr>
                                <m:t>log</m:t>
                              </m:r>
                            </m:fName>
                            <m:e>
                              <m:r>
                                <a:rPr lang="en-US" sz="3200" i="1">
                                  <a:latin typeface="Cambria Math"/>
                                </a:rPr>
                                <m:t>𝑑</m:t>
                              </m:r>
                            </m:e>
                          </m:func>
                        </m:den>
                      </m:f>
                    </m:oMath>
                  </m:oMathPara>
                </a14:m>
                <a:endParaRPr lang="en-US" sz="3200" dirty="0" smtClean="0"/>
              </a:p>
              <a:p>
                <a:endParaRPr lang="en-US" sz="3200" dirty="0"/>
              </a:p>
              <a:p>
                <a:r>
                  <a:rPr lang="en-US" sz="2800" dirty="0" smtClean="0"/>
                  <a:t>=&gt; </a:t>
                </a:r>
                <a:r>
                  <a:rPr lang="en-US" sz="2800" dirty="0" err="1" smtClean="0"/>
                  <a:t>Tìm</a:t>
                </a:r>
                <a:r>
                  <a:rPr lang="en-US" sz="2800" dirty="0" smtClean="0"/>
                  <a:t> </a:t>
                </a:r>
                <a:r>
                  <a:rPr lang="en-US" sz="2800" dirty="0" err="1" smtClean="0"/>
                  <a:t>được</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Pathloss</a:t>
                </a:r>
                <a:r>
                  <a:rPr lang="en-US" sz="2800" dirty="0" smtClean="0"/>
                  <a:t> </a:t>
                </a:r>
                <a:r>
                  <a:rPr lang="en-US" sz="2800" dirty="0" err="1" smtClean="0"/>
                  <a:t>của</a:t>
                </a:r>
                <a:r>
                  <a:rPr lang="en-US" sz="2800" dirty="0" smtClean="0"/>
                  <a:t> </a:t>
                </a:r>
                <a:r>
                  <a:rPr lang="en-US" sz="2800" dirty="0" err="1" smtClean="0"/>
                  <a:t>môi</a:t>
                </a:r>
                <a:r>
                  <a:rPr lang="en-US" sz="2800" dirty="0" smtClean="0"/>
                  <a:t> </a:t>
                </a:r>
                <a:r>
                  <a:rPr lang="en-US" sz="2800" dirty="0" err="1" smtClean="0"/>
                  <a:t>trường</a:t>
                </a:r>
                <a:r>
                  <a:rPr lang="en-US" sz="2800" dirty="0" smtClean="0"/>
                  <a:t> </a:t>
                </a:r>
                <a:r>
                  <a:rPr lang="en-US" sz="2800" dirty="0" err="1" smtClean="0"/>
                  <a:t>hiện</a:t>
                </a:r>
                <a:r>
                  <a:rPr lang="en-US" sz="2800" dirty="0" smtClean="0"/>
                  <a:t> </a:t>
                </a:r>
                <a:r>
                  <a:rPr lang="en-US" sz="2800" dirty="0" err="1" smtClean="0"/>
                  <a:t>tại</a:t>
                </a:r>
                <a:endParaRPr lang="en-US" sz="2800" dirty="0"/>
              </a:p>
            </p:txBody>
          </p:sp>
        </mc:Choice>
        <mc:Fallback>
          <p:sp>
            <p:nvSpPr>
              <p:cNvPr id="11" name="Content Placeholder 2"/>
              <p:cNvSpPr txBox="1">
                <a:spLocks noRot="1" noChangeAspect="1" noMove="1" noResize="1" noEditPoints="1" noAdjustHandles="1" noChangeArrowheads="1" noChangeShapeType="1" noTextEdit="1"/>
              </p:cNvSpPr>
              <p:nvPr/>
            </p:nvSpPr>
            <p:spPr>
              <a:xfrm>
                <a:off x="228600" y="2031726"/>
                <a:ext cx="8686800" cy="3607074"/>
              </a:xfrm>
              <a:prstGeom prst="rect">
                <a:avLst/>
              </a:prstGeom>
              <a:blipFill rotWithShape="1">
                <a:blip r:embed="rId2"/>
                <a:stretch>
                  <a:fillRect l="-1825" t="-2196"/>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l"/>
            <a:r>
              <a:rPr lang="en-US" dirty="0"/>
              <a:t>4</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648203"/>
          </a:xfrm>
        </p:spPr>
        <p:txBody>
          <a:bodyPr>
            <a:normAutofit/>
          </a:bodyPr>
          <a:lstStyle/>
          <a:p>
            <a:pPr algn="ctr"/>
            <a:r>
              <a:rPr lang="en-US" sz="3200" dirty="0" smtClean="0"/>
              <a:t>Pathloss Exponent Improvement</a:t>
            </a:r>
          </a:p>
          <a:p>
            <a:endParaRPr lang="en-US" sz="3200" dirty="0"/>
          </a:p>
        </p:txBody>
      </p:sp>
    </p:spTree>
    <p:extLst>
      <p:ext uri="{BB962C8B-B14F-4D97-AF65-F5344CB8AC3E}">
        <p14:creationId xmlns:p14="http://schemas.microsoft.com/office/powerpoint/2010/main" val="3873348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634671" y="1238978"/>
            <a:ext cx="5867400" cy="4400550"/>
          </a:xfrm>
          <a:prstGeom prst="rect">
            <a:avLst/>
          </a:prstGeom>
          <a:noFill/>
          <a:ln>
            <a:noFill/>
          </a:ln>
        </p:spPr>
      </p:pic>
      <p:sp>
        <p:nvSpPr>
          <p:cNvPr id="5" name="Content Placeholder 2"/>
          <p:cNvSpPr txBox="1">
            <a:spLocks/>
          </p:cNvSpPr>
          <p:nvPr/>
        </p:nvSpPr>
        <p:spPr>
          <a:xfrm>
            <a:off x="228600" y="56997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Lắp</a:t>
            </a:r>
            <a:r>
              <a:rPr lang="en-US" sz="3200" dirty="0"/>
              <a:t> </a:t>
            </a:r>
            <a:r>
              <a:rPr lang="en-US" sz="3200" dirty="0" err="1"/>
              <a:t>đặt</a:t>
            </a:r>
            <a:r>
              <a:rPr lang="en-US" sz="3200" dirty="0"/>
              <a:t> </a:t>
            </a:r>
            <a:r>
              <a:rPr lang="en-US" sz="3200" dirty="0" err="1"/>
              <a:t>thiết</a:t>
            </a:r>
            <a:r>
              <a:rPr lang="en-US" sz="3200" dirty="0"/>
              <a:t> </a:t>
            </a:r>
            <a:r>
              <a:rPr lang="en-US" sz="3200" dirty="0" err="1"/>
              <a:t>bị</a:t>
            </a:r>
            <a:endParaRPr lang="en-US" sz="3200" dirty="0"/>
          </a:p>
          <a:p>
            <a:endParaRPr lang="en-US" sz="3200" dirty="0"/>
          </a:p>
        </p:txBody>
      </p:sp>
      <p:sp>
        <p:nvSpPr>
          <p:cNvPr id="6" name="Content Placeholder 2"/>
          <p:cNvSpPr txBox="1">
            <a:spLocks/>
          </p:cNvSpPr>
          <p:nvPr/>
        </p:nvSpPr>
        <p:spPr>
          <a:xfrm>
            <a:off x="228600" y="822957"/>
            <a:ext cx="8686800" cy="64820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Pathloss</a:t>
            </a:r>
            <a:r>
              <a:rPr lang="en-US" sz="3200" dirty="0" smtClean="0"/>
              <a:t> Exponent Improvement</a:t>
            </a:r>
          </a:p>
          <a:p>
            <a:endParaRPr lang="en-US" sz="3200" dirty="0"/>
          </a:p>
        </p:txBody>
      </p:sp>
    </p:spTree>
    <p:extLst>
      <p:ext uri="{BB962C8B-B14F-4D97-AF65-F5344CB8AC3E}">
        <p14:creationId xmlns:p14="http://schemas.microsoft.com/office/powerpoint/2010/main" val="1203920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C7-Result\pathloss\dynamic_pathloss_full.jp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20000" cy="3810000"/>
          </a:xfrm>
          <a:prstGeom prst="rect">
            <a:avLst/>
          </a:prstGeom>
          <a:noFill/>
          <a:ln>
            <a:noFill/>
          </a:ln>
        </p:spPr>
      </p:pic>
      <p:sp>
        <p:nvSpPr>
          <p:cNvPr id="5" name="Content Placeholder 2"/>
          <p:cNvSpPr txBox="1">
            <a:spLocks/>
          </p:cNvSpPr>
          <p:nvPr/>
        </p:nvSpPr>
        <p:spPr>
          <a:xfrm>
            <a:off x="152400" y="54711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endParaRPr lang="en-US" sz="3200" dirty="0"/>
          </a:p>
          <a:p>
            <a:endParaRPr lang="en-US" sz="3200" dirty="0"/>
          </a:p>
        </p:txBody>
      </p:sp>
      <p:sp>
        <p:nvSpPr>
          <p:cNvPr id="6" name="Content Placeholder 2"/>
          <p:cNvSpPr txBox="1">
            <a:spLocks/>
          </p:cNvSpPr>
          <p:nvPr/>
        </p:nvSpPr>
        <p:spPr>
          <a:xfrm>
            <a:off x="228600" y="822957"/>
            <a:ext cx="8686800" cy="64820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smtClean="0"/>
              <a:t>Pathloss Exponent Improvement</a:t>
            </a:r>
          </a:p>
          <a:p>
            <a:endParaRPr lang="en-US" sz="3200" dirty="0"/>
          </a:p>
        </p:txBody>
      </p:sp>
    </p:spTree>
    <p:extLst>
      <p:ext uri="{BB962C8B-B14F-4D97-AF65-F5344CB8AC3E}">
        <p14:creationId xmlns:p14="http://schemas.microsoft.com/office/powerpoint/2010/main" val="713010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C7-Result\pathloss\static_pathloss_Ver2.jpg"/>
          <p:cNvPicPr/>
          <p:nvPr/>
        </p:nvPicPr>
        <p:blipFill>
          <a:blip r:embed="rId2">
            <a:extLst>
              <a:ext uri="{28A0092B-C50C-407E-A947-70E740481C1C}">
                <a14:useLocalDpi xmlns:a14="http://schemas.microsoft.com/office/drawing/2010/main" val="0"/>
              </a:ext>
            </a:extLst>
          </a:blip>
          <a:srcRect/>
          <a:stretch>
            <a:fillRect/>
          </a:stretch>
        </p:blipFill>
        <p:spPr bwMode="auto">
          <a:xfrm>
            <a:off x="729343" y="1471160"/>
            <a:ext cx="7620000" cy="3810000"/>
          </a:xfrm>
          <a:prstGeom prst="rect">
            <a:avLst/>
          </a:prstGeom>
          <a:noFill/>
          <a:ln>
            <a:noFill/>
          </a:ln>
        </p:spPr>
      </p:pic>
      <p:sp>
        <p:nvSpPr>
          <p:cNvPr id="5" name="Content Placeholder 2"/>
          <p:cNvSpPr txBox="1">
            <a:spLocks/>
          </p:cNvSpPr>
          <p:nvPr/>
        </p:nvSpPr>
        <p:spPr>
          <a:xfrm>
            <a:off x="228600" y="54864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t>Dynamic/Static </a:t>
            </a:r>
            <a:r>
              <a:rPr lang="en-US" sz="3200" dirty="0" err="1" smtClean="0"/>
              <a:t>Pathloss</a:t>
            </a:r>
            <a:r>
              <a:rPr lang="en-US" sz="3200" dirty="0" smtClean="0"/>
              <a:t> Exponent</a:t>
            </a:r>
            <a:endParaRPr lang="en-US" sz="3200" dirty="0"/>
          </a:p>
          <a:p>
            <a:endParaRPr lang="en-US" sz="3200" dirty="0"/>
          </a:p>
        </p:txBody>
      </p:sp>
      <p:sp>
        <p:nvSpPr>
          <p:cNvPr id="6" name="Content Placeholder 2"/>
          <p:cNvSpPr txBox="1">
            <a:spLocks/>
          </p:cNvSpPr>
          <p:nvPr/>
        </p:nvSpPr>
        <p:spPr>
          <a:xfrm>
            <a:off x="228600" y="822957"/>
            <a:ext cx="8686800" cy="64820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smtClean="0"/>
              <a:t>Pathloss Exponent Improvement</a:t>
            </a:r>
          </a:p>
          <a:p>
            <a:endParaRPr lang="en-US" sz="3200" dirty="0"/>
          </a:p>
        </p:txBody>
      </p:sp>
    </p:spTree>
    <p:extLst>
      <p:ext uri="{BB962C8B-B14F-4D97-AF65-F5344CB8AC3E}">
        <p14:creationId xmlns:p14="http://schemas.microsoft.com/office/powerpoint/2010/main" val="214384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Nội dung</a:t>
            </a:r>
          </a:p>
        </p:txBody>
      </p:sp>
      <p:sp>
        <p:nvSpPr>
          <p:cNvPr id="18" name="Date Placeholder 17"/>
          <p:cNvSpPr>
            <a:spLocks noGrp="1"/>
          </p:cNvSpPr>
          <p:nvPr>
            <p:ph type="dt" sz="half" idx="10"/>
          </p:nvPr>
        </p:nvSpPr>
        <p:spPr/>
        <p:txBody>
          <a:bodyPr/>
          <a:lstStyle/>
          <a:p>
            <a:fld id="{0A9C762A-2286-49DE-937D-82B4FA016D6C}" type="datetime1">
              <a:rPr lang="en-US" smtClean="0"/>
              <a:t>7/27/2020</a:t>
            </a:fld>
            <a:endParaRPr lang="en-US"/>
          </a:p>
        </p:txBody>
      </p:sp>
      <p:sp>
        <p:nvSpPr>
          <p:cNvPr id="19" name="Slide Number Placeholder 18"/>
          <p:cNvSpPr>
            <a:spLocks noGrp="1"/>
          </p:cNvSpPr>
          <p:nvPr>
            <p:ph type="sldNum" sz="quarter" idx="12"/>
          </p:nvPr>
        </p:nvSpPr>
        <p:spPr/>
        <p:txBody>
          <a:bodyPr/>
          <a:lstStyle/>
          <a:p>
            <a:fld id="{F3B462BE-C45E-4935-BE55-C65AB9E01E91}" type="slidenum">
              <a:rPr lang="en-US" smtClean="0"/>
              <a:pPr/>
              <a:t>2</a:t>
            </a:fld>
            <a:endParaRPr lang="en-US" dirty="0"/>
          </a:p>
        </p:txBody>
      </p:sp>
      <p:sp>
        <p:nvSpPr>
          <p:cNvPr id="28" name="Content Placeholder 27"/>
          <p:cNvSpPr>
            <a:spLocks noGrp="1"/>
          </p:cNvSpPr>
          <p:nvPr>
            <p:ph idx="1"/>
          </p:nvPr>
        </p:nvSpPr>
        <p:spPr/>
        <p:txBody>
          <a:bodyPr/>
          <a:lstStyle/>
          <a:p>
            <a:pPr marL="457200" indent="-457200">
              <a:buAutoNum type="arabicPeriod"/>
            </a:pP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a:t>
            </a:r>
            <a:endParaRPr lang="en-US" dirty="0"/>
          </a:p>
          <a:p>
            <a:pPr marL="457200" indent="-457200">
              <a:buAutoNum type="arabi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r>
              <a:rPr lang="en-US" dirty="0" smtClean="0"/>
              <a:t>.</a:t>
            </a:r>
            <a:endParaRPr lang="en-US" dirty="0"/>
          </a:p>
          <a:p>
            <a:pPr marL="457200" indent="-457200">
              <a:buAutoNum type="arabicPeriod"/>
            </a:pP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a:t>
            </a:r>
          </a:p>
          <a:p>
            <a:pPr marL="457200" indent="-457200">
              <a:buAutoNum type="arabicPeriod"/>
            </a:pP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r>
              <a:rPr lang="en-US" dirty="0" smtClean="0"/>
              <a:t>.</a:t>
            </a:r>
            <a:endParaRPr lang="en-US" dirty="0"/>
          </a:p>
          <a:p>
            <a:pPr marL="457200" indent="-457200">
              <a:buAutoNum type="arabicPeriod"/>
            </a:pPr>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a:t>l</a:t>
            </a:r>
            <a:r>
              <a:rPr lang="en-US" dirty="0" err="1" smtClean="0"/>
              <a:t>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r>
              <a:rPr lang="en-US" dirty="0" smtClean="0"/>
              <a:t>.</a:t>
            </a:r>
            <a:endParaRPr lang="en-US" dirty="0"/>
          </a:p>
        </p:txBody>
      </p:sp>
    </p:spTree>
    <p:extLst>
      <p:ext uri="{BB962C8B-B14F-4D97-AF65-F5344CB8AC3E}">
        <p14:creationId xmlns:p14="http://schemas.microsoft.com/office/powerpoint/2010/main" val="734200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pic>
        <p:nvPicPr>
          <p:cNvPr id="4" name="Picture 3" descr="F:\luanvanword\C5-ImproveRSSI\gioithieu\Antenna-Semi-direction.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752600"/>
            <a:ext cx="6742857" cy="3580952"/>
          </a:xfrm>
          <a:prstGeom prst="rect">
            <a:avLst/>
          </a:prstGeom>
          <a:noFill/>
          <a:ln>
            <a:noFill/>
          </a:ln>
        </p:spPr>
      </p:pic>
      <p:sp>
        <p:nvSpPr>
          <p:cNvPr id="5" name="Content Placeholder 2"/>
          <p:cNvSpPr txBox="1">
            <a:spLocks/>
          </p:cNvSpPr>
          <p:nvPr/>
        </p:nvSpPr>
        <p:spPr>
          <a:xfrm>
            <a:off x="323427" y="54102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của</a:t>
            </a:r>
            <a:r>
              <a:rPr lang="en-US" sz="2800" dirty="0"/>
              <a:t> Antenna </a:t>
            </a:r>
            <a:r>
              <a:rPr lang="en-US" sz="2800" dirty="0" err="1"/>
              <a:t>Định</a:t>
            </a:r>
            <a:r>
              <a:rPr lang="en-US" sz="2800" dirty="0"/>
              <a:t> </a:t>
            </a:r>
            <a:r>
              <a:rPr lang="en-US" sz="2800" dirty="0" err="1"/>
              <a:t>hướng</a:t>
            </a:r>
            <a:endParaRPr lang="en-US" sz="3200" dirty="0"/>
          </a:p>
        </p:txBody>
      </p:sp>
    </p:spTree>
    <p:extLst>
      <p:ext uri="{BB962C8B-B14F-4D97-AF65-F5344CB8AC3E}">
        <p14:creationId xmlns:p14="http://schemas.microsoft.com/office/powerpoint/2010/main" val="3330470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mc:AlternateContent xmlns:mc="http://schemas.openxmlformats.org/markup-compatibility/2006">
        <mc:Choice xmlns:a14="http://schemas.microsoft.com/office/drawing/2010/main" Requires="a14">
          <p:sp>
            <p:nvSpPr>
              <p:cNvPr id="4" name="Content Placeholder 2"/>
              <p:cNvSpPr txBox="1">
                <a:spLocks/>
              </p:cNvSpPr>
              <p:nvPr/>
            </p:nvSpPr>
            <p:spPr>
              <a:xfrm>
                <a:off x="152400" y="1600200"/>
                <a:ext cx="8763000" cy="433782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800" dirty="0" smtClean="0"/>
                  <a:t>Công </a:t>
                </a:r>
                <a:r>
                  <a:rPr lang="en-US" sz="2800" dirty="0" err="1" smtClean="0"/>
                  <a:t>thức</a:t>
                </a:r>
                <a:r>
                  <a:rPr lang="en-US" sz="2800" dirty="0" smtClean="0"/>
                  <a:t> </a:t>
                </a:r>
                <a:r>
                  <a:rPr lang="en-US" sz="2800" dirty="0" err="1" smtClean="0"/>
                  <a:t>truyền</a:t>
                </a:r>
                <a:r>
                  <a:rPr lang="en-US" sz="2800" dirty="0" smtClean="0"/>
                  <a:t> </a:t>
                </a:r>
                <a:r>
                  <a:rPr lang="en-US" sz="2800" dirty="0" err="1" smtClean="0"/>
                  <a:t>dẫn</a:t>
                </a:r>
                <a:r>
                  <a:rPr lang="en-US" sz="2800" dirty="0" smtClean="0"/>
                  <a:t> FRIIS:</a:t>
                </a:r>
              </a:p>
              <a:p>
                <a:pPr algn="ct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𝑃</m:t>
                          </m:r>
                        </m:e>
                        <m:sub>
                          <m:r>
                            <a:rPr lang="en-US" sz="2800" i="1">
                              <a:latin typeface="Cambria Math"/>
                            </a:rPr>
                            <m:t>𝑅</m:t>
                          </m:r>
                        </m:sub>
                      </m:sSub>
                      <m:r>
                        <a:rPr lang="en-US" sz="2800" i="1">
                          <a:latin typeface="Cambria Math"/>
                        </a:rPr>
                        <m:t>=10∗</m:t>
                      </m:r>
                      <m:func>
                        <m:funcPr>
                          <m:ctrlPr>
                            <a:rPr lang="en-US" sz="2800" i="1">
                              <a:latin typeface="Cambria Math"/>
                            </a:rPr>
                          </m:ctrlPr>
                        </m:funcPr>
                        <m:fName>
                          <m:r>
                            <m:rPr>
                              <m:sty m:val="p"/>
                            </m:rPr>
                            <a:rPr lang="en-US" sz="2800">
                              <a:latin typeface="Cambria Math"/>
                            </a:rPr>
                            <m:t>log</m:t>
                          </m:r>
                        </m:fName>
                        <m:e>
                          <m:d>
                            <m:dPr>
                              <m:ctrlPr>
                                <a:rPr lang="en-US" sz="2800" i="1">
                                  <a:latin typeface="Cambria Math"/>
                                </a:rPr>
                              </m:ctrlPr>
                            </m:dPr>
                            <m:e>
                              <m:f>
                                <m:fPr>
                                  <m:ctrlPr>
                                    <a:rPr lang="en-US" sz="2800" i="1">
                                      <a:latin typeface="Cambria Math"/>
                                    </a:rPr>
                                  </m:ctrlPr>
                                </m:fPr>
                                <m:num>
                                  <m:sSub>
                                    <m:sSubPr>
                                      <m:ctrlPr>
                                        <a:rPr lang="en-US" sz="2800" i="1">
                                          <a:latin typeface="Cambria Math"/>
                                        </a:rPr>
                                      </m:ctrlPr>
                                    </m:sSubPr>
                                    <m:e>
                                      <m:r>
                                        <a:rPr lang="en-US" sz="2800" i="1">
                                          <a:latin typeface="Cambria Math"/>
                                        </a:rPr>
                                        <m:t>𝑃</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𝑅</m:t>
                                      </m:r>
                                    </m:sub>
                                  </m:sSub>
                                  <m:sSup>
                                    <m:sSupPr>
                                      <m:ctrlPr>
                                        <a:rPr lang="en-US" sz="2800" i="1">
                                          <a:latin typeface="Cambria Math"/>
                                        </a:rPr>
                                      </m:ctrlPr>
                                    </m:sSupPr>
                                    <m:e>
                                      <m:r>
                                        <a:rPr lang="en-US" sz="2800" i="1">
                                          <a:latin typeface="Cambria Math"/>
                                        </a:rPr>
                                        <m:t>𝑐</m:t>
                                      </m:r>
                                    </m:e>
                                    <m:sup>
                                      <m:r>
                                        <a:rPr lang="en-US" sz="2800" i="1">
                                          <a:latin typeface="Cambria Math"/>
                                        </a:rPr>
                                        <m:t>2</m:t>
                                      </m:r>
                                    </m:sup>
                                  </m:sSup>
                                </m:num>
                                <m:den>
                                  <m:sSup>
                                    <m:sSupPr>
                                      <m:ctrlPr>
                                        <a:rPr lang="en-US" sz="2800" i="1">
                                          <a:latin typeface="Cambria Math"/>
                                        </a:rPr>
                                      </m:ctrlPr>
                                    </m:sSupPr>
                                    <m:e>
                                      <m:d>
                                        <m:dPr>
                                          <m:ctrlPr>
                                            <a:rPr lang="en-US" sz="2800" i="1">
                                              <a:latin typeface="Cambria Math"/>
                                            </a:rPr>
                                          </m:ctrlPr>
                                        </m:dPr>
                                        <m:e>
                                          <m:r>
                                            <a:rPr lang="en-US" sz="2800" i="1">
                                              <a:latin typeface="Cambria Math"/>
                                            </a:rPr>
                                            <m:t>4</m:t>
                                          </m:r>
                                          <m:r>
                                            <a:rPr lang="en-US" sz="2800" i="1">
                                              <a:latin typeface="Cambria Math"/>
                                            </a:rPr>
                                            <m:t>𝜋</m:t>
                                          </m:r>
                                          <m:r>
                                            <a:rPr lang="en-US" sz="2800" i="1">
                                              <a:latin typeface="Cambria Math"/>
                                            </a:rPr>
                                            <m:t>𝑅𝑓</m:t>
                                          </m:r>
                                        </m:e>
                                      </m:d>
                                    </m:e>
                                    <m:sup>
                                      <m:r>
                                        <a:rPr lang="en-US" sz="2800" i="1">
                                          <a:latin typeface="Cambria Math"/>
                                        </a:rPr>
                                        <m:t>2</m:t>
                                      </m:r>
                                    </m:sup>
                                  </m:sSup>
                                </m:den>
                              </m:f>
                            </m:e>
                          </m:d>
                        </m:e>
                      </m:func>
                      <m:r>
                        <a:rPr lang="en-US" sz="2800" i="1">
                          <a:latin typeface="Cambria Math"/>
                        </a:rPr>
                        <m:t>+10∗</m:t>
                      </m:r>
                      <m:r>
                        <m:rPr>
                          <m:sty m:val="p"/>
                        </m:rPr>
                        <a:rPr lang="en-US" sz="2800">
                          <a:latin typeface="Cambria Math"/>
                        </a:rPr>
                        <m:t>log</m:t>
                      </m:r>
                      <m:r>
                        <a:rPr lang="en-US" sz="2800" i="1">
                          <a:latin typeface="Cambria Math"/>
                        </a:rPr>
                        <m:t>(</m:t>
                      </m:r>
                      <m:sSup>
                        <m:sSupPr>
                          <m:ctrlPr>
                            <a:rPr lang="en-US" sz="2800" i="1">
                              <a:latin typeface="Cambria Math"/>
                            </a:rPr>
                          </m:ctrlPr>
                        </m:sSupPr>
                        <m:e>
                          <m:r>
                            <a:rPr lang="en-US" sz="2800" i="1">
                              <a:latin typeface="Cambria Math"/>
                            </a:rPr>
                            <m:t>𝑐𝑜𝑠</m:t>
                          </m:r>
                        </m:e>
                        <m:sup>
                          <m:r>
                            <a:rPr lang="en-US" sz="2800" i="1">
                              <a:latin typeface="Cambria Math"/>
                            </a:rPr>
                            <m:t>2</m:t>
                          </m:r>
                        </m:sup>
                      </m:sSup>
                      <m:r>
                        <a:rPr lang="en-US" sz="2800" i="1">
                          <a:latin typeface="Cambria Math"/>
                        </a:rPr>
                        <m:t>𝜑</m:t>
                      </m:r>
                      <m:r>
                        <a:rPr lang="en-US" sz="2800" i="1">
                          <a:latin typeface="Cambria Math"/>
                        </a:rPr>
                        <m:t>)</m:t>
                      </m:r>
                    </m:oMath>
                  </m:oMathPara>
                </a14:m>
                <a:endParaRPr lang="en-US" sz="2800" dirty="0" smtClean="0"/>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𝑃</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𝑃</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công</a:t>
                </a:r>
                <a:r>
                  <a:rPr lang="en-US" sz="2800" dirty="0" smtClean="0"/>
                  <a:t> </a:t>
                </a:r>
                <a:r>
                  <a:rPr lang="en-US" sz="2800" dirty="0" err="1" smtClean="0"/>
                  <a:t>suất</a:t>
                </a:r>
                <a:r>
                  <a:rPr lang="en-US" sz="2800" dirty="0" smtClean="0"/>
                  <a:t>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i="1" dirty="0" smtClean="0">
                        <a:latin typeface="Cambria Math"/>
                      </a:rPr>
                      <m:t>𝑑𝐵𝑚</m:t>
                    </m:r>
                  </m:oMath>
                </a14:m>
                <a:r>
                  <a:rPr lang="en-US" sz="2800" dirty="0" smtClean="0"/>
                  <a:t>).</a:t>
                </a:r>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𝐺</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𝐺</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độ</a:t>
                </a:r>
                <a:r>
                  <a:rPr lang="en-US" sz="2800" dirty="0" smtClean="0"/>
                  <a:t> </a:t>
                </a:r>
                <a:r>
                  <a:rPr lang="en-US" sz="2800" dirty="0" err="1" smtClean="0"/>
                  <a:t>lợi</a:t>
                </a:r>
                <a:r>
                  <a:rPr lang="en-US" sz="2800" dirty="0" smtClean="0"/>
                  <a:t> Antenna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b="0" i="1" smtClean="0">
                        <a:latin typeface="Cambria Math"/>
                      </a:rPr>
                      <m:t>𝑑𝐵𝑖</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𝑐</m:t>
                    </m:r>
                    <m:r>
                      <a:rPr lang="en-US" sz="2800" b="0" i="1" smtClean="0">
                        <a:latin typeface="Cambria Math"/>
                        <a:ea typeface="Cambria Math"/>
                      </a:rPr>
                      <m:t>≈3∗</m:t>
                    </m:r>
                    <m:sSup>
                      <m:sSupPr>
                        <m:ctrlPr>
                          <a:rPr lang="en-US" sz="2800" b="0" i="1" smtClean="0">
                            <a:latin typeface="Cambria Math"/>
                            <a:ea typeface="Cambria Math"/>
                          </a:rPr>
                        </m:ctrlPr>
                      </m:sSupPr>
                      <m:e>
                        <m:r>
                          <a:rPr lang="en-US" sz="2800" b="0" i="1" smtClean="0">
                            <a:latin typeface="Cambria Math"/>
                            <a:ea typeface="Cambria Math"/>
                          </a:rPr>
                          <m:t>10</m:t>
                        </m:r>
                      </m:e>
                      <m:sup>
                        <m:r>
                          <a:rPr lang="en-US" sz="2800" b="0" i="1" smtClean="0">
                            <a:latin typeface="Cambria Math"/>
                            <a:ea typeface="Cambria Math"/>
                          </a:rPr>
                          <m:t>8</m:t>
                        </m:r>
                      </m:sup>
                    </m:sSup>
                  </m:oMath>
                </a14:m>
                <a:r>
                  <a:rPr lang="en-US" sz="2800" dirty="0" smtClean="0"/>
                  <a:t> </a:t>
                </a:r>
                <a:r>
                  <a:rPr lang="en-US" sz="2800" dirty="0" err="1" smtClean="0"/>
                  <a:t>là</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ánh</a:t>
                </a:r>
                <a:r>
                  <a:rPr lang="en-US" sz="2800" dirty="0" smtClean="0"/>
                  <a:t> </a:t>
                </a:r>
                <a:r>
                  <a:rPr lang="en-US" sz="2800" dirty="0" err="1" smtClean="0"/>
                  <a:t>sáng</a:t>
                </a:r>
                <a:r>
                  <a:rPr lang="en-US" sz="2800" dirty="0"/>
                  <a:t> </a:t>
                </a:r>
                <a:r>
                  <a:rPr lang="en-US" sz="2800" dirty="0" smtClean="0"/>
                  <a:t>(</a:t>
                </a:r>
                <a14:m>
                  <m:oMath xmlns:m="http://schemas.openxmlformats.org/officeDocument/2006/math">
                    <m:r>
                      <a:rPr lang="en-US" sz="2800" b="0" i="1" smtClean="0">
                        <a:latin typeface="Cambria Math"/>
                      </a:rPr>
                      <m:t>𝑚</m:t>
                    </m:r>
                    <m:r>
                      <a:rPr lang="en-US" sz="2800" b="0" i="1" smtClean="0">
                        <a:latin typeface="Cambria Math"/>
                      </a:rPr>
                      <m:t>/</m:t>
                    </m:r>
                    <m:r>
                      <a:rPr lang="en-US" sz="2800" b="0" i="1" smtClean="0">
                        <a:latin typeface="Cambria Math"/>
                      </a:rPr>
                      <m:t>𝑠</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𝑓</m:t>
                    </m:r>
                  </m:oMath>
                </a14:m>
                <a:r>
                  <a:rPr lang="en-US" sz="2800" dirty="0" smtClean="0"/>
                  <a:t> </a:t>
                </a:r>
                <a:r>
                  <a:rPr lang="en-US" sz="2800" dirty="0" err="1" smtClean="0"/>
                  <a:t>là</a:t>
                </a:r>
                <a:r>
                  <a:rPr lang="en-US" sz="2800" dirty="0" smtClean="0"/>
                  <a:t> </a:t>
                </a:r>
                <a:r>
                  <a:rPr lang="en-US" sz="2800" dirty="0" err="1" smtClean="0"/>
                  <a:t>tần</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tín</a:t>
                </a:r>
                <a:r>
                  <a:rPr lang="en-US" sz="2800" dirty="0" smtClean="0"/>
                  <a:t> </a:t>
                </a:r>
                <a:r>
                  <a:rPr lang="en-US" sz="2800" dirty="0" err="1" smtClean="0"/>
                  <a:t>hiệu</a:t>
                </a:r>
                <a:r>
                  <a:rPr lang="en-US" sz="2800" dirty="0"/>
                  <a:t> </a:t>
                </a:r>
                <a:r>
                  <a:rPr lang="en-US" sz="2800" dirty="0" smtClean="0"/>
                  <a:t>(</a:t>
                </a:r>
                <a14:m>
                  <m:oMath xmlns:m="http://schemas.openxmlformats.org/officeDocument/2006/math">
                    <m:r>
                      <a:rPr lang="en-US" sz="2800" i="1" dirty="0" smtClean="0">
                        <a:latin typeface="Cambria Math"/>
                      </a:rPr>
                      <m:t>𝐻𝑧</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𝑅</m:t>
                    </m:r>
                  </m:oMath>
                </a14:m>
                <a:r>
                  <a:rPr lang="en-US" sz="2800" dirty="0" smtClean="0"/>
                  <a:t> </a:t>
                </a:r>
                <a:r>
                  <a:rPr lang="en-US" sz="2800" dirty="0" err="1" smtClean="0"/>
                  <a:t>là</a:t>
                </a:r>
                <a:r>
                  <a:rPr lang="en-US" sz="2800" dirty="0" smtClean="0"/>
                  <a:t> </a:t>
                </a:r>
                <a:r>
                  <a:rPr lang="en-US" sz="2800" dirty="0" err="1" smtClean="0"/>
                  <a:t>khoảng</a:t>
                </a:r>
                <a:r>
                  <a:rPr lang="en-US" sz="2800" dirty="0" smtClean="0"/>
                  <a:t> </a:t>
                </a:r>
                <a:r>
                  <a:rPr lang="en-US" sz="2800" dirty="0" err="1" smtClean="0"/>
                  <a:t>cách</a:t>
                </a:r>
                <a:r>
                  <a:rPr lang="en-US" sz="2800" dirty="0" smtClean="0"/>
                  <a:t> </a:t>
                </a:r>
                <a:r>
                  <a:rPr lang="en-US" sz="2800" dirty="0" err="1" smtClean="0"/>
                  <a:t>giữ</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thu</a:t>
                </a:r>
                <a:r>
                  <a:rPr lang="en-US" sz="2800" dirty="0" smtClean="0"/>
                  <a:t> </a:t>
                </a:r>
                <a:r>
                  <a:rPr lang="en-US" sz="2800" dirty="0" err="1" smtClean="0"/>
                  <a:t>và</a:t>
                </a:r>
                <a:r>
                  <a:rPr lang="en-US" sz="2800" dirty="0" smtClean="0"/>
                  <a:t> </a:t>
                </a:r>
                <a:r>
                  <a:rPr lang="en-US" sz="2800" dirty="0" err="1" smtClean="0"/>
                  <a:t>phát</a:t>
                </a:r>
                <a:r>
                  <a:rPr lang="en-US" sz="2800" dirty="0"/>
                  <a:t> </a:t>
                </a:r>
                <a:r>
                  <a:rPr lang="en-US" sz="2800" dirty="0" smtClean="0"/>
                  <a:t>(</a:t>
                </a:r>
                <a14:m>
                  <m:oMath xmlns:m="http://schemas.openxmlformats.org/officeDocument/2006/math">
                    <m:r>
                      <a:rPr lang="en-US" sz="2800" b="0" i="1" smtClean="0">
                        <a:latin typeface="Cambria Math"/>
                      </a:rPr>
                      <m:t>𝑚</m:t>
                    </m:r>
                  </m:oMath>
                </a14:m>
                <a:r>
                  <a:rPr lang="en-US" sz="2800" dirty="0" smtClean="0"/>
                  <a:t>).</a:t>
                </a:r>
              </a:p>
              <a:p>
                <a:pPr marL="1200150" lvl="1" indent="-457200">
                  <a:buFont typeface="Arial" panose="020B0604020202020204" pitchFamily="34" charset="0"/>
                  <a:buChar char="•"/>
                </a:pPr>
                <a:endParaRPr lang="en-US" sz="3200" dirty="0"/>
              </a:p>
            </p:txBody>
          </p:sp>
        </mc:Choice>
        <mc:Fallback>
          <p:sp>
            <p:nvSpPr>
              <p:cNvPr id="4" name="Content Placeholder 2"/>
              <p:cNvSpPr txBox="1">
                <a:spLocks noRot="1" noChangeAspect="1" noMove="1" noResize="1" noEditPoints="1" noAdjustHandles="1" noChangeArrowheads="1" noChangeShapeType="1" noTextEdit="1"/>
              </p:cNvSpPr>
              <p:nvPr/>
            </p:nvSpPr>
            <p:spPr>
              <a:xfrm>
                <a:off x="152400" y="1600200"/>
                <a:ext cx="8763000" cy="4337823"/>
              </a:xfrm>
              <a:prstGeom prst="rect">
                <a:avLst/>
              </a:prstGeom>
              <a:blipFill rotWithShape="1">
                <a:blip r:embed="rId2"/>
                <a:stretch>
                  <a:fillRect l="-1391" t="-1266"/>
                </a:stretch>
              </a:blipFill>
            </p:spPr>
            <p:txBody>
              <a:bodyPr/>
              <a:lstStyle/>
              <a:p>
                <a:r>
                  <a:rPr lang="en-US">
                    <a:noFill/>
                  </a:rPr>
                  <a:t> </a:t>
                </a:r>
              </a:p>
            </p:txBody>
          </p:sp>
        </mc:Fallback>
      </mc:AlternateContent>
      <p:sp>
        <p:nvSpPr>
          <p:cNvPr id="5"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spTree>
    <p:extLst>
      <p:ext uri="{BB962C8B-B14F-4D97-AF65-F5344CB8AC3E}">
        <p14:creationId xmlns:p14="http://schemas.microsoft.com/office/powerpoint/2010/main" val="522141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lang="en-US" dirty="0"/>
          </a:p>
        </p:txBody>
      </p:sp>
      <p:pic>
        <p:nvPicPr>
          <p:cNvPr id="4" name="Picture 3" descr="F:\luanvanword\C5-ImproveRSSI\formula\RSSIvsAngle.jp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20000" cy="3810000"/>
          </a:xfrm>
          <a:prstGeom prst="rect">
            <a:avLst/>
          </a:prstGeom>
          <a:noFill/>
          <a:ln>
            <a:noFill/>
          </a:ln>
        </p:spPr>
      </p:pic>
      <p:sp>
        <p:nvSpPr>
          <p:cNvPr id="5" name="Content Placeholder 2"/>
          <p:cNvSpPr txBox="1">
            <a:spLocks/>
          </p:cNvSpPr>
          <p:nvPr/>
        </p:nvSpPr>
        <p:spPr>
          <a:xfrm>
            <a:off x="228600" y="55626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Khảo</a:t>
            </a:r>
            <a:r>
              <a:rPr lang="en-US" sz="2800" dirty="0" smtClean="0"/>
              <a:t> </a:t>
            </a:r>
            <a:r>
              <a:rPr lang="en-US" sz="2800" dirty="0" err="1" smtClean="0"/>
              <a:t>sát</a:t>
            </a:r>
            <a:r>
              <a:rPr lang="en-US" sz="2800" dirty="0" smtClean="0"/>
              <a:t> RSSI </a:t>
            </a:r>
            <a:r>
              <a:rPr lang="en-US" sz="2800" dirty="0" err="1" smtClean="0"/>
              <a:t>tại</a:t>
            </a:r>
            <a:r>
              <a:rPr lang="en-US" sz="2800" dirty="0" smtClean="0"/>
              <a:t> </a:t>
            </a:r>
            <a:r>
              <a:rPr lang="en-US" sz="2800" dirty="0" err="1" smtClean="0"/>
              <a:t>các</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xung</a:t>
            </a:r>
            <a:r>
              <a:rPr lang="en-US" sz="2800" dirty="0" smtClean="0"/>
              <a:t> </a:t>
            </a:r>
            <a:r>
              <a:rPr lang="en-US" sz="2800" dirty="0" err="1" smtClean="0"/>
              <a:t>quanh</a:t>
            </a:r>
            <a:r>
              <a:rPr lang="en-US" sz="2800" dirty="0" smtClean="0"/>
              <a:t> Beacon</a:t>
            </a:r>
            <a:endParaRPr lang="en-US" sz="3200" dirty="0"/>
          </a:p>
        </p:txBody>
      </p:sp>
      <p:sp>
        <p:nvSpPr>
          <p:cNvPr id="6"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spTree>
    <p:extLst>
      <p:ext uri="{BB962C8B-B14F-4D97-AF65-F5344CB8AC3E}">
        <p14:creationId xmlns:p14="http://schemas.microsoft.com/office/powerpoint/2010/main" val="55287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quát</a:t>
            </a:r>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pic>
        <p:nvPicPr>
          <p:cNvPr id="1026" name="Picture 2" descr="F:\luanvanword\C6-BlockDiagram\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762000"/>
            <a:ext cx="7600950" cy="941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5.78035E-7 L -0.00451 -0.54104 " pathEditMode="relative" rAng="0" ptsTypes="AA">
                                      <p:cBhvr>
                                        <p:cTn id="6" dur="2000" fill="hold"/>
                                        <p:tgtEl>
                                          <p:spTgt spid="1026"/>
                                        </p:tgtEl>
                                        <p:attrNameLst>
                                          <p:attrName>ppt_x</p:attrName>
                                          <p:attrName>ppt_y</p:attrName>
                                        </p:attrNameLst>
                                      </p:cBhvr>
                                      <p:rCtr x="-226" y="-270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smtClean="0"/>
              <a:t>giá</a:t>
            </a:r>
            <a:r>
              <a:rPr lang="en-US" dirty="0" smtClean="0"/>
              <a:t>, </a:t>
            </a:r>
            <a:r>
              <a:rPr lang="en-US" dirty="0" err="1"/>
              <a:t>K</a:t>
            </a:r>
            <a:r>
              <a:rPr lang="en-US" dirty="0" err="1" smtClean="0"/>
              <a:t>ết</a:t>
            </a:r>
            <a:r>
              <a:rPr lang="en-US" dirty="0" smtClean="0"/>
              <a:t> </a:t>
            </a:r>
            <a:r>
              <a:rPr lang="en-US" dirty="0" err="1" smtClean="0"/>
              <a:t>luận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pic>
        <p:nvPicPr>
          <p:cNvPr id="4" name="Picture 3" descr="F:\luanvanword\C7-Result\Antenna\antenna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2194560" cy="2783101"/>
          </a:xfrm>
          <a:prstGeom prst="rect">
            <a:avLst/>
          </a:prstGeom>
          <a:noFill/>
          <a:ln>
            <a:noFill/>
          </a:ln>
        </p:spPr>
      </p:pic>
      <p:pic>
        <p:nvPicPr>
          <p:cNvPr id="5" name="Picture 4" descr="F:\luanvanword\C7-Result\Antenna\antenna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55" y="1524000"/>
            <a:ext cx="2079845" cy="2783101"/>
          </a:xfrm>
          <a:prstGeom prst="rect">
            <a:avLst/>
          </a:prstGeom>
          <a:noFill/>
          <a:ln>
            <a:noFill/>
          </a:ln>
        </p:spPr>
      </p:pic>
      <p:pic>
        <p:nvPicPr>
          <p:cNvPr id="6" name="Picture 5" descr="F:\luanvanword\C7-Result\Antenna\antenna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524000"/>
            <a:ext cx="2194560" cy="2783101"/>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779230032"/>
              </p:ext>
            </p:extLst>
          </p:nvPr>
        </p:nvGraphicFramePr>
        <p:xfrm>
          <a:off x="1371600" y="4648200"/>
          <a:ext cx="6477000" cy="1219200"/>
        </p:xfrm>
        <a:graphic>
          <a:graphicData uri="http://schemas.openxmlformats.org/drawingml/2006/table">
            <a:tbl>
              <a:tblPr firstRow="1" firstCol="1" bandRow="1">
                <a:tableStyleId>{5C22544A-7EE6-4342-B048-85BDC9FD1C3A}</a:tableStyleId>
              </a:tblPr>
              <a:tblGrid>
                <a:gridCol w="1618890"/>
                <a:gridCol w="1618890"/>
                <a:gridCol w="1619610"/>
                <a:gridCol w="1619610"/>
              </a:tblGrid>
              <a:tr h="406400">
                <a:tc>
                  <a:txBody>
                    <a:bodyPr/>
                    <a:lstStyle/>
                    <a:p>
                      <a:pPr marL="0" marR="0" indent="0" algn="ctr">
                        <a:lnSpc>
                          <a:spcPct val="150000"/>
                        </a:lnSpc>
                        <a:spcBef>
                          <a:spcPts val="0"/>
                        </a:spcBef>
                        <a:spcAft>
                          <a:spcPts val="0"/>
                        </a:spcAft>
                      </a:pPr>
                      <a:r>
                        <a:rPr lang="en-US" sz="1300">
                          <a:effectLst/>
                        </a:rPr>
                        <a:t> </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Gain (dBi)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9</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1.8</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Length (mm)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390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110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r>
            </a:tbl>
          </a:graphicData>
        </a:graphic>
      </p:graphicFrame>
      <p:sp>
        <p:nvSpPr>
          <p:cNvPr id="8" name="Content Placeholder 2"/>
          <p:cNvSpPr txBox="1">
            <a:spLocks/>
          </p:cNvSpPr>
          <p:nvPr/>
        </p:nvSpPr>
        <p:spPr>
          <a:xfrm>
            <a:off x="3048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Thông</a:t>
            </a:r>
            <a:r>
              <a:rPr lang="en-US" sz="2800" dirty="0" smtClean="0"/>
              <a:t> </a:t>
            </a:r>
            <a:r>
              <a:rPr lang="en-US" sz="2800" dirty="0" err="1" smtClean="0"/>
              <a:t>số</a:t>
            </a:r>
            <a:r>
              <a:rPr lang="en-US" sz="2800" dirty="0" smtClean="0"/>
              <a:t> </a:t>
            </a:r>
            <a:r>
              <a:rPr lang="en-US" sz="2800" dirty="0" err="1" smtClean="0"/>
              <a:t>các</a:t>
            </a:r>
            <a:r>
              <a:rPr lang="en-US" sz="2800" dirty="0" smtClean="0"/>
              <a:t> </a:t>
            </a:r>
            <a:r>
              <a:rPr lang="en-US" sz="2800" dirty="0" err="1" smtClean="0"/>
              <a:t>loại</a:t>
            </a:r>
            <a:r>
              <a:rPr lang="en-US" sz="2800" dirty="0" smtClean="0"/>
              <a:t> Antenna</a:t>
            </a:r>
            <a:endParaRPr lang="en-US" sz="3600" dirty="0"/>
          </a:p>
        </p:txBody>
      </p:sp>
    </p:spTree>
    <p:extLst>
      <p:ext uri="{BB962C8B-B14F-4D97-AF65-F5344CB8AC3E}">
        <p14:creationId xmlns:p14="http://schemas.microsoft.com/office/powerpoint/2010/main" val="412028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ntenna\raw2020.04.23.jp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096000" cy="3048000"/>
          </a:xfrm>
          <a:prstGeom prst="rect">
            <a:avLst/>
          </a:prstGeom>
          <a:noFill/>
          <a:ln>
            <a:noFill/>
          </a:ln>
        </p:spPr>
      </p:pic>
      <p:sp>
        <p:nvSpPr>
          <p:cNvPr id="5" name="Content Placeholder 2"/>
          <p:cNvSpPr txBox="1">
            <a:spLocks/>
          </p:cNvSpPr>
          <p:nvPr/>
        </p:nvSpPr>
        <p:spPr>
          <a:xfrm>
            <a:off x="228600" y="56997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thô</a:t>
            </a:r>
            <a:r>
              <a:rPr lang="en-US" sz="2800" dirty="0" smtClean="0"/>
              <a:t> </a:t>
            </a:r>
            <a:r>
              <a:rPr lang="en-US" sz="2800" dirty="0" err="1" smtClean="0"/>
              <a:t>thu</a:t>
            </a:r>
            <a:r>
              <a:rPr lang="en-US" sz="2800" dirty="0" smtClean="0"/>
              <a:t> </a:t>
            </a:r>
            <a:r>
              <a:rPr lang="en-US" sz="2800" dirty="0" err="1" smtClean="0"/>
              <a:t>được</a:t>
            </a:r>
            <a:endParaRPr lang="en-US" sz="3600" dirty="0"/>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1990606923"/>
                  </p:ext>
                </p:extLst>
              </p:nvPr>
            </p:nvGraphicFramePr>
            <p:xfrm>
              <a:off x="1560195" y="45314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14:m>
                            <m:oMath xmlns:m="http://schemas.openxmlformats.org/officeDocument/2006/math">
                              <m:r>
                                <a:rPr lang="en-US" sz="1300">
                                  <a:effectLst/>
                                  <a:latin typeface="Cambria Math"/>
                                </a:rPr>
                                <m:t>∆</m:t>
                              </m:r>
                              <m:r>
                                <a:rPr lang="en-US" sz="1300">
                                  <a:effectLst/>
                                  <a:latin typeface="Cambria Math"/>
                                </a:rPr>
                                <m:t>𝑅𝑆𝑆𝐼</m:t>
                              </m:r>
                            </m:oMath>
                          </a14:m>
                          <a:r>
                            <a:rPr lang="en-US" sz="1300">
                              <a:effectLst/>
                            </a:rPr>
                            <a:t> (dBm)</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304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1990606923"/>
                  </p:ext>
                </p:extLst>
              </p:nvPr>
            </p:nvGraphicFramePr>
            <p:xfrm>
              <a:off x="1560195" y="45314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29718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endParaRPr lang="en-US"/>
                        </a:p>
                      </a:txBody>
                      <a:tcPr marL="68580" marR="68580" marT="0" marB="0" anchor="ctr">
                        <a:blipFill rotWithShape="1">
                          <a:blip r:embed="rId3"/>
                          <a:stretch>
                            <a:fillRect l="-299574" r="-426" b="-322449"/>
                          </a:stretch>
                        </a:blipFill>
                      </a:tcPr>
                    </a:tc>
                  </a:tr>
                  <a:tr h="29718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Fallback>
      </mc:AlternateContent>
      <p:sp>
        <p:nvSpPr>
          <p:cNvPr id="7"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spTree>
    <p:extLst>
      <p:ext uri="{BB962C8B-B14F-4D97-AF65-F5344CB8AC3E}">
        <p14:creationId xmlns:p14="http://schemas.microsoft.com/office/powerpoint/2010/main" val="818152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ntenna\kal2020.04.23.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4461"/>
            <a:ext cx="7620000" cy="3810000"/>
          </a:xfrm>
          <a:prstGeom prst="rect">
            <a:avLst/>
          </a:prstGeom>
          <a:noFill/>
          <a:ln>
            <a:noFill/>
          </a:ln>
        </p:spPr>
      </p:pic>
      <p:sp>
        <p:nvSpPr>
          <p:cNvPr id="5" name="Content Placeholder 2"/>
          <p:cNvSpPr txBox="1">
            <a:spLocks/>
          </p:cNvSpPr>
          <p:nvPr/>
        </p:nvSpPr>
        <p:spPr>
          <a:xfrm>
            <a:off x="228600" y="56997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thu</a:t>
            </a:r>
            <a:r>
              <a:rPr lang="en-US" sz="2800" dirty="0" smtClean="0"/>
              <a:t> </a:t>
            </a:r>
            <a:r>
              <a:rPr lang="en-US" sz="2800" dirty="0" err="1" smtClean="0"/>
              <a:t>được</a:t>
            </a:r>
            <a:r>
              <a:rPr lang="en-US" sz="2800" dirty="0" smtClean="0"/>
              <a:t> </a:t>
            </a:r>
            <a:r>
              <a:rPr lang="en-US" sz="2800" dirty="0" err="1" smtClean="0"/>
              <a:t>sau</a:t>
            </a:r>
            <a:r>
              <a:rPr lang="en-US" sz="2800" dirty="0" smtClean="0"/>
              <a:t> </a:t>
            </a:r>
            <a:r>
              <a:rPr lang="en-US" sz="2800" dirty="0" err="1" smtClean="0"/>
              <a:t>Kalman</a:t>
            </a:r>
            <a:endParaRPr lang="en-US" sz="3600" dirty="0"/>
          </a:p>
        </p:txBody>
      </p:sp>
      <p:sp>
        <p:nvSpPr>
          <p:cNvPr id="7"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spTree>
    <p:extLst>
      <p:ext uri="{BB962C8B-B14F-4D97-AF65-F5344CB8AC3E}">
        <p14:creationId xmlns:p14="http://schemas.microsoft.com/office/powerpoint/2010/main" val="1981741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luanvanword\C7-Result\DayNight\R93.jpg"/>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6858000" cy="4572000"/>
          </a:xfrm>
          <a:prstGeom prst="rect">
            <a:avLst/>
          </a:prstGeom>
          <a:noFill/>
          <a:ln>
            <a:noFill/>
          </a:ln>
        </p:spPr>
      </p:pic>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Khảo</a:t>
            </a:r>
            <a:r>
              <a:rPr lang="en-US" sz="3200" dirty="0" smtClean="0"/>
              <a:t> </a:t>
            </a:r>
            <a:r>
              <a:rPr lang="en-US" sz="3200" dirty="0" err="1" smtClean="0"/>
              <a:t>sát</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môi</a:t>
            </a:r>
            <a:r>
              <a:rPr lang="en-US" sz="3200" dirty="0" smtClean="0"/>
              <a:t> </a:t>
            </a:r>
            <a:r>
              <a:rPr lang="en-US" sz="3200" dirty="0" err="1" smtClean="0"/>
              <a:t>trường</a:t>
            </a:r>
            <a:endParaRPr lang="en-US" sz="3200" dirty="0"/>
          </a:p>
        </p:txBody>
      </p:sp>
      <p:sp>
        <p:nvSpPr>
          <p:cNvPr id="6" name="Content Placeholder 2"/>
          <p:cNvSpPr txBox="1">
            <a:spLocks/>
          </p:cNvSpPr>
          <p:nvPr/>
        </p:nvSpPr>
        <p:spPr>
          <a:xfrm>
            <a:off x="228600" y="56388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Dữ</a:t>
            </a:r>
            <a:r>
              <a:rPr lang="en-US" sz="2800" dirty="0"/>
              <a:t> </a:t>
            </a:r>
            <a:r>
              <a:rPr lang="en-US" sz="2800" dirty="0" err="1"/>
              <a:t>liệu</a:t>
            </a:r>
            <a:r>
              <a:rPr lang="en-US" sz="2800" dirty="0"/>
              <a:t> RSSI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r>
              <a:rPr lang="en-US" sz="2800" dirty="0"/>
              <a:t> </a:t>
            </a:r>
            <a:r>
              <a:rPr lang="en-US" sz="2800" dirty="0" err="1"/>
              <a:t>sau</a:t>
            </a:r>
            <a:r>
              <a:rPr lang="en-US" sz="2800" dirty="0"/>
              <a:t> </a:t>
            </a:r>
            <a:r>
              <a:rPr lang="en-US" sz="2800" dirty="0" err="1"/>
              <a:t>Kalman</a:t>
            </a:r>
            <a:endParaRPr lang="en-US" sz="3200" dirty="0"/>
          </a:p>
        </p:txBody>
      </p:sp>
    </p:spTree>
    <p:extLst>
      <p:ext uri="{BB962C8B-B14F-4D97-AF65-F5344CB8AC3E}">
        <p14:creationId xmlns:p14="http://schemas.microsoft.com/office/powerpoint/2010/main" val="42041184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DayNight\Delta93.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858000" cy="4572000"/>
          </a:xfrm>
          <a:prstGeom prst="rect">
            <a:avLst/>
          </a:prstGeom>
          <a:noFill/>
          <a:ln>
            <a:noFill/>
          </a:ln>
        </p:spPr>
      </p:pic>
      <p:sp>
        <p:nvSpPr>
          <p:cNvPr id="5" name="Content Placeholder 2"/>
          <p:cNvSpPr txBox="1">
            <a:spLocks/>
          </p:cNvSpPr>
          <p:nvPr/>
        </p:nvSpPr>
        <p:spPr>
          <a:xfrm>
            <a:off x="228600" y="59283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Khoảng</a:t>
            </a:r>
            <a:r>
              <a:rPr lang="en-US" sz="2800" dirty="0"/>
              <a:t> </a:t>
            </a:r>
            <a:r>
              <a:rPr lang="en-US" sz="2800" dirty="0" err="1"/>
              <a:t>cách</a:t>
            </a:r>
            <a:r>
              <a:rPr lang="en-US" sz="2800" dirty="0"/>
              <a:t> </a:t>
            </a:r>
            <a:r>
              <a:rPr lang="en-US" sz="2800" dirty="0" err="1"/>
              <a:t>tìm</a:t>
            </a:r>
            <a:r>
              <a:rPr lang="en-US" sz="2800" dirty="0"/>
              <a:t> </a:t>
            </a:r>
            <a:r>
              <a:rPr lang="en-US" sz="2800" dirty="0" err="1"/>
              <a:t>được</a:t>
            </a:r>
            <a:r>
              <a:rPr lang="en-US" sz="2800" dirty="0"/>
              <a:t> </a:t>
            </a:r>
            <a:r>
              <a:rPr lang="en-US" sz="2800" dirty="0" err="1"/>
              <a:t>và</a:t>
            </a:r>
            <a:r>
              <a:rPr lang="en-US" sz="2800" dirty="0"/>
              <a:t> </a:t>
            </a:r>
            <a:r>
              <a:rPr lang="en-US" sz="2800" dirty="0" err="1"/>
              <a:t>sai</a:t>
            </a:r>
            <a:r>
              <a:rPr lang="en-US" sz="2800" dirty="0"/>
              <a:t> </a:t>
            </a:r>
            <a:r>
              <a:rPr lang="en-US" sz="2800" dirty="0" err="1"/>
              <a:t>số</a:t>
            </a:r>
            <a:r>
              <a:rPr lang="en-US" sz="2800" dirty="0"/>
              <a:t>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endParaRPr lang="en-US" sz="3200" dirty="0"/>
          </a:p>
        </p:txBody>
      </p:sp>
      <p:sp>
        <p:nvSpPr>
          <p:cNvPr id="6" name="Content Placeholder 2"/>
          <p:cNvSpPr>
            <a:spLocks noGrp="1"/>
          </p:cNvSpPr>
          <p:nvPr>
            <p:ph idx="1"/>
          </p:nvPr>
        </p:nvSpPr>
        <p:spPr>
          <a:xfrm>
            <a:off x="228600" y="822957"/>
            <a:ext cx="8686800" cy="624843"/>
          </a:xfrm>
        </p:spPr>
        <p:txBody>
          <a:bodyPr>
            <a:normAutofit/>
          </a:bodyPr>
          <a:lstStyle/>
          <a:p>
            <a:pPr algn="ctr"/>
            <a:r>
              <a:rPr lang="en-US" sz="3200" dirty="0" err="1" smtClean="0"/>
              <a:t>Khảo</a:t>
            </a:r>
            <a:r>
              <a:rPr lang="en-US" sz="3200" dirty="0" smtClean="0"/>
              <a:t> </a:t>
            </a:r>
            <a:r>
              <a:rPr lang="en-US" sz="3200" dirty="0" err="1" smtClean="0"/>
              <a:t>sát</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môi</a:t>
            </a:r>
            <a:r>
              <a:rPr lang="en-US" sz="3200" dirty="0" smtClean="0"/>
              <a:t> </a:t>
            </a:r>
            <a:r>
              <a:rPr lang="en-US" sz="3200" dirty="0" err="1" smtClean="0"/>
              <a:t>trường</a:t>
            </a:r>
            <a:endParaRPr lang="en-US" sz="3200" dirty="0"/>
          </a:p>
        </p:txBody>
      </p:sp>
    </p:spTree>
    <p:extLst>
      <p:ext uri="{BB962C8B-B14F-4D97-AF65-F5344CB8AC3E}">
        <p14:creationId xmlns:p14="http://schemas.microsoft.com/office/powerpoint/2010/main" val="3800601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trong</a:t>
            </a:r>
            <a:r>
              <a:rPr lang="en-US" sz="3200" dirty="0" smtClean="0"/>
              <a:t> </a:t>
            </a:r>
            <a:r>
              <a:rPr lang="en-US" sz="3200" dirty="0" err="1" smtClean="0"/>
              <a:t>nhà</a:t>
            </a:r>
            <a:endParaRPr lang="en-US" sz="3200"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719943" y="1447800"/>
            <a:ext cx="5867400" cy="4400550"/>
          </a:xfrm>
          <a:prstGeom prst="rect">
            <a:avLst/>
          </a:prstGeom>
          <a:noFill/>
          <a:ln>
            <a:noFill/>
          </a:ln>
        </p:spPr>
      </p:pic>
      <p:sp>
        <p:nvSpPr>
          <p:cNvPr id="5" name="Content Placeholder 2"/>
          <p:cNvSpPr txBox="1">
            <a:spLocks/>
          </p:cNvSpPr>
          <p:nvPr/>
        </p:nvSpPr>
        <p:spPr>
          <a:xfrm>
            <a:off x="228600" y="5775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trong</a:t>
            </a:r>
            <a:r>
              <a:rPr lang="en-US" sz="2800" dirty="0" smtClean="0"/>
              <a:t> </a:t>
            </a:r>
            <a:r>
              <a:rPr lang="en-US" sz="2800" dirty="0" err="1" smtClean="0"/>
              <a:t>nhà</a:t>
            </a:r>
            <a:endParaRPr lang="en-US" sz="3200" dirty="0"/>
          </a:p>
        </p:txBody>
      </p:sp>
    </p:spTree>
    <p:extLst>
      <p:ext uri="{BB962C8B-B14F-4D97-AF65-F5344CB8AC3E}">
        <p14:creationId xmlns:p14="http://schemas.microsoft.com/office/powerpoint/2010/main" val="212262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luanvanword\powerpoint\GiioiThieu\I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19200"/>
            <a:ext cx="307512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pPr algn="l"/>
            <a:r>
              <a:rPr lang="en-US" dirty="0" smtClean="0"/>
              <a:t>1. </a:t>
            </a: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sp>
        <p:nvSpPr>
          <p:cNvPr id="18" name="Date Placeholder 17"/>
          <p:cNvSpPr>
            <a:spLocks noGrp="1"/>
          </p:cNvSpPr>
          <p:nvPr>
            <p:ph type="dt" sz="half" idx="10"/>
          </p:nvPr>
        </p:nvSpPr>
        <p:spPr/>
        <p:txBody>
          <a:bodyPr/>
          <a:lstStyle/>
          <a:p>
            <a:fld id="{0A9C762A-2286-49DE-937D-82B4FA016D6C}" type="datetime1">
              <a:rPr lang="en-US" smtClean="0"/>
              <a:t>7/27/2020</a:t>
            </a:fld>
            <a:endParaRPr lang="en-US"/>
          </a:p>
        </p:txBody>
      </p:sp>
      <p:sp>
        <p:nvSpPr>
          <p:cNvPr id="19" name="Slide Number Placeholder 18"/>
          <p:cNvSpPr>
            <a:spLocks noGrp="1"/>
          </p:cNvSpPr>
          <p:nvPr>
            <p:ph type="sldNum" sz="quarter" idx="12"/>
          </p:nvPr>
        </p:nvSpPr>
        <p:spPr/>
        <p:txBody>
          <a:bodyPr/>
          <a:lstStyle/>
          <a:p>
            <a:fld id="{F3B462BE-C45E-4935-BE55-C65AB9E01E91}" type="slidenum">
              <a:rPr lang="en-US" smtClean="0"/>
              <a:pPr/>
              <a:t>3</a:t>
            </a:fld>
            <a:endParaRPr lang="en-US" dirty="0"/>
          </a:p>
        </p:txBody>
      </p:sp>
      <p:pic>
        <p:nvPicPr>
          <p:cNvPr id="1026" name="Picture 2" descr="F:\luanvanword\powerpoint\GiioiThieu\IP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0" y="1219200"/>
            <a:ext cx="6033680" cy="4495800"/>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7"/>
          <p:cNvSpPr>
            <a:spLocks noGrp="1"/>
          </p:cNvSpPr>
          <p:nvPr>
            <p:ph idx="1"/>
          </p:nvPr>
        </p:nvSpPr>
        <p:spPr>
          <a:xfrm>
            <a:off x="228600" y="2087878"/>
            <a:ext cx="8686800" cy="2758443"/>
          </a:xfrm>
        </p:spPr>
        <p:txBody>
          <a:bodyPr>
            <a:normAutofit/>
          </a:bodyPr>
          <a:lstStyle/>
          <a:p>
            <a:r>
              <a:rPr lang="vi-VN" sz="3200" dirty="0"/>
              <a:t>Hệ thống Định vị trong nhà là giải pháp nhằm xác định vị trí đối tượng hoặc người bên trong tòa nhà bằng cách sử dụng sóng vô tuyến điện, từ trường, tín hiệu âm thanh...được thu thập bởi các thiết bị di động.</a:t>
            </a:r>
            <a:endParaRPr lang="en-US" sz="3200" dirty="0"/>
          </a:p>
        </p:txBody>
      </p:sp>
    </p:spTree>
    <p:extLst>
      <p:ext uri="{BB962C8B-B14F-4D97-AF65-F5344CB8AC3E}">
        <p14:creationId xmlns:p14="http://schemas.microsoft.com/office/powerpoint/2010/main" val="41048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8"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RecorrectRSSI\ERROR.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858000" cy="4572000"/>
          </a:xfrm>
          <a:prstGeom prst="rect">
            <a:avLst/>
          </a:prstGeom>
          <a:noFill/>
          <a:ln>
            <a:noFill/>
          </a:ln>
        </p:spPr>
      </p:pic>
      <p:sp>
        <p:nvSpPr>
          <p:cNvPr id="5" name="Content Placeholder 2"/>
          <p:cNvSpPr txBox="1">
            <a:spLocks/>
          </p:cNvSpPr>
          <p:nvPr/>
        </p:nvSpPr>
        <p:spPr>
          <a:xfrm>
            <a:off x="228600" y="56997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đạt</a:t>
            </a:r>
            <a:r>
              <a:rPr lang="en-US" sz="2800" dirty="0"/>
              <a:t> </a:t>
            </a:r>
            <a:r>
              <a:rPr lang="en-US" sz="2800" dirty="0" err="1" smtClean="0"/>
              <a:t>được</a:t>
            </a:r>
            <a:endParaRPr lang="en-US" sz="3200" dirty="0"/>
          </a:p>
        </p:txBody>
      </p:sp>
      <p:sp>
        <p:nvSpPr>
          <p:cNvPr id="7"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trong</a:t>
            </a:r>
            <a:r>
              <a:rPr lang="en-US" sz="3200" dirty="0" smtClean="0"/>
              <a:t> </a:t>
            </a:r>
            <a:r>
              <a:rPr lang="en-US" sz="3200" dirty="0" err="1" smtClean="0"/>
              <a:t>nhà</a:t>
            </a:r>
            <a:endParaRPr lang="en-US" sz="3200" dirty="0"/>
          </a:p>
        </p:txBody>
      </p:sp>
    </p:spTree>
    <p:extLst>
      <p:ext uri="{BB962C8B-B14F-4D97-AF65-F5344CB8AC3E}">
        <p14:creationId xmlns:p14="http://schemas.microsoft.com/office/powerpoint/2010/main" val="1607972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pic>
        <p:nvPicPr>
          <p:cNvPr id="4" name="Picture 3" descr="F:\luanvanword\C7-Result\ALl\2020.07.15\map.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28431"/>
            <a:ext cx="5867400" cy="4400550"/>
          </a:xfrm>
          <a:prstGeom prst="rect">
            <a:avLst/>
          </a:prstGeom>
          <a:noFill/>
          <a:ln>
            <a:noFill/>
          </a:ln>
        </p:spPr>
      </p:pic>
      <p:sp>
        <p:nvSpPr>
          <p:cNvPr id="5" name="Content Placeholder 2"/>
          <p:cNvSpPr txBox="1">
            <a:spLocks/>
          </p:cNvSpPr>
          <p:nvPr/>
        </p:nvSpPr>
        <p:spPr>
          <a:xfrm>
            <a:off x="228600" y="57150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ngoài</a:t>
            </a:r>
            <a:r>
              <a:rPr lang="en-US" sz="2800" dirty="0" smtClean="0"/>
              <a:t> </a:t>
            </a:r>
            <a:r>
              <a:rPr lang="en-US" sz="2800" dirty="0" err="1" smtClean="0"/>
              <a:t>trời</a:t>
            </a:r>
            <a:endParaRPr lang="en-US" sz="2800" dirty="0"/>
          </a:p>
        </p:txBody>
      </p:sp>
    </p:spTree>
    <p:extLst>
      <p:ext uri="{BB962C8B-B14F-4D97-AF65-F5344CB8AC3E}">
        <p14:creationId xmlns:p14="http://schemas.microsoft.com/office/powerpoint/2010/main" val="1360425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Ll\2020.07.15\ERR_x13.34_y10.68.jp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20000" cy="4572000"/>
          </a:xfrm>
          <a:prstGeom prst="rect">
            <a:avLst/>
          </a:prstGeom>
          <a:noFill/>
          <a:ln>
            <a:noFill/>
          </a:ln>
        </p:spPr>
      </p:pic>
      <p:sp>
        <p:nvSpPr>
          <p:cNvPr id="5" name="Content Placeholder 2"/>
          <p:cNvSpPr txBox="1">
            <a:spLocks/>
          </p:cNvSpPr>
          <p:nvPr/>
        </p:nvSpPr>
        <p:spPr>
          <a:xfrm>
            <a:off x="152400" y="5849122"/>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ngoài</a:t>
            </a:r>
            <a:r>
              <a:rPr lang="en-US" sz="2800" dirty="0"/>
              <a:t> </a:t>
            </a:r>
            <a:r>
              <a:rPr lang="en-US" sz="2800" dirty="0" err="1"/>
              <a:t>trời</a:t>
            </a:r>
            <a:r>
              <a:rPr lang="en-US" sz="2800" dirty="0"/>
              <a:t> </a:t>
            </a:r>
            <a:r>
              <a:rPr lang="en-US" sz="2800" dirty="0" err="1"/>
              <a:t>khi</a:t>
            </a:r>
            <a:r>
              <a:rPr lang="en-US" sz="2800" dirty="0"/>
              <a:t> </a:t>
            </a:r>
            <a:r>
              <a:rPr lang="en-US" sz="2800" dirty="0" err="1"/>
              <a:t>đặt</a:t>
            </a:r>
            <a:r>
              <a:rPr lang="en-US" sz="2800" dirty="0"/>
              <a:t> Tag </a:t>
            </a:r>
            <a:r>
              <a:rPr lang="en-US" sz="2800" dirty="0" err="1"/>
              <a:t>tại</a:t>
            </a:r>
            <a:r>
              <a:rPr lang="en-US" sz="2800" dirty="0"/>
              <a:t> [13.34, 10.68]</a:t>
            </a:r>
          </a:p>
        </p:txBody>
      </p:sp>
      <p:sp>
        <p:nvSpPr>
          <p:cNvPr id="6" name="Content Placeholder 2"/>
          <p:cNvSpPr txBox="1">
            <a:spLocks/>
          </p:cNvSpPr>
          <p:nvPr/>
        </p:nvSpPr>
        <p:spPr>
          <a:xfrm>
            <a:off x="228600" y="822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spTree>
    <p:extLst>
      <p:ext uri="{BB962C8B-B14F-4D97-AF65-F5344CB8AC3E}">
        <p14:creationId xmlns:p14="http://schemas.microsoft.com/office/powerpoint/2010/main" val="2632902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4" name="Content Placeholder 2"/>
          <p:cNvSpPr txBox="1">
            <a:spLocks/>
          </p:cNvSpPr>
          <p:nvPr/>
        </p:nvSpPr>
        <p:spPr>
          <a:xfrm>
            <a:off x="219919" y="5852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trước</a:t>
            </a:r>
            <a:r>
              <a:rPr lang="en-US" sz="2800" dirty="0"/>
              <a:t> </a:t>
            </a:r>
            <a:r>
              <a:rPr lang="en-US" sz="2800" dirty="0" err="1"/>
              <a:t>và</a:t>
            </a:r>
            <a:r>
              <a:rPr lang="en-US" sz="2800" dirty="0"/>
              <a:t> </a:t>
            </a:r>
            <a:r>
              <a:rPr lang="en-US" sz="2800" dirty="0" err="1"/>
              <a:t>sau</a:t>
            </a:r>
            <a:r>
              <a:rPr lang="en-US" sz="2800" dirty="0"/>
              <a:t> </a:t>
            </a:r>
            <a:r>
              <a:rPr lang="en-US" sz="2800" dirty="0" err="1"/>
              <a:t>khi</a:t>
            </a:r>
            <a:r>
              <a:rPr lang="en-US" sz="2800" dirty="0"/>
              <a:t> di </a:t>
            </a:r>
            <a:r>
              <a:rPr lang="en-US" sz="2800" dirty="0" err="1"/>
              <a:t>chuyển</a:t>
            </a:r>
            <a:r>
              <a:rPr lang="en-US" sz="2800" dirty="0"/>
              <a:t> </a:t>
            </a:r>
            <a:r>
              <a:rPr lang="en-US" sz="2800" dirty="0" err="1"/>
              <a:t>thiết</a:t>
            </a:r>
            <a:r>
              <a:rPr lang="en-US" sz="2800" dirty="0"/>
              <a:t> </a:t>
            </a:r>
            <a:r>
              <a:rPr lang="en-US" sz="2800" dirty="0" err="1"/>
              <a:t>bị</a:t>
            </a:r>
            <a:endParaRPr lang="en-US" sz="2800" dirty="0"/>
          </a:p>
        </p:txBody>
      </p:sp>
      <p:pic>
        <p:nvPicPr>
          <p:cNvPr id="5" name="Picture 4" descr="F:\luanvanword\C7-Result\ALl\2020.07.15\ERR_next_x5.55_y10.68.jp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620000" cy="4572000"/>
          </a:xfrm>
          <a:prstGeom prst="rect">
            <a:avLst/>
          </a:prstGeom>
          <a:noFill/>
          <a:ln>
            <a:noFill/>
          </a:ln>
        </p:spPr>
      </p:pic>
      <p:sp>
        <p:nvSpPr>
          <p:cNvPr id="6" name="Content Placeholder 2"/>
          <p:cNvSpPr txBox="1">
            <a:spLocks/>
          </p:cNvSpPr>
          <p:nvPr/>
        </p:nvSpPr>
        <p:spPr>
          <a:xfrm>
            <a:off x="228600" y="822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spTree>
    <p:extLst>
      <p:ext uri="{BB962C8B-B14F-4D97-AF65-F5344CB8AC3E}">
        <p14:creationId xmlns:p14="http://schemas.microsoft.com/office/powerpoint/2010/main" val="3519114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Tổng</a:t>
            </a:r>
            <a:r>
              <a:rPr lang="en-US" sz="3200" dirty="0" smtClean="0"/>
              <a:t> </a:t>
            </a:r>
            <a:r>
              <a:rPr lang="en-US" sz="3200" dirty="0" err="1" smtClean="0"/>
              <a:t>kết</a:t>
            </a:r>
            <a:r>
              <a:rPr lang="en-US" sz="3200" dirty="0" smtClean="0"/>
              <a:t> </a:t>
            </a:r>
            <a:r>
              <a:rPr lang="en-US" sz="3200" dirty="0" err="1" smtClean="0"/>
              <a:t>sai</a:t>
            </a:r>
            <a:r>
              <a:rPr lang="en-US" sz="3200" dirty="0" smtClean="0"/>
              <a:t> </a:t>
            </a:r>
            <a:r>
              <a:rPr lang="en-US" sz="3200" dirty="0" err="1" smtClean="0"/>
              <a:t>số</a:t>
            </a:r>
            <a:endParaRPr lang="en-US" sz="3200" dirty="0" smtClean="0"/>
          </a:p>
          <a:p>
            <a:pPr algn="ct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598901343"/>
              </p:ext>
            </p:extLst>
          </p:nvPr>
        </p:nvGraphicFramePr>
        <p:xfrm>
          <a:off x="914400" y="1405267"/>
          <a:ext cx="7543799" cy="4663440"/>
        </p:xfrm>
        <a:graphic>
          <a:graphicData uri="http://schemas.openxmlformats.org/drawingml/2006/table">
            <a:tbl>
              <a:tblPr firstRow="1" firstCol="1" bandRow="1">
                <a:tableStyleId>{5C22544A-7EE6-4342-B048-85BDC9FD1C3A}</a:tableStyleId>
              </a:tblPr>
              <a:tblGrid>
                <a:gridCol w="6423034"/>
                <a:gridCol w="1120765"/>
              </a:tblGrid>
              <a:tr h="266671">
                <a:tc>
                  <a:txBody>
                    <a:bodyPr/>
                    <a:lstStyle/>
                    <a:p>
                      <a:pPr marL="0" marR="0" indent="0" algn="ctr">
                        <a:lnSpc>
                          <a:spcPct val="150000"/>
                        </a:lnSpc>
                        <a:spcBef>
                          <a:spcPts val="0"/>
                        </a:spcBef>
                        <a:spcAft>
                          <a:spcPts val="0"/>
                        </a:spcAft>
                      </a:pPr>
                      <a:r>
                        <a:rPr lang="en-US" sz="1200" dirty="0" err="1">
                          <a:effectLst/>
                        </a:rPr>
                        <a:t>Điều</a:t>
                      </a:r>
                      <a:r>
                        <a:rPr lang="en-US" sz="1200" dirty="0">
                          <a:effectLst/>
                        </a:rPr>
                        <a:t> </a:t>
                      </a:r>
                      <a:r>
                        <a:rPr lang="en-US" sz="1200" dirty="0" err="1">
                          <a:effectLst/>
                        </a:rPr>
                        <a:t>kiện</a:t>
                      </a:r>
                      <a:r>
                        <a:rPr lang="en-US" sz="1200" dirty="0">
                          <a:effectLst/>
                        </a:rPr>
                        <a:t> </a:t>
                      </a:r>
                      <a:r>
                        <a:rPr lang="en-US" sz="1200" dirty="0" err="1">
                          <a:effectLst/>
                        </a:rPr>
                        <a:t>môi</a:t>
                      </a:r>
                      <a:r>
                        <a:rPr lang="en-US" sz="1200" dirty="0">
                          <a:effectLst/>
                        </a:rPr>
                        <a:t> </a:t>
                      </a:r>
                      <a:r>
                        <a:rPr lang="en-US" sz="1200" dirty="0" err="1">
                          <a:effectLst/>
                        </a:rPr>
                        <a:t>trường</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Sai số</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dirty="0" err="1">
                          <a:effectLst/>
                        </a:rPr>
                        <a:t>Trong</a:t>
                      </a:r>
                      <a:r>
                        <a:rPr lang="en-US" sz="1200" dirty="0">
                          <a:effectLst/>
                        </a:rPr>
                        <a:t> </a:t>
                      </a:r>
                      <a:r>
                        <a:rPr lang="en-US" sz="1200" dirty="0" err="1">
                          <a:effectLst/>
                        </a:rPr>
                        <a:t>nhà</a:t>
                      </a:r>
                      <a:r>
                        <a:rPr lang="en-US" sz="1200" dirty="0">
                          <a:effectLst/>
                        </a:rPr>
                        <a:t>, ban </a:t>
                      </a:r>
                      <a:r>
                        <a:rPr lang="en-US" sz="1200" dirty="0" err="1">
                          <a:effectLst/>
                        </a:rPr>
                        <a:t>ngày</a:t>
                      </a:r>
                      <a:r>
                        <a:rPr lang="en-US" sz="1200" dirty="0">
                          <a:effectLst/>
                        </a:rPr>
                        <a:t>, </a:t>
                      </a:r>
                      <a:r>
                        <a:rPr lang="en-US" sz="1200" dirty="0" err="1">
                          <a:effectLst/>
                        </a:rPr>
                        <a:t>giữa</a:t>
                      </a:r>
                      <a:r>
                        <a:rPr lang="en-US" sz="1200" dirty="0">
                          <a:effectLst/>
                        </a:rPr>
                        <a:t> </a:t>
                      </a:r>
                      <a:r>
                        <a:rPr lang="en-US" sz="1200" dirty="0" err="1">
                          <a:effectLst/>
                        </a:rPr>
                        <a:t>tuần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thiết</a:t>
                      </a:r>
                      <a:r>
                        <a:rPr lang="en-US" sz="1200" dirty="0">
                          <a:effectLst/>
                        </a:rPr>
                        <a:t> </a:t>
                      </a:r>
                      <a:r>
                        <a:rPr lang="en-US" sz="1200" dirty="0" err="1">
                          <a:effectLst/>
                        </a:rPr>
                        <a:t>bị</a:t>
                      </a:r>
                      <a:r>
                        <a:rPr lang="en-US" sz="1200" dirty="0">
                          <a:effectLst/>
                        </a:rPr>
                        <a:t> </a:t>
                      </a:r>
                      <a:r>
                        <a:rPr lang="en-US" sz="1200" dirty="0" err="1">
                          <a:effectLst/>
                        </a:rPr>
                        <a:t>chung</a:t>
                      </a:r>
                      <a:r>
                        <a:rPr lang="en-US" sz="1200" dirty="0">
                          <a:effectLst/>
                        </a:rPr>
                        <a:t> </a:t>
                      </a:r>
                      <a:r>
                        <a:rPr lang="en-US" sz="1200" dirty="0" err="1">
                          <a:effectLst/>
                        </a:rPr>
                        <a:t>băng</a:t>
                      </a:r>
                      <a:r>
                        <a:rPr lang="en-US" sz="1200" dirty="0">
                          <a:effectLst/>
                        </a:rPr>
                        <a:t> </a:t>
                      </a:r>
                      <a:r>
                        <a:rPr lang="en-US" sz="1200" dirty="0" err="1">
                          <a:effectLst/>
                        </a:rPr>
                        <a:t>tần</a:t>
                      </a:r>
                      <a:r>
                        <a:rPr lang="en-US" sz="1200" dirty="0">
                          <a:effectLst/>
                        </a:rPr>
                        <a:t> 2.4GHz.</a:t>
                      </a:r>
                    </a:p>
                    <a:p>
                      <a:pPr marL="342900" marR="0" lvl="0" indent="-342900" algn="l">
                        <a:lnSpc>
                          <a:spcPct val="150000"/>
                        </a:lnSpc>
                        <a:spcBef>
                          <a:spcPts val="0"/>
                        </a:spcBef>
                        <a:spcAft>
                          <a:spcPts val="0"/>
                        </a:spcAft>
                        <a:buFont typeface="Cambria"/>
                        <a:buChar char="-"/>
                      </a:pPr>
                      <a:r>
                        <a:rPr lang="en-US" sz="1200" dirty="0" err="1">
                          <a:effectLst/>
                        </a:rPr>
                        <a:t>Vật</a:t>
                      </a:r>
                      <a:r>
                        <a:rPr lang="en-US" sz="1200" dirty="0">
                          <a:effectLst/>
                        </a:rPr>
                        <a:t> </a:t>
                      </a:r>
                      <a:r>
                        <a:rPr lang="en-US" sz="1200" dirty="0" err="1">
                          <a:effectLst/>
                        </a:rPr>
                        <a:t>cản</a:t>
                      </a:r>
                      <a:r>
                        <a:rPr lang="en-US" sz="1200" dirty="0">
                          <a:effectLst/>
                        </a:rPr>
                        <a:t> </a:t>
                      </a:r>
                      <a:r>
                        <a:rPr lang="en-US" sz="1200" dirty="0" err="1">
                          <a:effectLst/>
                        </a:rPr>
                        <a:t>nhiều</a:t>
                      </a:r>
                      <a:r>
                        <a:rPr lang="en-US" sz="1200" dirty="0">
                          <a:effectLst/>
                        </a:rPr>
                        <a:t>, </a:t>
                      </a:r>
                      <a:r>
                        <a:rPr lang="en-US" sz="1200" dirty="0" err="1">
                          <a:effectLst/>
                        </a:rPr>
                        <a:t>khúc</a:t>
                      </a:r>
                      <a:r>
                        <a:rPr lang="en-US" sz="1200" dirty="0">
                          <a:effectLst/>
                        </a:rPr>
                        <a:t> </a:t>
                      </a:r>
                      <a:r>
                        <a:rPr lang="en-US" sz="1200" dirty="0" err="1">
                          <a:effectLst/>
                        </a:rPr>
                        <a:t>xạ</a:t>
                      </a:r>
                      <a:r>
                        <a:rPr lang="en-US" sz="1200" dirty="0">
                          <a:effectLst/>
                        </a:rPr>
                        <a:t> </a:t>
                      </a:r>
                      <a:r>
                        <a:rPr lang="en-US" sz="1200" dirty="0" err="1">
                          <a:effectLst/>
                        </a:rPr>
                        <a:t>lớn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người</a:t>
                      </a:r>
                      <a:r>
                        <a:rPr lang="en-US" sz="1200" dirty="0">
                          <a:effectLst/>
                        </a:rPr>
                        <a:t> </a:t>
                      </a:r>
                      <a:r>
                        <a:rPr lang="en-US" sz="1200" dirty="0" err="1">
                          <a:effectLst/>
                        </a:rPr>
                        <a:t>đi</a:t>
                      </a:r>
                      <a:r>
                        <a:rPr lang="en-US" sz="1200" dirty="0">
                          <a:effectLst/>
                        </a:rPr>
                        <a:t> qua </a:t>
                      </a:r>
                      <a:r>
                        <a:rPr lang="en-US" sz="1200" dirty="0" err="1">
                          <a:effectLst/>
                        </a:rPr>
                        <a:t>lại</a:t>
                      </a:r>
                      <a:r>
                        <a:rPr lang="en-US" sz="1200" dirty="0">
                          <a:effectLst/>
                        </a:rPr>
                        <a:t>, </a:t>
                      </a:r>
                      <a:r>
                        <a:rPr lang="en-US" sz="1200" dirty="0" err="1">
                          <a:effectLst/>
                        </a:rPr>
                        <a:t>biến</a:t>
                      </a:r>
                      <a:r>
                        <a:rPr lang="en-US" sz="1200" dirty="0">
                          <a:effectLst/>
                        </a:rPr>
                        <a:t> </a:t>
                      </a:r>
                      <a:r>
                        <a:rPr lang="en-US" sz="1200" dirty="0" err="1">
                          <a:effectLst/>
                        </a:rPr>
                        <a:t>động</a:t>
                      </a:r>
                      <a:r>
                        <a:rPr lang="en-US" sz="1200" dirty="0">
                          <a:effectLst/>
                        </a:rPr>
                        <a:t> </a:t>
                      </a:r>
                      <a:r>
                        <a:rPr lang="en-US" sz="1200" dirty="0" err="1">
                          <a:effectLst/>
                        </a:rPr>
                        <a:t>nhiệt</a:t>
                      </a:r>
                      <a:r>
                        <a:rPr lang="en-US" sz="1200" dirty="0">
                          <a:effectLst/>
                        </a:rPr>
                        <a:t> </a:t>
                      </a:r>
                      <a:r>
                        <a:rPr lang="en-US" sz="1200" dirty="0" err="1">
                          <a:effectLst/>
                        </a:rPr>
                        <a:t>độ</a:t>
                      </a:r>
                      <a:r>
                        <a:rPr lang="en-US" sz="1200" dirty="0">
                          <a:effectLst/>
                        </a:rPr>
                        <a:t>.</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ban đêm giữa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 ít biến động nhiệt độ.</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cuối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Ngoài trời:</a:t>
                      </a:r>
                    </a:p>
                    <a:p>
                      <a:pPr marL="342900" marR="0" lvl="0" indent="-342900" algn="l">
                        <a:lnSpc>
                          <a:spcPct val="150000"/>
                        </a:lnSpc>
                        <a:spcBef>
                          <a:spcPts val="0"/>
                        </a:spcBef>
                        <a:spcAft>
                          <a:spcPts val="0"/>
                        </a:spcAft>
                        <a:buFont typeface="Cambria"/>
                        <a:buChar char="-"/>
                      </a:pPr>
                      <a:r>
                        <a:rPr lang="en-US" sz="1200">
                          <a:effectLst/>
                        </a:rPr>
                        <a:t>Rất ít thiết bị chung băng tần 2.4GHz</a:t>
                      </a:r>
                    </a:p>
                    <a:p>
                      <a:pPr marL="342900" marR="0" lvl="0" indent="-342900" algn="l">
                        <a:lnSpc>
                          <a:spcPct val="150000"/>
                        </a:lnSpc>
                        <a:spcBef>
                          <a:spcPts val="0"/>
                        </a:spcBef>
                        <a:spcAft>
                          <a:spcPts val="0"/>
                        </a:spcAft>
                        <a:buFont typeface="Cambria"/>
                        <a:buChar char="-"/>
                      </a:pPr>
                      <a:r>
                        <a:rPr lang="en-US" sz="1200">
                          <a:effectLst/>
                        </a:rPr>
                        <a:t>Ít vật cản, ít khúc xạ.</a:t>
                      </a:r>
                    </a:p>
                    <a:p>
                      <a:pPr marL="342900" marR="0" lvl="0" indent="-342900" algn="l">
                        <a:lnSpc>
                          <a:spcPct val="150000"/>
                        </a:lnSpc>
                        <a:spcBef>
                          <a:spcPts val="0"/>
                        </a:spcBef>
                        <a:spcAft>
                          <a:spcPts val="0"/>
                        </a:spcAft>
                        <a:buFont typeface="Cambria"/>
                        <a:buChar char="-"/>
                      </a:pPr>
                      <a:r>
                        <a:rPr lang="en-US" sz="1200">
                          <a:effectLst/>
                        </a:rPr>
                        <a:t>Ít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dirty="0">
                          <a:effectLst/>
                        </a:rPr>
                        <a:t>0.5-1</a:t>
                      </a:r>
                      <a:endParaRPr lang="en-US" sz="1200" dirty="0">
                        <a:effectLst/>
                        <a:latin typeface="Cambria"/>
                        <a:ea typeface="Calibri"/>
                        <a:cs typeface="Times New Roman"/>
                      </a:endParaRPr>
                    </a:p>
                  </a:txBody>
                  <a:tcPr marL="61438" marR="61438" marT="0" marB="0" anchor="ctr"/>
                </a:tc>
              </a:tr>
            </a:tbl>
          </a:graphicData>
        </a:graphic>
      </p:graphicFrame>
    </p:spTree>
    <p:extLst>
      <p:ext uri="{BB962C8B-B14F-4D97-AF65-F5344CB8AC3E}">
        <p14:creationId xmlns:p14="http://schemas.microsoft.com/office/powerpoint/2010/main" val="39068887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1584957"/>
            <a:ext cx="8686800" cy="3749043"/>
          </a:xfrm>
        </p:spPr>
        <p:txBody>
          <a:bodyPr>
            <a:normAutofit/>
          </a:bodyPr>
          <a:lstStyle/>
          <a:p>
            <a:pPr lvl="0" algn="ctr"/>
            <a:r>
              <a:rPr lang="en-US" sz="3200" dirty="0" err="1" smtClean="0"/>
              <a:t>Kết</a:t>
            </a:r>
            <a:r>
              <a:rPr lang="en-US" sz="3200" dirty="0" smtClean="0"/>
              <a:t> </a:t>
            </a:r>
            <a:r>
              <a:rPr lang="en-US" sz="3200" dirty="0" err="1" smtClean="0"/>
              <a:t>luận</a:t>
            </a:r>
            <a:endParaRPr lang="en-US" sz="32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a:t>thống</a:t>
            </a:r>
            <a:r>
              <a:rPr lang="en-US" sz="2800" dirty="0"/>
              <a:t> </a:t>
            </a:r>
            <a:r>
              <a:rPr lang="en-US" sz="2800" dirty="0" err="1"/>
              <a:t>cho</a:t>
            </a:r>
            <a:r>
              <a:rPr lang="en-US" sz="2800" dirty="0"/>
              <a:t> </a:t>
            </a:r>
            <a:r>
              <a:rPr lang="en-US" sz="2800" dirty="0" err="1"/>
              <a:t>đáp</a:t>
            </a:r>
            <a:r>
              <a:rPr lang="en-US" sz="2800" dirty="0"/>
              <a:t> </a:t>
            </a:r>
            <a:r>
              <a:rPr lang="en-US" sz="2800" dirty="0" err="1"/>
              <a:t>ứng</a:t>
            </a:r>
            <a:r>
              <a:rPr lang="en-US" sz="2800" dirty="0"/>
              <a:t> </a:t>
            </a:r>
            <a:r>
              <a:rPr lang="en-US" sz="2800" dirty="0" err="1"/>
              <a:t>với</a:t>
            </a:r>
            <a:r>
              <a:rPr lang="en-US" sz="2800" dirty="0"/>
              <a:t> </a:t>
            </a:r>
            <a:r>
              <a:rPr lang="en-US" sz="2800" dirty="0" err="1"/>
              <a:t>sai</a:t>
            </a:r>
            <a:r>
              <a:rPr lang="en-US" sz="2800" dirty="0"/>
              <a:t> </a:t>
            </a:r>
            <a:r>
              <a:rPr lang="en-US" sz="2800" dirty="0" err="1"/>
              <a:t>số</a:t>
            </a:r>
            <a:r>
              <a:rPr lang="en-US" sz="2800" dirty="0"/>
              <a:t> </a:t>
            </a:r>
            <a:r>
              <a:rPr lang="en-US" sz="2800" dirty="0" err="1"/>
              <a:t>tốt</a:t>
            </a:r>
            <a:r>
              <a:rPr lang="en-US" sz="2800" dirty="0"/>
              <a:t> (&lt;1m</a:t>
            </a:r>
            <a:r>
              <a:rPr lang="en-US" sz="2800" dirty="0" smtClean="0"/>
              <a:t>) </a:t>
            </a:r>
            <a:r>
              <a:rPr lang="en-US" sz="2800" dirty="0" err="1" smtClean="0"/>
              <a:t>trong</a:t>
            </a:r>
            <a:r>
              <a:rPr lang="en-US" sz="2800" dirty="0" smtClean="0"/>
              <a:t> </a:t>
            </a:r>
            <a:r>
              <a:rPr lang="en-US" sz="2800" dirty="0" err="1" smtClean="0"/>
              <a:t>một</a:t>
            </a:r>
            <a:r>
              <a:rPr lang="en-US" sz="2800" dirty="0" smtClean="0"/>
              <a:t> </a:t>
            </a:r>
            <a:r>
              <a:rPr lang="en-US" sz="2800" dirty="0" err="1" smtClean="0"/>
              <a:t>số</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a:t>đạt</a:t>
            </a:r>
            <a:r>
              <a:rPr lang="en-US" sz="2800" dirty="0"/>
              <a:t> </a:t>
            </a:r>
            <a:r>
              <a:rPr lang="en-US" sz="2800" dirty="0" err="1"/>
              <a:t>mục</a:t>
            </a:r>
            <a:r>
              <a:rPr lang="en-US" sz="2800" dirty="0"/>
              <a:t> </a:t>
            </a:r>
            <a:r>
              <a:rPr lang="en-US" sz="2800" dirty="0" err="1"/>
              <a:t>tiêu</a:t>
            </a:r>
            <a:r>
              <a:rPr lang="en-US" sz="2800" dirty="0"/>
              <a:t> </a:t>
            </a:r>
            <a:r>
              <a:rPr lang="en-US" sz="2800" dirty="0" err="1"/>
              <a:t>đề</a:t>
            </a:r>
            <a:r>
              <a:rPr lang="en-US" sz="2800" dirty="0"/>
              <a:t> </a:t>
            </a:r>
            <a:r>
              <a:rPr lang="en-US" sz="2800" dirty="0" err="1"/>
              <a:t>ra</a:t>
            </a:r>
            <a:r>
              <a:rPr lang="en-US" sz="2800" dirty="0"/>
              <a:t> </a:t>
            </a:r>
            <a:r>
              <a:rPr lang="en-US" sz="2800" dirty="0" err="1"/>
              <a:t>của</a:t>
            </a:r>
            <a:r>
              <a:rPr lang="en-US" sz="2800" dirty="0"/>
              <a:t> </a:t>
            </a:r>
            <a:r>
              <a:rPr lang="en-US" sz="2800" dirty="0" err="1"/>
              <a:t>luận</a:t>
            </a:r>
            <a:r>
              <a:rPr lang="en-US" sz="2800" dirty="0"/>
              <a:t> </a:t>
            </a:r>
            <a:r>
              <a:rPr lang="en-US" sz="2800" dirty="0" err="1" smtClean="0"/>
              <a:t>văn</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smtClean="0"/>
              <a:t>thống</a:t>
            </a:r>
            <a:r>
              <a:rPr lang="en-US" sz="2800" dirty="0" smtClean="0"/>
              <a:t> </a:t>
            </a:r>
            <a:r>
              <a:rPr lang="en-US" sz="2800" dirty="0" err="1" smtClean="0"/>
              <a:t>dễ</a:t>
            </a:r>
            <a:r>
              <a:rPr lang="en-US" sz="2800" dirty="0" smtClean="0"/>
              <a:t> </a:t>
            </a:r>
            <a:r>
              <a:rPr lang="en-US" sz="2800" dirty="0" err="1" smtClean="0"/>
              <a:t>bị</a:t>
            </a:r>
            <a:r>
              <a:rPr lang="en-US" sz="2800" dirty="0" smtClean="0"/>
              <a:t> </a:t>
            </a:r>
            <a:r>
              <a:rPr lang="en-US" sz="2800" dirty="0" err="1" smtClean="0"/>
              <a:t>tác</a:t>
            </a:r>
            <a:r>
              <a:rPr lang="en-US" sz="2800" dirty="0" smtClean="0"/>
              <a:t> </a:t>
            </a:r>
            <a:r>
              <a:rPr lang="en-US" sz="2800" dirty="0" err="1" smtClean="0"/>
              <a:t>động</a:t>
            </a:r>
            <a:r>
              <a:rPr lang="en-US" sz="2800" dirty="0" smtClean="0"/>
              <a:t> </a:t>
            </a:r>
            <a:r>
              <a:rPr lang="en-US" sz="2800" dirty="0" err="1" smtClean="0"/>
              <a:t>bởi</a:t>
            </a:r>
            <a:r>
              <a:rPr lang="en-US" sz="2800" dirty="0" smtClean="0"/>
              <a:t> </a:t>
            </a:r>
            <a:r>
              <a:rPr lang="en-US" sz="2800" dirty="0" err="1" smtClean="0"/>
              <a:t>các</a:t>
            </a:r>
            <a:r>
              <a:rPr lang="en-US" sz="2800" dirty="0" smtClean="0"/>
              <a:t> </a:t>
            </a:r>
            <a:r>
              <a:rPr lang="en-US" sz="2800" dirty="0" err="1" smtClean="0"/>
              <a:t>yếu</a:t>
            </a:r>
            <a:r>
              <a:rPr lang="en-US" sz="2800" dirty="0" smtClean="0"/>
              <a:t> </a:t>
            </a:r>
            <a:r>
              <a:rPr lang="en-US" sz="2800" dirty="0" err="1" smtClean="0"/>
              <a:t>tố</a:t>
            </a:r>
            <a:r>
              <a:rPr lang="en-US" sz="2800" dirty="0" smtClean="0"/>
              <a:t> </a:t>
            </a:r>
            <a:r>
              <a:rPr lang="en-US" sz="2800" dirty="0" err="1" smtClean="0"/>
              <a:t>môi</a:t>
            </a:r>
            <a:r>
              <a:rPr lang="en-US" sz="2800" dirty="0" smtClean="0"/>
              <a:t> </a:t>
            </a:r>
            <a:r>
              <a:rPr lang="en-US" sz="2800" dirty="0" err="1" smtClean="0"/>
              <a:t>trường</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a:t>Hệ</a:t>
            </a:r>
            <a:r>
              <a:rPr lang="en-US" sz="2800" dirty="0"/>
              <a:t> </a:t>
            </a:r>
            <a:r>
              <a:rPr lang="en-US" sz="2800" dirty="0" err="1"/>
              <a:t>thống</a:t>
            </a:r>
            <a:r>
              <a:rPr lang="en-US" sz="2800" dirty="0"/>
              <a:t> </a:t>
            </a:r>
            <a:r>
              <a:rPr lang="en-US" sz="2800" dirty="0" err="1"/>
              <a:t>đáp</a:t>
            </a:r>
            <a:r>
              <a:rPr lang="en-US" sz="2800" dirty="0"/>
              <a:t> </a:t>
            </a:r>
            <a:r>
              <a:rPr lang="en-US" sz="2800" dirty="0" err="1"/>
              <a:t>ứng</a:t>
            </a:r>
            <a:r>
              <a:rPr lang="en-US" sz="2800" dirty="0"/>
              <a:t> </a:t>
            </a:r>
            <a:r>
              <a:rPr lang="en-US" sz="2800" dirty="0" err="1"/>
              <a:t>chậm</a:t>
            </a:r>
            <a:r>
              <a:rPr lang="en-US" sz="2800" dirty="0"/>
              <a:t>, </a:t>
            </a:r>
            <a:r>
              <a:rPr lang="en-US" sz="2800" dirty="0" err="1"/>
              <a:t>chưa</a:t>
            </a:r>
            <a:r>
              <a:rPr lang="en-US" sz="2800" dirty="0"/>
              <a:t> </a:t>
            </a:r>
            <a:r>
              <a:rPr lang="en-US" sz="2800" dirty="0" err="1"/>
              <a:t>đủ</a:t>
            </a:r>
            <a:r>
              <a:rPr lang="en-US" sz="2800" dirty="0"/>
              <a:t> </a:t>
            </a:r>
            <a:r>
              <a:rPr lang="en-US" sz="2800" dirty="0" err="1"/>
              <a:t>nhanh</a:t>
            </a:r>
            <a:r>
              <a:rPr lang="en-US" sz="2800" dirty="0"/>
              <a:t>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thời</a:t>
            </a:r>
            <a:r>
              <a:rPr lang="en-US" sz="2800" dirty="0"/>
              <a:t> </a:t>
            </a:r>
            <a:r>
              <a:rPr lang="en-US" sz="2800" dirty="0" err="1"/>
              <a:t>gian</a:t>
            </a:r>
            <a:r>
              <a:rPr lang="en-US" sz="2800" dirty="0"/>
              <a:t> </a:t>
            </a:r>
            <a:r>
              <a:rPr lang="en-US" sz="2800" dirty="0" err="1"/>
              <a:t>thực</a:t>
            </a:r>
            <a:endParaRPr lang="en-US" sz="2800" dirty="0"/>
          </a:p>
          <a:p>
            <a:endParaRPr lang="en-US" dirty="0"/>
          </a:p>
        </p:txBody>
      </p:sp>
    </p:spTree>
    <p:extLst>
      <p:ext uri="{BB962C8B-B14F-4D97-AF65-F5344CB8AC3E}">
        <p14:creationId xmlns:p14="http://schemas.microsoft.com/office/powerpoint/2010/main" val="3878155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4" name="Content Placeholder 2"/>
          <p:cNvSpPr txBox="1">
            <a:spLocks/>
          </p:cNvSpPr>
          <p:nvPr/>
        </p:nvSpPr>
        <p:spPr>
          <a:xfrm>
            <a:off x="228600" y="1524000"/>
            <a:ext cx="8686800" cy="4267200"/>
          </a:xfrm>
          <a:prstGeom prst="rect">
            <a:avLst/>
          </a:prstGeom>
        </p:spPr>
        <p:txBody>
          <a:bodyPr vert="horz" lIns="91440" tIns="45720" rIns="91440" bIns="45720" rtlCol="0">
            <a:normAutofit fontScale="92500"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Hướng</a:t>
            </a:r>
            <a:r>
              <a:rPr lang="en-US" sz="3200" dirty="0" smtClean="0"/>
              <a:t> </a:t>
            </a:r>
            <a:r>
              <a:rPr lang="en-US" sz="3200" dirty="0" err="1" smtClean="0"/>
              <a:t>phát</a:t>
            </a:r>
            <a:r>
              <a:rPr lang="en-US" sz="3200" dirty="0" smtClean="0"/>
              <a:t> </a:t>
            </a:r>
            <a:r>
              <a:rPr lang="en-US" sz="3200" dirty="0" err="1" smtClean="0"/>
              <a:t>triển</a:t>
            </a:r>
            <a:endParaRPr lang="en-US" sz="3200" dirty="0" smtClean="0"/>
          </a:p>
          <a:p>
            <a:pPr marL="342900" lvl="0" indent="-342900">
              <a:buFont typeface="Arial" pitchFamily="34" charset="0"/>
              <a:buChar char="•"/>
            </a:pPr>
            <a:r>
              <a:rPr lang="en-US" sz="2800" dirty="0" err="1"/>
              <a:t>Tiếp</a:t>
            </a:r>
            <a:r>
              <a:rPr lang="en-US" sz="2800" dirty="0"/>
              <a:t> </a:t>
            </a:r>
            <a:r>
              <a:rPr lang="en-US" sz="2800" dirty="0" err="1"/>
              <a:t>tục</a:t>
            </a:r>
            <a:r>
              <a:rPr lang="en-US" sz="2800" dirty="0"/>
              <a:t> </a:t>
            </a:r>
            <a:r>
              <a:rPr lang="en-US" sz="2800" dirty="0" err="1"/>
              <a:t>tìm</a:t>
            </a:r>
            <a:r>
              <a:rPr lang="en-US" sz="2800" dirty="0"/>
              <a:t> </a:t>
            </a:r>
            <a:r>
              <a:rPr lang="en-US" sz="2800" dirty="0" err="1"/>
              <a:t>hiểu</a:t>
            </a:r>
            <a:r>
              <a:rPr lang="en-US" sz="2800" dirty="0"/>
              <a:t> </a:t>
            </a:r>
            <a:r>
              <a:rPr lang="en-US" sz="2800" dirty="0" err="1"/>
              <a:t>sâu</a:t>
            </a:r>
            <a:r>
              <a:rPr lang="en-US" sz="2800" dirty="0"/>
              <a:t> </a:t>
            </a:r>
            <a:r>
              <a:rPr lang="en-US" sz="2800" dirty="0" err="1"/>
              <a:t>hơn</a:t>
            </a:r>
            <a:r>
              <a:rPr lang="en-US" sz="2800" dirty="0"/>
              <a:t> </a:t>
            </a:r>
            <a:r>
              <a:rPr lang="en-US" sz="2800" dirty="0" err="1"/>
              <a:t>về</a:t>
            </a:r>
            <a:r>
              <a:rPr lang="en-US" sz="2800" dirty="0"/>
              <a:t> </a:t>
            </a: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tuyến</a:t>
            </a:r>
            <a:r>
              <a:rPr lang="en-US" sz="2800" dirty="0"/>
              <a:t> </a:t>
            </a:r>
            <a:r>
              <a:rPr lang="en-US" sz="2800" dirty="0" err="1"/>
              <a:t>tính</a:t>
            </a:r>
            <a:r>
              <a:rPr lang="en-US" sz="2800" dirty="0"/>
              <a:t> </a:t>
            </a:r>
            <a:r>
              <a:rPr lang="en-US" sz="2800" dirty="0" err="1"/>
              <a:t>của</a:t>
            </a:r>
            <a:r>
              <a:rPr lang="en-US" sz="2800" dirty="0"/>
              <a:t> </a:t>
            </a:r>
            <a:r>
              <a:rPr lang="en-US" sz="2800" dirty="0" err="1"/>
              <a:t>hai</a:t>
            </a:r>
            <a:r>
              <a:rPr lang="en-US" sz="2800" dirty="0"/>
              <a:t> </a:t>
            </a:r>
            <a:r>
              <a:rPr lang="en-US" sz="2800" dirty="0" smtClean="0"/>
              <a:t>Antenna</a:t>
            </a:r>
          </a:p>
          <a:p>
            <a:pPr marL="342900" lvl="0" indent="-342900">
              <a:buFont typeface="Arial" pitchFamily="34" charset="0"/>
              <a:buChar char="•"/>
            </a:pPr>
            <a:endParaRPr lang="en-US" sz="2800" dirty="0"/>
          </a:p>
          <a:p>
            <a:pPr marL="342900" indent="-342900">
              <a:buFont typeface="Arial" pitchFamily="34" charset="0"/>
              <a:buChar char="•"/>
            </a:pPr>
            <a:r>
              <a:rPr lang="en-US" sz="2800" dirty="0" err="1"/>
              <a:t>Thiết</a:t>
            </a:r>
            <a:r>
              <a:rPr lang="en-US" sz="2800" dirty="0"/>
              <a:t> </a:t>
            </a:r>
            <a:r>
              <a:rPr lang="en-US" sz="2800" dirty="0" err="1"/>
              <a:t>kế</a:t>
            </a:r>
            <a:r>
              <a:rPr lang="en-US" sz="2800" dirty="0"/>
              <a:t> </a:t>
            </a:r>
            <a:r>
              <a:rPr lang="en-US" sz="2800" dirty="0" err="1"/>
              <a:t>mạch</a:t>
            </a:r>
            <a:r>
              <a:rPr lang="en-US" sz="2800" dirty="0"/>
              <a:t> Beacon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thêm</a:t>
            </a:r>
            <a:r>
              <a:rPr lang="en-US" sz="2800" dirty="0"/>
              <a:t> </a:t>
            </a:r>
            <a:r>
              <a:rPr lang="en-US" sz="2800" dirty="0" err="1"/>
              <a:t>cảm</a:t>
            </a:r>
            <a:r>
              <a:rPr lang="en-US" sz="2800" dirty="0"/>
              <a:t> </a:t>
            </a:r>
            <a:r>
              <a:rPr lang="en-US" sz="2800" dirty="0" err="1"/>
              <a:t>biến</a:t>
            </a:r>
            <a:r>
              <a:rPr lang="en-US" sz="2800" dirty="0"/>
              <a:t> La </a:t>
            </a:r>
            <a:r>
              <a:rPr lang="en-US" sz="2800" dirty="0" err="1"/>
              <a:t>Bàn</a:t>
            </a:r>
            <a:r>
              <a:rPr lang="en-US" sz="2800" dirty="0"/>
              <a:t> </a:t>
            </a:r>
            <a:r>
              <a:rPr lang="en-US" sz="2800" dirty="0" err="1"/>
              <a:t>Số</a:t>
            </a:r>
            <a:r>
              <a:rPr lang="en-US" sz="2800" dirty="0"/>
              <a:t> </a:t>
            </a:r>
            <a:r>
              <a:rPr lang="en-US" sz="2800" dirty="0" err="1"/>
              <a:t>để</a:t>
            </a:r>
            <a:r>
              <a:rPr lang="en-US" sz="2800" dirty="0"/>
              <a:t> Beacon </a:t>
            </a:r>
            <a:r>
              <a:rPr lang="en-US" sz="2800" dirty="0" err="1"/>
              <a:t>tự</a:t>
            </a:r>
            <a:r>
              <a:rPr lang="en-US" sz="2800" dirty="0"/>
              <a:t> </a:t>
            </a:r>
            <a:r>
              <a:rPr lang="en-US" sz="2800" dirty="0" err="1"/>
              <a:t>động</a:t>
            </a:r>
            <a:r>
              <a:rPr lang="en-US" sz="2800" dirty="0"/>
              <a:t> </a:t>
            </a:r>
            <a:r>
              <a:rPr lang="en-US" sz="2800" dirty="0" err="1"/>
              <a:t>cập</a:t>
            </a:r>
            <a:r>
              <a:rPr lang="en-US" sz="2800" dirty="0"/>
              <a:t> </a:t>
            </a:r>
            <a:r>
              <a:rPr lang="en-US" sz="2800" dirty="0" err="1"/>
              <a:t>nhật</a:t>
            </a:r>
            <a:r>
              <a:rPr lang="en-US" sz="2800" dirty="0"/>
              <a:t> </a:t>
            </a:r>
            <a:r>
              <a:rPr lang="en-US" sz="2800" dirty="0" err="1"/>
              <a:t>góc</a:t>
            </a:r>
            <a:r>
              <a:rPr lang="en-US" sz="2800" dirty="0"/>
              <a:t> </a:t>
            </a:r>
            <a:r>
              <a:rPr lang="en-US" sz="2800" dirty="0" err="1"/>
              <a:t>xoay</a:t>
            </a:r>
            <a:r>
              <a:rPr lang="en-US" sz="2800" dirty="0"/>
              <a:t>.</a:t>
            </a:r>
          </a:p>
          <a:p>
            <a:pPr marL="342900" lvl="0" indent="-342900">
              <a:buFont typeface="Arial" pitchFamily="34" charset="0"/>
              <a:buChar char="•"/>
            </a:pPr>
            <a:endParaRPr lang="en-US" sz="2800" dirty="0" smtClean="0"/>
          </a:p>
          <a:p>
            <a:pPr marL="342900" indent="-342900">
              <a:buFont typeface="Arial" pitchFamily="34" charset="0"/>
              <a:buChar char="•"/>
            </a:pPr>
            <a:r>
              <a:rPr lang="en-US" sz="2800" dirty="0" err="1"/>
              <a:t>Thay</a:t>
            </a:r>
            <a:r>
              <a:rPr lang="en-US" sz="2800" dirty="0"/>
              <a:t> </a:t>
            </a:r>
            <a:r>
              <a:rPr lang="en-US" sz="2800" dirty="0" err="1"/>
              <a:t>đổi</a:t>
            </a:r>
            <a:r>
              <a:rPr lang="en-US" sz="2800" dirty="0"/>
              <a:t> </a:t>
            </a:r>
            <a:r>
              <a:rPr lang="en-US" sz="2800" dirty="0" err="1"/>
              <a:t>vai</a:t>
            </a:r>
            <a:r>
              <a:rPr lang="en-US" sz="2800" dirty="0"/>
              <a:t> </a:t>
            </a:r>
            <a:r>
              <a:rPr lang="en-US" sz="2800" dirty="0" err="1"/>
              <a:t>trò</a:t>
            </a:r>
            <a:r>
              <a:rPr lang="en-US" sz="2800" dirty="0"/>
              <a:t> </a:t>
            </a:r>
            <a:r>
              <a:rPr lang="en-US" sz="2800" dirty="0" err="1"/>
              <a:t>của</a:t>
            </a:r>
            <a:r>
              <a:rPr lang="en-US" sz="2800" dirty="0"/>
              <a:t> Reference Node </a:t>
            </a:r>
            <a:r>
              <a:rPr lang="en-US" sz="2800" dirty="0" err="1"/>
              <a:t>và</a:t>
            </a:r>
            <a:r>
              <a:rPr lang="en-US" sz="2800" dirty="0"/>
              <a:t> Tag </a:t>
            </a:r>
            <a:r>
              <a:rPr lang="en-US" sz="2800" dirty="0" err="1"/>
              <a:t>lần</a:t>
            </a:r>
            <a:r>
              <a:rPr lang="en-US" sz="2800" dirty="0"/>
              <a:t> </a:t>
            </a:r>
            <a:r>
              <a:rPr lang="en-US" sz="2800" dirty="0" err="1"/>
              <a:t>lượt</a:t>
            </a:r>
            <a:r>
              <a:rPr lang="en-US" sz="2800" dirty="0"/>
              <a:t> </a:t>
            </a:r>
            <a:r>
              <a:rPr lang="en-US" sz="2800" dirty="0" err="1"/>
              <a:t>thành</a:t>
            </a:r>
            <a:r>
              <a:rPr lang="en-US" sz="2800" dirty="0"/>
              <a:t> </a:t>
            </a:r>
            <a:r>
              <a:rPr lang="en-US" sz="2800" dirty="0" err="1"/>
              <a:t>Thiết</a:t>
            </a:r>
            <a:r>
              <a:rPr lang="en-US" sz="2800" dirty="0"/>
              <a:t> </a:t>
            </a:r>
            <a:r>
              <a:rPr lang="en-US" sz="2800" dirty="0" err="1"/>
              <a:t>bị</a:t>
            </a:r>
            <a:r>
              <a:rPr lang="en-US" sz="2800" dirty="0"/>
              <a:t> Thu </a:t>
            </a:r>
            <a:r>
              <a:rPr lang="en-US" sz="2800" dirty="0" err="1"/>
              <a:t>và</a:t>
            </a:r>
            <a:r>
              <a:rPr lang="en-US" sz="2800" dirty="0"/>
              <a:t> </a:t>
            </a:r>
            <a:r>
              <a:rPr lang="en-US" sz="2800" dirty="0" err="1"/>
              <a:t>Phát</a:t>
            </a:r>
            <a:r>
              <a:rPr lang="en-US" sz="2800" dirty="0"/>
              <a:t>.</a:t>
            </a:r>
          </a:p>
          <a:p>
            <a:pPr marL="342900" lvl="0" indent="-342900">
              <a:buFont typeface="Arial" pitchFamily="34" charset="0"/>
              <a:buChar char="•"/>
            </a:pPr>
            <a:endParaRPr lang="en-US" sz="2800" dirty="0" smtClean="0"/>
          </a:p>
          <a:p>
            <a:pPr marL="342900" lvl="0" indent="-342900">
              <a:buFont typeface="Arial" pitchFamily="34" charset="0"/>
              <a:buChar char="•"/>
            </a:pPr>
            <a:r>
              <a:rPr lang="en-US" sz="2800" dirty="0" err="1" smtClean="0"/>
              <a:t>Cân</a:t>
            </a:r>
            <a:r>
              <a:rPr lang="en-US" sz="2800" dirty="0" smtClean="0"/>
              <a:t> </a:t>
            </a:r>
            <a:r>
              <a:rPr lang="en-US" sz="2800" dirty="0" err="1" smtClean="0"/>
              <a:t>nhắc</a:t>
            </a:r>
            <a:r>
              <a:rPr lang="en-US" sz="2800" dirty="0" smtClean="0"/>
              <a:t>, </a:t>
            </a:r>
            <a:r>
              <a:rPr lang="en-US" sz="2800" dirty="0" err="1" smtClean="0"/>
              <a:t>tìm</a:t>
            </a:r>
            <a:r>
              <a:rPr lang="en-US" sz="2800" dirty="0" smtClean="0"/>
              <a:t> </a:t>
            </a:r>
            <a:r>
              <a:rPr lang="en-US" sz="2800" dirty="0" err="1" smtClean="0"/>
              <a:t>hiểu</a:t>
            </a:r>
            <a:r>
              <a:rPr lang="en-US" sz="2800" dirty="0" smtClean="0"/>
              <a:t> </a:t>
            </a:r>
            <a:r>
              <a:rPr lang="en-US" sz="2800" dirty="0" err="1" smtClean="0"/>
              <a:t>các</a:t>
            </a:r>
            <a:r>
              <a:rPr lang="en-US" sz="2800" dirty="0" smtClean="0"/>
              <a:t> </a:t>
            </a:r>
            <a:r>
              <a:rPr lang="en-US" sz="2800" dirty="0" err="1" smtClean="0"/>
              <a:t>công</a:t>
            </a:r>
            <a:r>
              <a:rPr lang="en-US" sz="2800" dirty="0" smtClean="0"/>
              <a:t> </a:t>
            </a:r>
            <a:r>
              <a:rPr lang="en-US" sz="2800" dirty="0" err="1" smtClean="0"/>
              <a:t>nghệ</a:t>
            </a:r>
            <a:r>
              <a:rPr lang="en-US" sz="2800" dirty="0" smtClean="0"/>
              <a:t> </a:t>
            </a:r>
            <a:r>
              <a:rPr lang="en-US" sz="2800" dirty="0" err="1" smtClean="0"/>
              <a:t>và</a:t>
            </a:r>
            <a:r>
              <a:rPr lang="en-US" sz="2800" dirty="0" smtClean="0"/>
              <a:t> </a:t>
            </a:r>
            <a:r>
              <a:rPr lang="en-US" sz="2800" dirty="0" err="1" smtClean="0"/>
              <a:t>kỹ</a:t>
            </a:r>
            <a:r>
              <a:rPr lang="en-US" sz="2800" dirty="0" smtClean="0"/>
              <a:t> </a:t>
            </a:r>
            <a:r>
              <a:rPr lang="en-US" sz="2800" dirty="0" err="1" smtClean="0"/>
              <a:t>thuật</a:t>
            </a:r>
            <a:r>
              <a:rPr lang="en-US" sz="2800" dirty="0" smtClean="0"/>
              <a:t> </a:t>
            </a:r>
            <a:r>
              <a:rPr lang="en-US" sz="2800" dirty="0" err="1" smtClean="0"/>
              <a:t>khác</a:t>
            </a:r>
            <a:r>
              <a:rPr lang="en-US" sz="2800" dirty="0"/>
              <a:t>.</a:t>
            </a:r>
          </a:p>
        </p:txBody>
      </p:sp>
    </p:spTree>
    <p:extLst>
      <p:ext uri="{BB962C8B-B14F-4D97-AF65-F5344CB8AC3E}">
        <p14:creationId xmlns:p14="http://schemas.microsoft.com/office/powerpoint/2010/main" val="2143457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Cảm</a:t>
            </a:r>
            <a:r>
              <a:rPr lang="en-US" dirty="0" smtClean="0"/>
              <a:t> </a:t>
            </a:r>
            <a:r>
              <a:rPr lang="en-US" dirty="0" err="1" smtClean="0"/>
              <a:t>ơn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7576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quát</a:t>
            </a:r>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pic>
        <p:nvPicPr>
          <p:cNvPr id="4" name="Picture 3" descr="F:\luanvanword\C6-BlockDiagram\IPS.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7326630" cy="7980998"/>
          </a:xfrm>
          <a:prstGeom prst="rect">
            <a:avLst/>
          </a:prstGeom>
          <a:noFill/>
          <a:ln>
            <a:noFill/>
          </a:ln>
        </p:spPr>
      </p:pic>
    </p:spTree>
    <p:extLst>
      <p:ext uri="{BB962C8B-B14F-4D97-AF65-F5344CB8AC3E}">
        <p14:creationId xmlns:p14="http://schemas.microsoft.com/office/powerpoint/2010/main" val="4058032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thuật</a:t>
            </a:r>
            <a:r>
              <a:rPr lang="en-US" dirty="0" smtClean="0"/>
              <a:t> </a:t>
            </a:r>
            <a:r>
              <a:rPr lang="en-US" dirty="0" err="1" smtClean="0"/>
              <a:t>Pathloss</a:t>
            </a:r>
            <a:r>
              <a:rPr lang="en-US" dirty="0" smtClean="0"/>
              <a:t> Exponent Improvement</a:t>
            </a:r>
            <a:endParaRPr lang="en-US" dirty="0"/>
          </a:p>
        </p:txBody>
      </p:sp>
      <p:pic>
        <p:nvPicPr>
          <p:cNvPr id="2050" name="Picture 2" descr="F:\luanvanword\C6-BlockDiagram\pathlo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900113"/>
            <a:ext cx="65817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11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4" name="Content Placeholder 27"/>
          <p:cNvSpPr txBox="1">
            <a:spLocks/>
          </p:cNvSpPr>
          <p:nvPr/>
        </p:nvSpPr>
        <p:spPr>
          <a:xfrm>
            <a:off x="304800" y="1524000"/>
            <a:ext cx="8534400" cy="40386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C</a:t>
            </a:r>
            <a:r>
              <a:rPr lang="en-US" sz="3200" dirty="0" err="1" smtClean="0"/>
              <a:t>ông</a:t>
            </a:r>
            <a:r>
              <a:rPr lang="en-US" sz="3200" dirty="0" smtClean="0"/>
              <a:t> </a:t>
            </a:r>
            <a:r>
              <a:rPr lang="en-US" sz="3200" dirty="0" err="1" smtClean="0"/>
              <a:t>nghệ</a:t>
            </a:r>
            <a:r>
              <a:rPr lang="en-US" sz="3200" dirty="0" smtClean="0"/>
              <a:t> </a:t>
            </a:r>
            <a:r>
              <a:rPr lang="en-US" sz="3200" dirty="0" err="1" smtClean="0"/>
              <a:t>không</a:t>
            </a:r>
            <a:r>
              <a:rPr lang="en-US" sz="3200" dirty="0" smtClean="0"/>
              <a:t> </a:t>
            </a:r>
            <a:r>
              <a:rPr lang="en-US" sz="3200" dirty="0" err="1" smtClean="0"/>
              <a:t>dây</a:t>
            </a:r>
            <a:r>
              <a:rPr lang="en-US" sz="3200" dirty="0" smtClean="0"/>
              <a:t>:</a:t>
            </a:r>
          </a:p>
          <a:p>
            <a:pPr marL="457200" indent="-457200">
              <a:buFontTx/>
              <a:buChar char="-"/>
            </a:pPr>
            <a:r>
              <a:rPr lang="en-US" sz="3200" dirty="0" smtClean="0"/>
              <a:t>Wireless Fidelity 				 </a:t>
            </a:r>
            <a:r>
              <a:rPr lang="en-US" sz="3200" dirty="0" err="1" smtClean="0"/>
              <a:t>WiFi</a:t>
            </a:r>
            <a:r>
              <a:rPr lang="en-US" sz="3200" dirty="0" smtClean="0"/>
              <a:t> </a:t>
            </a:r>
          </a:p>
          <a:p>
            <a:pPr marL="457200" indent="-457200">
              <a:buFontTx/>
              <a:buChar char="-"/>
            </a:pPr>
            <a:r>
              <a:rPr lang="en-US" sz="3200" dirty="0" smtClean="0"/>
              <a:t>Radio </a:t>
            </a:r>
            <a:r>
              <a:rPr lang="en-US" sz="3200" dirty="0"/>
              <a:t>Frequency </a:t>
            </a:r>
            <a:r>
              <a:rPr lang="en-US" sz="3200" dirty="0" smtClean="0"/>
              <a:t>Identification 	 RFID</a:t>
            </a:r>
          </a:p>
          <a:p>
            <a:pPr marL="457200" indent="-457200">
              <a:buFontTx/>
              <a:buChar char="-"/>
            </a:pPr>
            <a:r>
              <a:rPr lang="en-US" sz="3200" dirty="0" smtClean="0"/>
              <a:t>Global Positioning System 		 GPS</a:t>
            </a:r>
          </a:p>
          <a:p>
            <a:pPr marL="457200" indent="-457200">
              <a:buFontTx/>
              <a:buChar char="-"/>
            </a:pPr>
            <a:r>
              <a:rPr lang="en-US" sz="3200" dirty="0" smtClean="0"/>
              <a:t>Ultra Wideband 				 UWB</a:t>
            </a:r>
          </a:p>
          <a:p>
            <a:pPr marL="457200" indent="-457200">
              <a:buFontTx/>
              <a:buChar char="-"/>
            </a:pPr>
            <a:r>
              <a:rPr lang="en-US" sz="3200" dirty="0" smtClean="0"/>
              <a:t>Light Fidelity 					 </a:t>
            </a:r>
            <a:r>
              <a:rPr lang="en-US" sz="3200" dirty="0" err="1" smtClean="0"/>
              <a:t>LiFi</a:t>
            </a:r>
            <a:endParaRPr lang="en-US" sz="3200" dirty="0" smtClean="0"/>
          </a:p>
          <a:p>
            <a:pPr marL="457200" indent="-457200">
              <a:buFontTx/>
              <a:buChar char="-"/>
            </a:pPr>
            <a:r>
              <a:rPr lang="en-US" sz="3200" dirty="0"/>
              <a:t>Near-Field </a:t>
            </a:r>
            <a:r>
              <a:rPr lang="en-US" sz="3200" dirty="0" smtClean="0"/>
              <a:t>Communications 		 NFC </a:t>
            </a:r>
          </a:p>
          <a:p>
            <a:pPr marL="457200" indent="-457200">
              <a:buFontTx/>
              <a:buChar char="-"/>
            </a:pPr>
            <a:r>
              <a:rPr lang="en-US" sz="3200" dirty="0" smtClean="0"/>
              <a:t>Bluetooth Low Energy			 BLE</a:t>
            </a:r>
          </a:p>
          <a:p>
            <a:pPr marL="457200" indent="-457200">
              <a:buFontTx/>
              <a:buChar char="-"/>
            </a:pPr>
            <a:endParaRPr lang="en-US" sz="3200" dirty="0" smtClean="0"/>
          </a:p>
          <a:p>
            <a:pPr marL="457200" indent="-457200">
              <a:buFontTx/>
              <a:buChar char="-"/>
            </a:pPr>
            <a:endParaRPr lang="en-US" sz="3200" dirty="0"/>
          </a:p>
        </p:txBody>
      </p:sp>
      <p:sp>
        <p:nvSpPr>
          <p:cNvPr id="5" name="Content Placeholder 27"/>
          <p:cNvSpPr txBox="1">
            <a:spLocks/>
          </p:cNvSpPr>
          <p:nvPr/>
        </p:nvSpPr>
        <p:spPr>
          <a:xfrm>
            <a:off x="308658" y="1930418"/>
            <a:ext cx="8534400" cy="322576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Kỹ</a:t>
            </a:r>
            <a:r>
              <a:rPr lang="en-US" sz="3200" dirty="0" smtClean="0"/>
              <a:t> </a:t>
            </a:r>
            <a:r>
              <a:rPr lang="en-US" sz="3200" dirty="0" err="1" smtClean="0"/>
              <a:t>thuật</a:t>
            </a:r>
            <a:r>
              <a:rPr lang="en-US" sz="3200" dirty="0" smtClean="0"/>
              <a:t> </a:t>
            </a:r>
            <a:r>
              <a:rPr lang="en-US" sz="3200" dirty="0" err="1" smtClean="0"/>
              <a:t>định</a:t>
            </a:r>
            <a:r>
              <a:rPr lang="en-US" sz="3200" dirty="0" smtClean="0"/>
              <a:t> </a:t>
            </a:r>
            <a:r>
              <a:rPr lang="en-US" sz="3200" dirty="0" err="1" smtClean="0"/>
              <a:t>vị</a:t>
            </a:r>
            <a:r>
              <a:rPr lang="en-US" sz="3200" dirty="0" smtClean="0"/>
              <a:t>:</a:t>
            </a:r>
          </a:p>
          <a:p>
            <a:pPr marL="457200" indent="-457200">
              <a:buFontTx/>
              <a:buChar char="-"/>
            </a:pPr>
            <a:r>
              <a:rPr lang="en-US" sz="3200" dirty="0" smtClean="0"/>
              <a:t>Angle of Arrival				AOA</a:t>
            </a:r>
          </a:p>
          <a:p>
            <a:pPr marL="457200" indent="-457200">
              <a:buFontTx/>
              <a:buChar char="-"/>
            </a:pPr>
            <a:r>
              <a:rPr lang="en-US" sz="3200" dirty="0" smtClean="0"/>
              <a:t>Time of Arrival				TOA</a:t>
            </a:r>
          </a:p>
          <a:p>
            <a:pPr marL="457200" indent="-457200">
              <a:buFontTx/>
              <a:buChar char="-"/>
            </a:pPr>
            <a:r>
              <a:rPr lang="en-US" sz="3200" dirty="0" smtClean="0"/>
              <a:t>Time Difference of Arrival 		TDOA</a:t>
            </a:r>
          </a:p>
          <a:p>
            <a:pPr marL="457200" indent="-457200">
              <a:buFontTx/>
              <a:buChar char="-"/>
            </a:pPr>
            <a:r>
              <a:rPr lang="en-US" sz="3200" dirty="0" smtClean="0"/>
              <a:t>Two-Ways Ranging				TWR</a:t>
            </a:r>
          </a:p>
          <a:p>
            <a:pPr marL="457200" indent="-457200">
              <a:buFontTx/>
              <a:buChar char="-"/>
            </a:pPr>
            <a:r>
              <a:rPr lang="en-US" sz="3200" dirty="0" smtClean="0"/>
              <a:t>Received Signal Strength Indicator	RSSI</a:t>
            </a:r>
          </a:p>
          <a:p>
            <a:pPr marL="457200" indent="-457200">
              <a:buFontTx/>
              <a:buChar char="-"/>
            </a:pPr>
            <a:endParaRPr lang="en-US" sz="3200" dirty="0"/>
          </a:p>
        </p:txBody>
      </p:sp>
    </p:spTree>
    <p:extLst>
      <p:ext uri="{BB962C8B-B14F-4D97-AF65-F5344CB8AC3E}">
        <p14:creationId xmlns:p14="http://schemas.microsoft.com/office/powerpoint/2010/main" val="204573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thuật</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RSSi</a:t>
            </a:r>
            <a:endParaRPr lang="en-US" dirty="0"/>
          </a:p>
        </p:txBody>
      </p:sp>
      <p:pic>
        <p:nvPicPr>
          <p:cNvPr id="3074" name="Picture 2" descr="F:\luanvanword\C6-BlockDiagram\Recorr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885825"/>
            <a:ext cx="8010525"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4538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với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cơ</a:t>
            </a:r>
            <a:r>
              <a:rPr lang="en-US" dirty="0" smtClean="0"/>
              <a:t> </a:t>
            </a:r>
            <a:r>
              <a:rPr lang="en-US" dirty="0" err="1" smtClean="0"/>
              <a:t>bản</a:t>
            </a:r>
            <a:endParaRPr lang="en-US" dirty="0"/>
          </a:p>
        </p:txBody>
      </p:sp>
      <p:pic>
        <p:nvPicPr>
          <p:cNvPr id="4098" name="Picture 2" descr="F:\luanvanword\C7-Result\PSO\ERR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85371"/>
            <a:ext cx="7620000" cy="49820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19919" y="5852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cơ</a:t>
            </a:r>
            <a:r>
              <a:rPr lang="en-US" sz="2800" dirty="0" smtClean="0"/>
              <a:t> </a:t>
            </a:r>
            <a:r>
              <a:rPr lang="en-US" sz="2800" dirty="0" err="1" smtClean="0"/>
              <a:t>bản</a:t>
            </a:r>
            <a:endParaRPr lang="en-US" sz="2800" dirty="0"/>
          </a:p>
        </p:txBody>
      </p:sp>
    </p:spTree>
    <p:extLst>
      <p:ext uri="{BB962C8B-B14F-4D97-AF65-F5344CB8AC3E}">
        <p14:creationId xmlns:p14="http://schemas.microsoft.com/office/powerpoint/2010/main" val="17397818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với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tự</a:t>
            </a:r>
            <a:r>
              <a:rPr lang="en-US" dirty="0" smtClean="0"/>
              <a:t> </a:t>
            </a:r>
            <a:r>
              <a:rPr lang="en-US" dirty="0" err="1" smtClean="0"/>
              <a:t>phát</a:t>
            </a:r>
            <a:r>
              <a:rPr lang="en-US" dirty="0" smtClean="0"/>
              <a:t> </a:t>
            </a:r>
            <a:r>
              <a:rPr lang="en-US" dirty="0" err="1" smtClean="0"/>
              <a:t>triển</a:t>
            </a:r>
            <a:endParaRPr lang="en-US" dirty="0"/>
          </a:p>
        </p:txBody>
      </p:sp>
      <p:pic>
        <p:nvPicPr>
          <p:cNvPr id="5122" name="Picture 2" descr="F:\luanvanword\C7-Result\RecorrectRSSI\ERR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9" y="838200"/>
            <a:ext cx="7620000"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19919" y="5852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r>
              <a:rPr lang="en-US" sz="2800" dirty="0" smtClean="0"/>
              <a:t> </a:t>
            </a:r>
            <a:r>
              <a:rPr lang="en-US" sz="2800" dirty="0" err="1" smtClean="0"/>
              <a:t>tự</a:t>
            </a:r>
            <a:r>
              <a:rPr lang="en-US" sz="2800" dirty="0" smtClean="0"/>
              <a:t> </a:t>
            </a:r>
            <a:r>
              <a:rPr lang="en-US" sz="2800" dirty="0" err="1" smtClean="0"/>
              <a:t>phát</a:t>
            </a:r>
            <a:r>
              <a:rPr lang="en-US" sz="2800" dirty="0" smtClean="0"/>
              <a:t> </a:t>
            </a:r>
            <a:r>
              <a:rPr lang="en-US" sz="2800" dirty="0" err="1" smtClean="0"/>
              <a:t>triển</a:t>
            </a:r>
            <a:endParaRPr lang="en-US" sz="2800" dirty="0"/>
          </a:p>
        </p:txBody>
      </p:sp>
    </p:spTree>
    <p:extLst>
      <p:ext uri="{BB962C8B-B14F-4D97-AF65-F5344CB8AC3E}">
        <p14:creationId xmlns:p14="http://schemas.microsoft.com/office/powerpoint/2010/main" val="1664328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18" name="Date Placeholder 17"/>
          <p:cNvSpPr>
            <a:spLocks noGrp="1"/>
          </p:cNvSpPr>
          <p:nvPr>
            <p:ph type="dt" sz="half" idx="10"/>
          </p:nvPr>
        </p:nvSpPr>
        <p:spPr/>
        <p:txBody>
          <a:bodyPr/>
          <a:lstStyle/>
          <a:p>
            <a:fld id="{0A9C762A-2286-49DE-937D-82B4FA016D6C}" type="datetime1">
              <a:rPr lang="en-US" smtClean="0"/>
              <a:t>7/27/2020</a:t>
            </a:fld>
            <a:endParaRPr lang="en-US"/>
          </a:p>
        </p:txBody>
      </p:sp>
      <p:sp>
        <p:nvSpPr>
          <p:cNvPr id="19" name="Slide Number Placeholder 18"/>
          <p:cNvSpPr>
            <a:spLocks noGrp="1"/>
          </p:cNvSpPr>
          <p:nvPr>
            <p:ph type="sldNum" sz="quarter" idx="12"/>
          </p:nvPr>
        </p:nvSpPr>
        <p:spPr/>
        <p:txBody>
          <a:bodyPr/>
          <a:lstStyle/>
          <a:p>
            <a:fld id="{F3B462BE-C45E-4935-BE55-C65AB9E01E91}" type="slidenum">
              <a:rPr lang="en-US" smtClean="0"/>
              <a:pPr/>
              <a:t>5</a:t>
            </a:fld>
            <a:endParaRPr lang="en-US" dirty="0"/>
          </a:p>
        </p:txBody>
      </p:sp>
      <mc:AlternateContent xmlns:mc="http://schemas.openxmlformats.org/markup-compatibility/2006">
        <mc:Choice xmlns:a14="http://schemas.microsoft.com/office/drawing/2010/main" Requires="a14">
          <p:sp>
            <p:nvSpPr>
              <p:cNvPr id="28" name="Content Placeholder 27"/>
              <p:cNvSpPr>
                <a:spLocks noGrp="1"/>
              </p:cNvSpPr>
              <p:nvPr>
                <p:ph idx="1"/>
              </p:nvPr>
            </p:nvSpPr>
            <p:spPr>
              <a:xfrm>
                <a:off x="228600" y="1600200"/>
                <a:ext cx="8686800" cy="3596643"/>
              </a:xfrm>
            </p:spPr>
            <p:txBody>
              <a:bodyPr/>
              <a:lstStyle/>
              <a:p>
                <a:pPr marL="342900" indent="-342900">
                  <a:buFontTx/>
                  <a:buChar char="-"/>
                </a:pPr>
                <a:r>
                  <a:rPr lang="en-US" dirty="0" smtClean="0"/>
                  <a:t>Phương </a:t>
                </a:r>
                <a:r>
                  <a:rPr lang="en-US" dirty="0" err="1" smtClean="0"/>
                  <a:t>trình</a:t>
                </a:r>
                <a:r>
                  <a:rPr lang="en-US" dirty="0" smtClean="0"/>
                  <a:t> </a:t>
                </a:r>
                <a:r>
                  <a:rPr lang="en-US" dirty="0" smtClean="0"/>
                  <a:t>RSSI </a:t>
                </a:r>
                <a:r>
                  <a:rPr lang="en-US" dirty="0" err="1" smtClean="0"/>
                  <a:t>phụ</a:t>
                </a:r>
                <a:r>
                  <a:rPr lang="en-US" dirty="0" smtClean="0"/>
                  <a:t> </a:t>
                </a:r>
                <a:r>
                  <a:rPr lang="en-US" dirty="0" err="1" smtClean="0"/>
                  <a:t>thuộc</a:t>
                </a:r>
                <a:r>
                  <a:rPr lang="en-US" dirty="0" smtClean="0"/>
                  <a:t> </a:t>
                </a:r>
                <a:r>
                  <a:rPr lang="en-US" dirty="0" err="1" smtClean="0"/>
                  <a:t>khoảng</a:t>
                </a:r>
                <a:r>
                  <a:rPr lang="en-US" dirty="0" smtClean="0"/>
                  <a:t> </a:t>
                </a:r>
                <a:r>
                  <a:rPr lang="en-US" dirty="0" err="1" smtClean="0"/>
                  <a:t>cách</a:t>
                </a:r>
                <a:r>
                  <a:rPr lang="en-US" dirty="0" smtClean="0"/>
                  <a:t>:</a:t>
                </a:r>
                <a:endParaRPr lang="en-US" dirty="0" smtClean="0"/>
              </a:p>
              <a:p>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r>
                        <a:rPr lang="en-US" i="1">
                          <a:latin typeface="Cambria Math"/>
                        </a:rPr>
                        <m:t>=−10∗</m:t>
                      </m:r>
                      <m:r>
                        <a:rPr lang="en-US" i="1">
                          <a:latin typeface="Cambria Math"/>
                        </a:rPr>
                        <m:t>𝑛</m:t>
                      </m:r>
                      <m:r>
                        <a:rPr lang="en-US" i="1">
                          <a:latin typeface="Cambria Math"/>
                        </a:rPr>
                        <m:t>∗</m:t>
                      </m:r>
                      <m:func>
                        <m:funcPr>
                          <m:ctrlPr>
                            <a:rPr lang="en-US" i="1">
                              <a:latin typeface="Cambria Math"/>
                            </a:rPr>
                          </m:ctrlPr>
                        </m:funcPr>
                        <m:fName>
                          <m:r>
                            <m:rPr>
                              <m:sty m:val="p"/>
                            </m:rPr>
                            <a:rPr lang="en-US">
                              <a:latin typeface="Cambria Math"/>
                            </a:rPr>
                            <m:t>log</m:t>
                          </m:r>
                          <m:r>
                            <a:rPr lang="en-US">
                              <a:latin typeface="Cambria Math"/>
                            </a:rPr>
                            <m:t>(</m:t>
                          </m:r>
                        </m:fName>
                        <m:e>
                          <m:r>
                            <a:rPr lang="en-US" i="1">
                              <a:latin typeface="Cambria Math"/>
                            </a:rPr>
                            <m:t>𝑑</m:t>
                          </m:r>
                          <m:r>
                            <a:rPr lang="en-US" i="1">
                              <a:latin typeface="Cambria Math"/>
                            </a:rPr>
                            <m:t>)</m:t>
                          </m:r>
                        </m:e>
                      </m:func>
                      <m:r>
                        <a:rPr lang="en-US" i="1">
                          <a:latin typeface="Cambria Math"/>
                        </a:rPr>
                        <m:t>+</m:t>
                      </m:r>
                      <m:r>
                        <a:rPr lang="en-US" i="1">
                          <a:latin typeface="Cambria Math"/>
                        </a:rPr>
                        <m:t>𝐴</m:t>
                      </m:r>
                      <m:r>
                        <a:rPr lang="en-US" i="1">
                          <a:latin typeface="Cambria Math"/>
                        </a:rPr>
                        <m:t>+</m:t>
                      </m:r>
                      <m:r>
                        <a:rPr lang="en-US" i="1">
                          <a:latin typeface="Cambria Math"/>
                        </a:rPr>
                        <m:t>𝜉</m:t>
                      </m:r>
                    </m:oMath>
                  </m:oMathPara>
                </a14:m>
                <a:endParaRPr lang="en-US" dirty="0" smtClean="0"/>
              </a:p>
              <a:p>
                <a:endParaRPr lang="en-US" dirty="0"/>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oMath>
                </a14:m>
                <a:r>
                  <a:rPr lang="en-US" dirty="0"/>
                  <a:t> </a:t>
                </a:r>
                <a:r>
                  <a:rPr lang="en-US" dirty="0" err="1"/>
                  <a:t>là</a:t>
                </a:r>
                <a:r>
                  <a:rPr lang="en-US" dirty="0"/>
                  <a:t> RSSI </a:t>
                </a:r>
                <a:r>
                  <a:rPr lang="en-US" dirty="0" err="1"/>
                  <a:t>đo</a:t>
                </a:r>
                <a:r>
                  <a:rPr lang="en-US" dirty="0"/>
                  <a:t> </a:t>
                </a:r>
                <a:r>
                  <a:rPr lang="en-US" dirty="0" err="1" smtClean="0"/>
                  <a:t>được</a:t>
                </a:r>
                <a:r>
                  <a:rPr lang="en-US" dirty="0" smtClean="0"/>
                  <a:t> ở </a:t>
                </a:r>
                <a:r>
                  <a:rPr lang="en-US" dirty="0" err="1" smtClean="0"/>
                  <a:t>khoảng</a:t>
                </a:r>
                <a:r>
                  <a:rPr lang="en-US" dirty="0" smtClean="0"/>
                  <a:t> </a:t>
                </a:r>
                <a:r>
                  <a:rPr lang="en-US" dirty="0" err="1" smtClean="0"/>
                  <a:t>cách</a:t>
                </a:r>
                <a:r>
                  <a:rPr lang="en-US" dirty="0" smtClean="0"/>
                  <a:t> d.</a:t>
                </a:r>
              </a:p>
              <a:p>
                <a:pPr marL="1085850" lvl="1" indent="-342900">
                  <a:buFont typeface="Arial" panose="020B0604020202020204" pitchFamily="34" charset="0"/>
                  <a:buChar char="•"/>
                </a:pPr>
                <a14:m>
                  <m:oMath xmlns:m="http://schemas.openxmlformats.org/officeDocument/2006/math">
                    <m:r>
                      <a:rPr lang="en-US" i="1">
                        <a:latin typeface="Cambria Math"/>
                      </a:rPr>
                      <m:t>𝑛</m:t>
                    </m:r>
                  </m:oMath>
                </a14:m>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suy</a:t>
                </a:r>
                <a:r>
                  <a:rPr lang="en-US" dirty="0"/>
                  <a:t> </a:t>
                </a:r>
                <a:r>
                  <a:rPr lang="en-US" dirty="0" err="1"/>
                  <a:t>hao</a:t>
                </a:r>
                <a:r>
                  <a:rPr lang="en-US" dirty="0" smtClean="0"/>
                  <a:t>.</a:t>
                </a:r>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𝑑</m:t>
                        </m:r>
                      </m:e>
                      <m:sub>
                        <m:r>
                          <a:rPr lang="en-US" i="1">
                            <a:latin typeface="Cambria Math"/>
                          </a:rPr>
                          <m:t>0</m:t>
                        </m:r>
                      </m:sub>
                    </m:sSub>
                  </m:oMath>
                </a14:m>
                <a:r>
                  <a:rPr lang="en-US" dirty="0"/>
                  <a:t> </a:t>
                </a:r>
                <a:r>
                  <a:rPr lang="en-US" dirty="0" err="1"/>
                  <a:t>là</a:t>
                </a:r>
                <a:r>
                  <a:rPr lang="en-US" dirty="0"/>
                  <a:t> </a:t>
                </a:r>
                <a:r>
                  <a:rPr lang="en-US" dirty="0" err="1"/>
                  <a:t>khoảng</a:t>
                </a:r>
                <a:r>
                  <a:rPr lang="en-US" dirty="0"/>
                  <a:t> </a:t>
                </a:r>
                <a:r>
                  <a:rPr lang="en-US" dirty="0" err="1"/>
                  <a:t>cách</a:t>
                </a:r>
                <a:r>
                  <a:rPr lang="en-US" dirty="0"/>
                  <a:t> </a:t>
                </a:r>
                <a:r>
                  <a:rPr lang="en-US" dirty="0" err="1"/>
                  <a:t>tham</a:t>
                </a:r>
                <a:r>
                  <a:rPr lang="en-US" dirty="0"/>
                  <a:t> </a:t>
                </a:r>
                <a:r>
                  <a:rPr lang="en-US" dirty="0" err="1"/>
                  <a:t>chiếu</a:t>
                </a:r>
                <a:r>
                  <a:rPr lang="en-US" dirty="0" smtClean="0"/>
                  <a:t>.</a:t>
                </a:r>
              </a:p>
              <a:p>
                <a:pPr marL="1085850" lvl="1" indent="-342900">
                  <a:buFont typeface="Arial" panose="020B0604020202020204" pitchFamily="34" charset="0"/>
                  <a:buChar char="•"/>
                </a:pPr>
                <a:r>
                  <a:rPr lang="en-US" dirty="0"/>
                  <a:t>ξ </a:t>
                </a:r>
                <a:r>
                  <a:rPr lang="en-US" dirty="0" err="1"/>
                  <a:t>là</a:t>
                </a:r>
                <a:r>
                  <a:rPr lang="en-US" dirty="0"/>
                  <a:t> </a:t>
                </a:r>
                <a:r>
                  <a:rPr lang="en-US" dirty="0" err="1"/>
                  <a:t>sai</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dirty="0" err="1"/>
                  <a:t>phân</a:t>
                </a:r>
                <a:r>
                  <a:rPr lang="en-US" dirty="0"/>
                  <a:t> </a:t>
                </a:r>
                <a:r>
                  <a:rPr lang="en-US" dirty="0" err="1"/>
                  <a:t>phối</a:t>
                </a:r>
                <a:r>
                  <a:rPr lang="en-US" dirty="0"/>
                  <a:t> </a:t>
                </a:r>
                <a:r>
                  <a:rPr lang="en-US" dirty="0" smtClean="0"/>
                  <a:t>Gaussian.</a:t>
                </a:r>
                <a:endParaRPr lang="en-US" dirty="0"/>
              </a:p>
              <a:p>
                <a:pPr marL="1085850" lvl="1" indent="-342900">
                  <a:buFont typeface="Arial" panose="020B0604020202020204" pitchFamily="34" charset="0"/>
                  <a:buChar char="•"/>
                </a:pPr>
                <a:endParaRPr lang="en-US" dirty="0">
                  <a:solidFill>
                    <a:schemeClr val="tx1">
                      <a:lumMod val="75000"/>
                      <a:lumOff val="25000"/>
                    </a:schemeClr>
                  </a:solidFill>
                </a:endParaRPr>
              </a:p>
              <a:p>
                <a:pPr marL="1085850" lvl="1" indent="-342900">
                  <a:buFont typeface="Arial" panose="020B0604020202020204" pitchFamily="34" charset="0"/>
                  <a:buChar char="•"/>
                </a:pPr>
                <a:endParaRPr lang="en-US" dirty="0" smtClean="0"/>
              </a:p>
              <a:p>
                <a:pPr marL="1085850" lvl="1" indent="-342900">
                  <a:buFont typeface="Arial" panose="020B0604020202020204" pitchFamily="34" charset="0"/>
                  <a:buChar char="•"/>
                </a:pPr>
                <a:endParaRPr lang="en-US" dirty="0"/>
              </a:p>
            </p:txBody>
          </p:sp>
        </mc:Choice>
        <mc:Fallback>
          <p:sp>
            <p:nvSpPr>
              <p:cNvPr id="28" name="Content Placeholder 27"/>
              <p:cNvSpPr>
                <a:spLocks noGrp="1" noRot="1" noChangeAspect="1" noMove="1" noResize="1" noEditPoints="1" noAdjustHandles="1" noChangeArrowheads="1" noChangeShapeType="1" noTextEdit="1"/>
              </p:cNvSpPr>
              <p:nvPr>
                <p:ph idx="1"/>
              </p:nvPr>
            </p:nvSpPr>
            <p:spPr>
              <a:xfrm>
                <a:off x="228600" y="1600200"/>
                <a:ext cx="8686800" cy="3596643"/>
              </a:xfrm>
              <a:blipFill rotWithShape="1">
                <a:blip r:embed="rId2"/>
                <a:stretch>
                  <a:fillRect l="-1123" t="-1525"/>
                </a:stretch>
              </a:blipFill>
            </p:spPr>
            <p:txBody>
              <a:bodyPr/>
              <a:lstStyle/>
              <a:p>
                <a:r>
                  <a:rPr lang="en-US">
                    <a:noFill/>
                  </a:rPr>
                  <a:t> </a:t>
                </a:r>
              </a:p>
            </p:txBody>
          </p:sp>
        </mc:Fallback>
      </mc:AlternateContent>
    </p:spTree>
    <p:extLst>
      <p:ext uri="{BB962C8B-B14F-4D97-AF65-F5344CB8AC3E}">
        <p14:creationId xmlns:p14="http://schemas.microsoft.com/office/powerpoint/2010/main" val="751446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mc:AlternateContent xmlns:mc="http://schemas.openxmlformats.org/markup-compatibility/2006">
        <mc:Choice xmlns:a14="http://schemas.microsoft.com/office/drawing/2010/main" Requires="a14">
          <p:sp>
            <p:nvSpPr>
              <p:cNvPr id="4" name="Content Placeholder 27"/>
              <p:cNvSpPr txBox="1">
                <a:spLocks/>
              </p:cNvSpPr>
              <p:nvPr/>
            </p:nvSpPr>
            <p:spPr>
              <a:xfrm>
                <a:off x="228600" y="914400"/>
                <a:ext cx="8686800" cy="27432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err="1" smtClean="0"/>
                  <a:t>Hệ</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khoảng</a:t>
                </a:r>
                <a:r>
                  <a:rPr lang="en-US" dirty="0" smtClean="0"/>
                  <a:t> </a:t>
                </a:r>
                <a:r>
                  <a:rPr lang="en-US" dirty="0" err="1" smtClean="0"/>
                  <a:t>cách</a:t>
                </a:r>
                <a:r>
                  <a:rPr lang="en-US" dirty="0" smtClean="0"/>
                  <a:t>:</a:t>
                </a:r>
                <a:endParaRPr lang="en-US" dirty="0" smtClean="0"/>
              </a:p>
              <a:p>
                <a:endParaRPr lang="en-US" dirty="0" smtClean="0"/>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p:sp>
            <p:nvSpPr>
              <p:cNvPr id="4" name="Content Placeholder 27"/>
              <p:cNvSpPr txBox="1">
                <a:spLocks noRot="1" noChangeAspect="1" noMove="1" noResize="1" noEditPoints="1" noAdjustHandles="1" noChangeArrowheads="1" noChangeShapeType="1" noTextEdit="1"/>
              </p:cNvSpPr>
              <p:nvPr/>
            </p:nvSpPr>
            <p:spPr>
              <a:xfrm>
                <a:off x="228600" y="914400"/>
                <a:ext cx="8686800" cy="2743200"/>
              </a:xfrm>
              <a:prstGeom prst="rect">
                <a:avLst/>
              </a:prstGeom>
              <a:blipFill rotWithShape="1">
                <a:blip r:embed="rId2"/>
                <a:stretch>
                  <a:fillRect l="-1123" t="-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7"/>
              <p:cNvSpPr txBox="1">
                <a:spLocks/>
              </p:cNvSpPr>
              <p:nvPr/>
            </p:nvSpPr>
            <p:spPr>
              <a:xfrm>
                <a:off x="228600" y="3434576"/>
                <a:ext cx="8686800" cy="2743200"/>
              </a:xfrm>
              <a:prstGeom prst="rect">
                <a:avLst/>
              </a:prstGeom>
            </p:spPr>
            <p:txBody>
              <a:bodyPr vert="horz" lIns="91440" tIns="45720" rIns="91440" bIns="45720" rtlCol="0">
                <a:normAutofit fontScale="925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Suy</a:t>
                </a:r>
                <a:r>
                  <a:rPr lang="en-US" dirty="0" smtClean="0"/>
                  <a:t> </a:t>
                </a:r>
                <a:r>
                  <a:rPr lang="en-US" dirty="0" err="1" smtClean="0"/>
                  <a:t>ra</a:t>
                </a:r>
                <a:r>
                  <a:rPr lang="en-US" dirty="0" smtClean="0"/>
                  <a:t>:</a:t>
                </a:r>
                <a:endParaRPr lang="en-US" dirty="0" smtClean="0"/>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p:sp>
            <p:nvSpPr>
              <p:cNvPr id="5" name="Content Placeholder 27"/>
              <p:cNvSpPr txBox="1">
                <a:spLocks noRot="1" noChangeAspect="1" noMove="1" noResize="1" noEditPoints="1" noAdjustHandles="1" noChangeArrowheads="1" noChangeShapeType="1" noTextEdit="1"/>
              </p:cNvSpPr>
              <p:nvPr/>
            </p:nvSpPr>
            <p:spPr>
              <a:xfrm>
                <a:off x="228600" y="3434576"/>
                <a:ext cx="8686800" cy="2743200"/>
              </a:xfrm>
              <a:prstGeom prst="rect">
                <a:avLst/>
              </a:prstGeom>
              <a:blipFill rotWithShape="1">
                <a:blip r:embed="rId3"/>
                <a:stretch>
                  <a:fillRect l="-912" t="-1333"/>
                </a:stretch>
              </a:blipFill>
            </p:spPr>
            <p:txBody>
              <a:bodyPr/>
              <a:lstStyle/>
              <a:p>
                <a:r>
                  <a:rPr lang="en-US">
                    <a:noFill/>
                  </a:rPr>
                  <a:t> </a:t>
                </a:r>
              </a:p>
            </p:txBody>
          </p:sp>
        </mc:Fallback>
      </mc:AlternateContent>
    </p:spTree>
    <p:extLst>
      <p:ext uri="{BB962C8B-B14F-4D97-AF65-F5344CB8AC3E}">
        <p14:creationId xmlns:p14="http://schemas.microsoft.com/office/powerpoint/2010/main" val="1668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mc:AlternateContent xmlns:mc="http://schemas.openxmlformats.org/markup-compatibility/2006">
        <mc:Choice xmlns:a14="http://schemas.microsoft.com/office/drawing/2010/main" Requires="a14">
          <p:sp>
            <p:nvSpPr>
              <p:cNvPr id="4" name="Content Placeholder 27"/>
              <p:cNvSpPr txBox="1">
                <a:spLocks noGrp="1"/>
              </p:cNvSpPr>
              <p:nvPr>
                <p:ph idx="1"/>
              </p:nvPr>
            </p:nvSpPr>
            <p:spPr>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smtClean="0"/>
                  <a:t>Maximum Likelihood Estimation:</a:t>
                </a:r>
              </a:p>
              <a:p>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𝑍</m:t>
                          </m:r>
                        </m:e>
                      </m:acc>
                      <m:r>
                        <a:rPr lang="en-US" i="1">
                          <a:latin typeface="Cambria Math"/>
                        </a:rPr>
                        <m:t>=</m:t>
                      </m:r>
                      <m:sSup>
                        <m:sSupPr>
                          <m:ctrlPr>
                            <a:rPr lang="en-US" i="1">
                              <a:latin typeface="Cambria Math"/>
                            </a:rPr>
                          </m:ctrlPr>
                        </m:sSupPr>
                        <m:e>
                          <m:r>
                            <a:rPr lang="en-US" i="1">
                              <a:latin typeface="Cambria Math"/>
                            </a:rPr>
                            <m:t>(</m:t>
                          </m:r>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𝐴</m:t>
                          </m:r>
                          <m:r>
                            <a:rPr lang="en-US" i="1">
                              <a:latin typeface="Cambria Math"/>
                            </a:rPr>
                            <m:t>)</m:t>
                          </m:r>
                        </m:e>
                        <m:sup>
                          <m:r>
                            <a:rPr lang="en-US" i="1">
                              <a:latin typeface="Cambria Math"/>
                            </a:rPr>
                            <m:t>−1</m:t>
                          </m:r>
                        </m:sup>
                      </m:sSup>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𝐵</m:t>
                      </m:r>
                    </m:oMath>
                  </m:oMathPara>
                </a14:m>
                <a:endParaRPr lang="en-US" dirty="0" smtClean="0"/>
              </a:p>
              <a:p>
                <a:pPr/>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r>
                              <m:e>
                                <m:m>
                                  <m:mPr>
                                    <m:mcs>
                                      <m:mc>
                                        <m:mcPr>
                                          <m:count m:val="1"/>
                                          <m:mcJc m:val="center"/>
                                        </m:mcPr>
                                      </m:mc>
                                    </m:mcs>
                                    <m:ctrlPr>
                                      <a:rPr lang="en-US" i="1">
                                        <a:latin typeface="Cambria Math"/>
                                      </a:rPr>
                                    </m:ctrlPr>
                                  </m:mPr>
                                  <m:mr>
                                    <m:e>
                                      <m:r>
                                        <a:rPr lang="en-US" i="1">
                                          <a:latin typeface="Cambria Math"/>
                                        </a:rPr>
                                        <m:t>⋮</m:t>
                                      </m:r>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
                        </m:e>
                      </m:d>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a:rPr>
                        <m:t>𝐵</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r>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p:sp>
            <p:nvSpPr>
              <p:cNvPr id="4" name="Content Placeholder 27"/>
              <p:cNvSpPr txBox="1">
                <a:spLocks noGrp="1" noRot="1" noChangeAspect="1" noMove="1" noResize="1" noEditPoints="1" noAdjustHandles="1" noChangeArrowheads="1" noChangeShapeType="1" noTextEdit="1"/>
              </p:cNvSpPr>
              <p:nvPr>
                <p:ph idx="1"/>
              </p:nvPr>
            </p:nvSpPr>
            <p:spPr>
              <a:prstGeom prst="rect">
                <a:avLst/>
              </a:prstGeom>
              <a:blipFill rotWithShape="1">
                <a:blip r:embed="rId2"/>
                <a:stretch>
                  <a:fillRect l="-1123" t="-1000"/>
                </a:stretch>
              </a:blipFill>
            </p:spPr>
            <p:txBody>
              <a:bodyPr/>
              <a:lstStyle/>
              <a:p>
                <a:r>
                  <a:rPr lang="en-US">
                    <a:noFill/>
                  </a:rPr>
                  <a:t> </a:t>
                </a:r>
              </a:p>
            </p:txBody>
          </p:sp>
        </mc:Fallback>
      </mc:AlternateContent>
    </p:spTree>
    <p:extLst>
      <p:ext uri="{BB962C8B-B14F-4D97-AF65-F5344CB8AC3E}">
        <p14:creationId xmlns:p14="http://schemas.microsoft.com/office/powerpoint/2010/main" val="4251725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a:xfrm>
            <a:off x="228600" y="822957"/>
            <a:ext cx="8686800" cy="624843"/>
          </a:xfrm>
        </p:spPr>
        <p:txBody>
          <a:bodyPr/>
          <a:lstStyle/>
          <a:p>
            <a:pPr algn="ctr"/>
            <a:r>
              <a:rPr lang="en-US" sz="3200" dirty="0" err="1" smtClean="0"/>
              <a:t>Kalman</a:t>
            </a:r>
            <a:r>
              <a:rPr lang="en-US" sz="3200" dirty="0" smtClean="0"/>
              <a:t> Filter</a:t>
            </a:r>
          </a:p>
          <a:p>
            <a:endParaRPr lang="en-US" dirty="0"/>
          </a:p>
        </p:txBody>
      </p:sp>
      <p:pic>
        <p:nvPicPr>
          <p:cNvPr id="4" name="Picture 3" descr="F:\luanvanword\C4-Algorithm\Kalman\kalman.bmp"/>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132320" cy="3474720"/>
          </a:xfrm>
          <a:prstGeom prst="rect">
            <a:avLst/>
          </a:prstGeom>
          <a:noFill/>
          <a:ln>
            <a:noFill/>
          </a:ln>
        </p:spPr>
      </p:pic>
    </p:spTree>
    <p:extLst>
      <p:ext uri="{BB962C8B-B14F-4D97-AF65-F5344CB8AC3E}">
        <p14:creationId xmlns:p14="http://schemas.microsoft.com/office/powerpoint/2010/main" val="3084931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2. </a:t>
            </a:r>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p:pic>
        <p:nvPicPr>
          <p:cNvPr id="4" name="Picture 3" descr="F:\luanvanword\C7-Result\kalman\rssi_raw.jpg"/>
          <p:cNvPicPr/>
          <p:nvPr/>
        </p:nvPicPr>
        <p:blipFill>
          <a:blip r:embed="rId2">
            <a:extLst>
              <a:ext uri="{28A0092B-C50C-407E-A947-70E740481C1C}">
                <a14:useLocalDpi xmlns:a14="http://schemas.microsoft.com/office/drawing/2010/main" val="0"/>
              </a:ext>
            </a:extLst>
          </a:blip>
          <a:srcRect/>
          <a:stretch>
            <a:fillRect/>
          </a:stretch>
        </p:blipFill>
        <p:spPr bwMode="auto">
          <a:xfrm>
            <a:off x="754380" y="1565630"/>
            <a:ext cx="7620000" cy="3810000"/>
          </a:xfrm>
          <a:prstGeom prst="rect">
            <a:avLst/>
          </a:prstGeom>
          <a:noFill/>
          <a:ln>
            <a:noFill/>
          </a:ln>
        </p:spPr>
      </p:pic>
      <p:sp>
        <p:nvSpPr>
          <p:cNvPr id="5" name="Content Placeholder 2"/>
          <p:cNvSpPr txBox="1">
            <a:spLocks/>
          </p:cNvSpPr>
          <p:nvPr/>
        </p:nvSpPr>
        <p:spPr>
          <a:xfrm>
            <a:off x="228600" y="55626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thô</a:t>
            </a:r>
            <a:r>
              <a:rPr lang="en-US" sz="3200" dirty="0" smtClean="0"/>
              <a:t> </a:t>
            </a:r>
            <a:r>
              <a:rPr lang="en-US" sz="3200" dirty="0" err="1" smtClean="0"/>
              <a:t>thu</a:t>
            </a:r>
            <a:r>
              <a:rPr lang="en-US" sz="3200" dirty="0" smtClean="0"/>
              <a:t> </a:t>
            </a:r>
            <a:r>
              <a:rPr lang="en-US" sz="3200" dirty="0" err="1" smtClean="0"/>
              <a:t>được</a:t>
            </a:r>
            <a:endParaRPr lang="en-US" sz="3200" dirty="0" smtClean="0"/>
          </a:p>
          <a:p>
            <a:endParaRPr lang="en-US" dirty="0"/>
          </a:p>
        </p:txBody>
      </p:sp>
      <p:sp>
        <p:nvSpPr>
          <p:cNvPr id="6" name="Content Placeholder 2"/>
          <p:cNvSpPr>
            <a:spLocks noGrp="1"/>
          </p:cNvSpPr>
          <p:nvPr>
            <p:ph idx="1"/>
          </p:nvPr>
        </p:nvSpPr>
        <p:spPr>
          <a:xfrm>
            <a:off x="228600" y="822957"/>
            <a:ext cx="8686800" cy="624843"/>
          </a:xfrm>
        </p:spPr>
        <p:txBody>
          <a:bodyPr/>
          <a:lstStyle/>
          <a:p>
            <a:pPr algn="ctr"/>
            <a:r>
              <a:rPr lang="en-US" sz="3200" dirty="0" err="1" smtClean="0"/>
              <a:t>Kalman</a:t>
            </a:r>
            <a:r>
              <a:rPr lang="en-US" sz="3200" dirty="0" smtClean="0"/>
              <a:t> Filter</a:t>
            </a:r>
          </a:p>
          <a:p>
            <a:endParaRPr lang="en-US" dirty="0"/>
          </a:p>
        </p:txBody>
      </p:sp>
    </p:spTree>
    <p:extLst>
      <p:ext uri="{BB962C8B-B14F-4D97-AF65-F5344CB8AC3E}">
        <p14:creationId xmlns:p14="http://schemas.microsoft.com/office/powerpoint/2010/main" val="281812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1901</Words>
  <Application>Microsoft Office PowerPoint</Application>
  <PresentationFormat>On-screen Show (4:3)</PresentationFormat>
  <Paragraphs>232</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Nội dung</vt:lpstr>
      <vt:lpstr>1. Giới thiệu đề tài</vt:lpstr>
      <vt:lpstr>1. Giới thiệu đề tài</vt:lpstr>
      <vt:lpstr>2. Cơ sở lý thuyết</vt:lpstr>
      <vt:lpstr>2. Cơ sở lý thuyết</vt:lpstr>
      <vt:lpstr>2. Cơ sở lý thuyết</vt:lpstr>
      <vt:lpstr>2. Cơ sở lý thuyết</vt:lpstr>
      <vt:lpstr>2. Cơ sở lý thuyết</vt:lpstr>
      <vt:lpstr>2. Cơ sở lý thuyết</vt:lpstr>
      <vt:lpstr>2. Cơ sở lý thuyết</vt:lpstr>
      <vt:lpstr>3. Xây dựng hệ thống</vt:lpstr>
      <vt:lpstr>3. Xây dựng hệ thống</vt:lpstr>
      <vt:lpstr>3. Xây dựng hệ thống</vt:lpstr>
      <vt:lpstr>3. Xây dựng hệ thống</vt:lpstr>
      <vt:lpstr>4. Phát triển thuật toán</vt:lpstr>
      <vt:lpstr>4. Phát triển thuật toán</vt:lpstr>
      <vt:lpstr>4. Phát triển thuật toán</vt:lpstr>
      <vt:lpstr>4. Phát triển thuật toán</vt:lpstr>
      <vt:lpstr>4. Phát triển thuật toán</vt:lpstr>
      <vt:lpstr>4. Phát triển thuật toán</vt:lpstr>
      <vt:lpstr>4. Phát triển thuật toán</vt:lpstr>
      <vt:lpstr>Tổng quát sơ đồ khối</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Cảm ơn</vt:lpstr>
      <vt:lpstr>Tổng quát sơ đồ khối</vt:lpstr>
      <vt:lpstr>Giải thuật Pathloss Exponent Improvement</vt:lpstr>
      <vt:lpstr>Giải thuật Chỉnh sửa RSSi</vt:lpstr>
      <vt:lpstr>Hệ thống với thuật toán cơ bản</vt:lpstr>
      <vt:lpstr>Hệ thống với thuật toán tự phát triển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Mr.Thanh</dc:creator>
  <cp:lastModifiedBy>Mr.Thanh</cp:lastModifiedBy>
  <cp:revision>38</cp:revision>
  <dcterms:created xsi:type="dcterms:W3CDTF">2006-08-16T00:00:00Z</dcterms:created>
  <dcterms:modified xsi:type="dcterms:W3CDTF">2020-07-26T17:48:37Z</dcterms:modified>
</cp:coreProperties>
</file>