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96" r:id="rId5"/>
    <p:sldId id="297" r:id="rId6"/>
    <p:sldId id="258" r:id="rId7"/>
    <p:sldId id="303" r:id="rId8"/>
    <p:sldId id="304" r:id="rId9"/>
    <p:sldId id="259" r:id="rId10"/>
    <p:sldId id="260" r:id="rId11"/>
    <p:sldId id="286" r:id="rId12"/>
    <p:sldId id="287" r:id="rId13"/>
    <p:sldId id="288" r:id="rId14"/>
    <p:sldId id="261" r:id="rId15"/>
    <p:sldId id="305" r:id="rId16"/>
    <p:sldId id="262" r:id="rId17"/>
    <p:sldId id="306" r:id="rId18"/>
    <p:sldId id="307" r:id="rId19"/>
    <p:sldId id="308" r:id="rId20"/>
    <p:sldId id="302" r:id="rId21"/>
    <p:sldId id="291" r:id="rId22"/>
    <p:sldId id="263" r:id="rId23"/>
    <p:sldId id="264" r:id="rId24"/>
    <p:sldId id="282" r:id="rId25"/>
    <p:sldId id="301" r:id="rId26"/>
    <p:sldId id="299" r:id="rId27"/>
    <p:sldId id="293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533400" y="1142999"/>
                <a:ext cx="7772400" cy="54864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just">
                  <a:buFont typeface="Arial" charset="0"/>
                  <a:buChar char="•"/>
                </a:pPr>
                <a:r>
                  <a:rPr lang="en-US" sz="3000" dirty="0" smtClean="0"/>
                  <a:t>Công </a:t>
                </a:r>
                <a:r>
                  <a:rPr lang="en-US" sz="3000" dirty="0" err="1" smtClean="0"/>
                  <a:t>nghệ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sử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dụng</a:t>
                </a:r>
                <a:r>
                  <a:rPr lang="en-US" sz="3000" dirty="0" smtClean="0"/>
                  <a:t>: Bluetooth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3000" dirty="0" err="1" smtClean="0"/>
                  <a:t>Kiến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trúc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sử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dụng</a:t>
                </a:r>
                <a:r>
                  <a:rPr lang="en-US" sz="3000" dirty="0" smtClean="0"/>
                  <a:t>: Receive Signal Strength Indicator (RSSI)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3000" dirty="0" err="1" smtClean="0"/>
                  <a:t>Công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thức</a:t>
                </a:r>
                <a:r>
                  <a:rPr lang="en-US" sz="3000" dirty="0" smtClean="0"/>
                  <a:t>: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𝑅</m:t>
                    </m:r>
                    <m:r>
                      <a:rPr lang="en-US" sz="3000" b="0" i="1" smtClean="0">
                        <a:latin typeface="Cambria Math"/>
                      </a:rPr>
                      <m:t>=−10</m:t>
                    </m:r>
                    <m:r>
                      <a:rPr lang="en-US" sz="3000" b="0" i="1" smtClean="0">
                        <a:latin typeface="Cambria Math"/>
                      </a:rPr>
                      <m:t>𝑛</m:t>
                    </m:r>
                    <m:r>
                      <a:rPr lang="en-US" sz="3000" b="0" i="1" smtClean="0">
                        <a:latin typeface="Cambria Math"/>
                      </a:rPr>
                      <m:t>∗</m:t>
                    </m:r>
                    <m:r>
                      <a:rPr lang="en-US" sz="3000" b="0" i="1" smtClean="0">
                        <a:latin typeface="Cambria Math"/>
                      </a:rPr>
                      <m:t>𝑙𝑜𝑔</m:t>
                    </m:r>
                    <m:r>
                      <a:rPr lang="en-US" sz="30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sz="3000" b="0" i="1" smtClean="0">
                        <a:latin typeface="Cambria Math"/>
                      </a:rPr>
                      <m:t>+</m:t>
                    </m:r>
                    <m:r>
                      <a:rPr lang="en-US" sz="3000" b="0" i="1" smtClean="0">
                        <a:latin typeface="Cambria Math"/>
                      </a:rPr>
                      <m:t>𝑅</m:t>
                    </m:r>
                    <m:r>
                      <a:rPr lang="en-US" sz="3000" b="0" i="1" smtClean="0">
                        <a:latin typeface="Cambria Math"/>
                      </a:rPr>
                      <m:t>1</m:t>
                    </m:r>
                    <m:r>
                      <a:rPr lang="en-US" sz="3000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R: RSSI </a:t>
                </a:r>
                <a:r>
                  <a:rPr lang="en-US" sz="3000" dirty="0" err="1" smtClean="0"/>
                  <a:t>thiết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bị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cần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đo</a:t>
                </a:r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n: </a:t>
                </a:r>
                <a:r>
                  <a:rPr lang="en-US" sz="3000" dirty="0" err="1" smtClean="0"/>
                  <a:t>hệ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số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suy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hao</a:t>
                </a:r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d: </a:t>
                </a:r>
                <a:r>
                  <a:rPr lang="en-US" sz="3000" dirty="0" err="1" smtClean="0"/>
                  <a:t>khoảng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cách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giữ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thiết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bị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đo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và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phát</a:t>
                </a:r>
                <a:endParaRPr lang="en-US" sz="3000" dirty="0" smtClean="0"/>
              </a:p>
              <a:p>
                <a:pPr algn="just"/>
                <a:r>
                  <a:rPr lang="en-US" sz="3000" dirty="0"/>
                  <a:t>	</a:t>
                </a:r>
                <a:r>
                  <a:rPr lang="en-US" sz="3000" dirty="0" smtClean="0"/>
                  <a:t>R1m: RSSI </a:t>
                </a:r>
                <a:r>
                  <a:rPr lang="en-US" sz="3000" dirty="0" err="1" smtClean="0"/>
                  <a:t>tại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điểm</a:t>
                </a:r>
                <a:r>
                  <a:rPr lang="en-US" sz="3000" dirty="0" smtClean="0"/>
                  <a:t> 1m. </a:t>
                </a:r>
              </a:p>
              <a:p>
                <a:pPr algn="just"/>
                <a:r>
                  <a:rPr lang="en-US" sz="3000" dirty="0" smtClean="0"/>
                  <a:t>=&gt; </a:t>
                </a:r>
                <a:r>
                  <a:rPr lang="en-US" sz="3000" dirty="0" err="1" smtClean="0"/>
                  <a:t>Nếu</a:t>
                </a:r>
                <a:r>
                  <a:rPr lang="en-US" sz="3000" dirty="0" smtClean="0"/>
                  <a:t> ta </a:t>
                </a:r>
                <a:r>
                  <a:rPr lang="en-US" sz="3000" dirty="0" err="1" smtClean="0"/>
                  <a:t>đo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được</a:t>
                </a:r>
                <a:r>
                  <a:rPr lang="en-US" sz="3000" dirty="0" smtClean="0"/>
                  <a:t> R, ta </a:t>
                </a:r>
                <a:r>
                  <a:rPr lang="en-US" sz="3000" dirty="0" err="1" smtClean="0"/>
                  <a:t>có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thể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suy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ngược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lại</a:t>
                </a:r>
                <a:r>
                  <a:rPr lang="en-US" sz="3000" dirty="0" smtClean="0"/>
                  <a:t> d (</a:t>
                </a:r>
                <a:r>
                  <a:rPr lang="en-US" sz="3000" dirty="0" err="1" smtClean="0"/>
                  <a:t>với</a:t>
                </a:r>
                <a:r>
                  <a:rPr lang="en-US" sz="3000" dirty="0" smtClean="0"/>
                  <a:t> n </a:t>
                </a:r>
                <a:r>
                  <a:rPr lang="en-US" sz="3000" dirty="0" err="1" smtClean="0"/>
                  <a:t>và</a:t>
                </a:r>
                <a:r>
                  <a:rPr lang="en-US" sz="3000" dirty="0" smtClean="0"/>
                  <a:t> R1m </a:t>
                </a:r>
                <a:r>
                  <a:rPr lang="en-US" sz="3000" dirty="0" err="1" smtClean="0"/>
                  <a:t>đã</a:t>
                </a:r>
                <a:r>
                  <a:rPr lang="en-US" sz="3000" dirty="0" smtClean="0"/>
                  <a:t> </a:t>
                </a:r>
                <a:r>
                  <a:rPr lang="en-US" sz="3000" dirty="0" err="1" smtClean="0"/>
                  <a:t>biết</a:t>
                </a:r>
                <a:r>
                  <a:rPr lang="en-US" sz="3000" dirty="0" smtClean="0"/>
                  <a:t>)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endParaRPr lang="en-US" sz="3000" dirty="0" smtClean="0"/>
              </a:p>
              <a:p>
                <a:pPr marL="457200" indent="-457200" algn="just">
                  <a:buFont typeface="Arial" charset="0"/>
                  <a:buChar char="•"/>
                </a:pPr>
                <a:endParaRPr lang="en-US" sz="3000" dirty="0"/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42999"/>
                <a:ext cx="7772400" cy="5486401"/>
              </a:xfrm>
              <a:prstGeom prst="rect">
                <a:avLst/>
              </a:prstGeom>
              <a:blipFill rotWithShape="1">
                <a:blip r:embed="rId2"/>
                <a:stretch>
                  <a:fillRect l="-1882" t="-2109" r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43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RSSI</a:t>
            </a:r>
            <a:endParaRPr lang="en-US" dirty="0"/>
          </a:p>
        </p:txBody>
      </p:sp>
      <p:pic>
        <p:nvPicPr>
          <p:cNvPr id="3074" name="Picture 2" descr="F:\thuc_tap\BLE\report\ppt\improve_rs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=&gt; RSSI Tag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/>
              <a:t> </a:t>
            </a:r>
            <a:r>
              <a:rPr lang="en-US" sz="2000" dirty="0" smtClean="0"/>
              <a:t>=&gt;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sở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b="1" dirty="0" smtClean="0"/>
              <a:t>Improve </a:t>
            </a:r>
            <a:r>
              <a:rPr lang="en-US" sz="2000" b="1" dirty="0" err="1" smtClean="0"/>
              <a:t>Pathloss</a:t>
            </a:r>
            <a:r>
              <a:rPr lang="en-US" sz="2000" b="1" dirty="0" smtClean="0"/>
              <a:t> Exponent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424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AND 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RSSI RAW </a:t>
            </a:r>
            <a:r>
              <a:rPr lang="en-US" dirty="0" err="1" smtClean="0"/>
              <a:t>và</a:t>
            </a:r>
            <a:r>
              <a:rPr lang="en-US" dirty="0" smtClean="0"/>
              <a:t> KALMAN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ban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ban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RSSI.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5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AND NIGHT</a:t>
            </a:r>
            <a:endParaRPr lang="en-US" dirty="0"/>
          </a:p>
        </p:txBody>
      </p:sp>
      <p:pic>
        <p:nvPicPr>
          <p:cNvPr id="4" name="Content Placeholder 3" descr="F:\thuc_tap\BLE\report\daynight\2020.04.09_raw1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1219200"/>
            <a:ext cx="9133114" cy="402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thô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3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AND NIGHT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2429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RSSI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RTLS</a:t>
            </a:r>
          </a:p>
          <a:p>
            <a:pPr algn="l"/>
            <a:r>
              <a:rPr lang="en-US" sz="2000" dirty="0" smtClean="0"/>
              <a:t>- Ban </a:t>
            </a:r>
            <a:r>
              <a:rPr lang="en-US" sz="2000" dirty="0" err="1" smtClean="0"/>
              <a:t>đêm</a:t>
            </a:r>
            <a:r>
              <a:rPr lang="en-US" sz="2000" dirty="0" smtClean="0"/>
              <a:t> </a:t>
            </a:r>
            <a:r>
              <a:rPr lang="en-US" sz="2000" dirty="0" err="1" smtClean="0"/>
              <a:t>phổ</a:t>
            </a:r>
            <a:r>
              <a:rPr lang="en-US" sz="2000" dirty="0" smtClean="0"/>
              <a:t> </a:t>
            </a:r>
            <a:r>
              <a:rPr lang="en-US" sz="2000" dirty="0" err="1" smtClean="0"/>
              <a:t>trải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, </a:t>
            </a:r>
            <a:r>
              <a:rPr lang="en-US" sz="2000" dirty="0" err="1" smtClean="0"/>
              <a:t>ít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. </a:t>
            </a:r>
          </a:p>
          <a:p>
            <a:pPr algn="l"/>
            <a:r>
              <a:rPr lang="en-US" sz="2000" dirty="0" smtClean="0"/>
              <a:t>- Ban </a:t>
            </a:r>
            <a:r>
              <a:rPr lang="en-US" sz="2000" dirty="0" err="1" smtClean="0"/>
              <a:t>ngày</a:t>
            </a:r>
            <a:r>
              <a:rPr lang="en-US" sz="2000" dirty="0" smtClean="0"/>
              <a:t> </a:t>
            </a:r>
            <a:r>
              <a:rPr lang="en-US" sz="2000" dirty="0" err="1" smtClean="0"/>
              <a:t>phổ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,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endParaRPr lang="en-US" sz="2000" dirty="0"/>
          </a:p>
        </p:txBody>
      </p:sp>
      <p:pic>
        <p:nvPicPr>
          <p:cNvPr id="1026" name="Picture 2" descr="F:\thuc_tap\BLE_matlab\report\ppt\database_2020.05.11\R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0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>
            <a:normAutofit/>
          </a:bodyPr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82686"/>
            <a:ext cx="7827346" cy="326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vi-VN" dirty="0" smtClean="0"/>
                  <a:t>Như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thiệu</a:t>
                </a:r>
                <a:r>
                  <a:rPr lang="en-US" dirty="0" smtClean="0"/>
                  <a:t>: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</a:rPr>
                        <m:t>=−10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𝑙𝑜𝑔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 smtClean="0"/>
              </a:p>
              <a:p>
                <a:pPr algn="just"/>
                <a:r>
                  <a:rPr lang="en-US" dirty="0" err="1" smtClean="0"/>
                  <a:t>Nếu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đo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tham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biết</a:t>
                </a:r>
                <a:r>
                  <a:rPr lang="en-US" dirty="0" smtClean="0"/>
                  <a:t>     =&gt;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algn="just"/>
                <a:r>
                  <a:rPr lang="en-US" dirty="0" err="1" smtClean="0"/>
                  <a:t>Nếu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đo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R, </a:t>
                </a:r>
                <a:r>
                  <a:rPr lang="en-US" dirty="0" err="1" smtClean="0"/>
                  <a:t>tham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đã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biết</a:t>
                </a:r>
                <a:r>
                  <a:rPr lang="en-US" dirty="0" smtClean="0"/>
                  <a:t> =&gt;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b="0" dirty="0" smtClean="0"/>
              </a:p>
              <a:p>
                <a:pPr algn="just">
                  <a:buFont typeface="Symbol"/>
                  <a:buChar char="Þ"/>
                </a:pP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Pathloss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định</a:t>
                </a:r>
                <a:r>
                  <a:rPr lang="en-US" dirty="0" smtClean="0"/>
                  <a:t>. Ta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Dynamic </a:t>
                </a:r>
                <a:r>
                  <a:rPr lang="en-US" b="1" dirty="0" err="1" smtClean="0"/>
                  <a:t>Pathloss</a:t>
                </a:r>
                <a:r>
                  <a:rPr lang="en-US" b="1" dirty="0" smtClean="0"/>
                  <a:t> Exponent </a:t>
                </a:r>
                <a:r>
                  <a:rPr lang="en-US" dirty="0" err="1" smtClean="0"/>
                  <a:t>phụ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algn="just">
                  <a:buFont typeface="Symbol"/>
                  <a:buChar char="Þ"/>
                </a:pPr>
                <a:r>
                  <a:rPr lang="en-US" dirty="0" err="1" smtClean="0"/>
                  <a:t>Thay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Thiết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bị</a:t>
                </a:r>
                <a:r>
                  <a:rPr lang="en-US" dirty="0" smtClean="0"/>
                  <a:t> Tag. </a:t>
                </a:r>
                <a:r>
                  <a:rPr lang="en-US" dirty="0" err="1" smtClean="0"/>
                  <a:t>Vậy</a:t>
                </a:r>
                <a:r>
                  <a:rPr lang="en-US" dirty="0" smtClean="0"/>
                  <a:t> ta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khoảng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cần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tìm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908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164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Dynamic </a:t>
            </a:r>
            <a:r>
              <a:rPr lang="en-US" sz="2000" dirty="0" err="1" smtClean="0"/>
              <a:t>và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</a:t>
            </a:r>
            <a:r>
              <a:rPr lang="en-US" sz="2000" dirty="0" smtClean="0"/>
              <a:t>Exponent TAG59</a:t>
            </a:r>
          </a:p>
        </p:txBody>
      </p:sp>
      <p:pic>
        <p:nvPicPr>
          <p:cNvPr id="2050" name="Picture 2" descr="F:\thuc_tap\BLE_matlab\report\ppt\database_2020.05.11\static_pathloss_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143000"/>
            <a:ext cx="9169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Dynamic </a:t>
            </a:r>
            <a:r>
              <a:rPr lang="en-US" sz="2000" dirty="0" err="1" smtClean="0"/>
              <a:t>và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</a:t>
            </a:r>
            <a:r>
              <a:rPr lang="en-US" sz="2000" dirty="0" smtClean="0"/>
              <a:t>Exponent TAG93</a:t>
            </a:r>
          </a:p>
        </p:txBody>
      </p:sp>
      <p:pic>
        <p:nvPicPr>
          <p:cNvPr id="3074" name="Picture 2" descr="F:\thuc_tap\BLE_matlab\report\ppt\database_2020.05.11\static_pathloss_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8862"/>
            <a:ext cx="9144000" cy="477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77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Dynamic </a:t>
            </a:r>
            <a:r>
              <a:rPr lang="en-US" sz="2000" dirty="0" err="1" smtClean="0"/>
              <a:t>và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</a:t>
            </a:r>
            <a:r>
              <a:rPr lang="en-US" sz="2000" dirty="0" smtClean="0"/>
              <a:t>Exponent TAGC2</a:t>
            </a:r>
          </a:p>
        </p:txBody>
      </p:sp>
      <p:pic>
        <p:nvPicPr>
          <p:cNvPr id="4098" name="Picture 2" descr="F:\thuc_tap\BLE_matlab\report\ppt\database_2020.05.11\static_pathloss_c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77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Dynamic </a:t>
            </a:r>
            <a:r>
              <a:rPr lang="en-US" sz="2000" dirty="0" err="1" smtClean="0"/>
              <a:t>và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</a:t>
            </a:r>
            <a:r>
              <a:rPr lang="en-US" sz="2000" dirty="0" smtClean="0"/>
              <a:t>Exponent TAGC0</a:t>
            </a:r>
          </a:p>
        </p:txBody>
      </p:sp>
      <p:pic>
        <p:nvPicPr>
          <p:cNvPr id="5122" name="Picture 2" descr="F:\thuc_tap\BLE_matlab\report\ppt\database_2020.05.11\static_pathloss_c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7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: 4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(Beacon), 3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(Tag, </a:t>
            </a:r>
            <a:r>
              <a:rPr lang="en-US" dirty="0" err="1" smtClean="0"/>
              <a:t>Pathloss</a:t>
            </a:r>
            <a:r>
              <a:rPr lang="en-US" dirty="0" smtClean="0"/>
              <a:t>, Gateway)</a:t>
            </a:r>
          </a:p>
          <a:p>
            <a:pPr algn="just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4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=&gt;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=&gt;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4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6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Dynamic </a:t>
            </a:r>
            <a:r>
              <a:rPr lang="en-US" sz="2000" dirty="0" err="1" smtClean="0"/>
              <a:t>Pathloss</a:t>
            </a:r>
            <a:r>
              <a:rPr lang="en-US" sz="2000" dirty="0" smtClean="0"/>
              <a:t> Exponent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endParaRPr lang="en-US" sz="2000" dirty="0"/>
          </a:p>
        </p:txBody>
      </p:sp>
      <p:pic>
        <p:nvPicPr>
          <p:cNvPr id="6146" name="Picture 2" descr="F:\thuc_tap\BLE_matlab\report\ppt\database_2020.05.11\dynamic_pathlos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6500"/>
            <a:ext cx="9144000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567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PATHLOSS EXPONENT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dirty="0" smtClean="0"/>
              <a:t>Ở Tag 93,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b="1" dirty="0" smtClean="0"/>
              <a:t>Dynamic </a:t>
            </a:r>
            <a:r>
              <a:rPr lang="en-US" b="1" dirty="0" err="1" smtClean="0"/>
              <a:t>Pathloss</a:t>
            </a:r>
            <a:r>
              <a:rPr lang="en-US" b="1" dirty="0" smtClean="0"/>
              <a:t> Exponent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3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2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  <a:r>
              <a:rPr lang="en-US" b="1" dirty="0" smtClean="0"/>
              <a:t>Static </a:t>
            </a:r>
            <a:r>
              <a:rPr lang="en-US" b="1" dirty="0" err="1" smtClean="0"/>
              <a:t>Pathloss</a:t>
            </a:r>
            <a:r>
              <a:rPr lang="en-US" b="1" dirty="0" smtClean="0"/>
              <a:t> Exponent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 1 Tag + 4 Beacon = 1*4 </a:t>
            </a:r>
            <a:r>
              <a:rPr lang="en-US" b="1" dirty="0" smtClean="0"/>
              <a:t>Static </a:t>
            </a:r>
            <a:r>
              <a:rPr lang="en-US" b="1" dirty="0" err="1" smtClean="0"/>
              <a:t>Pathloss</a:t>
            </a:r>
            <a:r>
              <a:rPr lang="en-US" b="1" dirty="0" smtClean="0"/>
              <a:t> Exponent</a:t>
            </a:r>
            <a:r>
              <a:rPr lang="en-US" dirty="0" smtClean="0"/>
              <a:t>. </a:t>
            </a:r>
          </a:p>
          <a:p>
            <a:pPr lvl="0" algn="just"/>
            <a:r>
              <a:rPr lang="en-US" dirty="0"/>
              <a:t>=&gt; </a:t>
            </a:r>
            <a:r>
              <a:rPr lang="en-US" b="1" dirty="0"/>
              <a:t>m </a:t>
            </a:r>
            <a:r>
              <a:rPr lang="en-US" dirty="0"/>
              <a:t>Tag + </a:t>
            </a:r>
            <a:r>
              <a:rPr lang="en-US" b="1" dirty="0"/>
              <a:t>n</a:t>
            </a:r>
            <a:r>
              <a:rPr lang="en-US" dirty="0"/>
              <a:t> Beacon = </a:t>
            </a:r>
            <a:r>
              <a:rPr lang="en-US" b="1" dirty="0"/>
              <a:t>m*n Static </a:t>
            </a:r>
            <a:r>
              <a:rPr lang="en-US" b="1" dirty="0" err="1"/>
              <a:t>Pathloss</a:t>
            </a:r>
            <a:r>
              <a:rPr lang="en-US" b="1" dirty="0"/>
              <a:t>    </a:t>
            </a:r>
            <a:r>
              <a:rPr lang="en-US" b="1" dirty="0" smtClean="0"/>
              <a:t>Exponent</a:t>
            </a:r>
            <a:endParaRPr lang="en-US" dirty="0" smtClean="0"/>
          </a:p>
          <a:p>
            <a:pPr marL="0" lvl="0" indent="0" algn="just">
              <a:buNone/>
            </a:pPr>
            <a:r>
              <a:rPr lang="en-US" dirty="0" smtClean="0"/>
              <a:t>=&gt; </a:t>
            </a:r>
            <a:r>
              <a:rPr lang="en-US" dirty="0" err="1"/>
              <a:t>S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Dynamic </a:t>
            </a:r>
            <a:r>
              <a:rPr lang="en-US" b="1" dirty="0" err="1" smtClean="0"/>
              <a:t>Pathloss</a:t>
            </a:r>
            <a:r>
              <a:rPr lang="en-US" b="1" dirty="0" smtClean="0"/>
              <a:t> Exponent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90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PCB Antenna, IPEX Antenna ESP </a:t>
            </a:r>
            <a:r>
              <a:rPr lang="en-US" dirty="0" err="1" smtClean="0"/>
              <a:t>và</a:t>
            </a:r>
            <a:r>
              <a:rPr lang="en-US" dirty="0" smtClean="0"/>
              <a:t> IPEX Antenna STM32WB</a:t>
            </a:r>
          </a:p>
        </p:txBody>
      </p:sp>
      <p:pic>
        <p:nvPicPr>
          <p:cNvPr id="4" name="Picture 3" descr="F:\thuc_tap\89639850_2823751151087014_3640624059177238528_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2495550" cy="387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:\thuc_tap\89719072_233863657738626_3968791613932568576_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49129"/>
            <a:ext cx="28448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237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thuc_tap\BLE\report\pic\17_3_15_19\combine_raw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50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/>
              <a:t>ESP32 </a:t>
            </a:r>
            <a:r>
              <a:rPr lang="en-US" sz="2000" dirty="0" err="1" smtClean="0"/>
              <a:t>dùng</a:t>
            </a:r>
            <a:r>
              <a:rPr lang="en-US" sz="2000" dirty="0" smtClean="0"/>
              <a:t> IPEX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sóng</a:t>
            </a:r>
            <a:r>
              <a:rPr lang="en-US" sz="2000" dirty="0" smtClean="0"/>
              <a:t> </a:t>
            </a:r>
            <a:r>
              <a:rPr lang="en-US" sz="2000" dirty="0" err="1" smtClean="0"/>
              <a:t>mạnh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.  STM32WB PCB </a:t>
            </a:r>
            <a:r>
              <a:rPr lang="en-US" sz="2000" dirty="0" err="1" smtClean="0"/>
              <a:t>yếu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nhiễu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=&gt;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ESP32 </a:t>
            </a:r>
            <a:r>
              <a:rPr lang="en-US" sz="2000" dirty="0" err="1" smtClean="0"/>
              <a:t>dùng</a:t>
            </a:r>
            <a:r>
              <a:rPr lang="en-US" sz="2000" dirty="0" smtClean="0"/>
              <a:t> IPEX ANTENNA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138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2020.04.20: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Góc&amp;RSSI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555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/>
              <a:t>4 </a:t>
            </a:r>
            <a:r>
              <a:rPr lang="en-US" sz="2000" dirty="0" err="1" smtClean="0"/>
              <a:t>lần</a:t>
            </a:r>
            <a:r>
              <a:rPr lang="en-US" sz="2000" dirty="0" smtClean="0"/>
              <a:t> </a:t>
            </a:r>
            <a:r>
              <a:rPr lang="en-US" sz="2000" dirty="0" err="1" smtClean="0"/>
              <a:t>đo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/>
              <a:t> </a:t>
            </a:r>
            <a:r>
              <a:rPr lang="en-US" sz="2000" dirty="0" smtClean="0"/>
              <a:t>do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(</a:t>
            </a:r>
            <a:r>
              <a:rPr lang="en-US" sz="2000" dirty="0" err="1" smtClean="0"/>
              <a:t>môi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)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=&gt;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biểu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36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bị</a:t>
            </a:r>
            <a:r>
              <a:rPr lang="en-US" sz="2000" dirty="0" smtClean="0"/>
              <a:t> ở 36 </a:t>
            </a:r>
            <a:r>
              <a:rPr lang="en-US" sz="2000" dirty="0" err="1" smtClean="0"/>
              <a:t>góc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1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endParaRPr lang="en-US" sz="2000" dirty="0" smtClean="0"/>
          </a:p>
        </p:txBody>
      </p:sp>
      <p:pic>
        <p:nvPicPr>
          <p:cNvPr id="3" name="Picture 2" descr="F:\thuc_tap\BLE_matlab\report\ppt\anglevsrs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81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SWARM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AI: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tuệ</a:t>
            </a:r>
            <a:r>
              <a:rPr lang="en-US" dirty="0" smtClean="0"/>
              <a:t> </a:t>
            </a:r>
            <a:r>
              <a:rPr lang="en-US" dirty="0" err="1" smtClean="0"/>
              <a:t>bầy</a:t>
            </a:r>
            <a:r>
              <a:rPr lang="en-US" dirty="0" smtClean="0"/>
              <a:t> </a:t>
            </a:r>
            <a:r>
              <a:rPr lang="en-US" dirty="0" err="1" smtClean="0"/>
              <a:t>đàn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ANGLE vs RSSI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93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5257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Sai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Particle Swarm Optimization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PARTICLE SWARM OPTIMIZATION</a:t>
            </a:r>
            <a:endParaRPr lang="en-US" dirty="0"/>
          </a:p>
        </p:txBody>
      </p:sp>
      <p:pic>
        <p:nvPicPr>
          <p:cNvPr id="3" name="Picture 2" descr="F:\thuc_tap\BLE_matlab\report\ppt\pso_adju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5700"/>
            <a:ext cx="9144000" cy="424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/>
              <a:t>Sai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luôn</a:t>
            </a:r>
            <a:r>
              <a:rPr lang="en-US" sz="2000" dirty="0" smtClean="0"/>
              <a:t> &lt;3m. </a:t>
            </a:r>
            <a:r>
              <a:rPr lang="en-US" sz="2000" dirty="0" err="1" smtClean="0"/>
              <a:t>Đạt</a:t>
            </a:r>
            <a:r>
              <a:rPr lang="en-US" sz="2000" dirty="0" smtClean="0"/>
              <a:t> </a:t>
            </a:r>
            <a:r>
              <a:rPr lang="en-US" sz="2000" dirty="0" err="1" smtClean="0"/>
              <a:t>yêu</a:t>
            </a:r>
            <a:r>
              <a:rPr lang="en-US" sz="2000" dirty="0" smtClean="0"/>
              <a:t> </a:t>
            </a:r>
            <a:r>
              <a:rPr lang="en-US" sz="2000" dirty="0" err="1" smtClean="0"/>
              <a:t>cầu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ra.</a:t>
            </a:r>
            <a:endParaRPr lang="en-US" sz="2000" dirty="0" smtClean="0"/>
          </a:p>
          <a:p>
            <a:pPr algn="just"/>
            <a:r>
              <a:rPr lang="en-US" sz="2000" dirty="0" smtClean="0"/>
              <a:t>Sai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hầu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rơi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khoảng</a:t>
            </a:r>
            <a:r>
              <a:rPr lang="en-US" sz="2000" dirty="0" smtClean="0"/>
              <a:t> 0.5-1.5m.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2229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2020.04.24: Antenna 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IPEX ANTENNA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antenna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1026" name="Picture 2" descr="C:\Users\Mr.Thanh\Desktop\1587708753906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6000"/>
            <a:ext cx="2971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998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2020.04.24: Antenna Compare</a:t>
            </a:r>
            <a:endParaRPr lang="en-US" dirty="0"/>
          </a:p>
        </p:txBody>
      </p:sp>
      <p:pic>
        <p:nvPicPr>
          <p:cNvPr id="1026" name="Picture 2" descr="F:\thuc_tap\BLE\report\antenna\raw2020.04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2999"/>
            <a:ext cx="9144000" cy="449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42257" y="506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Raw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75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2020.04.24: Antenna Compare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2257" y="506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Kalman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2050" name="Picture 2" descr="F:\thuc_tap\BLE\report\antenna\kal2020.04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370"/>
            <a:ext cx="9144000" cy="40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5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Beacon: Dear E9 </a:t>
            </a:r>
            <a:r>
              <a:rPr lang="en-US" dirty="0" err="1" smtClean="0"/>
              <a:t>Minew</a:t>
            </a:r>
            <a:r>
              <a:rPr lang="en-US" dirty="0" smtClean="0"/>
              <a:t>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Low Energy (BLE) –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21000"/>
            <a:ext cx="36671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3321050"/>
            <a:ext cx="35814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81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2020.04.24: Antenna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Antenna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=&gt;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Kalman</a:t>
            </a:r>
            <a:r>
              <a:rPr lang="en-US" dirty="0" smtClean="0"/>
              <a:t>, 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=&gt;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antenna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antenna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TAG: ESP32 ESPRESSIF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–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(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2819400"/>
            <a:ext cx="3671317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85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GATEWAY: ESP32 ESPRESSIF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–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b="1" dirty="0" smtClean="0"/>
              <a:t>IMPROVE RSSI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PATHLOSS: ESP32 ESPRESSIF –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Bluetooth –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b="1" dirty="0" smtClean="0"/>
              <a:t>IMPROVE PATHLOSS EXPONENT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496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INDOOR POSITIONING SYSTEM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29" y="1600200"/>
            <a:ext cx="456374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395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KALMAN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KALMAN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:[P K Q R]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RSSI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=&gt;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nhiễu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35909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55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KALMAN PARAMETERS</a:t>
            </a:r>
            <a:endParaRPr lang="en-US" dirty="0"/>
          </a:p>
        </p:txBody>
      </p:sp>
      <p:pic>
        <p:nvPicPr>
          <p:cNvPr id="4" name="Content Placeholder 3" descr="F:\thuc_tap\BLE\report\pic\10_3_16_25\combine_gw_km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đỏ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. </a:t>
            </a:r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xanh</a:t>
            </a:r>
            <a:r>
              <a:rPr lang="en-US" sz="2000" dirty="0" smtClean="0"/>
              <a:t> </a:t>
            </a:r>
            <a:r>
              <a:rPr lang="en-US" sz="2000" dirty="0" err="1" smtClean="0"/>
              <a:t>cây</a:t>
            </a:r>
            <a:r>
              <a:rPr lang="en-US" sz="2000" dirty="0" smtClean="0"/>
              <a:t> </a:t>
            </a:r>
            <a:r>
              <a:rPr lang="en-US" sz="2000" dirty="0" err="1" smtClean="0"/>
              <a:t>ít</a:t>
            </a:r>
            <a:r>
              <a:rPr lang="en-US" sz="2000" dirty="0" smtClean="0"/>
              <a:t> </a:t>
            </a:r>
            <a:r>
              <a:rPr lang="en-US" sz="2000" dirty="0" err="1" smtClean="0"/>
              <a:t>dao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. </a:t>
            </a:r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xanh</a:t>
            </a:r>
            <a:r>
              <a:rPr lang="en-US" sz="2000" dirty="0" smtClean="0"/>
              <a:t> </a:t>
            </a:r>
            <a:r>
              <a:rPr lang="en-US" sz="2000" dirty="0" err="1" smtClean="0"/>
              <a:t>dương</a:t>
            </a:r>
            <a:r>
              <a:rPr lang="en-US" sz="2000" dirty="0" smtClean="0"/>
              <a:t> </a:t>
            </a:r>
            <a:r>
              <a:rPr lang="en-US" sz="2000" dirty="0" err="1" smtClean="0"/>
              <a:t>mượt</a:t>
            </a:r>
            <a:r>
              <a:rPr lang="en-US" sz="2000" dirty="0" smtClean="0"/>
              <a:t> </a:t>
            </a:r>
            <a:r>
              <a:rPr lang="en-US" sz="2000" dirty="0" err="1" smtClean="0"/>
              <a:t>nhưng</a:t>
            </a:r>
            <a:r>
              <a:rPr lang="en-US" sz="2000" dirty="0" smtClean="0"/>
              <a:t> </a:t>
            </a:r>
            <a:r>
              <a:rPr lang="en-US" sz="2000" dirty="0" err="1" smtClean="0"/>
              <a:t>mất</a:t>
            </a:r>
            <a:r>
              <a:rPr lang="en-US" sz="2000" dirty="0" smtClean="0"/>
              <a:t> </a:t>
            </a:r>
            <a:r>
              <a:rPr lang="en-US" sz="2000" dirty="0" err="1" smtClean="0"/>
              <a:t>đi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chất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RSSI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=&gt;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màu</a:t>
            </a:r>
            <a:r>
              <a:rPr lang="en-US" sz="2000" dirty="0" smtClean="0"/>
              <a:t> </a:t>
            </a:r>
            <a:r>
              <a:rPr lang="en-US" sz="2000" dirty="0" err="1" smtClean="0"/>
              <a:t>xanh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921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RSSI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>
                  <a:buFontTx/>
                  <a:buChar char="-"/>
                </a:pPr>
                <a:r>
                  <a:rPr lang="en-US" dirty="0" err="1" smtClean="0"/>
                  <a:t>Thiết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bị</a:t>
                </a:r>
                <a:r>
                  <a:rPr lang="en-US" dirty="0" smtClean="0"/>
                  <a:t>: Gateway</a:t>
                </a:r>
              </a:p>
              <a:p>
                <a:pPr algn="just">
                  <a:buFontTx/>
                  <a:buChar char="-"/>
                </a:pPr>
                <a:endParaRPr lang="en-US" dirty="0" smtClean="0"/>
              </a:p>
              <a:p>
                <a:pPr algn="just">
                  <a:buFontTx/>
                  <a:buChar char="-"/>
                </a:pPr>
                <a:r>
                  <a:rPr lang="en-US" dirty="0" smtClean="0"/>
                  <a:t>RSSI </a:t>
                </a:r>
                <a:r>
                  <a:rPr lang="en-US" dirty="0" err="1" smtClean="0"/>
                  <a:t>đo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Gateway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tính</a:t>
                </a:r>
                <a:r>
                  <a:rPr lang="en-US" dirty="0" smtClean="0"/>
                  <a:t> mean.</a:t>
                </a:r>
              </a:p>
              <a:p>
                <a:pPr algn="just">
                  <a:buFontTx/>
                  <a:buChar char="-"/>
                </a:pPr>
                <a:endParaRPr lang="en-US" dirty="0" smtClean="0"/>
              </a:p>
              <a:p>
                <a:pPr algn="just">
                  <a:buFontTx/>
                  <a:buChar char="-"/>
                </a:pPr>
                <a:r>
                  <a:rPr lang="en-US" dirty="0" smtClean="0"/>
                  <a:t>RSSI Tag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improve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thức</a:t>
                </a:r>
                <a:r>
                  <a:rPr lang="en-US" dirty="0" smtClean="0"/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𝑅𝑡𝑎𝑔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𝑅𝑡𝑎𝑔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𝑅𝑔𝑤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𝑚𝑒𝑎𝑛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-   </a:t>
                </a:r>
                <a:r>
                  <a:rPr lang="en-US" dirty="0" err="1" smtClean="0"/>
                  <a:t>Áp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85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974</Words>
  <Application>Microsoft Office PowerPoint</Application>
  <PresentationFormat>On-screen Show (4:3)</PresentationFormat>
  <Paragraphs>109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INDOOR POSITIONING SYSTEM</vt:lpstr>
      <vt:lpstr>INDOOR POSITIONING SYSTEM</vt:lpstr>
      <vt:lpstr>INDOOR POSITIONING SYSTEM</vt:lpstr>
      <vt:lpstr>INDOOR POSITIONING SYSTEM</vt:lpstr>
      <vt:lpstr>INDOOR POSITIONING SYSTEM</vt:lpstr>
      <vt:lpstr>INDOOR POSITIONING SYSTEM</vt:lpstr>
      <vt:lpstr>KALMAN PARAMETERS</vt:lpstr>
      <vt:lpstr>KALMAN PARAMETERS</vt:lpstr>
      <vt:lpstr>IMPROVE RSSI</vt:lpstr>
      <vt:lpstr>IMPROVE RSSI</vt:lpstr>
      <vt:lpstr>DAY AND NIGHT</vt:lpstr>
      <vt:lpstr>DAY AND NIGHT</vt:lpstr>
      <vt:lpstr>DAY AND NIGHT</vt:lpstr>
      <vt:lpstr>IMPROVE PATHLOSS EXPONENT</vt:lpstr>
      <vt:lpstr>IMPROVE PATHLOSS EXPONENT</vt:lpstr>
      <vt:lpstr>IMPROVE PATHLOSS EXPONENT</vt:lpstr>
      <vt:lpstr>IMPROVE PATHLOSS EXPONENT</vt:lpstr>
      <vt:lpstr>IMPROVE PATHLOSS EXPONENT</vt:lpstr>
      <vt:lpstr>IMPROVE PATHLOSS EXPONENT</vt:lpstr>
      <vt:lpstr>IMPROVE PATHLOSS EXPONENT</vt:lpstr>
      <vt:lpstr>IMPROVE PATHLOSS EXPONENT</vt:lpstr>
      <vt:lpstr>ANTENNA</vt:lpstr>
      <vt:lpstr>ANTENNA</vt:lpstr>
      <vt:lpstr>2020.04.20: Tương Quan Góc&amp;RSSI</vt:lpstr>
      <vt:lpstr>PARTICLE SWARM OPTIMIZATION</vt:lpstr>
      <vt:lpstr>Sai số vị trí khi sử dụng Particle Swarm Optimization </vt:lpstr>
      <vt:lpstr>2020.04.24: Antenna Compare</vt:lpstr>
      <vt:lpstr>2020.04.24: Antenna Compare</vt:lpstr>
      <vt:lpstr>2020.04.24: Antenna Compare</vt:lpstr>
      <vt:lpstr>2020.04.24: Antenna Compare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POSITIONING SYSTEM</dc:title>
  <dc:creator>Mr.Thanh</dc:creator>
  <cp:lastModifiedBy>Mr.Thanh</cp:lastModifiedBy>
  <cp:revision>84</cp:revision>
  <dcterms:created xsi:type="dcterms:W3CDTF">2006-08-16T00:00:00Z</dcterms:created>
  <dcterms:modified xsi:type="dcterms:W3CDTF">2020-05-11T09:00:45Z</dcterms:modified>
</cp:coreProperties>
</file>