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56" r:id="rId5"/>
    <p:sldId id="257" r:id="rId6"/>
    <p:sldId id="309" r:id="rId7"/>
    <p:sldId id="259" r:id="rId8"/>
    <p:sldId id="292" r:id="rId9"/>
    <p:sldId id="261" r:id="rId10"/>
    <p:sldId id="293" r:id="rId11"/>
    <p:sldId id="294" r:id="rId12"/>
    <p:sldId id="295" r:id="rId13"/>
    <p:sldId id="265" r:id="rId14"/>
    <p:sldId id="266" r:id="rId15"/>
    <p:sldId id="267" r:id="rId16"/>
    <p:sldId id="296" r:id="rId17"/>
    <p:sldId id="269" r:id="rId18"/>
    <p:sldId id="270" r:id="rId19"/>
    <p:sldId id="271" r:id="rId20"/>
    <p:sldId id="297" r:id="rId21"/>
    <p:sldId id="298" r:id="rId22"/>
    <p:sldId id="274" r:id="rId23"/>
    <p:sldId id="299" r:id="rId24"/>
    <p:sldId id="300" r:id="rId25"/>
    <p:sldId id="301" r:id="rId26"/>
    <p:sldId id="302" r:id="rId27"/>
    <p:sldId id="303" r:id="rId28"/>
    <p:sldId id="280" r:id="rId29"/>
    <p:sldId id="281" r:id="rId30"/>
    <p:sldId id="304" r:id="rId31"/>
    <p:sldId id="283" r:id="rId32"/>
    <p:sldId id="284" r:id="rId33"/>
    <p:sldId id="285" r:id="rId34"/>
    <p:sldId id="305" r:id="rId35"/>
    <p:sldId id="307" r:id="rId36"/>
    <p:sldId id="30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3215" autoAdjust="0"/>
  </p:normalViewPr>
  <p:slideViewPr>
    <p:cSldViewPr snapToGrid="0">
      <p:cViewPr varScale="1">
        <p:scale>
          <a:sx n="98" d="100"/>
          <a:sy n="98" d="100"/>
        </p:scale>
        <p:origin x="102" y="96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4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729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67" b="0" i="0">
                <a:solidFill>
                  <a:srgbClr val="1AAAF8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9765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4428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1" y="0"/>
            <a:ext cx="12187936" cy="547827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" y="0"/>
            <a:ext cx="5567679" cy="685799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24031" y="5768847"/>
            <a:ext cx="963168" cy="80467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9388" y="1909841"/>
            <a:ext cx="10153225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857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  <p15:guide id="4" pos="57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  <p15:guide id="4" pos="57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  <p:sldLayoutId id="2147483699" r:id="rId21"/>
    <p:sldLayoutId id="2147483700" r:id="rId22"/>
    <p:sldLayoutId id="2147483701" r:id="rId2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>
          <p15:clr>
            <a:srgbClr val="5ACBF0"/>
          </p15:clr>
        </p15:guide>
        <p15:guide id="2" pos="1920">
          <p15:clr>
            <a:srgbClr val="F26B43"/>
          </p15:clr>
        </p15:guide>
        <p15:guide id="3" pos="5760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pos="1272">
          <p15:clr>
            <a:srgbClr val="9FCC3B"/>
          </p15:clr>
        </p15:guide>
        <p15:guide id="6" pos="2544">
          <p15:clr>
            <a:srgbClr val="9FCC3B"/>
          </p15:clr>
        </p15:guide>
        <p15:guide id="7" pos="5112">
          <p15:clr>
            <a:srgbClr val="9FCC3B"/>
          </p15:clr>
        </p15:guide>
        <p15:guide id="8" pos="6408">
          <p15:clr>
            <a:srgbClr val="9FCC3B"/>
          </p15:clr>
        </p15:guide>
        <p15:guide id="9" pos="3940">
          <p15:clr>
            <a:srgbClr val="F26B43"/>
          </p15:clr>
        </p15:guide>
        <p15:guide id="10" pos="710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docker.com/installation" TargetMode="Externa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beta.docker.com/" TargetMode="Externa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sz="6000" spc="-7" dirty="0">
                <a:solidFill>
                  <a:srgbClr val="FFFFFF"/>
                </a:solidFill>
              </a:rPr>
              <a:t>Docker Workshop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/>
          <a:lstStyle/>
          <a:p>
            <a:r>
              <a:rPr lang="en-US" dirty="0"/>
              <a:t>Shivakumar Darapu</a:t>
            </a:r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BDDA59A1-9EA5-C8DF-62BB-4129774AB70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88447" y="5147055"/>
            <a:ext cx="1698752" cy="142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787" y="6420037"/>
            <a:ext cx="220980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333" spc="-13" dirty="0">
                <a:solidFill>
                  <a:srgbClr val="1AAAF8"/>
                </a:solidFill>
                <a:latin typeface="Microsoft Sans Serif"/>
                <a:cs typeface="Microsoft Sans Serif"/>
              </a:rPr>
              <a:t>10</a:t>
            </a:r>
            <a:endParaRPr sz="1333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787" y="271950"/>
            <a:ext cx="10085832" cy="613053"/>
          </a:xfrm>
          <a:prstGeom prst="rect">
            <a:avLst/>
          </a:prstGeom>
        </p:spPr>
        <p:txBody>
          <a:bodyPr vert="horz" wrap="square" lIns="0" tIns="17780" rIns="0" bIns="0" rtlCol="0" anchor="t" anchorCtr="0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3867" dirty="0"/>
              <a:t>Some</a:t>
            </a:r>
            <a:r>
              <a:rPr sz="3867" spc="-20" dirty="0"/>
              <a:t> </a:t>
            </a:r>
            <a:r>
              <a:rPr sz="3867" dirty="0"/>
              <a:t>Docker</a:t>
            </a:r>
            <a:r>
              <a:rPr sz="3867" spc="-40" dirty="0"/>
              <a:t> </a:t>
            </a:r>
            <a:r>
              <a:rPr sz="3867" dirty="0"/>
              <a:t>vocabulary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96381" y="967451"/>
            <a:ext cx="9646920" cy="5486182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16933">
              <a:spcBef>
                <a:spcPts val="920"/>
              </a:spcBef>
            </a:pPr>
            <a:r>
              <a:rPr sz="2400" b="1" spc="-7" dirty="0">
                <a:latin typeface="Arial"/>
                <a:cs typeface="Arial"/>
              </a:rPr>
              <a:t>Docker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7" dirty="0">
                <a:latin typeface="Arial"/>
                <a:cs typeface="Arial"/>
              </a:rPr>
              <a:t>Image</a:t>
            </a:r>
            <a:endParaRPr sz="2400" dirty="0">
              <a:latin typeface="Arial"/>
              <a:cs typeface="Arial"/>
            </a:endParaRPr>
          </a:p>
          <a:p>
            <a:pPr marL="16933">
              <a:spcBef>
                <a:spcPts val="787"/>
              </a:spcBef>
            </a:pPr>
            <a:r>
              <a:rPr sz="2400" dirty="0">
                <a:latin typeface="Microsoft Sans Serif"/>
                <a:cs typeface="Microsoft Sans Serif"/>
              </a:rPr>
              <a:t>The </a:t>
            </a:r>
            <a:r>
              <a:rPr sz="2400" spc="-7" dirty="0">
                <a:latin typeface="Microsoft Sans Serif"/>
                <a:cs typeface="Microsoft Sans Serif"/>
              </a:rPr>
              <a:t>basis</a:t>
            </a:r>
            <a:r>
              <a:rPr sz="2400" spc="47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13" dirty="0">
                <a:latin typeface="Microsoft Sans Serif"/>
                <a:cs typeface="Microsoft Sans Serif"/>
              </a:rPr>
              <a:t> </a:t>
            </a:r>
            <a:r>
              <a:rPr sz="2400" spc="-7" dirty="0">
                <a:latin typeface="Microsoft Sans Serif"/>
                <a:cs typeface="Microsoft Sans Serif"/>
              </a:rPr>
              <a:t>a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7" dirty="0">
                <a:latin typeface="Microsoft Sans Serif"/>
                <a:cs typeface="Microsoft Sans Serif"/>
              </a:rPr>
              <a:t>Docker</a:t>
            </a:r>
            <a:r>
              <a:rPr sz="2400" spc="47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container.</a:t>
            </a:r>
            <a:r>
              <a:rPr sz="2400" spc="53" dirty="0">
                <a:latin typeface="Microsoft Sans Serif"/>
                <a:cs typeface="Microsoft Sans Serif"/>
              </a:rPr>
              <a:t> </a:t>
            </a:r>
            <a:r>
              <a:rPr sz="2400" spc="-7" dirty="0">
                <a:latin typeface="Microsoft Sans Serif"/>
                <a:cs typeface="Microsoft Sans Serif"/>
              </a:rPr>
              <a:t>Represents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7" dirty="0">
                <a:latin typeface="Microsoft Sans Serif"/>
                <a:cs typeface="Microsoft Sans Serif"/>
              </a:rPr>
              <a:t>a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13" dirty="0">
                <a:latin typeface="Microsoft Sans Serif"/>
                <a:cs typeface="Microsoft Sans Serif"/>
              </a:rPr>
              <a:t>full</a:t>
            </a:r>
            <a:r>
              <a:rPr sz="2400" spc="27" dirty="0">
                <a:latin typeface="Microsoft Sans Serif"/>
                <a:cs typeface="Microsoft Sans Serif"/>
              </a:rPr>
              <a:t> </a:t>
            </a:r>
            <a:r>
              <a:rPr sz="2400" spc="-13" dirty="0">
                <a:latin typeface="Microsoft Sans Serif"/>
                <a:cs typeface="Microsoft Sans Serif"/>
              </a:rPr>
              <a:t>application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spcBef>
                <a:spcPts val="53"/>
              </a:spcBef>
            </a:pPr>
            <a:endParaRPr sz="3867" dirty="0">
              <a:latin typeface="Microsoft Sans Serif"/>
              <a:cs typeface="Microsoft Sans Serif"/>
            </a:endParaRPr>
          </a:p>
          <a:p>
            <a:pPr marL="16933">
              <a:spcBef>
                <a:spcPts val="7"/>
              </a:spcBef>
            </a:pPr>
            <a:r>
              <a:rPr sz="2400" b="1" spc="-7" dirty="0">
                <a:latin typeface="Arial"/>
                <a:cs typeface="Arial"/>
              </a:rPr>
              <a:t>Docker</a:t>
            </a:r>
            <a:r>
              <a:rPr sz="2400" b="1" spc="-53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Container</a:t>
            </a:r>
            <a:endParaRPr sz="2400" dirty="0">
              <a:latin typeface="Arial"/>
              <a:cs typeface="Arial"/>
            </a:endParaRPr>
          </a:p>
          <a:p>
            <a:pPr marL="16933">
              <a:spcBef>
                <a:spcPts val="787"/>
              </a:spcBef>
            </a:pPr>
            <a:r>
              <a:rPr sz="2400" dirty="0">
                <a:latin typeface="Microsoft Sans Serif"/>
                <a:cs typeface="Microsoft Sans Serif"/>
              </a:rPr>
              <a:t>The </a:t>
            </a:r>
            <a:r>
              <a:rPr sz="2400" spc="-7" dirty="0">
                <a:latin typeface="Microsoft Sans Serif"/>
                <a:cs typeface="Microsoft Sans Serif"/>
              </a:rPr>
              <a:t>standard</a:t>
            </a:r>
            <a:r>
              <a:rPr sz="2400" spc="47" dirty="0">
                <a:latin typeface="Microsoft Sans Serif"/>
                <a:cs typeface="Microsoft Sans Serif"/>
              </a:rPr>
              <a:t> </a:t>
            </a:r>
            <a:r>
              <a:rPr sz="2400" spc="-13" dirty="0">
                <a:latin typeface="Microsoft Sans Serif"/>
                <a:cs typeface="Microsoft Sans Serif"/>
              </a:rPr>
              <a:t>unit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13" dirty="0">
                <a:latin typeface="Microsoft Sans Serif"/>
                <a:cs typeface="Microsoft Sans Serif"/>
              </a:rPr>
              <a:t>in</a:t>
            </a:r>
            <a:r>
              <a:rPr sz="2400" spc="47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which</a:t>
            </a:r>
            <a:r>
              <a:rPr sz="2400" spc="93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27" dirty="0">
                <a:latin typeface="Microsoft Sans Serif"/>
                <a:cs typeface="Microsoft Sans Serif"/>
              </a:rPr>
              <a:t> </a:t>
            </a:r>
            <a:r>
              <a:rPr sz="2400" spc="-13" dirty="0">
                <a:latin typeface="Microsoft Sans Serif"/>
                <a:cs typeface="Microsoft Sans Serif"/>
              </a:rPr>
              <a:t>application</a:t>
            </a:r>
            <a:r>
              <a:rPr sz="2400" spc="53" dirty="0">
                <a:latin typeface="Microsoft Sans Serif"/>
                <a:cs typeface="Microsoft Sans Serif"/>
              </a:rPr>
              <a:t> </a:t>
            </a:r>
            <a:r>
              <a:rPr sz="2400" spc="-7" dirty="0">
                <a:latin typeface="Microsoft Sans Serif"/>
                <a:cs typeface="Microsoft Sans Serif"/>
              </a:rPr>
              <a:t>service</a:t>
            </a:r>
            <a:r>
              <a:rPr sz="2400" spc="47" dirty="0">
                <a:latin typeface="Microsoft Sans Serif"/>
                <a:cs typeface="Microsoft Sans Serif"/>
              </a:rPr>
              <a:t> </a:t>
            </a:r>
            <a:r>
              <a:rPr sz="2400" spc="-7" dirty="0">
                <a:latin typeface="Microsoft Sans Serif"/>
                <a:cs typeface="Microsoft Sans Serif"/>
              </a:rPr>
              <a:t>resides</a:t>
            </a:r>
            <a:r>
              <a:rPr sz="2400" spc="53" dirty="0">
                <a:latin typeface="Microsoft Sans Serif"/>
                <a:cs typeface="Microsoft Sans Serif"/>
              </a:rPr>
              <a:t> </a:t>
            </a:r>
            <a:r>
              <a:rPr sz="2400" spc="-7" dirty="0">
                <a:latin typeface="Microsoft Sans Serif"/>
                <a:cs typeface="Microsoft Sans Serif"/>
              </a:rPr>
              <a:t>and</a:t>
            </a:r>
            <a:r>
              <a:rPr sz="2400" spc="27" dirty="0">
                <a:latin typeface="Microsoft Sans Serif"/>
                <a:cs typeface="Microsoft Sans Serif"/>
              </a:rPr>
              <a:t> </a:t>
            </a:r>
            <a:r>
              <a:rPr sz="2400" spc="-7" dirty="0">
                <a:latin typeface="Microsoft Sans Serif"/>
                <a:cs typeface="Microsoft Sans Serif"/>
              </a:rPr>
              <a:t>executes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spcBef>
                <a:spcPts val="53"/>
              </a:spcBef>
            </a:pPr>
            <a:endParaRPr sz="3867" dirty="0">
              <a:latin typeface="Microsoft Sans Serif"/>
              <a:cs typeface="Microsoft Sans Serif"/>
            </a:endParaRPr>
          </a:p>
          <a:p>
            <a:pPr marL="16933"/>
            <a:r>
              <a:rPr sz="2400" b="1" spc="-7" dirty="0">
                <a:latin typeface="Arial"/>
                <a:cs typeface="Arial"/>
              </a:rPr>
              <a:t>Docker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Engine</a:t>
            </a:r>
            <a:endParaRPr sz="2400" dirty="0">
              <a:latin typeface="Arial"/>
              <a:cs typeface="Arial"/>
            </a:endParaRPr>
          </a:p>
          <a:p>
            <a:pPr marL="16933" marR="87204">
              <a:lnSpc>
                <a:spcPts val="2585"/>
              </a:lnSpc>
              <a:spcBef>
                <a:spcPts val="1120"/>
              </a:spcBef>
            </a:pPr>
            <a:r>
              <a:rPr sz="2400" spc="-7" dirty="0">
                <a:latin typeface="Microsoft Sans Serif"/>
                <a:cs typeface="Microsoft Sans Serif"/>
              </a:rPr>
              <a:t>Creates,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7" dirty="0">
                <a:latin typeface="Microsoft Sans Serif"/>
                <a:cs typeface="Microsoft Sans Serif"/>
              </a:rPr>
              <a:t>ships</a:t>
            </a:r>
            <a:r>
              <a:rPr sz="2400" spc="47" dirty="0">
                <a:latin typeface="Microsoft Sans Serif"/>
                <a:cs typeface="Microsoft Sans Serif"/>
              </a:rPr>
              <a:t> </a:t>
            </a:r>
            <a:r>
              <a:rPr sz="2400" spc="-7" dirty="0">
                <a:latin typeface="Microsoft Sans Serif"/>
                <a:cs typeface="Microsoft Sans Serif"/>
              </a:rPr>
              <a:t>and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7" dirty="0">
                <a:latin typeface="Microsoft Sans Serif"/>
                <a:cs typeface="Microsoft Sans Serif"/>
              </a:rPr>
              <a:t>runs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7" dirty="0">
                <a:latin typeface="Microsoft Sans Serif"/>
                <a:cs typeface="Microsoft Sans Serif"/>
              </a:rPr>
              <a:t>Docker</a:t>
            </a:r>
            <a:r>
              <a:rPr sz="2400" spc="47" dirty="0">
                <a:latin typeface="Microsoft Sans Serif"/>
                <a:cs typeface="Microsoft Sans Serif"/>
              </a:rPr>
              <a:t> </a:t>
            </a:r>
            <a:r>
              <a:rPr sz="2400" spc="-7" dirty="0">
                <a:latin typeface="Microsoft Sans Serif"/>
                <a:cs typeface="Microsoft Sans Serif"/>
              </a:rPr>
              <a:t>containers</a:t>
            </a:r>
            <a:r>
              <a:rPr sz="2400" spc="47" dirty="0">
                <a:latin typeface="Microsoft Sans Serif"/>
                <a:cs typeface="Microsoft Sans Serif"/>
              </a:rPr>
              <a:t> </a:t>
            </a:r>
            <a:r>
              <a:rPr sz="2400" spc="-13" dirty="0">
                <a:latin typeface="Microsoft Sans Serif"/>
                <a:cs typeface="Microsoft Sans Serif"/>
              </a:rPr>
              <a:t>deployable</a:t>
            </a:r>
            <a:r>
              <a:rPr sz="2400" spc="93" dirty="0">
                <a:latin typeface="Microsoft Sans Serif"/>
                <a:cs typeface="Microsoft Sans Serif"/>
              </a:rPr>
              <a:t> </a:t>
            </a:r>
            <a:r>
              <a:rPr sz="2400" spc="-7" dirty="0">
                <a:latin typeface="Microsoft Sans Serif"/>
                <a:cs typeface="Microsoft Sans Serif"/>
              </a:rPr>
              <a:t>on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7" dirty="0">
                <a:latin typeface="Microsoft Sans Serif"/>
                <a:cs typeface="Microsoft Sans Serif"/>
              </a:rPr>
              <a:t>a</a:t>
            </a:r>
            <a:r>
              <a:rPr sz="2400" spc="27" dirty="0">
                <a:latin typeface="Microsoft Sans Serif"/>
                <a:cs typeface="Microsoft Sans Serif"/>
              </a:rPr>
              <a:t> </a:t>
            </a:r>
            <a:r>
              <a:rPr sz="2400" spc="-13" dirty="0">
                <a:latin typeface="Microsoft Sans Serif"/>
                <a:cs typeface="Microsoft Sans Serif"/>
              </a:rPr>
              <a:t>physical</a:t>
            </a:r>
            <a:r>
              <a:rPr sz="2400" spc="80" dirty="0">
                <a:latin typeface="Microsoft Sans Serif"/>
                <a:cs typeface="Microsoft Sans Serif"/>
              </a:rPr>
              <a:t> </a:t>
            </a:r>
            <a:r>
              <a:rPr sz="2400" spc="-7" dirty="0">
                <a:latin typeface="Microsoft Sans Serif"/>
                <a:cs typeface="Microsoft Sans Serif"/>
              </a:rPr>
              <a:t>or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7" dirty="0">
                <a:latin typeface="Microsoft Sans Serif"/>
                <a:cs typeface="Microsoft Sans Serif"/>
              </a:rPr>
              <a:t>virtual,</a:t>
            </a:r>
            <a:r>
              <a:rPr sz="2400" spc="27" dirty="0">
                <a:latin typeface="Microsoft Sans Serif"/>
                <a:cs typeface="Microsoft Sans Serif"/>
              </a:rPr>
              <a:t> </a:t>
            </a:r>
            <a:r>
              <a:rPr sz="2400" spc="-7" dirty="0">
                <a:latin typeface="Microsoft Sans Serif"/>
                <a:cs typeface="Microsoft Sans Serif"/>
              </a:rPr>
              <a:t>host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locally,</a:t>
            </a:r>
            <a:r>
              <a:rPr sz="2400" spc="80" dirty="0">
                <a:latin typeface="Microsoft Sans Serif"/>
                <a:cs typeface="Microsoft Sans Serif"/>
              </a:rPr>
              <a:t> </a:t>
            </a:r>
            <a:r>
              <a:rPr sz="2400" spc="-13" dirty="0">
                <a:latin typeface="Microsoft Sans Serif"/>
                <a:cs typeface="Microsoft Sans Serif"/>
              </a:rPr>
              <a:t>in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7" dirty="0">
                <a:latin typeface="Microsoft Sans Serif"/>
                <a:cs typeface="Microsoft Sans Serif"/>
              </a:rPr>
              <a:t>a</a:t>
            </a:r>
            <a:r>
              <a:rPr sz="2400" spc="27" dirty="0">
                <a:latin typeface="Microsoft Sans Serif"/>
                <a:cs typeface="Microsoft Sans Serif"/>
              </a:rPr>
              <a:t> </a:t>
            </a:r>
            <a:r>
              <a:rPr sz="2400" spc="-7" dirty="0">
                <a:latin typeface="Microsoft Sans Serif"/>
                <a:cs typeface="Microsoft Sans Serif"/>
              </a:rPr>
              <a:t>datacenter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7" dirty="0">
                <a:latin typeface="Microsoft Sans Serif"/>
                <a:cs typeface="Microsoft Sans Serif"/>
              </a:rPr>
              <a:t>or</a:t>
            </a:r>
            <a:r>
              <a:rPr sz="2400" spc="27" dirty="0">
                <a:latin typeface="Microsoft Sans Serif"/>
                <a:cs typeface="Microsoft Sans Serif"/>
              </a:rPr>
              <a:t> </a:t>
            </a:r>
            <a:r>
              <a:rPr sz="2400" spc="-7" dirty="0">
                <a:latin typeface="Microsoft Sans Serif"/>
                <a:cs typeface="Microsoft Sans Serif"/>
              </a:rPr>
              <a:t>cloud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7" dirty="0">
                <a:latin typeface="Microsoft Sans Serif"/>
                <a:cs typeface="Microsoft Sans Serif"/>
              </a:rPr>
              <a:t>service</a:t>
            </a:r>
            <a:r>
              <a:rPr sz="2400" spc="47" dirty="0">
                <a:latin typeface="Microsoft Sans Serif"/>
                <a:cs typeface="Microsoft Sans Serif"/>
              </a:rPr>
              <a:t> </a:t>
            </a:r>
            <a:r>
              <a:rPr sz="2400" spc="-7" dirty="0">
                <a:latin typeface="Microsoft Sans Serif"/>
                <a:cs typeface="Microsoft Sans Serif"/>
              </a:rPr>
              <a:t>provider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spcBef>
                <a:spcPts val="7"/>
              </a:spcBef>
            </a:pPr>
            <a:endParaRPr sz="2933" dirty="0">
              <a:latin typeface="Microsoft Sans Serif"/>
              <a:cs typeface="Microsoft Sans Serif"/>
            </a:endParaRPr>
          </a:p>
          <a:p>
            <a:pPr marL="16933"/>
            <a:r>
              <a:rPr sz="2400" b="1" spc="-7" dirty="0">
                <a:latin typeface="Arial"/>
                <a:cs typeface="Arial"/>
              </a:rPr>
              <a:t>Registry</a:t>
            </a:r>
            <a:r>
              <a:rPr sz="2400" b="1" spc="7" dirty="0">
                <a:latin typeface="Arial"/>
                <a:cs typeface="Arial"/>
              </a:rPr>
              <a:t> </a:t>
            </a:r>
            <a:r>
              <a:rPr sz="2400" b="1" spc="-13" dirty="0">
                <a:latin typeface="Arial"/>
                <a:cs typeface="Arial"/>
              </a:rPr>
              <a:t>Service</a:t>
            </a:r>
            <a:r>
              <a:rPr sz="2400" b="1" spc="67" dirty="0">
                <a:latin typeface="Arial"/>
                <a:cs typeface="Arial"/>
              </a:rPr>
              <a:t> </a:t>
            </a:r>
            <a:r>
              <a:rPr sz="2400" b="1" spc="-7" dirty="0">
                <a:latin typeface="Arial"/>
                <a:cs typeface="Arial"/>
              </a:rPr>
              <a:t>(Docker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-7" dirty="0">
                <a:latin typeface="Arial"/>
                <a:cs typeface="Arial"/>
              </a:rPr>
              <a:t>Hub</a:t>
            </a:r>
            <a:r>
              <a:rPr sz="2400" b="1" dirty="0">
                <a:latin typeface="Arial"/>
                <a:cs typeface="Arial"/>
              </a:rPr>
              <a:t> or</a:t>
            </a:r>
            <a:r>
              <a:rPr sz="2400" b="1" spc="7" dirty="0">
                <a:latin typeface="Arial"/>
                <a:cs typeface="Arial"/>
              </a:rPr>
              <a:t> </a:t>
            </a:r>
            <a:r>
              <a:rPr sz="2400" b="1" spc="-7" dirty="0">
                <a:latin typeface="Arial"/>
                <a:cs typeface="Arial"/>
              </a:rPr>
              <a:t>Docker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-27" dirty="0">
                <a:latin typeface="Arial"/>
                <a:cs typeface="Arial"/>
              </a:rPr>
              <a:t>Trusted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7" dirty="0">
                <a:latin typeface="Arial"/>
                <a:cs typeface="Arial"/>
              </a:rPr>
              <a:t>Registry)</a:t>
            </a:r>
            <a:endParaRPr sz="2400" dirty="0">
              <a:latin typeface="Arial"/>
              <a:cs typeface="Arial"/>
            </a:endParaRPr>
          </a:p>
          <a:p>
            <a:pPr marL="16933">
              <a:spcBef>
                <a:spcPts val="787"/>
              </a:spcBef>
            </a:pPr>
            <a:r>
              <a:rPr sz="2400" spc="-7" dirty="0">
                <a:latin typeface="Microsoft Sans Serif"/>
                <a:cs typeface="Microsoft Sans Serif"/>
              </a:rPr>
              <a:t>Cloud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7" dirty="0">
                <a:latin typeface="Microsoft Sans Serif"/>
                <a:cs typeface="Microsoft Sans Serif"/>
              </a:rPr>
              <a:t>or</a:t>
            </a:r>
            <a:r>
              <a:rPr sz="2400" spc="27" dirty="0">
                <a:latin typeface="Microsoft Sans Serif"/>
                <a:cs typeface="Microsoft Sans Serif"/>
              </a:rPr>
              <a:t> </a:t>
            </a:r>
            <a:r>
              <a:rPr sz="2400" spc="-7" dirty="0">
                <a:latin typeface="Microsoft Sans Serif"/>
                <a:cs typeface="Microsoft Sans Serif"/>
              </a:rPr>
              <a:t>server</a:t>
            </a:r>
            <a:r>
              <a:rPr sz="2400" spc="47" dirty="0">
                <a:latin typeface="Microsoft Sans Serif"/>
                <a:cs typeface="Microsoft Sans Serif"/>
              </a:rPr>
              <a:t> </a:t>
            </a:r>
            <a:r>
              <a:rPr sz="2400" spc="-7" dirty="0">
                <a:latin typeface="Microsoft Sans Serif"/>
                <a:cs typeface="Microsoft Sans Serif"/>
              </a:rPr>
              <a:t>based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7" dirty="0">
                <a:latin typeface="Microsoft Sans Serif"/>
                <a:cs typeface="Microsoft Sans Serif"/>
              </a:rPr>
              <a:t>storage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7" dirty="0">
                <a:latin typeface="Microsoft Sans Serif"/>
                <a:cs typeface="Microsoft Sans Serif"/>
              </a:rPr>
              <a:t>and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7" dirty="0">
                <a:latin typeface="Microsoft Sans Serif"/>
                <a:cs typeface="Microsoft Sans Serif"/>
              </a:rPr>
              <a:t>distribution</a:t>
            </a:r>
            <a:r>
              <a:rPr sz="2400" spc="53" dirty="0">
                <a:latin typeface="Microsoft Sans Serif"/>
                <a:cs typeface="Microsoft Sans Serif"/>
              </a:rPr>
              <a:t> </a:t>
            </a:r>
            <a:r>
              <a:rPr sz="2400" spc="-7" dirty="0">
                <a:latin typeface="Microsoft Sans Serif"/>
                <a:cs typeface="Microsoft Sans Serif"/>
              </a:rPr>
              <a:t>service</a:t>
            </a:r>
            <a:r>
              <a:rPr sz="2400" spc="27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for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13" dirty="0">
                <a:latin typeface="Microsoft Sans Serif"/>
                <a:cs typeface="Microsoft Sans Serif"/>
              </a:rPr>
              <a:t>your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13" dirty="0">
                <a:latin typeface="Microsoft Sans Serif"/>
                <a:cs typeface="Microsoft Sans Serif"/>
              </a:rPr>
              <a:t>images</a:t>
            </a:r>
            <a:endParaRPr sz="24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560" y="2405888"/>
            <a:ext cx="1018032" cy="101803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9984" y="1068831"/>
            <a:ext cx="1020064" cy="10180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0303" y="3803903"/>
            <a:ext cx="1020063" cy="101803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3137" y="5364479"/>
            <a:ext cx="973327" cy="9753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787" y="336295"/>
            <a:ext cx="11372426" cy="613053"/>
          </a:xfrm>
          <a:prstGeom prst="rect">
            <a:avLst/>
          </a:prstGeom>
        </p:spPr>
        <p:txBody>
          <a:bodyPr vert="horz" wrap="square" lIns="0" tIns="17780" rIns="0" bIns="0" rtlCol="0" anchor="t" anchorCtr="0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3867" spc="-7" dirty="0"/>
              <a:t>Basic</a:t>
            </a:r>
            <a:r>
              <a:rPr sz="3867" spc="7" dirty="0"/>
              <a:t> </a:t>
            </a:r>
            <a:r>
              <a:rPr sz="3867" dirty="0"/>
              <a:t>Docker</a:t>
            </a:r>
            <a:r>
              <a:rPr sz="3867" spc="-7" dirty="0"/>
              <a:t> </a:t>
            </a:r>
            <a:r>
              <a:rPr sz="3867" dirty="0"/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9787" y="1137582"/>
            <a:ext cx="9090660" cy="477932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$</a:t>
            </a:r>
            <a:r>
              <a:rPr sz="1867" spc="13" dirty="0">
                <a:solidFill>
                  <a:srgbClr val="6F849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docker</a:t>
            </a:r>
            <a:r>
              <a:rPr sz="1867" spc="20" dirty="0">
                <a:solidFill>
                  <a:srgbClr val="6F849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pull</a:t>
            </a:r>
            <a:r>
              <a:rPr sz="1867" spc="20" dirty="0">
                <a:solidFill>
                  <a:srgbClr val="6F849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mikegcoleman/catweb:1.0</a:t>
            </a:r>
            <a:endParaRPr sz="1867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67" dirty="0">
              <a:latin typeface="Consolas"/>
              <a:cs typeface="Consolas"/>
            </a:endParaRPr>
          </a:p>
          <a:p>
            <a:pPr marL="16933"/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$</a:t>
            </a:r>
            <a:r>
              <a:rPr sz="1867" spc="-27" dirty="0">
                <a:solidFill>
                  <a:srgbClr val="6F849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docker</a:t>
            </a:r>
            <a:r>
              <a:rPr sz="1867" spc="-27" dirty="0">
                <a:solidFill>
                  <a:srgbClr val="6F849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images</a:t>
            </a:r>
            <a:endParaRPr sz="1867" dirty="0">
              <a:latin typeface="Consolas"/>
              <a:cs typeface="Consolas"/>
            </a:endParaRPr>
          </a:p>
          <a:p>
            <a:pPr>
              <a:spcBef>
                <a:spcPts val="47"/>
              </a:spcBef>
            </a:pPr>
            <a:endParaRPr sz="2067" dirty="0">
              <a:latin typeface="Consolas"/>
              <a:cs typeface="Consolas"/>
            </a:endParaRPr>
          </a:p>
          <a:p>
            <a:pPr marL="16933"/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$</a:t>
            </a:r>
            <a:r>
              <a:rPr sz="1867" spc="20" dirty="0">
                <a:solidFill>
                  <a:srgbClr val="6F849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docker</a:t>
            </a:r>
            <a:r>
              <a:rPr sz="1867" spc="27" dirty="0">
                <a:solidFill>
                  <a:srgbClr val="6F849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run</a:t>
            </a:r>
            <a:r>
              <a:rPr sz="1867" spc="40" dirty="0">
                <a:solidFill>
                  <a:srgbClr val="6F849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–d</a:t>
            </a:r>
            <a:r>
              <a:rPr sz="1867" spc="33" dirty="0">
                <a:solidFill>
                  <a:srgbClr val="6F849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–p</a:t>
            </a:r>
            <a:r>
              <a:rPr sz="1867" spc="27" dirty="0">
                <a:solidFill>
                  <a:srgbClr val="6F849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5000:5000</a:t>
            </a:r>
            <a:r>
              <a:rPr sz="1867" spc="40" dirty="0">
                <a:solidFill>
                  <a:srgbClr val="6F849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–-name</a:t>
            </a:r>
            <a:r>
              <a:rPr sz="1867" spc="40" dirty="0">
                <a:solidFill>
                  <a:srgbClr val="6F849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catweb</a:t>
            </a:r>
            <a:r>
              <a:rPr sz="1867" spc="33" dirty="0">
                <a:solidFill>
                  <a:srgbClr val="6F849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mikegcoleman/catweb:latest</a:t>
            </a:r>
            <a:endParaRPr sz="1867" dirty="0">
              <a:latin typeface="Consolas"/>
              <a:cs typeface="Consolas"/>
            </a:endParaRPr>
          </a:p>
          <a:p>
            <a:pPr>
              <a:spcBef>
                <a:spcPts val="13"/>
              </a:spcBef>
            </a:pPr>
            <a:endParaRPr sz="1667" dirty="0">
              <a:latin typeface="Consolas"/>
              <a:cs typeface="Consolas"/>
            </a:endParaRPr>
          </a:p>
          <a:p>
            <a:pPr marL="16933"/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$</a:t>
            </a:r>
            <a:r>
              <a:rPr sz="1867" spc="-40" dirty="0">
                <a:solidFill>
                  <a:srgbClr val="6F849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docker</a:t>
            </a:r>
            <a:r>
              <a:rPr sz="1867" spc="-27" dirty="0">
                <a:solidFill>
                  <a:srgbClr val="6F8491"/>
                </a:solidFill>
                <a:latin typeface="Consolas"/>
                <a:cs typeface="Consolas"/>
              </a:rPr>
              <a:t> </a:t>
            </a:r>
            <a:r>
              <a:rPr sz="1867" spc="-13" dirty="0">
                <a:solidFill>
                  <a:srgbClr val="6F8491"/>
                </a:solidFill>
                <a:latin typeface="Consolas"/>
                <a:cs typeface="Consolas"/>
              </a:rPr>
              <a:t>ps</a:t>
            </a:r>
            <a:endParaRPr sz="1867" dirty="0">
              <a:latin typeface="Consolas"/>
              <a:cs typeface="Consolas"/>
            </a:endParaRPr>
          </a:p>
          <a:p>
            <a:pPr>
              <a:spcBef>
                <a:spcPts val="47"/>
              </a:spcBef>
            </a:pPr>
            <a:endParaRPr sz="2067" dirty="0">
              <a:latin typeface="Consolas"/>
              <a:cs typeface="Consolas"/>
            </a:endParaRPr>
          </a:p>
          <a:p>
            <a:pPr marL="16933"/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$</a:t>
            </a:r>
            <a:r>
              <a:rPr sz="1867" spc="7" dirty="0">
                <a:solidFill>
                  <a:srgbClr val="6F849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docker</a:t>
            </a:r>
            <a:r>
              <a:rPr sz="1867" spc="13" dirty="0">
                <a:solidFill>
                  <a:srgbClr val="6F849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stop</a:t>
            </a:r>
            <a:r>
              <a:rPr sz="1867" spc="20" dirty="0">
                <a:solidFill>
                  <a:srgbClr val="6F849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catweb</a:t>
            </a:r>
            <a:r>
              <a:rPr sz="1867" spc="20" dirty="0">
                <a:solidFill>
                  <a:srgbClr val="6F849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(or</a:t>
            </a:r>
            <a:r>
              <a:rPr sz="1867" spc="7" dirty="0">
                <a:solidFill>
                  <a:srgbClr val="6F849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&lt;container</a:t>
            </a:r>
            <a:r>
              <a:rPr sz="1867" spc="13" dirty="0">
                <a:solidFill>
                  <a:srgbClr val="6F849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id&gt;)</a:t>
            </a:r>
            <a:endParaRPr sz="1867" dirty="0">
              <a:latin typeface="Consolas"/>
              <a:cs typeface="Consolas"/>
            </a:endParaRPr>
          </a:p>
          <a:p>
            <a:pPr>
              <a:spcBef>
                <a:spcPts val="20"/>
              </a:spcBef>
            </a:pPr>
            <a:endParaRPr sz="1667" dirty="0">
              <a:latin typeface="Consolas"/>
              <a:cs typeface="Consolas"/>
            </a:endParaRPr>
          </a:p>
          <a:p>
            <a:pPr marL="16933"/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$ docker</a:t>
            </a:r>
            <a:r>
              <a:rPr sz="1867" spc="20" dirty="0">
                <a:solidFill>
                  <a:srgbClr val="6F8491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6F8491"/>
                </a:solidFill>
                <a:latin typeface="Consolas"/>
                <a:cs typeface="Consolas"/>
              </a:rPr>
              <a:t>rm</a:t>
            </a:r>
            <a:r>
              <a:rPr sz="1867" spc="27" dirty="0">
                <a:solidFill>
                  <a:srgbClr val="6F849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catweb</a:t>
            </a:r>
            <a:r>
              <a:rPr sz="1867" spc="20" dirty="0">
                <a:solidFill>
                  <a:srgbClr val="6F849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(or</a:t>
            </a:r>
            <a:r>
              <a:rPr sz="1867" spc="20" dirty="0">
                <a:solidFill>
                  <a:srgbClr val="6F849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&lt;container</a:t>
            </a:r>
            <a:r>
              <a:rPr sz="1867" spc="13" dirty="0">
                <a:solidFill>
                  <a:srgbClr val="6F849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id&gt;)</a:t>
            </a:r>
            <a:endParaRPr sz="1867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67" dirty="0">
              <a:latin typeface="Consolas"/>
              <a:cs typeface="Consolas"/>
            </a:endParaRPr>
          </a:p>
          <a:p>
            <a:pPr marL="16933"/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$</a:t>
            </a:r>
            <a:r>
              <a:rPr sz="1867" spc="20" dirty="0">
                <a:solidFill>
                  <a:srgbClr val="6F849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docker</a:t>
            </a:r>
            <a:r>
              <a:rPr sz="1867" spc="33" dirty="0">
                <a:solidFill>
                  <a:srgbClr val="6F849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rmi</a:t>
            </a:r>
            <a:r>
              <a:rPr sz="1867" spc="27" dirty="0">
                <a:solidFill>
                  <a:srgbClr val="6F849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mikegcoleman/catweb:latest</a:t>
            </a:r>
            <a:r>
              <a:rPr sz="1867" spc="40" dirty="0">
                <a:solidFill>
                  <a:srgbClr val="6F8491"/>
                </a:solidFill>
                <a:latin typeface="Consolas"/>
                <a:cs typeface="Consolas"/>
              </a:rPr>
              <a:t> </a:t>
            </a:r>
            <a:r>
              <a:rPr sz="1867" spc="7" dirty="0">
                <a:solidFill>
                  <a:srgbClr val="6F8491"/>
                </a:solidFill>
                <a:latin typeface="Consolas"/>
                <a:cs typeface="Consolas"/>
              </a:rPr>
              <a:t>(or</a:t>
            </a:r>
            <a:r>
              <a:rPr sz="1867" spc="20" dirty="0">
                <a:solidFill>
                  <a:srgbClr val="6F849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&lt;image</a:t>
            </a:r>
            <a:r>
              <a:rPr sz="1867" spc="20" dirty="0">
                <a:solidFill>
                  <a:srgbClr val="6F849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id&gt;)</a:t>
            </a:r>
            <a:endParaRPr sz="1867" dirty="0">
              <a:latin typeface="Consolas"/>
              <a:cs typeface="Consolas"/>
            </a:endParaRPr>
          </a:p>
          <a:p>
            <a:pPr>
              <a:spcBef>
                <a:spcPts val="20"/>
              </a:spcBef>
            </a:pPr>
            <a:endParaRPr sz="1667" dirty="0">
              <a:latin typeface="Consolas"/>
              <a:cs typeface="Consolas"/>
            </a:endParaRPr>
          </a:p>
          <a:p>
            <a:pPr marL="16933"/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$</a:t>
            </a:r>
            <a:r>
              <a:rPr sz="1867" spc="13" dirty="0">
                <a:solidFill>
                  <a:srgbClr val="6F849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docker</a:t>
            </a:r>
            <a:r>
              <a:rPr sz="1867" spc="13" dirty="0">
                <a:solidFill>
                  <a:srgbClr val="6F849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build</a:t>
            </a:r>
            <a:r>
              <a:rPr sz="1867" spc="40" dirty="0">
                <a:solidFill>
                  <a:srgbClr val="6F8491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6F8491"/>
                </a:solidFill>
                <a:latin typeface="Consolas"/>
                <a:cs typeface="Consolas"/>
              </a:rPr>
              <a:t>–t</a:t>
            </a:r>
            <a:r>
              <a:rPr sz="1867" spc="20" dirty="0">
                <a:solidFill>
                  <a:srgbClr val="6F849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mikegcoleman/catweb:2.0</a:t>
            </a:r>
            <a:r>
              <a:rPr sz="1867" spc="33" dirty="0">
                <a:solidFill>
                  <a:srgbClr val="6F849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.</a:t>
            </a:r>
            <a:endParaRPr sz="1867" dirty="0">
              <a:latin typeface="Consolas"/>
              <a:cs typeface="Consolas"/>
            </a:endParaRPr>
          </a:p>
          <a:p>
            <a:pPr>
              <a:spcBef>
                <a:spcPts val="13"/>
              </a:spcBef>
            </a:pPr>
            <a:endParaRPr sz="1667" dirty="0">
              <a:latin typeface="Consolas"/>
              <a:cs typeface="Consolas"/>
            </a:endParaRPr>
          </a:p>
          <a:p>
            <a:pPr marL="16933"/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$</a:t>
            </a:r>
            <a:r>
              <a:rPr sz="1867" spc="13" dirty="0">
                <a:solidFill>
                  <a:srgbClr val="6F849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docker</a:t>
            </a:r>
            <a:r>
              <a:rPr sz="1867" spc="20" dirty="0">
                <a:solidFill>
                  <a:srgbClr val="6F849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push</a:t>
            </a:r>
            <a:r>
              <a:rPr sz="1867" spc="20" dirty="0">
                <a:solidFill>
                  <a:srgbClr val="6F849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F8491"/>
                </a:solidFill>
                <a:latin typeface="Consolas"/>
                <a:cs typeface="Consolas"/>
              </a:rPr>
              <a:t>mikegcoleman/catweb:2.0</a:t>
            </a:r>
            <a:endParaRPr sz="1867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234968"/>
            <a:ext cx="9600988" cy="694207"/>
          </a:xfrm>
          <a:prstGeom prst="rect">
            <a:avLst/>
          </a:prstGeom>
        </p:spPr>
        <p:txBody>
          <a:bodyPr vert="horz" wrap="square" lIns="0" tIns="16933" rIns="0" bIns="0" rtlCol="0" anchor="t" anchorCtr="0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7" dirty="0"/>
              <a:t>Dockerfile</a:t>
            </a:r>
            <a:r>
              <a:rPr spc="27" dirty="0"/>
              <a:t> </a:t>
            </a:r>
            <a:r>
              <a:rPr spc="1153" dirty="0"/>
              <a:t>–</a:t>
            </a:r>
            <a:r>
              <a:rPr spc="27" dirty="0"/>
              <a:t> </a:t>
            </a:r>
            <a:r>
              <a:rPr spc="-7" dirty="0"/>
              <a:t>Linux</a:t>
            </a:r>
            <a:r>
              <a:rPr spc="33" dirty="0"/>
              <a:t> </a:t>
            </a:r>
            <a:r>
              <a:rPr spc="-7" dirty="0"/>
              <a:t>Example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120" y="1310640"/>
            <a:ext cx="7496048" cy="49966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9701" y="6396464"/>
            <a:ext cx="37168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12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4509" y="1295333"/>
            <a:ext cx="3742267" cy="4933381"/>
          </a:xfrm>
          <a:prstGeom prst="rect">
            <a:avLst/>
          </a:prstGeom>
        </p:spPr>
        <p:txBody>
          <a:bodyPr vert="horz" wrap="square" lIns="0" tIns="110913" rIns="0" bIns="0" rtlCol="0">
            <a:spAutoFit/>
          </a:bodyPr>
          <a:lstStyle/>
          <a:p>
            <a:pPr marL="474121" marR="614663" indent="-457189">
              <a:lnSpc>
                <a:spcPts val="3080"/>
              </a:lnSpc>
              <a:spcBef>
                <a:spcPts val="873"/>
              </a:spcBef>
              <a:buClr>
                <a:srgbClr val="845FFF"/>
              </a:buClr>
              <a:buChar char="•"/>
              <a:tabLst>
                <a:tab pos="473275" algn="l"/>
                <a:tab pos="474121" algn="l"/>
              </a:tabLst>
            </a:pPr>
            <a:r>
              <a:rPr sz="32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Instructions</a:t>
            </a:r>
            <a:r>
              <a:rPr sz="3200" spc="-4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3200" dirty="0">
                <a:solidFill>
                  <a:srgbClr val="244355"/>
                </a:solidFill>
                <a:latin typeface="Microsoft Sans Serif"/>
                <a:cs typeface="Microsoft Sans Serif"/>
              </a:rPr>
              <a:t>on </a:t>
            </a:r>
            <a:r>
              <a:rPr sz="3200" spc="-8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32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how</a:t>
            </a:r>
            <a:r>
              <a:rPr sz="3200" spc="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3200" dirty="0">
                <a:solidFill>
                  <a:srgbClr val="244355"/>
                </a:solidFill>
                <a:latin typeface="Microsoft Sans Serif"/>
                <a:cs typeface="Microsoft Sans Serif"/>
              </a:rPr>
              <a:t>to</a:t>
            </a:r>
            <a:r>
              <a:rPr sz="3200" spc="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3200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build</a:t>
            </a:r>
            <a:r>
              <a:rPr sz="3200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32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a </a:t>
            </a:r>
            <a:r>
              <a:rPr sz="320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32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Docker</a:t>
            </a:r>
            <a:r>
              <a:rPr sz="3200" spc="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32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image</a:t>
            </a:r>
            <a:endParaRPr sz="3200">
              <a:latin typeface="Microsoft Sans Serif"/>
              <a:cs typeface="Microsoft Sans Serif"/>
            </a:endParaRPr>
          </a:p>
          <a:p>
            <a:pPr>
              <a:spcBef>
                <a:spcPts val="67"/>
              </a:spcBef>
              <a:buClr>
                <a:srgbClr val="845FFF"/>
              </a:buClr>
              <a:buFont typeface="Microsoft Sans Serif"/>
              <a:buChar char="•"/>
            </a:pPr>
            <a:endParaRPr sz="4000">
              <a:latin typeface="Microsoft Sans Serif"/>
              <a:cs typeface="Microsoft Sans Serif"/>
            </a:endParaRPr>
          </a:p>
          <a:p>
            <a:pPr marL="474121" marR="6773" indent="-457189">
              <a:lnSpc>
                <a:spcPts val="3067"/>
              </a:lnSpc>
              <a:spcBef>
                <a:spcPts val="7"/>
              </a:spcBef>
              <a:buClr>
                <a:srgbClr val="845FFF"/>
              </a:buClr>
              <a:buChar char="•"/>
              <a:tabLst>
                <a:tab pos="473275" algn="l"/>
                <a:tab pos="474121" algn="l"/>
              </a:tabLst>
            </a:pPr>
            <a:r>
              <a:rPr sz="32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Looks</a:t>
            </a:r>
            <a:r>
              <a:rPr sz="3200" spc="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3200" dirty="0">
                <a:solidFill>
                  <a:srgbClr val="244355"/>
                </a:solidFill>
                <a:latin typeface="Microsoft Sans Serif"/>
                <a:cs typeface="Microsoft Sans Serif"/>
              </a:rPr>
              <a:t>very</a:t>
            </a:r>
            <a:r>
              <a:rPr sz="3200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 similar </a:t>
            </a:r>
            <a:r>
              <a:rPr sz="3200" spc="-8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3200" dirty="0">
                <a:solidFill>
                  <a:srgbClr val="244355"/>
                </a:solidFill>
                <a:latin typeface="Microsoft Sans Serif"/>
                <a:cs typeface="Microsoft Sans Serif"/>
              </a:rPr>
              <a:t>to</a:t>
            </a:r>
            <a:r>
              <a:rPr sz="3200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32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“native” </a:t>
            </a:r>
            <a:r>
              <a:rPr sz="320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32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commands</a:t>
            </a:r>
            <a:endParaRPr sz="3200">
              <a:latin typeface="Microsoft Sans Serif"/>
              <a:cs typeface="Microsoft Sans Serif"/>
            </a:endParaRPr>
          </a:p>
          <a:p>
            <a:pPr>
              <a:spcBef>
                <a:spcPts val="40"/>
              </a:spcBef>
              <a:buClr>
                <a:srgbClr val="845FFF"/>
              </a:buClr>
              <a:buFont typeface="Microsoft Sans Serif"/>
              <a:buChar char="•"/>
            </a:pPr>
            <a:endParaRPr sz="4067">
              <a:latin typeface="Microsoft Sans Serif"/>
              <a:cs typeface="Microsoft Sans Serif"/>
            </a:endParaRPr>
          </a:p>
          <a:p>
            <a:pPr marL="474121" marR="839872" indent="-457189">
              <a:lnSpc>
                <a:spcPct val="80000"/>
              </a:lnSpc>
              <a:buClr>
                <a:srgbClr val="845FFF"/>
              </a:buClr>
              <a:buChar char="•"/>
              <a:tabLst>
                <a:tab pos="473275" algn="l"/>
                <a:tab pos="474121" algn="l"/>
              </a:tabLst>
            </a:pPr>
            <a:r>
              <a:rPr sz="3200" dirty="0">
                <a:solidFill>
                  <a:srgbClr val="244355"/>
                </a:solidFill>
                <a:latin typeface="Microsoft Sans Serif"/>
                <a:cs typeface="Microsoft Sans Serif"/>
              </a:rPr>
              <a:t>Important to </a:t>
            </a:r>
            <a:r>
              <a:rPr sz="3200" spc="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32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optimize</a:t>
            </a:r>
            <a:r>
              <a:rPr sz="3200" spc="-4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32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your </a:t>
            </a:r>
            <a:r>
              <a:rPr sz="3200" spc="-84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32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Dockerfile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52449" y="2763519"/>
            <a:ext cx="10283612" cy="3903980"/>
            <a:chOff x="1164336" y="2072639"/>
            <a:chExt cx="7712709" cy="2927985"/>
          </a:xfrm>
        </p:grpSpPr>
        <p:sp>
          <p:nvSpPr>
            <p:cNvPr id="3" name="object 3"/>
            <p:cNvSpPr/>
            <p:nvPr/>
          </p:nvSpPr>
          <p:spPr>
            <a:xfrm>
              <a:off x="1168908" y="2528315"/>
              <a:ext cx="2502535" cy="2147570"/>
            </a:xfrm>
            <a:custGeom>
              <a:avLst/>
              <a:gdLst/>
              <a:ahLst/>
              <a:cxnLst/>
              <a:rect l="l" t="t" r="r" b="b"/>
              <a:pathLst>
                <a:path w="2502535" h="2147570">
                  <a:moveTo>
                    <a:pt x="0" y="0"/>
                  </a:moveTo>
                  <a:lnTo>
                    <a:pt x="1656588" y="0"/>
                  </a:lnTo>
                  <a:lnTo>
                    <a:pt x="2502407" y="1073658"/>
                  </a:lnTo>
                  <a:lnTo>
                    <a:pt x="1656588" y="2147316"/>
                  </a:lnTo>
                  <a:lnTo>
                    <a:pt x="0" y="214731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2372" y="2666999"/>
              <a:ext cx="370332" cy="3703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5420" y="3415283"/>
              <a:ext cx="368807" cy="3703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2372" y="4101083"/>
              <a:ext cx="370332" cy="3688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856353" y="3060064"/>
              <a:ext cx="1202055" cy="1470025"/>
            </a:xfrm>
            <a:custGeom>
              <a:avLst/>
              <a:gdLst/>
              <a:ahLst/>
              <a:cxnLst/>
              <a:rect l="l" t="t" r="r" b="b"/>
              <a:pathLst>
                <a:path w="1202054" h="1470025">
                  <a:moveTo>
                    <a:pt x="1153414" y="1469631"/>
                  </a:moveTo>
                  <a:lnTo>
                    <a:pt x="1132751" y="1430324"/>
                  </a:lnTo>
                  <a:lnTo>
                    <a:pt x="1087374" y="1343952"/>
                  </a:lnTo>
                  <a:lnTo>
                    <a:pt x="1091145" y="1417066"/>
                  </a:lnTo>
                  <a:lnTo>
                    <a:pt x="7366" y="638048"/>
                  </a:lnTo>
                  <a:lnTo>
                    <a:pt x="0" y="648462"/>
                  </a:lnTo>
                  <a:lnTo>
                    <a:pt x="1083741" y="1427365"/>
                  </a:lnTo>
                  <a:lnTo>
                    <a:pt x="1091552" y="1425181"/>
                  </a:lnTo>
                  <a:lnTo>
                    <a:pt x="1083741" y="1427365"/>
                  </a:lnTo>
                  <a:lnTo>
                    <a:pt x="1013206" y="1447076"/>
                  </a:lnTo>
                  <a:lnTo>
                    <a:pt x="1153414" y="1469631"/>
                  </a:lnTo>
                  <a:close/>
                </a:path>
                <a:path w="1202054" h="1470025">
                  <a:moveTo>
                    <a:pt x="1201674" y="9271"/>
                  </a:moveTo>
                  <a:lnTo>
                    <a:pt x="1059942" y="0"/>
                  </a:lnTo>
                  <a:lnTo>
                    <a:pt x="1124331" y="35001"/>
                  </a:lnTo>
                  <a:lnTo>
                    <a:pt x="94234" y="468630"/>
                  </a:lnTo>
                  <a:lnTo>
                    <a:pt x="99060" y="480314"/>
                  </a:lnTo>
                  <a:lnTo>
                    <a:pt x="1129207" y="46723"/>
                  </a:lnTo>
                  <a:lnTo>
                    <a:pt x="1109218" y="117094"/>
                  </a:lnTo>
                  <a:lnTo>
                    <a:pt x="1181303" y="33020"/>
                  </a:lnTo>
                  <a:lnTo>
                    <a:pt x="1201674" y="9271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3712463" y="2415539"/>
              <a:ext cx="1256030" cy="2113915"/>
            </a:xfrm>
            <a:custGeom>
              <a:avLst/>
              <a:gdLst/>
              <a:ahLst/>
              <a:cxnLst/>
              <a:rect l="l" t="t" r="r" b="b"/>
              <a:pathLst>
                <a:path w="1256029" h="2113915">
                  <a:moveTo>
                    <a:pt x="627888" y="0"/>
                  </a:moveTo>
                  <a:lnTo>
                    <a:pt x="0" y="627888"/>
                  </a:lnTo>
                  <a:lnTo>
                    <a:pt x="0" y="2113788"/>
                  </a:lnTo>
                  <a:lnTo>
                    <a:pt x="1255776" y="2113788"/>
                  </a:lnTo>
                  <a:lnTo>
                    <a:pt x="1255776" y="627888"/>
                  </a:lnTo>
                  <a:lnTo>
                    <a:pt x="62788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3712463" y="2415539"/>
              <a:ext cx="1256030" cy="2113915"/>
            </a:xfrm>
            <a:custGeom>
              <a:avLst/>
              <a:gdLst/>
              <a:ahLst/>
              <a:cxnLst/>
              <a:rect l="l" t="t" r="r" b="b"/>
              <a:pathLst>
                <a:path w="1256029" h="2113915">
                  <a:moveTo>
                    <a:pt x="0" y="2113788"/>
                  </a:moveTo>
                  <a:lnTo>
                    <a:pt x="0" y="627888"/>
                  </a:lnTo>
                  <a:lnTo>
                    <a:pt x="627888" y="0"/>
                  </a:lnTo>
                  <a:lnTo>
                    <a:pt x="1255776" y="627888"/>
                  </a:lnTo>
                  <a:lnTo>
                    <a:pt x="1255776" y="2113788"/>
                  </a:lnTo>
                  <a:lnTo>
                    <a:pt x="0" y="2113788"/>
                  </a:lnTo>
                  <a:close/>
                </a:path>
              </a:pathLst>
            </a:custGeom>
            <a:ln w="9144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0019" y="3144011"/>
              <a:ext cx="269748" cy="3154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68496" y="3622547"/>
              <a:ext cx="269748" cy="3139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66971" y="4058411"/>
              <a:ext cx="268224" cy="31546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40052" y="2703575"/>
              <a:ext cx="422148" cy="30175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38527" y="3433572"/>
              <a:ext cx="420624" cy="30175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43100" y="4122419"/>
              <a:ext cx="422148" cy="30327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385060" y="3543807"/>
              <a:ext cx="1233805" cy="127000"/>
            </a:xfrm>
            <a:custGeom>
              <a:avLst/>
              <a:gdLst/>
              <a:ahLst/>
              <a:cxnLst/>
              <a:rect l="l" t="t" r="r" b="b"/>
              <a:pathLst>
                <a:path w="1233804" h="127000">
                  <a:moveTo>
                    <a:pt x="127000" y="0"/>
                  </a:moveTo>
                  <a:lnTo>
                    <a:pt x="0" y="63499"/>
                  </a:lnTo>
                  <a:lnTo>
                    <a:pt x="127000" y="126999"/>
                  </a:lnTo>
                  <a:lnTo>
                    <a:pt x="81280" y="69849"/>
                  </a:lnTo>
                  <a:lnTo>
                    <a:pt x="76200" y="69849"/>
                  </a:lnTo>
                  <a:lnTo>
                    <a:pt x="76200" y="57149"/>
                  </a:lnTo>
                  <a:lnTo>
                    <a:pt x="81280" y="57149"/>
                  </a:lnTo>
                  <a:lnTo>
                    <a:pt x="127000" y="0"/>
                  </a:lnTo>
                  <a:close/>
                </a:path>
                <a:path w="1233804" h="127000">
                  <a:moveTo>
                    <a:pt x="1157477" y="63499"/>
                  </a:moveTo>
                  <a:lnTo>
                    <a:pt x="1106677" y="126999"/>
                  </a:lnTo>
                  <a:lnTo>
                    <a:pt x="1220977" y="69849"/>
                  </a:lnTo>
                  <a:lnTo>
                    <a:pt x="1157477" y="69849"/>
                  </a:lnTo>
                  <a:lnTo>
                    <a:pt x="1157477" y="63499"/>
                  </a:lnTo>
                  <a:close/>
                </a:path>
                <a:path w="1233804" h="127000">
                  <a:moveTo>
                    <a:pt x="76200" y="63499"/>
                  </a:moveTo>
                  <a:lnTo>
                    <a:pt x="76200" y="69849"/>
                  </a:lnTo>
                  <a:lnTo>
                    <a:pt x="81280" y="69849"/>
                  </a:lnTo>
                  <a:lnTo>
                    <a:pt x="76200" y="63499"/>
                  </a:lnTo>
                  <a:close/>
                </a:path>
                <a:path w="1233804" h="127000">
                  <a:moveTo>
                    <a:pt x="1152398" y="57149"/>
                  </a:moveTo>
                  <a:lnTo>
                    <a:pt x="81280" y="57149"/>
                  </a:lnTo>
                  <a:lnTo>
                    <a:pt x="76200" y="63499"/>
                  </a:lnTo>
                  <a:lnTo>
                    <a:pt x="81280" y="69849"/>
                  </a:lnTo>
                  <a:lnTo>
                    <a:pt x="1152398" y="69849"/>
                  </a:lnTo>
                  <a:lnTo>
                    <a:pt x="1157477" y="63499"/>
                  </a:lnTo>
                  <a:lnTo>
                    <a:pt x="1152398" y="57149"/>
                  </a:lnTo>
                  <a:close/>
                </a:path>
                <a:path w="1233804" h="127000">
                  <a:moveTo>
                    <a:pt x="1220977" y="57149"/>
                  </a:moveTo>
                  <a:lnTo>
                    <a:pt x="1157477" y="57149"/>
                  </a:lnTo>
                  <a:lnTo>
                    <a:pt x="1157477" y="69849"/>
                  </a:lnTo>
                  <a:lnTo>
                    <a:pt x="1220977" y="69849"/>
                  </a:lnTo>
                  <a:lnTo>
                    <a:pt x="1233677" y="63499"/>
                  </a:lnTo>
                  <a:lnTo>
                    <a:pt x="1220977" y="57149"/>
                  </a:lnTo>
                  <a:close/>
                </a:path>
                <a:path w="1233804" h="127000">
                  <a:moveTo>
                    <a:pt x="81280" y="57149"/>
                  </a:moveTo>
                  <a:lnTo>
                    <a:pt x="76200" y="57149"/>
                  </a:lnTo>
                  <a:lnTo>
                    <a:pt x="76200" y="63499"/>
                  </a:lnTo>
                  <a:lnTo>
                    <a:pt x="81280" y="57149"/>
                  </a:lnTo>
                  <a:close/>
                </a:path>
                <a:path w="1233804" h="127000">
                  <a:moveTo>
                    <a:pt x="1106677" y="0"/>
                  </a:moveTo>
                  <a:lnTo>
                    <a:pt x="1157477" y="63499"/>
                  </a:lnTo>
                  <a:lnTo>
                    <a:pt x="1157477" y="57149"/>
                  </a:lnTo>
                  <a:lnTo>
                    <a:pt x="1220977" y="57149"/>
                  </a:lnTo>
                  <a:lnTo>
                    <a:pt x="1106677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6352" y="3290315"/>
              <a:ext cx="291084" cy="32156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057900" y="2691383"/>
              <a:ext cx="1972310" cy="2139950"/>
            </a:xfrm>
            <a:custGeom>
              <a:avLst/>
              <a:gdLst/>
              <a:ahLst/>
              <a:cxnLst/>
              <a:rect l="l" t="t" r="r" b="b"/>
              <a:pathLst>
                <a:path w="1972309" h="2139950">
                  <a:moveTo>
                    <a:pt x="1972055" y="757428"/>
                  </a:moveTo>
                  <a:lnTo>
                    <a:pt x="298323" y="757428"/>
                  </a:lnTo>
                  <a:lnTo>
                    <a:pt x="0" y="378714"/>
                  </a:lnTo>
                  <a:lnTo>
                    <a:pt x="298323" y="0"/>
                  </a:lnTo>
                  <a:lnTo>
                    <a:pt x="1972055" y="0"/>
                  </a:lnTo>
                  <a:lnTo>
                    <a:pt x="1972055" y="757428"/>
                  </a:lnTo>
                  <a:close/>
                </a:path>
                <a:path w="1972309" h="2139950">
                  <a:moveTo>
                    <a:pt x="1972055" y="2139696"/>
                  </a:moveTo>
                  <a:lnTo>
                    <a:pt x="311403" y="2139696"/>
                  </a:lnTo>
                  <a:lnTo>
                    <a:pt x="13715" y="1761744"/>
                  </a:lnTo>
                  <a:lnTo>
                    <a:pt x="311403" y="1383792"/>
                  </a:lnTo>
                  <a:lnTo>
                    <a:pt x="1972055" y="1383792"/>
                  </a:lnTo>
                  <a:lnTo>
                    <a:pt x="1972055" y="2139696"/>
                  </a:lnTo>
                  <a:close/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7022591" y="3528059"/>
              <a:ext cx="318770" cy="481965"/>
            </a:xfrm>
            <a:custGeom>
              <a:avLst/>
              <a:gdLst/>
              <a:ahLst/>
              <a:cxnLst/>
              <a:rect l="l" t="t" r="r" b="b"/>
              <a:pathLst>
                <a:path w="318770" h="481964">
                  <a:moveTo>
                    <a:pt x="159257" y="0"/>
                  </a:moveTo>
                  <a:lnTo>
                    <a:pt x="0" y="140207"/>
                  </a:lnTo>
                  <a:lnTo>
                    <a:pt x="76453" y="140207"/>
                  </a:lnTo>
                  <a:lnTo>
                    <a:pt x="76453" y="341375"/>
                  </a:lnTo>
                  <a:lnTo>
                    <a:pt x="0" y="341375"/>
                  </a:lnTo>
                  <a:lnTo>
                    <a:pt x="159257" y="481583"/>
                  </a:lnTo>
                  <a:lnTo>
                    <a:pt x="318515" y="341375"/>
                  </a:lnTo>
                  <a:lnTo>
                    <a:pt x="242061" y="341375"/>
                  </a:lnTo>
                  <a:lnTo>
                    <a:pt x="242061" y="140207"/>
                  </a:lnTo>
                  <a:lnTo>
                    <a:pt x="318515" y="140207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7022591" y="3528059"/>
              <a:ext cx="318770" cy="481965"/>
            </a:xfrm>
            <a:custGeom>
              <a:avLst/>
              <a:gdLst/>
              <a:ahLst/>
              <a:cxnLst/>
              <a:rect l="l" t="t" r="r" b="b"/>
              <a:pathLst>
                <a:path w="318770" h="481964">
                  <a:moveTo>
                    <a:pt x="0" y="140207"/>
                  </a:moveTo>
                  <a:lnTo>
                    <a:pt x="159257" y="0"/>
                  </a:lnTo>
                  <a:lnTo>
                    <a:pt x="318515" y="140207"/>
                  </a:lnTo>
                  <a:lnTo>
                    <a:pt x="242061" y="140207"/>
                  </a:lnTo>
                  <a:lnTo>
                    <a:pt x="242061" y="341375"/>
                  </a:lnTo>
                  <a:lnTo>
                    <a:pt x="318515" y="341375"/>
                  </a:lnTo>
                  <a:lnTo>
                    <a:pt x="159257" y="481583"/>
                  </a:lnTo>
                  <a:lnTo>
                    <a:pt x="0" y="341375"/>
                  </a:lnTo>
                  <a:lnTo>
                    <a:pt x="76453" y="341375"/>
                  </a:lnTo>
                  <a:lnTo>
                    <a:pt x="76453" y="140207"/>
                  </a:lnTo>
                  <a:lnTo>
                    <a:pt x="0" y="140207"/>
                  </a:lnTo>
                  <a:close/>
                </a:path>
              </a:pathLst>
            </a:custGeom>
            <a:ln w="9144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52159" y="4250435"/>
              <a:ext cx="431291" cy="3581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09488" y="2906267"/>
              <a:ext cx="541020" cy="3596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42815" y="3517391"/>
              <a:ext cx="376427" cy="19964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41291" y="3970019"/>
              <a:ext cx="376427" cy="19964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48912" y="3041903"/>
              <a:ext cx="376427" cy="19964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517386" y="2951225"/>
              <a:ext cx="520065" cy="247015"/>
            </a:xfrm>
            <a:custGeom>
              <a:avLst/>
              <a:gdLst/>
              <a:ahLst/>
              <a:cxnLst/>
              <a:rect l="l" t="t" r="r" b="b"/>
              <a:pathLst>
                <a:path w="520065" h="247014">
                  <a:moveTo>
                    <a:pt x="0" y="123443"/>
                  </a:moveTo>
                  <a:lnTo>
                    <a:pt x="26410" y="69146"/>
                  </a:lnTo>
                  <a:lnTo>
                    <a:pt x="57083" y="46226"/>
                  </a:lnTo>
                  <a:lnTo>
                    <a:pt x="97322" y="27112"/>
                  </a:lnTo>
                  <a:lnTo>
                    <a:pt x="145568" y="12543"/>
                  </a:lnTo>
                  <a:lnTo>
                    <a:pt x="200261" y="3259"/>
                  </a:lnTo>
                  <a:lnTo>
                    <a:pt x="259842" y="0"/>
                  </a:lnTo>
                  <a:lnTo>
                    <a:pt x="319422" y="3259"/>
                  </a:lnTo>
                  <a:lnTo>
                    <a:pt x="374115" y="12543"/>
                  </a:lnTo>
                  <a:lnTo>
                    <a:pt x="422361" y="27112"/>
                  </a:lnTo>
                  <a:lnTo>
                    <a:pt x="462600" y="46226"/>
                  </a:lnTo>
                  <a:lnTo>
                    <a:pt x="493273" y="69146"/>
                  </a:lnTo>
                  <a:lnTo>
                    <a:pt x="519684" y="123443"/>
                  </a:lnTo>
                  <a:lnTo>
                    <a:pt x="512821" y="151755"/>
                  </a:lnTo>
                  <a:lnTo>
                    <a:pt x="462600" y="200661"/>
                  </a:lnTo>
                  <a:lnTo>
                    <a:pt x="422361" y="219775"/>
                  </a:lnTo>
                  <a:lnTo>
                    <a:pt x="374115" y="234344"/>
                  </a:lnTo>
                  <a:lnTo>
                    <a:pt x="319422" y="243628"/>
                  </a:lnTo>
                  <a:lnTo>
                    <a:pt x="259842" y="246887"/>
                  </a:lnTo>
                  <a:lnTo>
                    <a:pt x="200261" y="243628"/>
                  </a:lnTo>
                  <a:lnTo>
                    <a:pt x="145568" y="234344"/>
                  </a:lnTo>
                  <a:lnTo>
                    <a:pt x="97322" y="219775"/>
                  </a:lnTo>
                  <a:lnTo>
                    <a:pt x="57083" y="200661"/>
                  </a:lnTo>
                  <a:lnTo>
                    <a:pt x="26410" y="177741"/>
                  </a:lnTo>
                  <a:lnTo>
                    <a:pt x="0" y="123443"/>
                  </a:lnTo>
                  <a:close/>
                </a:path>
              </a:pathLst>
            </a:custGeom>
            <a:ln w="28955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89191" y="2866643"/>
              <a:ext cx="370332" cy="37185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93051" y="3064763"/>
              <a:ext cx="178308" cy="17830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288530" y="2951225"/>
              <a:ext cx="520065" cy="247015"/>
            </a:xfrm>
            <a:custGeom>
              <a:avLst/>
              <a:gdLst/>
              <a:ahLst/>
              <a:cxnLst/>
              <a:rect l="l" t="t" r="r" b="b"/>
              <a:pathLst>
                <a:path w="520065" h="247014">
                  <a:moveTo>
                    <a:pt x="0" y="123443"/>
                  </a:moveTo>
                  <a:lnTo>
                    <a:pt x="26410" y="69146"/>
                  </a:lnTo>
                  <a:lnTo>
                    <a:pt x="57083" y="46226"/>
                  </a:lnTo>
                  <a:lnTo>
                    <a:pt x="97322" y="27112"/>
                  </a:lnTo>
                  <a:lnTo>
                    <a:pt x="145568" y="12543"/>
                  </a:lnTo>
                  <a:lnTo>
                    <a:pt x="200261" y="3259"/>
                  </a:lnTo>
                  <a:lnTo>
                    <a:pt x="259842" y="0"/>
                  </a:lnTo>
                  <a:lnTo>
                    <a:pt x="319422" y="3259"/>
                  </a:lnTo>
                  <a:lnTo>
                    <a:pt x="374115" y="12543"/>
                  </a:lnTo>
                  <a:lnTo>
                    <a:pt x="422361" y="27112"/>
                  </a:lnTo>
                  <a:lnTo>
                    <a:pt x="462600" y="46226"/>
                  </a:lnTo>
                  <a:lnTo>
                    <a:pt x="493273" y="69146"/>
                  </a:lnTo>
                  <a:lnTo>
                    <a:pt x="519684" y="123443"/>
                  </a:lnTo>
                  <a:lnTo>
                    <a:pt x="512821" y="151755"/>
                  </a:lnTo>
                  <a:lnTo>
                    <a:pt x="462600" y="200661"/>
                  </a:lnTo>
                  <a:lnTo>
                    <a:pt x="422361" y="219775"/>
                  </a:lnTo>
                  <a:lnTo>
                    <a:pt x="374115" y="234344"/>
                  </a:lnTo>
                  <a:lnTo>
                    <a:pt x="319422" y="243628"/>
                  </a:lnTo>
                  <a:lnTo>
                    <a:pt x="259842" y="246887"/>
                  </a:lnTo>
                  <a:lnTo>
                    <a:pt x="200261" y="243628"/>
                  </a:lnTo>
                  <a:lnTo>
                    <a:pt x="145568" y="234344"/>
                  </a:lnTo>
                  <a:lnTo>
                    <a:pt x="97322" y="219775"/>
                  </a:lnTo>
                  <a:lnTo>
                    <a:pt x="57083" y="200661"/>
                  </a:lnTo>
                  <a:lnTo>
                    <a:pt x="26410" y="177741"/>
                  </a:lnTo>
                  <a:lnTo>
                    <a:pt x="0" y="123443"/>
                  </a:lnTo>
                  <a:close/>
                </a:path>
              </a:pathLst>
            </a:custGeom>
            <a:ln w="28955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60336" y="2866643"/>
              <a:ext cx="370332" cy="37185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64195" y="3064763"/>
              <a:ext cx="178307" cy="178308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518909" y="4350257"/>
              <a:ext cx="518159" cy="245745"/>
            </a:xfrm>
            <a:custGeom>
              <a:avLst/>
              <a:gdLst/>
              <a:ahLst/>
              <a:cxnLst/>
              <a:rect l="l" t="t" r="r" b="b"/>
              <a:pathLst>
                <a:path w="518159" h="245745">
                  <a:moveTo>
                    <a:pt x="0" y="122681"/>
                  </a:moveTo>
                  <a:lnTo>
                    <a:pt x="26325" y="68729"/>
                  </a:lnTo>
                  <a:lnTo>
                    <a:pt x="56903" y="45951"/>
                  </a:lnTo>
                  <a:lnTo>
                    <a:pt x="97020" y="26952"/>
                  </a:lnTo>
                  <a:lnTo>
                    <a:pt x="145124" y="12469"/>
                  </a:lnTo>
                  <a:lnTo>
                    <a:pt x="199661" y="3240"/>
                  </a:lnTo>
                  <a:lnTo>
                    <a:pt x="259080" y="0"/>
                  </a:lnTo>
                  <a:lnTo>
                    <a:pt x="318498" y="3240"/>
                  </a:lnTo>
                  <a:lnTo>
                    <a:pt x="373035" y="12469"/>
                  </a:lnTo>
                  <a:lnTo>
                    <a:pt x="421139" y="26952"/>
                  </a:lnTo>
                  <a:lnTo>
                    <a:pt x="461256" y="45951"/>
                  </a:lnTo>
                  <a:lnTo>
                    <a:pt x="491834" y="68729"/>
                  </a:lnTo>
                  <a:lnTo>
                    <a:pt x="518160" y="122681"/>
                  </a:lnTo>
                  <a:lnTo>
                    <a:pt x="511319" y="150811"/>
                  </a:lnTo>
                  <a:lnTo>
                    <a:pt x="461256" y="199412"/>
                  </a:lnTo>
                  <a:lnTo>
                    <a:pt x="421139" y="218411"/>
                  </a:lnTo>
                  <a:lnTo>
                    <a:pt x="373035" y="232894"/>
                  </a:lnTo>
                  <a:lnTo>
                    <a:pt x="318498" y="242123"/>
                  </a:lnTo>
                  <a:lnTo>
                    <a:pt x="259080" y="245363"/>
                  </a:lnTo>
                  <a:lnTo>
                    <a:pt x="199661" y="242123"/>
                  </a:lnTo>
                  <a:lnTo>
                    <a:pt x="145124" y="232894"/>
                  </a:lnTo>
                  <a:lnTo>
                    <a:pt x="97020" y="218411"/>
                  </a:lnTo>
                  <a:lnTo>
                    <a:pt x="56903" y="199412"/>
                  </a:lnTo>
                  <a:lnTo>
                    <a:pt x="26325" y="176634"/>
                  </a:lnTo>
                  <a:lnTo>
                    <a:pt x="0" y="122681"/>
                  </a:lnTo>
                  <a:close/>
                </a:path>
              </a:pathLst>
            </a:custGeom>
            <a:ln w="2895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9191" y="4264151"/>
              <a:ext cx="371856" cy="37337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94576" y="4463795"/>
              <a:ext cx="178307" cy="17830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290053" y="4350257"/>
              <a:ext cx="518159" cy="245745"/>
            </a:xfrm>
            <a:custGeom>
              <a:avLst/>
              <a:gdLst/>
              <a:ahLst/>
              <a:cxnLst/>
              <a:rect l="l" t="t" r="r" b="b"/>
              <a:pathLst>
                <a:path w="518159" h="245745">
                  <a:moveTo>
                    <a:pt x="0" y="122681"/>
                  </a:moveTo>
                  <a:lnTo>
                    <a:pt x="26325" y="68729"/>
                  </a:lnTo>
                  <a:lnTo>
                    <a:pt x="56903" y="45951"/>
                  </a:lnTo>
                  <a:lnTo>
                    <a:pt x="97020" y="26952"/>
                  </a:lnTo>
                  <a:lnTo>
                    <a:pt x="145124" y="12469"/>
                  </a:lnTo>
                  <a:lnTo>
                    <a:pt x="199661" y="3240"/>
                  </a:lnTo>
                  <a:lnTo>
                    <a:pt x="259079" y="0"/>
                  </a:lnTo>
                  <a:lnTo>
                    <a:pt x="318498" y="3240"/>
                  </a:lnTo>
                  <a:lnTo>
                    <a:pt x="373035" y="12469"/>
                  </a:lnTo>
                  <a:lnTo>
                    <a:pt x="421139" y="26952"/>
                  </a:lnTo>
                  <a:lnTo>
                    <a:pt x="461256" y="45951"/>
                  </a:lnTo>
                  <a:lnTo>
                    <a:pt x="491834" y="68729"/>
                  </a:lnTo>
                  <a:lnTo>
                    <a:pt x="518160" y="122681"/>
                  </a:lnTo>
                  <a:lnTo>
                    <a:pt x="511319" y="150811"/>
                  </a:lnTo>
                  <a:lnTo>
                    <a:pt x="461256" y="199412"/>
                  </a:lnTo>
                  <a:lnTo>
                    <a:pt x="421139" y="218411"/>
                  </a:lnTo>
                  <a:lnTo>
                    <a:pt x="373035" y="232894"/>
                  </a:lnTo>
                  <a:lnTo>
                    <a:pt x="318498" y="242123"/>
                  </a:lnTo>
                  <a:lnTo>
                    <a:pt x="259079" y="245363"/>
                  </a:lnTo>
                  <a:lnTo>
                    <a:pt x="199661" y="242123"/>
                  </a:lnTo>
                  <a:lnTo>
                    <a:pt x="145124" y="232894"/>
                  </a:lnTo>
                  <a:lnTo>
                    <a:pt x="97020" y="218411"/>
                  </a:lnTo>
                  <a:lnTo>
                    <a:pt x="56903" y="199412"/>
                  </a:lnTo>
                  <a:lnTo>
                    <a:pt x="26325" y="176634"/>
                  </a:lnTo>
                  <a:lnTo>
                    <a:pt x="0" y="122681"/>
                  </a:lnTo>
                  <a:close/>
                </a:path>
              </a:pathLst>
            </a:custGeom>
            <a:ln w="2895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260336" y="4264151"/>
              <a:ext cx="371856" cy="37337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665720" y="4463795"/>
              <a:ext cx="178307" cy="17830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34256" y="2072639"/>
              <a:ext cx="550163" cy="44348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106360" y="2121899"/>
              <a:ext cx="529912" cy="36241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534912" y="2133599"/>
              <a:ext cx="484631" cy="38252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936491" y="2115311"/>
              <a:ext cx="289560" cy="344805"/>
            </a:xfrm>
            <a:custGeom>
              <a:avLst/>
              <a:gdLst/>
              <a:ahLst/>
              <a:cxnLst/>
              <a:rect l="l" t="t" r="r" b="b"/>
              <a:pathLst>
                <a:path w="289560" h="344805">
                  <a:moveTo>
                    <a:pt x="39624" y="0"/>
                  </a:moveTo>
                  <a:lnTo>
                    <a:pt x="4953" y="0"/>
                  </a:lnTo>
                  <a:lnTo>
                    <a:pt x="0" y="5968"/>
                  </a:lnTo>
                  <a:lnTo>
                    <a:pt x="0" y="338455"/>
                  </a:lnTo>
                  <a:lnTo>
                    <a:pt x="4953" y="344424"/>
                  </a:lnTo>
                  <a:lnTo>
                    <a:pt x="39624" y="344424"/>
                  </a:lnTo>
                  <a:lnTo>
                    <a:pt x="44577" y="338455"/>
                  </a:lnTo>
                  <a:lnTo>
                    <a:pt x="44577" y="284988"/>
                  </a:lnTo>
                  <a:lnTo>
                    <a:pt x="289560" y="284988"/>
                  </a:lnTo>
                  <a:lnTo>
                    <a:pt x="289560" y="243458"/>
                  </a:lnTo>
                  <a:lnTo>
                    <a:pt x="44577" y="243458"/>
                  </a:lnTo>
                  <a:lnTo>
                    <a:pt x="44577" y="142494"/>
                  </a:lnTo>
                  <a:lnTo>
                    <a:pt x="289560" y="142494"/>
                  </a:lnTo>
                  <a:lnTo>
                    <a:pt x="289560" y="97917"/>
                  </a:lnTo>
                  <a:lnTo>
                    <a:pt x="44577" y="97917"/>
                  </a:lnTo>
                  <a:lnTo>
                    <a:pt x="44577" y="5968"/>
                  </a:lnTo>
                  <a:lnTo>
                    <a:pt x="39624" y="0"/>
                  </a:lnTo>
                  <a:close/>
                </a:path>
                <a:path w="289560" h="344805">
                  <a:moveTo>
                    <a:pt x="289560" y="284988"/>
                  </a:moveTo>
                  <a:lnTo>
                    <a:pt x="242570" y="284988"/>
                  </a:lnTo>
                  <a:lnTo>
                    <a:pt x="242570" y="338455"/>
                  </a:lnTo>
                  <a:lnTo>
                    <a:pt x="249936" y="344424"/>
                  </a:lnTo>
                  <a:lnTo>
                    <a:pt x="284607" y="344424"/>
                  </a:lnTo>
                  <a:lnTo>
                    <a:pt x="289560" y="338455"/>
                  </a:lnTo>
                  <a:lnTo>
                    <a:pt x="289560" y="284988"/>
                  </a:lnTo>
                  <a:close/>
                </a:path>
                <a:path w="289560" h="344805">
                  <a:moveTo>
                    <a:pt x="289560" y="142494"/>
                  </a:moveTo>
                  <a:lnTo>
                    <a:pt x="242570" y="142494"/>
                  </a:lnTo>
                  <a:lnTo>
                    <a:pt x="242570" y="243458"/>
                  </a:lnTo>
                  <a:lnTo>
                    <a:pt x="289560" y="243458"/>
                  </a:lnTo>
                  <a:lnTo>
                    <a:pt x="289560" y="142494"/>
                  </a:lnTo>
                  <a:close/>
                </a:path>
                <a:path w="289560" h="344805">
                  <a:moveTo>
                    <a:pt x="284607" y="0"/>
                  </a:moveTo>
                  <a:lnTo>
                    <a:pt x="249936" y="0"/>
                  </a:lnTo>
                  <a:lnTo>
                    <a:pt x="242570" y="5968"/>
                  </a:lnTo>
                  <a:lnTo>
                    <a:pt x="242570" y="97917"/>
                  </a:lnTo>
                  <a:lnTo>
                    <a:pt x="289560" y="97917"/>
                  </a:lnTo>
                  <a:lnTo>
                    <a:pt x="289560" y="5968"/>
                  </a:lnTo>
                  <a:lnTo>
                    <a:pt x="2846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3936491" y="2115311"/>
              <a:ext cx="289560" cy="344805"/>
            </a:xfrm>
            <a:custGeom>
              <a:avLst/>
              <a:gdLst/>
              <a:ahLst/>
              <a:cxnLst/>
              <a:rect l="l" t="t" r="r" b="b"/>
              <a:pathLst>
                <a:path w="289560" h="344805">
                  <a:moveTo>
                    <a:pt x="44577" y="142494"/>
                  </a:moveTo>
                  <a:lnTo>
                    <a:pt x="44577" y="200864"/>
                  </a:lnTo>
                  <a:lnTo>
                    <a:pt x="44577" y="230838"/>
                  </a:lnTo>
                  <a:lnTo>
                    <a:pt x="44577" y="241881"/>
                  </a:lnTo>
                  <a:lnTo>
                    <a:pt x="44577" y="243458"/>
                  </a:lnTo>
                  <a:lnTo>
                    <a:pt x="159041" y="243458"/>
                  </a:lnTo>
                  <a:lnTo>
                    <a:pt x="217820" y="243458"/>
                  </a:lnTo>
                  <a:lnTo>
                    <a:pt x="239476" y="243458"/>
                  </a:lnTo>
                  <a:lnTo>
                    <a:pt x="242570" y="243458"/>
                  </a:lnTo>
                  <a:lnTo>
                    <a:pt x="242570" y="185088"/>
                  </a:lnTo>
                  <a:lnTo>
                    <a:pt x="242570" y="155114"/>
                  </a:lnTo>
                  <a:lnTo>
                    <a:pt x="242570" y="144071"/>
                  </a:lnTo>
                  <a:lnTo>
                    <a:pt x="242570" y="142494"/>
                  </a:lnTo>
                  <a:lnTo>
                    <a:pt x="44577" y="142494"/>
                  </a:lnTo>
                  <a:close/>
                </a:path>
                <a:path w="289560" h="344805">
                  <a:moveTo>
                    <a:pt x="44577" y="97917"/>
                  </a:moveTo>
                  <a:lnTo>
                    <a:pt x="44577" y="97917"/>
                  </a:lnTo>
                  <a:lnTo>
                    <a:pt x="44577" y="5968"/>
                  </a:lnTo>
                  <a:lnTo>
                    <a:pt x="39624" y="0"/>
                  </a:lnTo>
                  <a:lnTo>
                    <a:pt x="4953" y="0"/>
                  </a:lnTo>
                  <a:lnTo>
                    <a:pt x="0" y="5968"/>
                  </a:lnTo>
                  <a:lnTo>
                    <a:pt x="0" y="338455"/>
                  </a:lnTo>
                  <a:lnTo>
                    <a:pt x="4953" y="344424"/>
                  </a:lnTo>
                  <a:lnTo>
                    <a:pt x="32131" y="344424"/>
                  </a:lnTo>
                  <a:lnTo>
                    <a:pt x="39624" y="344424"/>
                  </a:lnTo>
                  <a:lnTo>
                    <a:pt x="44577" y="338455"/>
                  </a:lnTo>
                  <a:lnTo>
                    <a:pt x="44577" y="284988"/>
                  </a:lnTo>
                  <a:lnTo>
                    <a:pt x="159041" y="284988"/>
                  </a:lnTo>
                  <a:lnTo>
                    <a:pt x="217820" y="284988"/>
                  </a:lnTo>
                  <a:lnTo>
                    <a:pt x="239476" y="284988"/>
                  </a:lnTo>
                  <a:lnTo>
                    <a:pt x="242570" y="284988"/>
                  </a:lnTo>
                  <a:lnTo>
                    <a:pt x="242570" y="312447"/>
                  </a:lnTo>
                  <a:lnTo>
                    <a:pt x="242570" y="326548"/>
                  </a:lnTo>
                  <a:lnTo>
                    <a:pt x="242570" y="331743"/>
                  </a:lnTo>
                  <a:lnTo>
                    <a:pt x="242570" y="332486"/>
                  </a:lnTo>
                  <a:lnTo>
                    <a:pt x="242570" y="338455"/>
                  </a:lnTo>
                  <a:lnTo>
                    <a:pt x="249936" y="344424"/>
                  </a:lnTo>
                  <a:lnTo>
                    <a:pt x="277241" y="344424"/>
                  </a:lnTo>
                  <a:lnTo>
                    <a:pt x="284607" y="344424"/>
                  </a:lnTo>
                  <a:lnTo>
                    <a:pt x="289560" y="338455"/>
                  </a:lnTo>
                  <a:lnTo>
                    <a:pt x="289560" y="5968"/>
                  </a:lnTo>
                  <a:lnTo>
                    <a:pt x="284607" y="0"/>
                  </a:lnTo>
                  <a:lnTo>
                    <a:pt x="249936" y="0"/>
                  </a:lnTo>
                  <a:lnTo>
                    <a:pt x="242570" y="5968"/>
                  </a:lnTo>
                  <a:lnTo>
                    <a:pt x="242570" y="97917"/>
                  </a:lnTo>
                  <a:lnTo>
                    <a:pt x="44577" y="97917"/>
                  </a:lnTo>
                  <a:close/>
                </a:path>
              </a:pathLst>
            </a:custGeom>
            <a:ln w="15240">
              <a:solidFill>
                <a:srgbClr val="1B171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3985259" y="2133599"/>
              <a:ext cx="45720" cy="76200"/>
            </a:xfrm>
            <a:custGeom>
              <a:avLst/>
              <a:gdLst/>
              <a:ahLst/>
              <a:cxnLst/>
              <a:rect l="l" t="t" r="r" b="b"/>
              <a:pathLst>
                <a:path w="45720" h="76200">
                  <a:moveTo>
                    <a:pt x="43179" y="0"/>
                  </a:moveTo>
                  <a:lnTo>
                    <a:pt x="0" y="0"/>
                  </a:lnTo>
                  <a:lnTo>
                    <a:pt x="45719" y="76200"/>
                  </a:lnTo>
                  <a:lnTo>
                    <a:pt x="45719" y="2920"/>
                  </a:lnTo>
                  <a:lnTo>
                    <a:pt x="43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3985259" y="2133599"/>
              <a:ext cx="45720" cy="76200"/>
            </a:xfrm>
            <a:custGeom>
              <a:avLst/>
              <a:gdLst/>
              <a:ahLst/>
              <a:cxnLst/>
              <a:rect l="l" t="t" r="r" b="b"/>
              <a:pathLst>
                <a:path w="45720" h="76200">
                  <a:moveTo>
                    <a:pt x="0" y="0"/>
                  </a:moveTo>
                  <a:lnTo>
                    <a:pt x="0" y="0"/>
                  </a:lnTo>
                  <a:lnTo>
                    <a:pt x="43179" y="0"/>
                  </a:lnTo>
                  <a:lnTo>
                    <a:pt x="45719" y="2920"/>
                  </a:lnTo>
                  <a:lnTo>
                    <a:pt x="45719" y="5842"/>
                  </a:lnTo>
                  <a:lnTo>
                    <a:pt x="45719" y="46517"/>
                  </a:lnTo>
                  <a:lnTo>
                    <a:pt x="45719" y="67405"/>
                  </a:lnTo>
                  <a:lnTo>
                    <a:pt x="45719" y="75100"/>
                  </a:lnTo>
                  <a:lnTo>
                    <a:pt x="45719" y="76200"/>
                  </a:lnTo>
                </a:path>
              </a:pathLst>
            </a:custGeom>
            <a:ln w="15240">
              <a:solidFill>
                <a:srgbClr val="1B171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5" name="object 45"/>
            <p:cNvSpPr/>
            <p:nvPr/>
          </p:nvSpPr>
          <p:spPr>
            <a:xfrm>
              <a:off x="4082796" y="2133599"/>
              <a:ext cx="96520" cy="76200"/>
            </a:xfrm>
            <a:custGeom>
              <a:avLst/>
              <a:gdLst/>
              <a:ahLst/>
              <a:cxnLst/>
              <a:rect l="l" t="t" r="r" b="b"/>
              <a:pathLst>
                <a:path w="96520" h="76200">
                  <a:moveTo>
                    <a:pt x="96012" y="0"/>
                  </a:moveTo>
                  <a:lnTo>
                    <a:pt x="2412" y="0"/>
                  </a:lnTo>
                  <a:lnTo>
                    <a:pt x="0" y="2920"/>
                  </a:lnTo>
                  <a:lnTo>
                    <a:pt x="0" y="76200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4030980" y="2133599"/>
              <a:ext cx="147955" cy="220345"/>
            </a:xfrm>
            <a:custGeom>
              <a:avLst/>
              <a:gdLst/>
              <a:ahLst/>
              <a:cxnLst/>
              <a:rect l="l" t="t" r="r" b="b"/>
              <a:pathLst>
                <a:path w="147954" h="220344">
                  <a:moveTo>
                    <a:pt x="51816" y="76200"/>
                  </a:moveTo>
                  <a:lnTo>
                    <a:pt x="51816" y="76200"/>
                  </a:lnTo>
                  <a:lnTo>
                    <a:pt x="51816" y="2920"/>
                  </a:lnTo>
                  <a:lnTo>
                    <a:pt x="54229" y="0"/>
                  </a:lnTo>
                  <a:lnTo>
                    <a:pt x="56769" y="0"/>
                  </a:lnTo>
                  <a:lnTo>
                    <a:pt x="109412" y="0"/>
                  </a:lnTo>
                  <a:lnTo>
                    <a:pt x="136445" y="0"/>
                  </a:lnTo>
                  <a:lnTo>
                    <a:pt x="146405" y="0"/>
                  </a:lnTo>
                  <a:lnTo>
                    <a:pt x="147828" y="0"/>
                  </a:lnTo>
                </a:path>
                <a:path w="147954" h="220344">
                  <a:moveTo>
                    <a:pt x="0" y="124968"/>
                  </a:moveTo>
                  <a:lnTo>
                    <a:pt x="0" y="219837"/>
                  </a:lnTo>
                </a:path>
                <a:path w="147954" h="220344">
                  <a:moveTo>
                    <a:pt x="48768" y="124968"/>
                  </a:moveTo>
                  <a:lnTo>
                    <a:pt x="48768" y="219837"/>
                  </a:lnTo>
                </a:path>
                <a:path w="147954" h="220344">
                  <a:moveTo>
                    <a:pt x="99060" y="124968"/>
                  </a:moveTo>
                  <a:lnTo>
                    <a:pt x="99060" y="219837"/>
                  </a:lnTo>
                </a:path>
                <a:path w="147954" h="220344">
                  <a:moveTo>
                    <a:pt x="99060" y="0"/>
                  </a:moveTo>
                  <a:lnTo>
                    <a:pt x="99060" y="79501"/>
                  </a:lnTo>
                </a:path>
              </a:pathLst>
            </a:custGeom>
            <a:ln w="15240">
              <a:solidFill>
                <a:srgbClr val="1B171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09787" y="6430196"/>
            <a:ext cx="20489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spc="-7" dirty="0">
                <a:solidFill>
                  <a:srgbClr val="797979"/>
                </a:solidFill>
                <a:latin typeface="Microsoft Sans Serif"/>
                <a:cs typeface="Microsoft Sans Serif"/>
              </a:rPr>
              <a:t>13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512233" y="55517"/>
            <a:ext cx="10775527" cy="1348959"/>
          </a:xfrm>
          <a:prstGeom prst="rect">
            <a:avLst/>
          </a:prstGeom>
        </p:spPr>
        <p:txBody>
          <a:bodyPr vert="horz" wrap="square" lIns="0" tIns="15240" rIns="0" bIns="0" rtlCol="0" anchor="t" anchorCtr="0">
            <a:spAutoFit/>
          </a:bodyPr>
          <a:lstStyle/>
          <a:p>
            <a:pPr marL="16933">
              <a:lnSpc>
                <a:spcPct val="100000"/>
              </a:lnSpc>
              <a:spcBef>
                <a:spcPts val="120"/>
              </a:spcBef>
            </a:pPr>
            <a:r>
              <a:rPr sz="4333" spc="-7" dirty="0"/>
              <a:t>Put</a:t>
            </a:r>
            <a:r>
              <a:rPr sz="4333" spc="40" dirty="0"/>
              <a:t> </a:t>
            </a:r>
            <a:r>
              <a:rPr sz="4333" spc="-20" dirty="0"/>
              <a:t>it</a:t>
            </a:r>
            <a:r>
              <a:rPr sz="4333" spc="47" dirty="0"/>
              <a:t> </a:t>
            </a:r>
            <a:r>
              <a:rPr sz="4333" spc="-27" dirty="0"/>
              <a:t>all</a:t>
            </a:r>
            <a:r>
              <a:rPr sz="4333" dirty="0"/>
              <a:t> </a:t>
            </a:r>
            <a:r>
              <a:rPr sz="4333" spc="-7" dirty="0"/>
              <a:t>together:</a:t>
            </a:r>
            <a:r>
              <a:rPr sz="4333" spc="47" dirty="0"/>
              <a:t> </a:t>
            </a:r>
            <a:r>
              <a:rPr sz="4333" spc="-20" dirty="0"/>
              <a:t>Build,</a:t>
            </a:r>
            <a:r>
              <a:rPr sz="4333" spc="27" dirty="0"/>
              <a:t> </a:t>
            </a:r>
            <a:r>
              <a:rPr sz="4333" spc="-13" dirty="0"/>
              <a:t>Ship,</a:t>
            </a:r>
            <a:r>
              <a:rPr sz="4333" spc="20" dirty="0"/>
              <a:t> </a:t>
            </a:r>
            <a:r>
              <a:rPr sz="4333" spc="-13" dirty="0"/>
              <a:t>Run</a:t>
            </a:r>
            <a:r>
              <a:rPr sz="4333" spc="47" dirty="0"/>
              <a:t> </a:t>
            </a:r>
            <a:r>
              <a:rPr sz="4333" spc="-27" dirty="0"/>
              <a:t>Workflow</a:t>
            </a:r>
            <a:endParaRPr sz="4333"/>
          </a:p>
        </p:txBody>
      </p:sp>
      <p:sp>
        <p:nvSpPr>
          <p:cNvPr id="49" name="object 49"/>
          <p:cNvSpPr/>
          <p:nvPr/>
        </p:nvSpPr>
        <p:spPr>
          <a:xfrm>
            <a:off x="5920232" y="1559559"/>
            <a:ext cx="4850553" cy="457200"/>
          </a:xfrm>
          <a:custGeom>
            <a:avLst/>
            <a:gdLst/>
            <a:ahLst/>
            <a:cxnLst/>
            <a:rect l="l" t="t" r="r" b="b"/>
            <a:pathLst>
              <a:path w="3637915" h="342900">
                <a:moveTo>
                  <a:pt x="0" y="342900"/>
                </a:moveTo>
                <a:lnTo>
                  <a:pt x="0" y="209436"/>
                </a:lnTo>
                <a:lnTo>
                  <a:pt x="0" y="100441"/>
                </a:lnTo>
                <a:lnTo>
                  <a:pt x="0" y="26949"/>
                </a:lnTo>
                <a:lnTo>
                  <a:pt x="0" y="0"/>
                </a:lnTo>
                <a:lnTo>
                  <a:pt x="3637787" y="0"/>
                </a:lnTo>
                <a:lnTo>
                  <a:pt x="3637787" y="26949"/>
                </a:lnTo>
                <a:lnTo>
                  <a:pt x="3637787" y="100441"/>
                </a:lnTo>
                <a:lnTo>
                  <a:pt x="3637787" y="209436"/>
                </a:lnTo>
                <a:lnTo>
                  <a:pt x="3637787" y="342900"/>
                </a:lnTo>
              </a:path>
            </a:pathLst>
          </a:custGeom>
          <a:ln w="25908">
            <a:solidFill>
              <a:srgbClr val="1AAAF8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0" name="object 50"/>
          <p:cNvSpPr/>
          <p:nvPr/>
        </p:nvSpPr>
        <p:spPr>
          <a:xfrm>
            <a:off x="1252728" y="1567688"/>
            <a:ext cx="4566072" cy="455507"/>
          </a:xfrm>
          <a:custGeom>
            <a:avLst/>
            <a:gdLst/>
            <a:ahLst/>
            <a:cxnLst/>
            <a:rect l="l" t="t" r="r" b="b"/>
            <a:pathLst>
              <a:path w="3424554" h="341630">
                <a:moveTo>
                  <a:pt x="0" y="341375"/>
                </a:moveTo>
                <a:lnTo>
                  <a:pt x="0" y="208472"/>
                </a:lnTo>
                <a:lnTo>
                  <a:pt x="0" y="99964"/>
                </a:lnTo>
                <a:lnTo>
                  <a:pt x="0" y="26818"/>
                </a:lnTo>
                <a:lnTo>
                  <a:pt x="0" y="0"/>
                </a:lnTo>
                <a:lnTo>
                  <a:pt x="3424428" y="0"/>
                </a:lnTo>
                <a:lnTo>
                  <a:pt x="3424428" y="26818"/>
                </a:lnTo>
                <a:lnTo>
                  <a:pt x="3424428" y="99964"/>
                </a:lnTo>
                <a:lnTo>
                  <a:pt x="3424428" y="208472"/>
                </a:lnTo>
                <a:lnTo>
                  <a:pt x="3424428" y="341375"/>
                </a:lnTo>
              </a:path>
            </a:pathLst>
          </a:custGeom>
          <a:ln w="25907">
            <a:solidFill>
              <a:srgbClr val="1AAAF8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1" name="object 51"/>
          <p:cNvSpPr txBox="1"/>
          <p:nvPr/>
        </p:nvSpPr>
        <p:spPr>
          <a:xfrm>
            <a:off x="2981960" y="1197863"/>
            <a:ext cx="596730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4635384" algn="l"/>
              </a:tabLst>
            </a:pPr>
            <a:r>
              <a:rPr sz="1600" b="1" spc="-7" dirty="0">
                <a:solidFill>
                  <a:srgbClr val="244355"/>
                </a:solidFill>
                <a:latin typeface="Arial"/>
                <a:cs typeface="Arial"/>
              </a:rPr>
              <a:t>Developers	</a:t>
            </a:r>
            <a:r>
              <a:rPr sz="1600" b="1" dirty="0">
                <a:solidFill>
                  <a:srgbClr val="244355"/>
                </a:solidFill>
                <a:latin typeface="Arial"/>
                <a:cs typeface="Arial"/>
              </a:rPr>
              <a:t>IT</a:t>
            </a:r>
            <a:r>
              <a:rPr sz="1600" b="1" spc="-4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244355"/>
                </a:solidFill>
                <a:latin typeface="Arial"/>
                <a:cs typeface="Arial"/>
              </a:rPr>
              <a:t>Operations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44101" y="2045884"/>
            <a:ext cx="2525607" cy="55149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080" algn="ctr">
              <a:spcBef>
                <a:spcPts val="140"/>
              </a:spcBef>
            </a:pPr>
            <a:r>
              <a:rPr sz="1867" b="1" spc="-7" dirty="0">
                <a:latin typeface="Arial"/>
                <a:cs typeface="Arial"/>
              </a:rPr>
              <a:t>BUILD</a:t>
            </a:r>
            <a:endParaRPr sz="1867">
              <a:latin typeface="Arial"/>
              <a:cs typeface="Arial"/>
            </a:endParaRPr>
          </a:p>
          <a:p>
            <a:pPr algn="ctr">
              <a:spcBef>
                <a:spcPts val="7"/>
              </a:spcBef>
            </a:pPr>
            <a:r>
              <a:rPr sz="1600" spc="-7" dirty="0">
                <a:latin typeface="Microsoft Sans Serif"/>
                <a:cs typeface="Microsoft Sans Serif"/>
              </a:rPr>
              <a:t>Development</a:t>
            </a:r>
            <a:r>
              <a:rPr sz="1600" spc="-47" dirty="0">
                <a:latin typeface="Microsoft Sans Serif"/>
                <a:cs typeface="Microsoft Sans Serif"/>
              </a:rPr>
              <a:t> </a:t>
            </a:r>
            <a:r>
              <a:rPr sz="1600" spc="-7" dirty="0">
                <a:latin typeface="Microsoft Sans Serif"/>
                <a:cs typeface="Microsoft Sans Serif"/>
              </a:rPr>
              <a:t>Environments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807372" y="2037859"/>
            <a:ext cx="2101427" cy="55149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algn="ctr">
              <a:spcBef>
                <a:spcPts val="140"/>
              </a:spcBef>
            </a:pPr>
            <a:r>
              <a:rPr sz="1867" b="1" dirty="0">
                <a:latin typeface="Arial"/>
                <a:cs typeface="Arial"/>
              </a:rPr>
              <a:t>SHIP</a:t>
            </a:r>
            <a:endParaRPr sz="1867">
              <a:latin typeface="Arial"/>
              <a:cs typeface="Arial"/>
            </a:endParaRPr>
          </a:p>
          <a:p>
            <a:pPr algn="ctr">
              <a:spcBef>
                <a:spcPts val="13"/>
              </a:spcBef>
            </a:pPr>
            <a:r>
              <a:rPr sz="1600" spc="-7" dirty="0">
                <a:latin typeface="Microsoft Sans Serif"/>
                <a:cs typeface="Microsoft Sans Serif"/>
              </a:rPr>
              <a:t>Create</a:t>
            </a:r>
            <a:r>
              <a:rPr sz="1600" spc="-27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&amp; Store</a:t>
            </a:r>
            <a:r>
              <a:rPr sz="1600" spc="-13" dirty="0">
                <a:latin typeface="Microsoft Sans Serif"/>
                <a:cs typeface="Microsoft Sans Serif"/>
              </a:rPr>
              <a:t> </a:t>
            </a:r>
            <a:r>
              <a:rPr sz="1600" spc="-7" dirty="0">
                <a:latin typeface="Microsoft Sans Serif"/>
                <a:cs typeface="Microsoft Sans Serif"/>
              </a:rPr>
              <a:t>Images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246026" y="2037859"/>
            <a:ext cx="2114973" cy="55149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387" algn="ctr">
              <a:spcBef>
                <a:spcPts val="140"/>
              </a:spcBef>
            </a:pPr>
            <a:r>
              <a:rPr sz="1867" b="1" spc="-13" dirty="0">
                <a:latin typeface="Arial"/>
                <a:cs typeface="Arial"/>
              </a:rPr>
              <a:t>RUN</a:t>
            </a:r>
            <a:endParaRPr sz="1867">
              <a:latin typeface="Arial"/>
              <a:cs typeface="Arial"/>
            </a:endParaRPr>
          </a:p>
          <a:p>
            <a:pPr algn="ctr">
              <a:spcBef>
                <a:spcPts val="13"/>
              </a:spcBef>
            </a:pPr>
            <a:r>
              <a:rPr sz="1600" spc="-20" dirty="0">
                <a:latin typeface="Microsoft Sans Serif"/>
                <a:cs typeface="Microsoft Sans Serif"/>
              </a:rPr>
              <a:t>Deploy,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spc="-7" dirty="0">
                <a:latin typeface="Microsoft Sans Serif"/>
                <a:cs typeface="Microsoft Sans Serif"/>
              </a:rPr>
              <a:t>Manage,</a:t>
            </a:r>
            <a:r>
              <a:rPr sz="1600" spc="-33" dirty="0">
                <a:latin typeface="Microsoft Sans Serif"/>
                <a:cs typeface="Microsoft Sans Serif"/>
              </a:rPr>
              <a:t> </a:t>
            </a:r>
            <a:r>
              <a:rPr sz="1600" spc="-7" dirty="0">
                <a:latin typeface="Microsoft Sans Serif"/>
                <a:cs typeface="Microsoft Sans Serif"/>
              </a:rPr>
              <a:t>Scale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04479" y="1800732"/>
            <a:ext cx="1838960" cy="83691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5333" spc="-7" dirty="0">
                <a:solidFill>
                  <a:srgbClr val="FFFFFF"/>
                </a:solidFill>
                <a:latin typeface="Microsoft Sans Serif"/>
                <a:cs typeface="Microsoft Sans Serif"/>
              </a:rPr>
              <a:t>Demo</a:t>
            </a:r>
            <a:endParaRPr sz="5333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91588" y="4145280"/>
            <a:ext cx="3123353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spc="-7" dirty="0">
                <a:solidFill>
                  <a:srgbClr val="FFFFFF"/>
                </a:solidFill>
                <a:latin typeface="Microsoft Sans Serif"/>
                <a:cs typeface="Microsoft Sans Serif"/>
              </a:rPr>
              <a:t>Build,</a:t>
            </a:r>
            <a:r>
              <a:rPr sz="2667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67" spc="-7" dirty="0">
                <a:solidFill>
                  <a:srgbClr val="FFFFFF"/>
                </a:solidFill>
                <a:latin typeface="Microsoft Sans Serif"/>
                <a:cs typeface="Microsoft Sans Serif"/>
              </a:rPr>
              <a:t>Ship,</a:t>
            </a:r>
            <a:r>
              <a:rPr sz="2667" dirty="0">
                <a:solidFill>
                  <a:srgbClr val="FFFFFF"/>
                </a:solidFill>
                <a:latin typeface="Microsoft Sans Serif"/>
                <a:cs typeface="Microsoft Sans Serif"/>
              </a:rPr>
              <a:t> and</a:t>
            </a:r>
            <a:r>
              <a:rPr sz="2667" spc="-13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FFFFFF"/>
                </a:solidFill>
                <a:latin typeface="Microsoft Sans Serif"/>
                <a:cs typeface="Microsoft Sans Serif"/>
              </a:rPr>
              <a:t>Run</a:t>
            </a:r>
            <a:endParaRPr sz="2667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787" y="336295"/>
            <a:ext cx="8010313" cy="613053"/>
          </a:xfrm>
          <a:prstGeom prst="rect">
            <a:avLst/>
          </a:prstGeom>
        </p:spPr>
        <p:txBody>
          <a:bodyPr vert="horz" wrap="square" lIns="0" tIns="17780" rIns="0" bIns="0" rtlCol="0" anchor="t" anchorCtr="0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3867" dirty="0"/>
              <a:t>Now you</a:t>
            </a:r>
            <a:r>
              <a:rPr sz="3867" spc="-13" dirty="0"/>
              <a:t> </a:t>
            </a:r>
            <a:r>
              <a:rPr sz="3867" dirty="0"/>
              <a:t>try</a:t>
            </a:r>
            <a:r>
              <a:rPr sz="3867" spc="-7" dirty="0"/>
              <a:t> it!</a:t>
            </a:r>
            <a:endParaRPr sz="3867" dirty="0"/>
          </a:p>
        </p:txBody>
      </p:sp>
      <p:sp>
        <p:nvSpPr>
          <p:cNvPr id="3" name="object 3"/>
          <p:cNvSpPr txBox="1"/>
          <p:nvPr/>
        </p:nvSpPr>
        <p:spPr>
          <a:xfrm>
            <a:off x="409787" y="1233187"/>
            <a:ext cx="10298853" cy="52725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800" spc="-20" dirty="0">
                <a:solidFill>
                  <a:srgbClr val="244355"/>
                </a:solidFill>
                <a:latin typeface="Microsoft Sans Serif"/>
                <a:cs typeface="Microsoft Sans Serif"/>
              </a:rPr>
              <a:t>Visit</a:t>
            </a:r>
            <a:r>
              <a:rPr sz="2800" spc="5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u="heavy" spc="-13" dirty="0">
                <a:solidFill>
                  <a:srgbClr val="1AAAF8"/>
                </a:solidFill>
                <a:uFill>
                  <a:solidFill>
                    <a:srgbClr val="1AAAF8"/>
                  </a:solidFill>
                </a:uFill>
                <a:latin typeface="Microsoft Sans Serif"/>
                <a:cs typeface="Microsoft Sans Serif"/>
                <a:hlinkClick r:id="rId2"/>
              </a:rPr>
              <a:t>http://docs.docker.com/installation</a:t>
            </a:r>
            <a:endParaRPr sz="2800" dirty="0">
              <a:latin typeface="Microsoft Sans Serif"/>
              <a:cs typeface="Microsoft Sans Serif"/>
            </a:endParaRPr>
          </a:p>
          <a:p>
            <a:pPr>
              <a:spcBef>
                <a:spcPts val="7"/>
              </a:spcBef>
            </a:pPr>
            <a:endParaRPr sz="4267" dirty="0">
              <a:latin typeface="Microsoft Sans Serif"/>
              <a:cs typeface="Microsoft Sans Serif"/>
            </a:endParaRPr>
          </a:p>
          <a:p>
            <a:pPr marL="16933"/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Install</a:t>
            </a:r>
            <a:r>
              <a:rPr sz="2800" spc="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244355"/>
                </a:solidFill>
                <a:latin typeface="Microsoft Sans Serif"/>
                <a:cs typeface="Microsoft Sans Serif"/>
              </a:rPr>
              <a:t>the</a:t>
            </a:r>
            <a:r>
              <a:rPr sz="2800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right</a:t>
            </a:r>
            <a:r>
              <a:rPr sz="2800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version</a:t>
            </a:r>
            <a:r>
              <a:rPr sz="2800" spc="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244355"/>
                </a:solidFill>
                <a:latin typeface="Microsoft Sans Serif"/>
                <a:cs typeface="Microsoft Sans Serif"/>
              </a:rPr>
              <a:t>of</a:t>
            </a:r>
            <a:r>
              <a:rPr sz="2800" spc="4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Docker</a:t>
            </a:r>
            <a:r>
              <a:rPr sz="2800" spc="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244355"/>
                </a:solidFill>
                <a:latin typeface="Microsoft Sans Serif"/>
                <a:cs typeface="Microsoft Sans Serif"/>
              </a:rPr>
              <a:t>for</a:t>
            </a:r>
            <a:r>
              <a:rPr sz="2800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your</a:t>
            </a:r>
            <a:r>
              <a:rPr sz="2800" spc="2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machine</a:t>
            </a:r>
            <a:endParaRPr sz="2800" dirty="0">
              <a:latin typeface="Microsoft Sans Serif"/>
              <a:cs typeface="Microsoft Sans Serif"/>
            </a:endParaRPr>
          </a:p>
          <a:p>
            <a:pPr marL="703562" indent="-230288">
              <a:spcBef>
                <a:spcPts val="253"/>
              </a:spcBef>
              <a:buChar char="•"/>
              <a:tabLst>
                <a:tab pos="704409" algn="l"/>
              </a:tabLst>
            </a:pP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Docker</a:t>
            </a:r>
            <a:r>
              <a:rPr sz="2400" spc="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244355"/>
                </a:solidFill>
                <a:latin typeface="Microsoft Sans Serif"/>
                <a:cs typeface="Microsoft Sans Serif"/>
              </a:rPr>
              <a:t>for</a:t>
            </a:r>
            <a:r>
              <a:rPr sz="2400" spc="-2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Mac</a:t>
            </a:r>
            <a:endParaRPr sz="2400" dirty="0">
              <a:latin typeface="Microsoft Sans Serif"/>
              <a:cs typeface="Microsoft Sans Serif"/>
            </a:endParaRPr>
          </a:p>
          <a:p>
            <a:pPr marL="703562" indent="-230288">
              <a:spcBef>
                <a:spcPts val="247"/>
              </a:spcBef>
              <a:buChar char="•"/>
              <a:tabLst>
                <a:tab pos="704409" algn="l"/>
              </a:tabLst>
            </a:pP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Docker</a:t>
            </a:r>
            <a:r>
              <a:rPr sz="2400" spc="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for</a:t>
            </a:r>
            <a:r>
              <a:rPr sz="2400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 Windows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667" dirty="0">
              <a:latin typeface="Microsoft Sans Serif"/>
              <a:cs typeface="Microsoft Sans Serif"/>
            </a:endParaRPr>
          </a:p>
          <a:p>
            <a:pPr marL="16933">
              <a:spcBef>
                <a:spcPts val="1800"/>
              </a:spcBef>
            </a:pPr>
            <a:r>
              <a:rPr sz="2800" dirty="0">
                <a:solidFill>
                  <a:srgbClr val="244355"/>
                </a:solidFill>
                <a:latin typeface="Microsoft Sans Serif"/>
                <a:cs typeface="Microsoft Sans Serif"/>
              </a:rPr>
              <a:t>After</a:t>
            </a:r>
            <a:r>
              <a:rPr sz="2800" spc="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244355"/>
                </a:solidFill>
                <a:latin typeface="Microsoft Sans Serif"/>
                <a:cs typeface="Microsoft Sans Serif"/>
              </a:rPr>
              <a:t>Docker</a:t>
            </a: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is</a:t>
            </a:r>
            <a:r>
              <a:rPr sz="2800" spc="2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installed,</a:t>
            </a:r>
            <a:r>
              <a:rPr sz="2800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run</a:t>
            </a:r>
            <a:r>
              <a:rPr sz="2800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Catweb</a:t>
            </a:r>
            <a:endParaRPr sz="2800" dirty="0">
              <a:latin typeface="Microsoft Sans Serif"/>
              <a:cs typeface="Microsoft Sans Serif"/>
            </a:endParaRPr>
          </a:p>
          <a:p>
            <a:pPr marL="252300" indent="-228594">
              <a:spcBef>
                <a:spcPts val="173"/>
              </a:spcBef>
              <a:buFont typeface="Microsoft Sans Serif"/>
              <a:buChar char="•"/>
              <a:tabLst>
                <a:tab pos="253147" algn="l"/>
              </a:tabLst>
            </a:pPr>
            <a:r>
              <a:rPr sz="2400" spc="-7" dirty="0">
                <a:solidFill>
                  <a:srgbClr val="244355"/>
                </a:solidFill>
                <a:latin typeface="Consolas"/>
                <a:cs typeface="Consolas"/>
              </a:rPr>
              <a:t>docker</a:t>
            </a:r>
            <a:r>
              <a:rPr sz="2400" spc="-27" dirty="0">
                <a:solidFill>
                  <a:srgbClr val="244355"/>
                </a:solidFill>
                <a:latin typeface="Consolas"/>
                <a:cs typeface="Consolas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Consolas"/>
                <a:cs typeface="Consolas"/>
              </a:rPr>
              <a:t>run</a:t>
            </a:r>
            <a:r>
              <a:rPr sz="2400" spc="-13" dirty="0">
                <a:solidFill>
                  <a:srgbClr val="24435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244355"/>
                </a:solidFill>
                <a:latin typeface="Consolas"/>
                <a:cs typeface="Consolas"/>
              </a:rPr>
              <a:t>–d</a:t>
            </a:r>
            <a:r>
              <a:rPr sz="2400" spc="-20" dirty="0">
                <a:solidFill>
                  <a:srgbClr val="244355"/>
                </a:solidFill>
                <a:latin typeface="Consolas"/>
                <a:cs typeface="Consolas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Consolas"/>
                <a:cs typeface="Consolas"/>
              </a:rPr>
              <a:t>–p</a:t>
            </a:r>
            <a:r>
              <a:rPr sz="2400" spc="-13" dirty="0">
                <a:solidFill>
                  <a:srgbClr val="244355"/>
                </a:solidFill>
                <a:latin typeface="Consolas"/>
                <a:cs typeface="Consolas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Consolas"/>
                <a:cs typeface="Consolas"/>
              </a:rPr>
              <a:t>5000:5000</a:t>
            </a:r>
            <a:r>
              <a:rPr sz="2400" spc="-13" dirty="0">
                <a:solidFill>
                  <a:srgbClr val="244355"/>
                </a:solidFill>
                <a:latin typeface="Consolas"/>
                <a:cs typeface="Consolas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Consolas"/>
                <a:cs typeface="Consolas"/>
              </a:rPr>
              <a:t>--name</a:t>
            </a:r>
            <a:r>
              <a:rPr sz="2400" spc="-20" dirty="0">
                <a:solidFill>
                  <a:srgbClr val="244355"/>
                </a:solidFill>
                <a:latin typeface="Consolas"/>
                <a:cs typeface="Consolas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Consolas"/>
                <a:cs typeface="Consolas"/>
              </a:rPr>
              <a:t>catweb</a:t>
            </a:r>
            <a:r>
              <a:rPr sz="2400" dirty="0">
                <a:solidFill>
                  <a:srgbClr val="244355"/>
                </a:solidFill>
                <a:latin typeface="Consolas"/>
                <a:cs typeface="Consolas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Consolas"/>
                <a:cs typeface="Consolas"/>
              </a:rPr>
              <a:t>mikegcoleman/catweb</a:t>
            </a:r>
            <a:endParaRPr sz="2400" dirty="0">
              <a:latin typeface="Consolas"/>
              <a:cs typeface="Consolas"/>
            </a:endParaRPr>
          </a:p>
          <a:p>
            <a:pPr>
              <a:spcBef>
                <a:spcPts val="53"/>
              </a:spcBef>
              <a:buClr>
                <a:srgbClr val="244355"/>
              </a:buClr>
              <a:buFont typeface="Microsoft Sans Serif"/>
              <a:buChar char="•"/>
            </a:pPr>
            <a:endParaRPr sz="4000" dirty="0">
              <a:latin typeface="Consolas"/>
              <a:cs typeface="Consolas"/>
            </a:endParaRPr>
          </a:p>
          <a:p>
            <a:pPr marL="16933"/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Browse</a:t>
            </a:r>
            <a:r>
              <a:rPr sz="2800" spc="34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244355"/>
                </a:solidFill>
                <a:latin typeface="Microsoft Sans Serif"/>
                <a:cs typeface="Microsoft Sans Serif"/>
              </a:rPr>
              <a:t>to</a:t>
            </a:r>
            <a:r>
              <a:rPr sz="2800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port</a:t>
            </a:r>
            <a:r>
              <a:rPr sz="2800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5000</a:t>
            </a:r>
            <a:r>
              <a:rPr sz="2800" spc="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244355"/>
                </a:solidFill>
                <a:latin typeface="Microsoft Sans Serif"/>
                <a:cs typeface="Microsoft Sans Serif"/>
              </a:rPr>
              <a:t>on</a:t>
            </a:r>
            <a:r>
              <a:rPr sz="2800" spc="2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your</a:t>
            </a:r>
            <a:r>
              <a:rPr sz="2800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machine</a:t>
            </a:r>
            <a:endParaRPr sz="2800" dirty="0">
              <a:latin typeface="Microsoft Sans Serif"/>
              <a:cs typeface="Microsoft Sans Serif"/>
            </a:endParaRPr>
          </a:p>
          <a:p>
            <a:pPr marL="252300" indent="-228594">
              <a:spcBef>
                <a:spcPts val="339"/>
              </a:spcBef>
              <a:buFont typeface="Microsoft Sans Serif"/>
              <a:buChar char="•"/>
              <a:tabLst>
                <a:tab pos="253147" algn="l"/>
              </a:tabLst>
            </a:pPr>
            <a:r>
              <a:rPr sz="2400" spc="-7" dirty="0">
                <a:solidFill>
                  <a:srgbClr val="244355"/>
                </a:solidFill>
                <a:latin typeface="Consolas"/>
                <a:cs typeface="Consolas"/>
              </a:rPr>
              <a:t>http://localhost:5000</a:t>
            </a:r>
            <a:endParaRPr sz="24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41087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4175759" cy="51434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3023" y="4326635"/>
              <a:ext cx="722376" cy="60350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5333" spc="-7" dirty="0">
                <a:solidFill>
                  <a:srgbClr val="FFFFFF"/>
                </a:solidFill>
              </a:rPr>
              <a:t>Docker</a:t>
            </a:r>
            <a:r>
              <a:rPr sz="5333" spc="53" dirty="0">
                <a:solidFill>
                  <a:srgbClr val="FFFFFF"/>
                </a:solidFill>
              </a:rPr>
              <a:t> </a:t>
            </a:r>
            <a:r>
              <a:rPr sz="5333" spc="-7" dirty="0">
                <a:solidFill>
                  <a:srgbClr val="FFFFFF"/>
                </a:solidFill>
              </a:rPr>
              <a:t>Container</a:t>
            </a:r>
            <a:r>
              <a:rPr sz="5333" spc="-213" dirty="0">
                <a:solidFill>
                  <a:srgbClr val="FFFFFF"/>
                </a:solidFill>
              </a:rPr>
              <a:t> </a:t>
            </a:r>
            <a:r>
              <a:rPr sz="5333" spc="-7" dirty="0">
                <a:solidFill>
                  <a:srgbClr val="FFFFFF"/>
                </a:solidFill>
              </a:rPr>
              <a:t>Architecture</a:t>
            </a:r>
            <a:endParaRPr sz="5333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959B976-14B8-F25B-1039-DBB0D97A6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787" y="6420037"/>
            <a:ext cx="220980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333" spc="-13" dirty="0">
                <a:solidFill>
                  <a:srgbClr val="1AAAF8"/>
                </a:solidFill>
                <a:latin typeface="Microsoft Sans Serif"/>
                <a:cs typeface="Microsoft Sans Serif"/>
              </a:rPr>
              <a:t>17</a:t>
            </a:r>
            <a:endParaRPr sz="1333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787" y="336295"/>
            <a:ext cx="3009900" cy="1208151"/>
          </a:xfrm>
          <a:prstGeom prst="rect">
            <a:avLst/>
          </a:prstGeom>
        </p:spPr>
        <p:txBody>
          <a:bodyPr vert="horz" wrap="square" lIns="0" tIns="17780" rIns="0" bIns="0" rtlCol="0" anchor="t" anchorCtr="0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3867" dirty="0"/>
              <a:t>Image</a:t>
            </a:r>
            <a:r>
              <a:rPr sz="3867" spc="-93" dirty="0"/>
              <a:t> </a:t>
            </a:r>
            <a:r>
              <a:rPr sz="3867" dirty="0"/>
              <a:t>Layers</a:t>
            </a:r>
            <a:endParaRPr sz="3867"/>
          </a:p>
        </p:txBody>
      </p:sp>
      <p:grpSp>
        <p:nvGrpSpPr>
          <p:cNvPr id="4" name="object 4"/>
          <p:cNvGrpSpPr/>
          <p:nvPr/>
        </p:nvGrpSpPr>
        <p:grpSpPr>
          <a:xfrm>
            <a:off x="2096685" y="5240188"/>
            <a:ext cx="8037407" cy="787400"/>
            <a:chOff x="1572513" y="3930141"/>
            <a:chExt cx="6028055" cy="590550"/>
          </a:xfrm>
        </p:grpSpPr>
        <p:sp>
          <p:nvSpPr>
            <p:cNvPr id="5" name="object 5"/>
            <p:cNvSpPr/>
            <p:nvPr/>
          </p:nvSpPr>
          <p:spPr>
            <a:xfrm>
              <a:off x="7449692" y="3936491"/>
              <a:ext cx="144780" cy="577850"/>
            </a:xfrm>
            <a:custGeom>
              <a:avLst/>
              <a:gdLst/>
              <a:ahLst/>
              <a:cxnLst/>
              <a:rect l="l" t="t" r="r" b="b"/>
              <a:pathLst>
                <a:path w="144779" h="577850">
                  <a:moveTo>
                    <a:pt x="144399" y="0"/>
                  </a:moveTo>
                  <a:lnTo>
                    <a:pt x="0" y="144399"/>
                  </a:lnTo>
                  <a:lnTo>
                    <a:pt x="0" y="577596"/>
                  </a:lnTo>
                  <a:lnTo>
                    <a:pt x="144399" y="433197"/>
                  </a:lnTo>
                  <a:lnTo>
                    <a:pt x="144399" y="0"/>
                  </a:lnTo>
                  <a:close/>
                </a:path>
              </a:pathLst>
            </a:custGeom>
            <a:solidFill>
              <a:srgbClr val="1588C6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1578863" y="3936491"/>
              <a:ext cx="6015355" cy="144780"/>
            </a:xfrm>
            <a:custGeom>
              <a:avLst/>
              <a:gdLst/>
              <a:ahLst/>
              <a:cxnLst/>
              <a:rect l="l" t="t" r="r" b="b"/>
              <a:pathLst>
                <a:path w="6015355" h="144779">
                  <a:moveTo>
                    <a:pt x="6015228" y="0"/>
                  </a:moveTo>
                  <a:lnTo>
                    <a:pt x="144399" y="0"/>
                  </a:lnTo>
                  <a:lnTo>
                    <a:pt x="0" y="144399"/>
                  </a:lnTo>
                  <a:lnTo>
                    <a:pt x="5870829" y="144399"/>
                  </a:lnTo>
                  <a:lnTo>
                    <a:pt x="6015228" y="0"/>
                  </a:lnTo>
                  <a:close/>
                </a:path>
              </a:pathLst>
            </a:custGeom>
            <a:solidFill>
              <a:srgbClr val="46BAF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1578863" y="3936491"/>
              <a:ext cx="6015355" cy="577850"/>
            </a:xfrm>
            <a:custGeom>
              <a:avLst/>
              <a:gdLst/>
              <a:ahLst/>
              <a:cxnLst/>
              <a:rect l="l" t="t" r="r" b="b"/>
              <a:pathLst>
                <a:path w="6015355" h="577850">
                  <a:moveTo>
                    <a:pt x="0" y="144399"/>
                  </a:moveTo>
                  <a:lnTo>
                    <a:pt x="144399" y="0"/>
                  </a:lnTo>
                  <a:lnTo>
                    <a:pt x="6015228" y="0"/>
                  </a:lnTo>
                  <a:lnTo>
                    <a:pt x="6015228" y="433197"/>
                  </a:lnTo>
                  <a:lnTo>
                    <a:pt x="5870829" y="577596"/>
                  </a:lnTo>
                  <a:lnTo>
                    <a:pt x="0" y="577596"/>
                  </a:lnTo>
                  <a:lnTo>
                    <a:pt x="0" y="144399"/>
                  </a:lnTo>
                  <a:close/>
                </a:path>
                <a:path w="6015355" h="577850">
                  <a:moveTo>
                    <a:pt x="0" y="144399"/>
                  </a:moveTo>
                  <a:lnTo>
                    <a:pt x="5870829" y="144399"/>
                  </a:lnTo>
                  <a:lnTo>
                    <a:pt x="6015228" y="0"/>
                  </a:lnTo>
                </a:path>
                <a:path w="6015355" h="577850">
                  <a:moveTo>
                    <a:pt x="5870829" y="144399"/>
                  </a:moveTo>
                  <a:lnTo>
                    <a:pt x="5870829" y="577596"/>
                  </a:lnTo>
                </a:path>
              </a:pathLst>
            </a:custGeom>
            <a:ln w="12192">
              <a:solidFill>
                <a:srgbClr val="0F7BB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5151" y="5441187"/>
            <a:ext cx="7828280" cy="510396"/>
          </a:xfrm>
          <a:prstGeom prst="rect">
            <a:avLst/>
          </a:prstGeom>
          <a:solidFill>
            <a:srgbClr val="1AAAF8"/>
          </a:solidFill>
        </p:spPr>
        <p:txBody>
          <a:bodyPr vert="horz" wrap="square" lIns="0" tIns="139700" rIns="0" bIns="0" rtlCol="0">
            <a:spAutoFit/>
          </a:bodyPr>
          <a:lstStyle/>
          <a:p>
            <a:pPr marR="88898" algn="ctr">
              <a:spcBef>
                <a:spcPts val="1100"/>
              </a:spcBef>
            </a:pPr>
            <a:r>
              <a:rPr sz="2400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Kernel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097023" y="1426463"/>
            <a:ext cx="8036560" cy="3969173"/>
            <a:chOff x="1572767" y="1069847"/>
            <a:chExt cx="6027420" cy="2976880"/>
          </a:xfrm>
        </p:grpSpPr>
        <p:sp>
          <p:nvSpPr>
            <p:cNvPr id="10" name="object 10"/>
            <p:cNvSpPr/>
            <p:nvPr/>
          </p:nvSpPr>
          <p:spPr>
            <a:xfrm>
              <a:off x="7450073" y="3464052"/>
              <a:ext cx="144145" cy="576580"/>
            </a:xfrm>
            <a:custGeom>
              <a:avLst/>
              <a:gdLst/>
              <a:ahLst/>
              <a:cxnLst/>
              <a:rect l="l" t="t" r="r" b="b"/>
              <a:pathLst>
                <a:path w="144145" h="576579">
                  <a:moveTo>
                    <a:pt x="144018" y="0"/>
                  </a:moveTo>
                  <a:lnTo>
                    <a:pt x="0" y="144018"/>
                  </a:lnTo>
                  <a:lnTo>
                    <a:pt x="0" y="576072"/>
                  </a:lnTo>
                  <a:lnTo>
                    <a:pt x="144018" y="432054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00A2A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578863" y="3464052"/>
              <a:ext cx="6015355" cy="144145"/>
            </a:xfrm>
            <a:custGeom>
              <a:avLst/>
              <a:gdLst/>
              <a:ahLst/>
              <a:cxnLst/>
              <a:rect l="l" t="t" r="r" b="b"/>
              <a:pathLst>
                <a:path w="6015355" h="144145">
                  <a:moveTo>
                    <a:pt x="6015228" y="0"/>
                  </a:moveTo>
                  <a:lnTo>
                    <a:pt x="144018" y="0"/>
                  </a:lnTo>
                  <a:lnTo>
                    <a:pt x="0" y="144018"/>
                  </a:lnTo>
                  <a:lnTo>
                    <a:pt x="5871210" y="144018"/>
                  </a:lnTo>
                  <a:lnTo>
                    <a:pt x="6015228" y="0"/>
                  </a:lnTo>
                  <a:close/>
                </a:path>
              </a:pathLst>
            </a:custGeom>
            <a:solidFill>
              <a:srgbClr val="31D4D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578863" y="3464052"/>
              <a:ext cx="6015355" cy="576580"/>
            </a:xfrm>
            <a:custGeom>
              <a:avLst/>
              <a:gdLst/>
              <a:ahLst/>
              <a:cxnLst/>
              <a:rect l="l" t="t" r="r" b="b"/>
              <a:pathLst>
                <a:path w="6015355" h="576579">
                  <a:moveTo>
                    <a:pt x="0" y="144018"/>
                  </a:moveTo>
                  <a:lnTo>
                    <a:pt x="144018" y="0"/>
                  </a:lnTo>
                  <a:lnTo>
                    <a:pt x="6015228" y="0"/>
                  </a:lnTo>
                  <a:lnTo>
                    <a:pt x="6015228" y="432054"/>
                  </a:lnTo>
                  <a:lnTo>
                    <a:pt x="5871210" y="576072"/>
                  </a:lnTo>
                  <a:lnTo>
                    <a:pt x="0" y="576072"/>
                  </a:lnTo>
                  <a:lnTo>
                    <a:pt x="0" y="144018"/>
                  </a:lnTo>
                  <a:close/>
                </a:path>
                <a:path w="6015355" h="576579">
                  <a:moveTo>
                    <a:pt x="0" y="144018"/>
                  </a:moveTo>
                  <a:lnTo>
                    <a:pt x="5871210" y="144018"/>
                  </a:lnTo>
                  <a:lnTo>
                    <a:pt x="6015228" y="0"/>
                  </a:lnTo>
                </a:path>
                <a:path w="6015355" h="576579">
                  <a:moveTo>
                    <a:pt x="5871210" y="144018"/>
                  </a:moveTo>
                  <a:lnTo>
                    <a:pt x="5871210" y="576072"/>
                  </a:lnTo>
                </a:path>
              </a:pathLst>
            </a:custGeom>
            <a:ln w="12192">
              <a:solidFill>
                <a:srgbClr val="0F7BB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7449692" y="2990087"/>
              <a:ext cx="144780" cy="577850"/>
            </a:xfrm>
            <a:custGeom>
              <a:avLst/>
              <a:gdLst/>
              <a:ahLst/>
              <a:cxnLst/>
              <a:rect l="l" t="t" r="r" b="b"/>
              <a:pathLst>
                <a:path w="144779" h="577850">
                  <a:moveTo>
                    <a:pt x="144399" y="0"/>
                  </a:moveTo>
                  <a:lnTo>
                    <a:pt x="0" y="144399"/>
                  </a:lnTo>
                  <a:lnTo>
                    <a:pt x="0" y="577596"/>
                  </a:lnTo>
                  <a:lnTo>
                    <a:pt x="144399" y="433197"/>
                  </a:lnTo>
                  <a:lnTo>
                    <a:pt x="144399" y="0"/>
                  </a:lnTo>
                  <a:close/>
                </a:path>
              </a:pathLst>
            </a:custGeom>
            <a:solidFill>
              <a:srgbClr val="00A2A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578863" y="2990087"/>
              <a:ext cx="6015355" cy="144780"/>
            </a:xfrm>
            <a:custGeom>
              <a:avLst/>
              <a:gdLst/>
              <a:ahLst/>
              <a:cxnLst/>
              <a:rect l="l" t="t" r="r" b="b"/>
              <a:pathLst>
                <a:path w="6015355" h="144780">
                  <a:moveTo>
                    <a:pt x="6015228" y="0"/>
                  </a:moveTo>
                  <a:lnTo>
                    <a:pt x="144399" y="0"/>
                  </a:lnTo>
                  <a:lnTo>
                    <a:pt x="0" y="144399"/>
                  </a:lnTo>
                  <a:lnTo>
                    <a:pt x="5870829" y="144399"/>
                  </a:lnTo>
                  <a:lnTo>
                    <a:pt x="6015228" y="0"/>
                  </a:lnTo>
                  <a:close/>
                </a:path>
              </a:pathLst>
            </a:custGeom>
            <a:solidFill>
              <a:srgbClr val="31D4D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578863" y="2990087"/>
              <a:ext cx="6015355" cy="577850"/>
            </a:xfrm>
            <a:custGeom>
              <a:avLst/>
              <a:gdLst/>
              <a:ahLst/>
              <a:cxnLst/>
              <a:rect l="l" t="t" r="r" b="b"/>
              <a:pathLst>
                <a:path w="6015355" h="577850">
                  <a:moveTo>
                    <a:pt x="0" y="144399"/>
                  </a:moveTo>
                  <a:lnTo>
                    <a:pt x="144399" y="0"/>
                  </a:lnTo>
                  <a:lnTo>
                    <a:pt x="6015228" y="0"/>
                  </a:lnTo>
                  <a:lnTo>
                    <a:pt x="6015228" y="433197"/>
                  </a:lnTo>
                  <a:lnTo>
                    <a:pt x="5870829" y="577596"/>
                  </a:lnTo>
                  <a:lnTo>
                    <a:pt x="0" y="577596"/>
                  </a:lnTo>
                  <a:lnTo>
                    <a:pt x="0" y="144399"/>
                  </a:lnTo>
                  <a:close/>
                </a:path>
                <a:path w="6015355" h="577850">
                  <a:moveTo>
                    <a:pt x="0" y="144399"/>
                  </a:moveTo>
                  <a:lnTo>
                    <a:pt x="5870829" y="144399"/>
                  </a:lnTo>
                  <a:lnTo>
                    <a:pt x="6015228" y="0"/>
                  </a:lnTo>
                </a:path>
                <a:path w="6015355" h="577850">
                  <a:moveTo>
                    <a:pt x="5870829" y="144399"/>
                  </a:moveTo>
                  <a:lnTo>
                    <a:pt x="5870829" y="577596"/>
                  </a:lnTo>
                </a:path>
              </a:pathLst>
            </a:custGeom>
            <a:ln w="12192">
              <a:solidFill>
                <a:srgbClr val="0F7BB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7449692" y="2514600"/>
              <a:ext cx="144780" cy="577850"/>
            </a:xfrm>
            <a:custGeom>
              <a:avLst/>
              <a:gdLst/>
              <a:ahLst/>
              <a:cxnLst/>
              <a:rect l="l" t="t" r="r" b="b"/>
              <a:pathLst>
                <a:path w="144779" h="577850">
                  <a:moveTo>
                    <a:pt x="144399" y="0"/>
                  </a:moveTo>
                  <a:lnTo>
                    <a:pt x="0" y="144399"/>
                  </a:lnTo>
                  <a:lnTo>
                    <a:pt x="0" y="577595"/>
                  </a:lnTo>
                  <a:lnTo>
                    <a:pt x="144399" y="433197"/>
                  </a:lnTo>
                  <a:lnTo>
                    <a:pt x="144399" y="0"/>
                  </a:lnTo>
                  <a:close/>
                </a:path>
              </a:pathLst>
            </a:custGeom>
            <a:solidFill>
              <a:srgbClr val="00A2A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1578863" y="2514600"/>
              <a:ext cx="6015355" cy="144780"/>
            </a:xfrm>
            <a:custGeom>
              <a:avLst/>
              <a:gdLst/>
              <a:ahLst/>
              <a:cxnLst/>
              <a:rect l="l" t="t" r="r" b="b"/>
              <a:pathLst>
                <a:path w="6015355" h="144780">
                  <a:moveTo>
                    <a:pt x="6015228" y="0"/>
                  </a:moveTo>
                  <a:lnTo>
                    <a:pt x="144399" y="0"/>
                  </a:lnTo>
                  <a:lnTo>
                    <a:pt x="0" y="144399"/>
                  </a:lnTo>
                  <a:lnTo>
                    <a:pt x="5870829" y="144399"/>
                  </a:lnTo>
                  <a:lnTo>
                    <a:pt x="6015228" y="0"/>
                  </a:lnTo>
                  <a:close/>
                </a:path>
              </a:pathLst>
            </a:custGeom>
            <a:solidFill>
              <a:srgbClr val="31D4D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1578863" y="2514600"/>
              <a:ext cx="6015355" cy="577850"/>
            </a:xfrm>
            <a:custGeom>
              <a:avLst/>
              <a:gdLst/>
              <a:ahLst/>
              <a:cxnLst/>
              <a:rect l="l" t="t" r="r" b="b"/>
              <a:pathLst>
                <a:path w="6015355" h="577850">
                  <a:moveTo>
                    <a:pt x="0" y="144399"/>
                  </a:moveTo>
                  <a:lnTo>
                    <a:pt x="144399" y="0"/>
                  </a:lnTo>
                  <a:lnTo>
                    <a:pt x="6015228" y="0"/>
                  </a:lnTo>
                  <a:lnTo>
                    <a:pt x="6015228" y="433197"/>
                  </a:lnTo>
                  <a:lnTo>
                    <a:pt x="5870829" y="577595"/>
                  </a:lnTo>
                  <a:lnTo>
                    <a:pt x="0" y="577595"/>
                  </a:lnTo>
                  <a:lnTo>
                    <a:pt x="0" y="144399"/>
                  </a:lnTo>
                  <a:close/>
                </a:path>
                <a:path w="6015355" h="577850">
                  <a:moveTo>
                    <a:pt x="0" y="144399"/>
                  </a:moveTo>
                  <a:lnTo>
                    <a:pt x="5870829" y="144399"/>
                  </a:lnTo>
                  <a:lnTo>
                    <a:pt x="6015228" y="0"/>
                  </a:lnTo>
                </a:path>
                <a:path w="6015355" h="577850">
                  <a:moveTo>
                    <a:pt x="5870829" y="144399"/>
                  </a:moveTo>
                  <a:lnTo>
                    <a:pt x="5870829" y="577595"/>
                  </a:lnTo>
                </a:path>
              </a:pathLst>
            </a:custGeom>
            <a:ln w="12192">
              <a:solidFill>
                <a:srgbClr val="0F7BB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49692" y="2039111"/>
              <a:ext cx="144780" cy="577850"/>
            </a:xfrm>
            <a:custGeom>
              <a:avLst/>
              <a:gdLst/>
              <a:ahLst/>
              <a:cxnLst/>
              <a:rect l="l" t="t" r="r" b="b"/>
              <a:pathLst>
                <a:path w="144779" h="577850">
                  <a:moveTo>
                    <a:pt x="144399" y="0"/>
                  </a:moveTo>
                  <a:lnTo>
                    <a:pt x="0" y="144399"/>
                  </a:lnTo>
                  <a:lnTo>
                    <a:pt x="0" y="577595"/>
                  </a:lnTo>
                  <a:lnTo>
                    <a:pt x="144399" y="433196"/>
                  </a:lnTo>
                  <a:lnTo>
                    <a:pt x="144399" y="0"/>
                  </a:lnTo>
                  <a:close/>
                </a:path>
              </a:pathLst>
            </a:custGeom>
            <a:solidFill>
              <a:srgbClr val="00A2A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1578863" y="2039111"/>
              <a:ext cx="6015355" cy="144780"/>
            </a:xfrm>
            <a:custGeom>
              <a:avLst/>
              <a:gdLst/>
              <a:ahLst/>
              <a:cxnLst/>
              <a:rect l="l" t="t" r="r" b="b"/>
              <a:pathLst>
                <a:path w="6015355" h="144780">
                  <a:moveTo>
                    <a:pt x="6015228" y="0"/>
                  </a:moveTo>
                  <a:lnTo>
                    <a:pt x="144399" y="0"/>
                  </a:lnTo>
                  <a:lnTo>
                    <a:pt x="0" y="144399"/>
                  </a:lnTo>
                  <a:lnTo>
                    <a:pt x="5870829" y="144399"/>
                  </a:lnTo>
                  <a:lnTo>
                    <a:pt x="6015228" y="0"/>
                  </a:lnTo>
                  <a:close/>
                </a:path>
              </a:pathLst>
            </a:custGeom>
            <a:solidFill>
              <a:srgbClr val="31D4D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578863" y="2039111"/>
              <a:ext cx="6015355" cy="577850"/>
            </a:xfrm>
            <a:custGeom>
              <a:avLst/>
              <a:gdLst/>
              <a:ahLst/>
              <a:cxnLst/>
              <a:rect l="l" t="t" r="r" b="b"/>
              <a:pathLst>
                <a:path w="6015355" h="577850">
                  <a:moveTo>
                    <a:pt x="0" y="144399"/>
                  </a:moveTo>
                  <a:lnTo>
                    <a:pt x="144399" y="0"/>
                  </a:lnTo>
                  <a:lnTo>
                    <a:pt x="6015228" y="0"/>
                  </a:lnTo>
                  <a:lnTo>
                    <a:pt x="6015228" y="433196"/>
                  </a:lnTo>
                  <a:lnTo>
                    <a:pt x="5870829" y="577595"/>
                  </a:lnTo>
                  <a:lnTo>
                    <a:pt x="0" y="577595"/>
                  </a:lnTo>
                  <a:lnTo>
                    <a:pt x="0" y="144399"/>
                  </a:lnTo>
                  <a:close/>
                </a:path>
                <a:path w="6015355" h="577850">
                  <a:moveTo>
                    <a:pt x="0" y="144399"/>
                  </a:moveTo>
                  <a:lnTo>
                    <a:pt x="5870829" y="144399"/>
                  </a:lnTo>
                  <a:lnTo>
                    <a:pt x="6015228" y="0"/>
                  </a:lnTo>
                </a:path>
                <a:path w="6015355" h="577850">
                  <a:moveTo>
                    <a:pt x="5870829" y="144399"/>
                  </a:moveTo>
                  <a:lnTo>
                    <a:pt x="5870829" y="577595"/>
                  </a:lnTo>
                </a:path>
              </a:pathLst>
            </a:custGeom>
            <a:ln w="12192">
              <a:solidFill>
                <a:srgbClr val="0F7BB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7449692" y="1560575"/>
              <a:ext cx="144780" cy="577850"/>
            </a:xfrm>
            <a:custGeom>
              <a:avLst/>
              <a:gdLst/>
              <a:ahLst/>
              <a:cxnLst/>
              <a:rect l="l" t="t" r="r" b="b"/>
              <a:pathLst>
                <a:path w="144779" h="577850">
                  <a:moveTo>
                    <a:pt x="144399" y="0"/>
                  </a:moveTo>
                  <a:lnTo>
                    <a:pt x="0" y="144399"/>
                  </a:lnTo>
                  <a:lnTo>
                    <a:pt x="0" y="577596"/>
                  </a:lnTo>
                  <a:lnTo>
                    <a:pt x="144399" y="433197"/>
                  </a:lnTo>
                  <a:lnTo>
                    <a:pt x="144399" y="0"/>
                  </a:lnTo>
                  <a:close/>
                </a:path>
              </a:pathLst>
            </a:custGeom>
            <a:solidFill>
              <a:srgbClr val="00A2A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578863" y="1560575"/>
              <a:ext cx="6015355" cy="144780"/>
            </a:xfrm>
            <a:custGeom>
              <a:avLst/>
              <a:gdLst/>
              <a:ahLst/>
              <a:cxnLst/>
              <a:rect l="l" t="t" r="r" b="b"/>
              <a:pathLst>
                <a:path w="6015355" h="144780">
                  <a:moveTo>
                    <a:pt x="6015228" y="0"/>
                  </a:moveTo>
                  <a:lnTo>
                    <a:pt x="144399" y="0"/>
                  </a:lnTo>
                  <a:lnTo>
                    <a:pt x="0" y="144399"/>
                  </a:lnTo>
                  <a:lnTo>
                    <a:pt x="5870829" y="144399"/>
                  </a:lnTo>
                  <a:lnTo>
                    <a:pt x="6015228" y="0"/>
                  </a:lnTo>
                  <a:close/>
                </a:path>
              </a:pathLst>
            </a:custGeom>
            <a:solidFill>
              <a:srgbClr val="31D4D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1578863" y="1560575"/>
              <a:ext cx="6015355" cy="577850"/>
            </a:xfrm>
            <a:custGeom>
              <a:avLst/>
              <a:gdLst/>
              <a:ahLst/>
              <a:cxnLst/>
              <a:rect l="l" t="t" r="r" b="b"/>
              <a:pathLst>
                <a:path w="6015355" h="577850">
                  <a:moveTo>
                    <a:pt x="0" y="144399"/>
                  </a:moveTo>
                  <a:lnTo>
                    <a:pt x="144399" y="0"/>
                  </a:lnTo>
                  <a:lnTo>
                    <a:pt x="6015228" y="0"/>
                  </a:lnTo>
                  <a:lnTo>
                    <a:pt x="6015228" y="433197"/>
                  </a:lnTo>
                  <a:lnTo>
                    <a:pt x="5870829" y="577596"/>
                  </a:lnTo>
                  <a:lnTo>
                    <a:pt x="0" y="577596"/>
                  </a:lnTo>
                  <a:lnTo>
                    <a:pt x="0" y="144399"/>
                  </a:lnTo>
                  <a:close/>
                </a:path>
                <a:path w="6015355" h="577850">
                  <a:moveTo>
                    <a:pt x="0" y="144399"/>
                  </a:moveTo>
                  <a:lnTo>
                    <a:pt x="5870829" y="144399"/>
                  </a:lnTo>
                  <a:lnTo>
                    <a:pt x="6015228" y="0"/>
                  </a:lnTo>
                </a:path>
                <a:path w="6015355" h="577850">
                  <a:moveTo>
                    <a:pt x="5870829" y="144399"/>
                  </a:moveTo>
                  <a:lnTo>
                    <a:pt x="5870829" y="577596"/>
                  </a:lnTo>
                </a:path>
              </a:pathLst>
            </a:custGeom>
            <a:ln w="12192">
              <a:solidFill>
                <a:srgbClr val="0F7BB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7449692" y="1075943"/>
              <a:ext cx="144780" cy="577850"/>
            </a:xfrm>
            <a:custGeom>
              <a:avLst/>
              <a:gdLst/>
              <a:ahLst/>
              <a:cxnLst/>
              <a:rect l="l" t="t" r="r" b="b"/>
              <a:pathLst>
                <a:path w="144779" h="577850">
                  <a:moveTo>
                    <a:pt x="144399" y="0"/>
                  </a:moveTo>
                  <a:lnTo>
                    <a:pt x="0" y="144398"/>
                  </a:lnTo>
                  <a:lnTo>
                    <a:pt x="0" y="577595"/>
                  </a:lnTo>
                  <a:lnTo>
                    <a:pt x="144399" y="433196"/>
                  </a:lnTo>
                  <a:lnTo>
                    <a:pt x="144399" y="0"/>
                  </a:lnTo>
                  <a:close/>
                </a:path>
              </a:pathLst>
            </a:custGeom>
            <a:solidFill>
              <a:srgbClr val="00A2A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1578863" y="1075943"/>
              <a:ext cx="6015355" cy="144780"/>
            </a:xfrm>
            <a:custGeom>
              <a:avLst/>
              <a:gdLst/>
              <a:ahLst/>
              <a:cxnLst/>
              <a:rect l="l" t="t" r="r" b="b"/>
              <a:pathLst>
                <a:path w="6015355" h="144780">
                  <a:moveTo>
                    <a:pt x="6015228" y="0"/>
                  </a:moveTo>
                  <a:lnTo>
                    <a:pt x="144399" y="0"/>
                  </a:lnTo>
                  <a:lnTo>
                    <a:pt x="0" y="144398"/>
                  </a:lnTo>
                  <a:lnTo>
                    <a:pt x="5870829" y="144398"/>
                  </a:lnTo>
                  <a:lnTo>
                    <a:pt x="6015228" y="0"/>
                  </a:lnTo>
                  <a:close/>
                </a:path>
              </a:pathLst>
            </a:custGeom>
            <a:solidFill>
              <a:srgbClr val="31D4D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1578863" y="1075943"/>
              <a:ext cx="6015355" cy="577850"/>
            </a:xfrm>
            <a:custGeom>
              <a:avLst/>
              <a:gdLst/>
              <a:ahLst/>
              <a:cxnLst/>
              <a:rect l="l" t="t" r="r" b="b"/>
              <a:pathLst>
                <a:path w="6015355" h="577850">
                  <a:moveTo>
                    <a:pt x="0" y="144398"/>
                  </a:moveTo>
                  <a:lnTo>
                    <a:pt x="144399" y="0"/>
                  </a:lnTo>
                  <a:lnTo>
                    <a:pt x="6015228" y="0"/>
                  </a:lnTo>
                  <a:lnTo>
                    <a:pt x="6015228" y="433196"/>
                  </a:lnTo>
                  <a:lnTo>
                    <a:pt x="5870829" y="577595"/>
                  </a:lnTo>
                  <a:lnTo>
                    <a:pt x="0" y="577595"/>
                  </a:lnTo>
                  <a:lnTo>
                    <a:pt x="0" y="144398"/>
                  </a:lnTo>
                  <a:close/>
                </a:path>
                <a:path w="6015355" h="577850">
                  <a:moveTo>
                    <a:pt x="0" y="144398"/>
                  </a:moveTo>
                  <a:lnTo>
                    <a:pt x="5870829" y="144398"/>
                  </a:lnTo>
                  <a:lnTo>
                    <a:pt x="6015228" y="0"/>
                  </a:lnTo>
                </a:path>
                <a:path w="6015355" h="577850">
                  <a:moveTo>
                    <a:pt x="5870829" y="144398"/>
                  </a:moveTo>
                  <a:lnTo>
                    <a:pt x="5870829" y="577595"/>
                  </a:lnTo>
                </a:path>
              </a:pathLst>
            </a:custGeom>
            <a:ln w="12192">
              <a:solidFill>
                <a:srgbClr val="0F7BB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105151" y="4810760"/>
            <a:ext cx="7828280" cy="453115"/>
          </a:xfrm>
          <a:prstGeom prst="rect">
            <a:avLst/>
          </a:prstGeom>
          <a:solidFill>
            <a:srgbClr val="00CAC9"/>
          </a:solidFill>
        </p:spPr>
        <p:txBody>
          <a:bodyPr vert="horz" wrap="square" lIns="0" tIns="82973" rIns="0" bIns="0" rtlCol="0">
            <a:spAutoFit/>
          </a:bodyPr>
          <a:lstStyle/>
          <a:p>
            <a:pPr marR="88898" algn="ctr">
              <a:spcBef>
                <a:spcPts val="653"/>
              </a:spcBef>
            </a:pPr>
            <a:r>
              <a:rPr sz="2400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Alpine</a:t>
            </a:r>
            <a:r>
              <a:rPr sz="240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Linux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05151" y="4179316"/>
            <a:ext cx="7828280" cy="450550"/>
          </a:xfrm>
          <a:prstGeom prst="rect">
            <a:avLst/>
          </a:prstGeom>
          <a:solidFill>
            <a:srgbClr val="00CAC9"/>
          </a:solidFill>
        </p:spPr>
        <p:txBody>
          <a:bodyPr vert="horz" wrap="square" lIns="0" tIns="80433" rIns="0" bIns="0" rtlCol="0">
            <a:spAutoFit/>
          </a:bodyPr>
          <a:lstStyle/>
          <a:p>
            <a:pPr marR="90591" algn="ctr">
              <a:spcBef>
                <a:spcPts val="633"/>
              </a:spcBef>
            </a:pP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Install</a:t>
            </a:r>
            <a:r>
              <a:rPr sz="240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Python</a:t>
            </a:r>
            <a:r>
              <a:rPr sz="2400" spc="4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and</a:t>
            </a:r>
            <a:r>
              <a:rPr sz="2400" spc="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Pip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05151" y="3545332"/>
            <a:ext cx="7828280" cy="453115"/>
          </a:xfrm>
          <a:prstGeom prst="rect">
            <a:avLst/>
          </a:prstGeom>
          <a:solidFill>
            <a:srgbClr val="00CAC9"/>
          </a:solidFill>
        </p:spPr>
        <p:txBody>
          <a:bodyPr vert="horz" wrap="square" lIns="0" tIns="82973" rIns="0" bIns="0" rtlCol="0">
            <a:spAutoFit/>
          </a:bodyPr>
          <a:lstStyle/>
          <a:p>
            <a:pPr marR="90591" algn="ctr">
              <a:spcBef>
                <a:spcPts val="653"/>
              </a:spcBef>
            </a:pP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Upgrade Pip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05151" y="2911347"/>
            <a:ext cx="7828280" cy="469359"/>
          </a:xfrm>
          <a:prstGeom prst="rect">
            <a:avLst/>
          </a:prstGeom>
          <a:solidFill>
            <a:srgbClr val="00CAC9"/>
          </a:solidFill>
        </p:spPr>
        <p:txBody>
          <a:bodyPr vert="horz" wrap="square" lIns="0" tIns="99060" rIns="0" bIns="0" rtlCol="0">
            <a:spAutoFit/>
          </a:bodyPr>
          <a:lstStyle/>
          <a:p>
            <a:pPr marR="93131" algn="ctr">
              <a:spcBef>
                <a:spcPts val="780"/>
              </a:spcBef>
            </a:pP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Copy</a:t>
            </a:r>
            <a:r>
              <a:rPr sz="2400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Requirements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05151" y="2273301"/>
            <a:ext cx="7828280" cy="451406"/>
          </a:xfrm>
          <a:prstGeom prst="rect">
            <a:avLst/>
          </a:prstGeom>
          <a:solidFill>
            <a:srgbClr val="00CAC9"/>
          </a:solidFill>
        </p:spPr>
        <p:txBody>
          <a:bodyPr vert="horz" wrap="square" lIns="0" tIns="81280" rIns="0" bIns="0" rtlCol="0">
            <a:spAutoFit/>
          </a:bodyPr>
          <a:lstStyle/>
          <a:p>
            <a:pPr marR="90591" algn="ctr">
              <a:spcBef>
                <a:spcPts val="640"/>
              </a:spcBef>
            </a:pP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Install</a:t>
            </a:r>
            <a:r>
              <a:rPr sz="2400" spc="-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Requirements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05151" y="1627123"/>
            <a:ext cx="7828280" cy="496717"/>
          </a:xfrm>
          <a:prstGeom prst="rect">
            <a:avLst/>
          </a:prstGeom>
          <a:solidFill>
            <a:srgbClr val="00CAC9"/>
          </a:solidFill>
        </p:spPr>
        <p:txBody>
          <a:bodyPr vert="horz" wrap="square" lIns="0" tIns="126153" rIns="0" bIns="0" rtlCol="0">
            <a:spAutoFit/>
          </a:bodyPr>
          <a:lstStyle/>
          <a:p>
            <a:pPr marR="89744" algn="ctr">
              <a:spcBef>
                <a:spcPts val="993"/>
              </a:spcBef>
            </a:pPr>
            <a:r>
              <a:rPr sz="2400" spc="1040" dirty="0">
                <a:solidFill>
                  <a:srgbClr val="244355"/>
                </a:solidFill>
                <a:latin typeface="Microsoft Sans Serif"/>
                <a:cs typeface="Microsoft Sans Serif"/>
              </a:rPr>
              <a:t>…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787" y="6420037"/>
            <a:ext cx="220980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333" spc="-13" dirty="0">
                <a:solidFill>
                  <a:srgbClr val="1AAAF8"/>
                </a:solidFill>
                <a:latin typeface="Microsoft Sans Serif"/>
                <a:cs typeface="Microsoft Sans Serif"/>
              </a:rPr>
              <a:t>18</a:t>
            </a:r>
            <a:endParaRPr sz="1333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786" y="336295"/>
            <a:ext cx="7362613" cy="613053"/>
          </a:xfrm>
          <a:prstGeom prst="rect">
            <a:avLst/>
          </a:prstGeom>
        </p:spPr>
        <p:txBody>
          <a:bodyPr vert="horz" wrap="square" lIns="0" tIns="17780" rIns="0" bIns="0" rtlCol="0" anchor="t" anchorCtr="0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3867" dirty="0"/>
              <a:t>Docker</a:t>
            </a:r>
            <a:r>
              <a:rPr sz="3867" spc="-27" dirty="0"/>
              <a:t> </a:t>
            </a:r>
            <a:r>
              <a:rPr sz="3867" spc="-13" dirty="0"/>
              <a:t>File</a:t>
            </a:r>
            <a:r>
              <a:rPr sz="3867" spc="33" dirty="0"/>
              <a:t> </a:t>
            </a:r>
            <a:r>
              <a:rPr sz="3867" spc="-7" dirty="0"/>
              <a:t>System</a:t>
            </a:r>
            <a:endParaRPr sz="3867" dirty="0"/>
          </a:p>
        </p:txBody>
      </p:sp>
      <p:sp>
        <p:nvSpPr>
          <p:cNvPr id="4" name="object 4"/>
          <p:cNvSpPr txBox="1"/>
          <p:nvPr/>
        </p:nvSpPr>
        <p:spPr>
          <a:xfrm>
            <a:off x="409788" y="1207957"/>
            <a:ext cx="11205633" cy="465242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74121" indent="-457189">
              <a:lnSpc>
                <a:spcPts val="3040"/>
              </a:lnSpc>
              <a:spcBef>
                <a:spcPts val="140"/>
              </a:spcBef>
              <a:buClr>
                <a:srgbClr val="1AAAF8"/>
              </a:buClr>
              <a:buChar char="•"/>
              <a:tabLst>
                <a:tab pos="473275" algn="l"/>
                <a:tab pos="474121" algn="l"/>
              </a:tabLst>
            </a:pP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Logical</a:t>
            </a:r>
            <a:r>
              <a:rPr sz="2667" spc="2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file</a:t>
            </a:r>
            <a:r>
              <a:rPr sz="2667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system</a:t>
            </a: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by</a:t>
            </a:r>
            <a:r>
              <a:rPr sz="2667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grouping </a:t>
            </a: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different </a:t>
            </a:r>
            <a:r>
              <a:rPr sz="2667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file</a:t>
            </a:r>
            <a:r>
              <a:rPr sz="2667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system</a:t>
            </a: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 primitives</a:t>
            </a:r>
            <a:r>
              <a:rPr sz="2667" spc="2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into</a:t>
            </a:r>
            <a:endParaRPr sz="2667">
              <a:latin typeface="Microsoft Sans Serif"/>
              <a:cs typeface="Microsoft Sans Serif"/>
            </a:endParaRPr>
          </a:p>
          <a:p>
            <a:pPr marL="474121">
              <a:lnSpc>
                <a:spcPts val="3040"/>
              </a:lnSpc>
            </a:pP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branches</a:t>
            </a:r>
            <a:r>
              <a:rPr sz="2667" spc="-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(directories,</a:t>
            </a:r>
            <a:r>
              <a:rPr sz="2667" spc="-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file</a:t>
            </a:r>
            <a:r>
              <a:rPr sz="2667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systems,</a:t>
            </a:r>
            <a:r>
              <a:rPr sz="2667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subvolumes,</a:t>
            </a:r>
            <a:r>
              <a:rPr sz="2667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snapshots)</a:t>
            </a:r>
            <a:endParaRPr sz="2667">
              <a:latin typeface="Microsoft Sans Serif"/>
              <a:cs typeface="Microsoft Sans Serif"/>
            </a:endParaRPr>
          </a:p>
          <a:p>
            <a:pPr>
              <a:spcBef>
                <a:spcPts val="7"/>
              </a:spcBef>
            </a:pPr>
            <a:endParaRPr sz="4133">
              <a:latin typeface="Microsoft Sans Serif"/>
              <a:cs typeface="Microsoft Sans Serif"/>
            </a:endParaRPr>
          </a:p>
          <a:p>
            <a:pPr marL="474121" indent="-457189">
              <a:buClr>
                <a:srgbClr val="1AAAF8"/>
              </a:buClr>
              <a:buChar char="•"/>
              <a:tabLst>
                <a:tab pos="473275" algn="l"/>
                <a:tab pos="474121" algn="l"/>
              </a:tabLst>
            </a:pP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Each</a:t>
            </a:r>
            <a:r>
              <a:rPr sz="2667" spc="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branch</a:t>
            </a:r>
            <a:r>
              <a:rPr sz="2667" spc="-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represents</a:t>
            </a:r>
            <a:r>
              <a:rPr sz="2667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a</a:t>
            </a:r>
            <a:r>
              <a:rPr sz="2667" spc="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layer</a:t>
            </a:r>
            <a:r>
              <a:rPr sz="2667" spc="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in</a:t>
            </a:r>
            <a:r>
              <a:rPr sz="2667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a</a:t>
            </a:r>
            <a:r>
              <a:rPr sz="2667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Docker</a:t>
            </a:r>
            <a:r>
              <a:rPr sz="2667" spc="-2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image</a:t>
            </a:r>
            <a:endParaRPr sz="2667">
              <a:latin typeface="Microsoft Sans Serif"/>
              <a:cs typeface="Microsoft Sans Serif"/>
            </a:endParaRPr>
          </a:p>
          <a:p>
            <a:pPr>
              <a:spcBef>
                <a:spcPts val="33"/>
              </a:spcBef>
              <a:buClr>
                <a:srgbClr val="1AAAF8"/>
              </a:buClr>
              <a:buFont typeface="Microsoft Sans Serif"/>
              <a:buChar char="•"/>
            </a:pPr>
            <a:endParaRPr sz="4133">
              <a:latin typeface="Microsoft Sans Serif"/>
              <a:cs typeface="Microsoft Sans Serif"/>
            </a:endParaRPr>
          </a:p>
          <a:p>
            <a:pPr marL="474121" indent="-457189">
              <a:lnSpc>
                <a:spcPts val="3040"/>
              </a:lnSpc>
              <a:buClr>
                <a:srgbClr val="1AAAF8"/>
              </a:buClr>
              <a:buChar char="•"/>
              <a:tabLst>
                <a:tab pos="473275" algn="l"/>
                <a:tab pos="474121" algn="l"/>
              </a:tabLst>
            </a:pP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Allows</a:t>
            </a:r>
            <a:r>
              <a:rPr sz="2667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images</a:t>
            </a:r>
            <a:r>
              <a:rPr sz="2667" spc="2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to be</a:t>
            </a:r>
            <a:r>
              <a:rPr sz="2667" spc="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constructed</a:t>
            </a:r>
            <a:r>
              <a:rPr sz="2667" spc="-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/</a:t>
            </a:r>
            <a:r>
              <a:rPr sz="2667" spc="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deconstructed</a:t>
            </a:r>
            <a:r>
              <a:rPr sz="2667" spc="-2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as</a:t>
            </a:r>
            <a:r>
              <a:rPr sz="2667" spc="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needed</a:t>
            </a: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vs.</a:t>
            </a: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a</a:t>
            </a:r>
            <a:r>
              <a:rPr sz="2667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huge</a:t>
            </a:r>
            <a:endParaRPr sz="2667">
              <a:latin typeface="Microsoft Sans Serif"/>
              <a:cs typeface="Microsoft Sans Serif"/>
            </a:endParaRPr>
          </a:p>
          <a:p>
            <a:pPr marL="474121">
              <a:lnSpc>
                <a:spcPts val="3040"/>
              </a:lnSpc>
            </a:pP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monolithic</a:t>
            </a:r>
            <a:r>
              <a:rPr sz="2667" spc="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image (ala</a:t>
            </a:r>
            <a:r>
              <a:rPr sz="2667" spc="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traditional</a:t>
            </a:r>
            <a:r>
              <a:rPr sz="2667" spc="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virtual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 machines)</a:t>
            </a:r>
            <a:endParaRPr sz="2667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933">
              <a:latin typeface="Microsoft Sans Serif"/>
              <a:cs typeface="Microsoft Sans Serif"/>
            </a:endParaRPr>
          </a:p>
          <a:p>
            <a:pPr marL="474121" marR="6773" indent="-457189">
              <a:lnSpc>
                <a:spcPts val="2880"/>
              </a:lnSpc>
              <a:spcBef>
                <a:spcPts val="1733"/>
              </a:spcBef>
              <a:buClr>
                <a:srgbClr val="1AAAF8"/>
              </a:buClr>
              <a:buChar char="•"/>
              <a:tabLst>
                <a:tab pos="473275" algn="l"/>
                <a:tab pos="474121" algn="l"/>
              </a:tabLst>
            </a:pP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When</a:t>
            </a:r>
            <a:r>
              <a:rPr sz="2667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a</a:t>
            </a:r>
            <a:r>
              <a:rPr sz="2667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container</a:t>
            </a:r>
            <a:r>
              <a:rPr sz="2667" spc="-2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is</a:t>
            </a:r>
            <a:r>
              <a:rPr sz="2667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started</a:t>
            </a:r>
            <a:r>
              <a:rPr sz="2667" spc="-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a</a:t>
            </a:r>
            <a:r>
              <a:rPr sz="2667" spc="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writeable</a:t>
            </a:r>
            <a:r>
              <a:rPr sz="2667" spc="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layer</a:t>
            </a:r>
            <a:r>
              <a:rPr sz="2667" spc="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is</a:t>
            </a:r>
            <a:r>
              <a:rPr sz="2667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added</a:t>
            </a: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to</a:t>
            </a:r>
            <a:r>
              <a:rPr sz="2667" spc="2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the</a:t>
            </a:r>
            <a:r>
              <a:rPr sz="2667" spc="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“top”</a:t>
            </a:r>
            <a:r>
              <a:rPr sz="2667" spc="-2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of</a:t>
            </a:r>
            <a:r>
              <a:rPr sz="2667" spc="2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the </a:t>
            </a:r>
            <a:r>
              <a:rPr sz="2667" spc="-69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file</a:t>
            </a:r>
            <a:r>
              <a:rPr sz="2667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system</a:t>
            </a:r>
            <a:endParaRPr sz="266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787" y="6420037"/>
            <a:ext cx="220980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333" spc="-13" dirty="0">
                <a:solidFill>
                  <a:srgbClr val="1AAAF8"/>
                </a:solidFill>
                <a:latin typeface="Microsoft Sans Serif"/>
                <a:cs typeface="Microsoft Sans Serif"/>
              </a:rPr>
              <a:t>19</a:t>
            </a:r>
            <a:endParaRPr sz="1333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786" y="336295"/>
            <a:ext cx="6429163" cy="613053"/>
          </a:xfrm>
          <a:prstGeom prst="rect">
            <a:avLst/>
          </a:prstGeom>
        </p:spPr>
        <p:txBody>
          <a:bodyPr vert="horz" wrap="square" lIns="0" tIns="17780" rIns="0" bIns="0" rtlCol="0" anchor="t" anchorCtr="0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3867" dirty="0"/>
              <a:t>Copy</a:t>
            </a:r>
            <a:r>
              <a:rPr sz="3867" spc="-33" dirty="0"/>
              <a:t> </a:t>
            </a:r>
            <a:r>
              <a:rPr sz="3867" dirty="0"/>
              <a:t>on </a:t>
            </a:r>
            <a:r>
              <a:rPr sz="3867" spc="-20" dirty="0"/>
              <a:t>Write</a:t>
            </a:r>
            <a:endParaRPr sz="3867" dirty="0"/>
          </a:p>
        </p:txBody>
      </p:sp>
      <p:sp>
        <p:nvSpPr>
          <p:cNvPr id="4" name="object 4"/>
          <p:cNvSpPr txBox="1"/>
          <p:nvPr/>
        </p:nvSpPr>
        <p:spPr>
          <a:xfrm>
            <a:off x="409787" y="1295808"/>
            <a:ext cx="10731500" cy="4254626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6933">
              <a:spcBef>
                <a:spcPts val="440"/>
              </a:spcBef>
            </a:pP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Super </a:t>
            </a:r>
            <a:r>
              <a:rPr sz="2800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efficient:</a:t>
            </a:r>
            <a:endParaRPr sz="2800">
              <a:latin typeface="Microsoft Sans Serif"/>
              <a:cs typeface="Microsoft Sans Serif"/>
            </a:endParaRPr>
          </a:p>
          <a:p>
            <a:pPr marL="703562" indent="-230288">
              <a:spcBef>
                <a:spcPts val="260"/>
              </a:spcBef>
              <a:buChar char="•"/>
              <a:tabLst>
                <a:tab pos="704409" algn="l"/>
              </a:tabLst>
            </a:pP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Sub</a:t>
            </a:r>
            <a:r>
              <a:rPr sz="2400" spc="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second</a:t>
            </a:r>
            <a:r>
              <a:rPr sz="2400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instantiation</a:t>
            </a:r>
            <a:r>
              <a:rPr sz="2400" spc="4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times</a:t>
            </a:r>
            <a:r>
              <a:rPr sz="2400" spc="2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244355"/>
                </a:solidFill>
                <a:latin typeface="Microsoft Sans Serif"/>
                <a:cs typeface="Microsoft Sans Serif"/>
              </a:rPr>
              <a:t>for</a:t>
            </a:r>
            <a:r>
              <a:rPr sz="2400" spc="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containers</a:t>
            </a:r>
            <a:endParaRPr sz="2400">
              <a:latin typeface="Microsoft Sans Serif"/>
              <a:cs typeface="Microsoft Sans Serif"/>
            </a:endParaRPr>
          </a:p>
          <a:p>
            <a:pPr marL="703562" indent="-230288">
              <a:spcBef>
                <a:spcPts val="253"/>
              </a:spcBef>
              <a:buChar char="•"/>
              <a:tabLst>
                <a:tab pos="704409" algn="l"/>
              </a:tabLst>
            </a:pP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New</a:t>
            </a:r>
            <a:r>
              <a:rPr sz="2400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container</a:t>
            </a:r>
            <a:r>
              <a:rPr sz="2400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can</a:t>
            </a:r>
            <a:r>
              <a:rPr sz="2400" spc="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244355"/>
                </a:solidFill>
                <a:latin typeface="Microsoft Sans Serif"/>
                <a:cs typeface="Microsoft Sans Serif"/>
              </a:rPr>
              <a:t>take</a:t>
            </a:r>
            <a:r>
              <a:rPr sz="2400" spc="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244355"/>
                </a:solidFill>
                <a:latin typeface="Microsoft Sans Serif"/>
                <a:cs typeface="Microsoft Sans Serif"/>
              </a:rPr>
              <a:t>&lt;1</a:t>
            </a:r>
            <a:r>
              <a:rPr sz="2400" spc="2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Mb</a:t>
            </a:r>
            <a:r>
              <a:rPr sz="2400" spc="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244355"/>
                </a:solidFill>
                <a:latin typeface="Microsoft Sans Serif"/>
                <a:cs typeface="Microsoft Sans Serif"/>
              </a:rPr>
              <a:t>of</a:t>
            </a:r>
            <a:r>
              <a:rPr sz="2400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space</a:t>
            </a:r>
            <a:endParaRPr sz="2400">
              <a:latin typeface="Microsoft Sans Serif"/>
              <a:cs typeface="Microsoft Sans Serif"/>
            </a:endParaRPr>
          </a:p>
          <a:p>
            <a:pPr>
              <a:spcBef>
                <a:spcPts val="13"/>
              </a:spcBef>
            </a:pPr>
            <a:endParaRPr sz="2733">
              <a:latin typeface="Microsoft Sans Serif"/>
              <a:cs typeface="Microsoft Sans Serif"/>
            </a:endParaRPr>
          </a:p>
          <a:p>
            <a:pPr marL="16933" marR="2279170">
              <a:lnSpc>
                <a:spcPct val="121900"/>
              </a:lnSpc>
            </a:pP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Containers</a:t>
            </a:r>
            <a:r>
              <a:rPr sz="2800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appears</a:t>
            </a:r>
            <a:r>
              <a:rPr sz="2800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244355"/>
                </a:solidFill>
                <a:latin typeface="Microsoft Sans Serif"/>
                <a:cs typeface="Microsoft Sans Serif"/>
              </a:rPr>
              <a:t>to</a:t>
            </a:r>
            <a:r>
              <a:rPr sz="2800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be</a:t>
            </a:r>
            <a:r>
              <a:rPr sz="2800" spc="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a</a:t>
            </a:r>
            <a:r>
              <a:rPr sz="2800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copy</a:t>
            </a:r>
            <a:r>
              <a:rPr sz="2800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244355"/>
                </a:solidFill>
                <a:latin typeface="Microsoft Sans Serif"/>
                <a:cs typeface="Microsoft Sans Serif"/>
              </a:rPr>
              <a:t>of</a:t>
            </a:r>
            <a:r>
              <a:rPr sz="2800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the</a:t>
            </a:r>
            <a:r>
              <a:rPr sz="2800" spc="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original</a:t>
            </a:r>
            <a:r>
              <a:rPr sz="2800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image </a:t>
            </a:r>
            <a:r>
              <a:rPr sz="2800" spc="-72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244355"/>
                </a:solidFill>
                <a:latin typeface="Microsoft Sans Serif"/>
                <a:cs typeface="Microsoft Sans Serif"/>
              </a:rPr>
              <a:t>But,</a:t>
            </a:r>
            <a:r>
              <a:rPr sz="2800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it</a:t>
            </a:r>
            <a:r>
              <a:rPr sz="2800" spc="4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is</a:t>
            </a:r>
            <a:r>
              <a:rPr sz="2800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really</a:t>
            </a:r>
            <a:r>
              <a:rPr sz="2800" spc="4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just</a:t>
            </a:r>
            <a:r>
              <a:rPr sz="2800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a</a:t>
            </a:r>
            <a:r>
              <a:rPr sz="2800" spc="4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link</a:t>
            </a:r>
            <a:r>
              <a:rPr sz="2800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244355"/>
                </a:solidFill>
                <a:latin typeface="Microsoft Sans Serif"/>
                <a:cs typeface="Microsoft Sans Serif"/>
              </a:rPr>
              <a:t>to</a:t>
            </a:r>
            <a:r>
              <a:rPr sz="2800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244355"/>
                </a:solidFill>
                <a:latin typeface="Microsoft Sans Serif"/>
                <a:cs typeface="Microsoft Sans Serif"/>
              </a:rPr>
              <a:t>the</a:t>
            </a:r>
            <a:r>
              <a:rPr sz="2800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original</a:t>
            </a:r>
            <a:r>
              <a:rPr sz="2800" spc="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shared</a:t>
            </a:r>
            <a:r>
              <a:rPr sz="2800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image</a:t>
            </a:r>
            <a:endParaRPr sz="2800">
              <a:latin typeface="Microsoft Sans Serif"/>
              <a:cs typeface="Microsoft Sans Serif"/>
            </a:endParaRPr>
          </a:p>
          <a:p>
            <a:pPr>
              <a:spcBef>
                <a:spcPts val="67"/>
              </a:spcBef>
            </a:pPr>
            <a:endParaRPr sz="4533">
              <a:latin typeface="Microsoft Sans Serif"/>
              <a:cs typeface="Microsoft Sans Serif"/>
            </a:endParaRPr>
          </a:p>
          <a:p>
            <a:pPr marL="16933" marR="6773">
              <a:lnSpc>
                <a:spcPts val="3027"/>
              </a:lnSpc>
            </a:pPr>
            <a:r>
              <a:rPr sz="2800" dirty="0">
                <a:solidFill>
                  <a:srgbClr val="244355"/>
                </a:solidFill>
                <a:latin typeface="Microsoft Sans Serif"/>
                <a:cs typeface="Microsoft Sans Serif"/>
              </a:rPr>
              <a:t>If</a:t>
            </a:r>
            <a:r>
              <a:rPr sz="2800" spc="4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someone</a:t>
            </a:r>
            <a:r>
              <a:rPr sz="2800" spc="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writes</a:t>
            </a:r>
            <a:r>
              <a:rPr sz="2800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a</a:t>
            </a:r>
            <a:r>
              <a:rPr sz="2800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change</a:t>
            </a:r>
            <a:r>
              <a:rPr sz="2800" dirty="0">
                <a:solidFill>
                  <a:srgbClr val="244355"/>
                </a:solidFill>
                <a:latin typeface="Microsoft Sans Serif"/>
                <a:cs typeface="Microsoft Sans Serif"/>
              </a:rPr>
              <a:t> to</a:t>
            </a:r>
            <a:r>
              <a:rPr sz="2800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244355"/>
                </a:solidFill>
                <a:latin typeface="Microsoft Sans Serif"/>
                <a:cs typeface="Microsoft Sans Serif"/>
              </a:rPr>
              <a:t>the</a:t>
            </a:r>
            <a:r>
              <a:rPr sz="2800" spc="2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file</a:t>
            </a:r>
            <a:r>
              <a:rPr sz="2800" spc="2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244355"/>
                </a:solidFill>
                <a:latin typeface="Microsoft Sans Serif"/>
                <a:cs typeface="Microsoft Sans Serif"/>
              </a:rPr>
              <a:t>system,</a:t>
            </a:r>
            <a:r>
              <a:rPr sz="2800" spc="4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a</a:t>
            </a:r>
            <a:r>
              <a:rPr sz="2800" spc="2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copy</a:t>
            </a:r>
            <a:r>
              <a:rPr sz="2800" spc="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244355"/>
                </a:solidFill>
                <a:latin typeface="Microsoft Sans Serif"/>
                <a:cs typeface="Microsoft Sans Serif"/>
              </a:rPr>
              <a:t>of</a:t>
            </a:r>
            <a:r>
              <a:rPr sz="2800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244355"/>
                </a:solidFill>
                <a:latin typeface="Microsoft Sans Serif"/>
                <a:cs typeface="Microsoft Sans Serif"/>
              </a:rPr>
              <a:t>the</a:t>
            </a:r>
            <a:r>
              <a:rPr sz="2800" spc="2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affected </a:t>
            </a:r>
            <a:r>
              <a:rPr sz="2800" spc="-7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file/directory</a:t>
            </a:r>
            <a:r>
              <a:rPr sz="2800" spc="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is</a:t>
            </a:r>
            <a:r>
              <a:rPr sz="2800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“copied up”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787" y="328168"/>
            <a:ext cx="1900767" cy="1372171"/>
          </a:xfrm>
          <a:prstGeom prst="rect">
            <a:avLst/>
          </a:prstGeom>
        </p:spPr>
        <p:txBody>
          <a:bodyPr vert="horz" wrap="square" lIns="0" tIns="17780" rIns="0" bIns="0" rtlCol="0" anchor="t" anchorCtr="0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dirty="0"/>
              <a:t>Ag</a:t>
            </a:r>
            <a:r>
              <a:rPr spc="-20" dirty="0"/>
              <a:t>e</a:t>
            </a:r>
            <a:r>
              <a:rPr dirty="0"/>
              <a:t>n</a:t>
            </a:r>
            <a:r>
              <a:rPr spc="-13" dirty="0"/>
              <a:t>d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9788" y="1408857"/>
            <a:ext cx="6166273" cy="3145861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6933">
              <a:spcBef>
                <a:spcPts val="860"/>
              </a:spcBef>
            </a:pP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Containers</a:t>
            </a:r>
            <a:r>
              <a:rPr sz="2800" spc="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are </a:t>
            </a:r>
            <a:r>
              <a:rPr sz="2800" dirty="0">
                <a:solidFill>
                  <a:srgbClr val="244355"/>
                </a:solidFill>
                <a:latin typeface="Microsoft Sans Serif"/>
                <a:cs typeface="Microsoft Sans Serif"/>
              </a:rPr>
              <a:t>NOT</a:t>
            </a:r>
            <a:r>
              <a:rPr sz="2800" spc="-4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244355"/>
                </a:solidFill>
                <a:latin typeface="Microsoft Sans Serif"/>
                <a:cs typeface="Microsoft Sans Serif"/>
              </a:rPr>
              <a:t>VMs</a:t>
            </a:r>
            <a:endParaRPr sz="2800">
              <a:latin typeface="Microsoft Sans Serif"/>
              <a:cs typeface="Microsoft Sans Serif"/>
            </a:endParaRPr>
          </a:p>
          <a:p>
            <a:pPr marL="16933">
              <a:spcBef>
                <a:spcPts val="740"/>
              </a:spcBef>
            </a:pPr>
            <a:r>
              <a:rPr sz="2800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Working</a:t>
            </a:r>
            <a:r>
              <a:rPr sz="2800" spc="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with</a:t>
            </a:r>
            <a:r>
              <a:rPr sz="2800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Docker</a:t>
            </a:r>
            <a:r>
              <a:rPr sz="2800" spc="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(Build,</a:t>
            </a:r>
            <a:r>
              <a:rPr sz="2800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Ship,</a:t>
            </a:r>
            <a:r>
              <a:rPr sz="2800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Run)</a:t>
            </a:r>
            <a:endParaRPr sz="2800">
              <a:latin typeface="Microsoft Sans Serif"/>
              <a:cs typeface="Microsoft Sans Serif"/>
            </a:endParaRPr>
          </a:p>
          <a:p>
            <a:pPr marL="16933" marR="2622908">
              <a:lnSpc>
                <a:spcPct val="121400"/>
              </a:lnSpc>
              <a:spcBef>
                <a:spcPts val="20"/>
              </a:spcBef>
            </a:pP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C</a:t>
            </a:r>
            <a:r>
              <a:rPr sz="2800" spc="-20" dirty="0">
                <a:solidFill>
                  <a:srgbClr val="244355"/>
                </a:solidFill>
                <a:latin typeface="Microsoft Sans Serif"/>
                <a:cs typeface="Microsoft Sans Serif"/>
              </a:rPr>
              <a:t>o</a:t>
            </a: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ntain</a:t>
            </a:r>
            <a:r>
              <a:rPr sz="2800" spc="-20" dirty="0">
                <a:solidFill>
                  <a:srgbClr val="244355"/>
                </a:solidFill>
                <a:latin typeface="Microsoft Sans Serif"/>
                <a:cs typeface="Microsoft Sans Serif"/>
              </a:rPr>
              <a:t>e</a:t>
            </a:r>
            <a:r>
              <a:rPr sz="2800" dirty="0">
                <a:solidFill>
                  <a:srgbClr val="244355"/>
                </a:solidFill>
                <a:latin typeface="Microsoft Sans Serif"/>
                <a:cs typeface="Microsoft Sans Serif"/>
              </a:rPr>
              <a:t>r</a:t>
            </a:r>
            <a:r>
              <a:rPr sz="2800" spc="-1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Archi</a:t>
            </a:r>
            <a:r>
              <a:rPr sz="2800" dirty="0">
                <a:solidFill>
                  <a:srgbClr val="244355"/>
                </a:solidFill>
                <a:latin typeface="Microsoft Sans Serif"/>
                <a:cs typeface="Microsoft Sans Serif"/>
              </a:rPr>
              <a:t>tect</a:t>
            </a: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u</a:t>
            </a:r>
            <a:r>
              <a:rPr sz="2800" spc="-20" dirty="0">
                <a:solidFill>
                  <a:srgbClr val="244355"/>
                </a:solidFill>
                <a:latin typeface="Microsoft Sans Serif"/>
                <a:cs typeface="Microsoft Sans Serif"/>
              </a:rPr>
              <a:t>r</a:t>
            </a: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e  </a:t>
            </a:r>
            <a:r>
              <a:rPr sz="2800" dirty="0">
                <a:solidFill>
                  <a:srgbClr val="244355"/>
                </a:solidFill>
                <a:latin typeface="Microsoft Sans Serif"/>
                <a:cs typeface="Microsoft Sans Serif"/>
              </a:rPr>
              <a:t>But</a:t>
            </a:r>
            <a:r>
              <a:rPr sz="2800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Why?</a:t>
            </a:r>
            <a:endParaRPr sz="2800">
              <a:latin typeface="Microsoft Sans Serif"/>
              <a:cs typeface="Microsoft Sans Serif"/>
            </a:endParaRPr>
          </a:p>
          <a:p>
            <a:pPr marL="16933">
              <a:spcBef>
                <a:spcPts val="733"/>
              </a:spcBef>
            </a:pPr>
            <a:r>
              <a:rPr sz="28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Getting</a:t>
            </a:r>
            <a:r>
              <a:rPr sz="2800" spc="-4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244355"/>
                </a:solidFill>
                <a:latin typeface="Microsoft Sans Serif"/>
                <a:cs typeface="Microsoft Sans Serif"/>
              </a:rPr>
              <a:t>started</a:t>
            </a:r>
            <a:endParaRPr sz="2800">
              <a:latin typeface="Microsoft Sans Serif"/>
              <a:cs typeface="Microsoft Sans Serif"/>
            </a:endParaRPr>
          </a:p>
          <a:p>
            <a:pPr marL="16933">
              <a:spcBef>
                <a:spcPts val="740"/>
              </a:spcBef>
            </a:pPr>
            <a:r>
              <a:rPr sz="2800" dirty="0">
                <a:solidFill>
                  <a:srgbClr val="244355"/>
                </a:solidFill>
                <a:latin typeface="Microsoft Sans Serif"/>
                <a:cs typeface="Microsoft Sans Serif"/>
              </a:rPr>
              <a:t>Q</a:t>
            </a:r>
            <a:r>
              <a:rPr sz="2800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244355"/>
                </a:solidFill>
                <a:latin typeface="Microsoft Sans Serif"/>
                <a:cs typeface="Microsoft Sans Serif"/>
              </a:rPr>
              <a:t>&amp;</a:t>
            </a:r>
            <a:r>
              <a:rPr sz="2800" spc="-14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244355"/>
                </a:solidFill>
                <a:latin typeface="Microsoft Sans Serif"/>
                <a:cs typeface="Microsoft Sans Serif"/>
              </a:rPr>
              <a:t>A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787" y="6420037"/>
            <a:ext cx="220980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333" spc="-13" dirty="0">
                <a:solidFill>
                  <a:srgbClr val="1AAAF8"/>
                </a:solidFill>
                <a:latin typeface="Microsoft Sans Serif"/>
                <a:cs typeface="Microsoft Sans Serif"/>
              </a:rPr>
              <a:t>20</a:t>
            </a:r>
            <a:endParaRPr sz="1333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787" y="336295"/>
            <a:ext cx="9496213" cy="613053"/>
          </a:xfrm>
          <a:prstGeom prst="rect">
            <a:avLst/>
          </a:prstGeom>
        </p:spPr>
        <p:txBody>
          <a:bodyPr vert="horz" wrap="square" lIns="0" tIns="17780" rIns="0" bIns="0" rtlCol="0" anchor="t" anchorCtr="0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3867" dirty="0"/>
              <a:t>What</a:t>
            </a:r>
            <a:r>
              <a:rPr sz="3867" spc="-13" dirty="0"/>
              <a:t> </a:t>
            </a:r>
            <a:r>
              <a:rPr sz="3867" dirty="0"/>
              <a:t>about</a:t>
            </a:r>
            <a:r>
              <a:rPr sz="3867" spc="-33" dirty="0"/>
              <a:t> </a:t>
            </a:r>
            <a:r>
              <a:rPr sz="3867" dirty="0"/>
              <a:t>data</a:t>
            </a:r>
            <a:r>
              <a:rPr sz="3867" spc="-7" dirty="0"/>
              <a:t> </a:t>
            </a:r>
            <a:r>
              <a:rPr sz="3867" dirty="0"/>
              <a:t>persistence?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5205" y="1138089"/>
            <a:ext cx="11276753" cy="3690690"/>
          </a:xfrm>
          <a:prstGeom prst="rect">
            <a:avLst/>
          </a:prstGeom>
        </p:spPr>
        <p:txBody>
          <a:bodyPr vert="horz" wrap="square" lIns="0" tIns="58420" rIns="0" bIns="0" rtlCol="0">
            <a:spAutoFit/>
          </a:bodyPr>
          <a:lstStyle/>
          <a:p>
            <a:pPr marL="321725" marR="6773" indent="-305639">
              <a:lnSpc>
                <a:spcPts val="2585"/>
              </a:lnSpc>
              <a:spcBef>
                <a:spcPts val="460"/>
              </a:spcBef>
              <a:buClr>
                <a:srgbClr val="1AAAF8"/>
              </a:buClr>
              <a:buChar char="•"/>
              <a:tabLst>
                <a:tab pos="321725" algn="l"/>
                <a:tab pos="322572" algn="l"/>
              </a:tabLst>
            </a:pPr>
            <a:r>
              <a:rPr sz="2400" spc="-27" dirty="0">
                <a:solidFill>
                  <a:srgbClr val="244355"/>
                </a:solidFill>
                <a:latin typeface="Microsoft Sans Serif"/>
                <a:cs typeface="Microsoft Sans Serif"/>
              </a:rPr>
              <a:t>Volumes</a:t>
            </a:r>
            <a:r>
              <a:rPr sz="2400" spc="4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allow</a:t>
            </a:r>
            <a:r>
              <a:rPr sz="2400" spc="4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you</a:t>
            </a:r>
            <a:r>
              <a:rPr sz="2400" spc="4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244355"/>
                </a:solidFill>
                <a:latin typeface="Microsoft Sans Serif"/>
                <a:cs typeface="Microsoft Sans Serif"/>
              </a:rPr>
              <a:t>to</a:t>
            </a:r>
            <a:r>
              <a:rPr sz="2400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specify</a:t>
            </a:r>
            <a:r>
              <a:rPr sz="2400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a</a:t>
            </a:r>
            <a:r>
              <a:rPr sz="2400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directory</a:t>
            </a:r>
            <a:r>
              <a:rPr sz="2400" spc="4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in</a:t>
            </a:r>
            <a:r>
              <a:rPr sz="2400" spc="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244355"/>
                </a:solidFill>
                <a:latin typeface="Microsoft Sans Serif"/>
                <a:cs typeface="Microsoft Sans Serif"/>
              </a:rPr>
              <a:t>the</a:t>
            </a:r>
            <a:r>
              <a:rPr sz="2400" spc="2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container</a:t>
            </a:r>
            <a:r>
              <a:rPr sz="2400" spc="5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that</a:t>
            </a:r>
            <a:r>
              <a:rPr sz="2400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exists</a:t>
            </a:r>
            <a:r>
              <a:rPr sz="2400" spc="5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outside</a:t>
            </a:r>
            <a:r>
              <a:rPr sz="2400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244355"/>
                </a:solidFill>
                <a:latin typeface="Microsoft Sans Serif"/>
                <a:cs typeface="Microsoft Sans Serif"/>
              </a:rPr>
              <a:t>of</a:t>
            </a:r>
            <a:r>
              <a:rPr sz="2400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the </a:t>
            </a:r>
            <a:r>
              <a:rPr sz="2400" spc="-62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docker</a:t>
            </a:r>
            <a:r>
              <a:rPr sz="2400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file</a:t>
            </a:r>
            <a:r>
              <a:rPr sz="2400" spc="2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system</a:t>
            </a:r>
            <a:r>
              <a:rPr sz="2400" spc="6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244355"/>
                </a:solidFill>
                <a:latin typeface="Microsoft Sans Serif"/>
                <a:cs typeface="Microsoft Sans Serif"/>
              </a:rPr>
              <a:t>structure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spcBef>
                <a:spcPts val="27"/>
              </a:spcBef>
              <a:buClr>
                <a:srgbClr val="1AAAF8"/>
              </a:buClr>
              <a:buFont typeface="Microsoft Sans Serif"/>
              <a:buChar char="•"/>
            </a:pPr>
            <a:endParaRPr sz="3867" dirty="0">
              <a:latin typeface="Microsoft Sans Serif"/>
              <a:cs typeface="Microsoft Sans Serif"/>
            </a:endParaRPr>
          </a:p>
          <a:p>
            <a:pPr marL="321725" indent="-305639">
              <a:buClr>
                <a:srgbClr val="1AAAF8"/>
              </a:buClr>
              <a:buChar char="•"/>
              <a:tabLst>
                <a:tab pos="321725" algn="l"/>
                <a:tab pos="322572" algn="l"/>
              </a:tabLst>
            </a:pP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Can</a:t>
            </a:r>
            <a:r>
              <a:rPr sz="2400" spc="4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be</a:t>
            </a:r>
            <a:r>
              <a:rPr sz="2400" spc="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used</a:t>
            </a:r>
            <a:r>
              <a:rPr sz="2400" spc="4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244355"/>
                </a:solidFill>
                <a:latin typeface="Microsoft Sans Serif"/>
                <a:cs typeface="Microsoft Sans Serif"/>
              </a:rPr>
              <a:t>to</a:t>
            </a:r>
            <a:r>
              <a:rPr sz="2400" spc="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share</a:t>
            </a:r>
            <a:r>
              <a:rPr sz="2400" spc="4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(and</a:t>
            </a:r>
            <a:r>
              <a:rPr sz="2400" spc="4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persist)</a:t>
            </a:r>
            <a:r>
              <a:rPr sz="2400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data</a:t>
            </a:r>
            <a:r>
              <a:rPr sz="2400" spc="2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between</a:t>
            </a:r>
            <a:r>
              <a:rPr sz="2400" spc="12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containers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spcBef>
                <a:spcPts val="53"/>
              </a:spcBef>
              <a:buClr>
                <a:srgbClr val="1AAAF8"/>
              </a:buClr>
              <a:buFont typeface="Microsoft Sans Serif"/>
              <a:buChar char="•"/>
            </a:pPr>
            <a:endParaRPr sz="2933" dirty="0">
              <a:latin typeface="Microsoft Sans Serif"/>
              <a:cs typeface="Microsoft Sans Serif"/>
            </a:endParaRPr>
          </a:p>
          <a:p>
            <a:pPr marL="321725" indent="-305639">
              <a:spcBef>
                <a:spcPts val="7"/>
              </a:spcBef>
              <a:buClr>
                <a:srgbClr val="1AAAF8"/>
              </a:buClr>
              <a:buChar char="•"/>
              <a:tabLst>
                <a:tab pos="321725" algn="l"/>
                <a:tab pos="322572" algn="l"/>
              </a:tabLst>
            </a:pP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Directory</a:t>
            </a:r>
            <a:r>
              <a:rPr sz="2400" spc="4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persists</a:t>
            </a:r>
            <a:r>
              <a:rPr sz="2400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244355"/>
                </a:solidFill>
                <a:latin typeface="Microsoft Sans Serif"/>
                <a:cs typeface="Microsoft Sans Serif"/>
              </a:rPr>
              <a:t>after</a:t>
            </a:r>
            <a:r>
              <a:rPr sz="2400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244355"/>
                </a:solidFill>
                <a:latin typeface="Microsoft Sans Serif"/>
                <a:cs typeface="Microsoft Sans Serif"/>
              </a:rPr>
              <a:t>the</a:t>
            </a:r>
            <a:r>
              <a:rPr sz="2400" spc="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container</a:t>
            </a:r>
            <a:r>
              <a:rPr sz="2400" spc="4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is</a:t>
            </a:r>
            <a:r>
              <a:rPr sz="2400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deleted</a:t>
            </a:r>
            <a:endParaRPr sz="2400" dirty="0">
              <a:latin typeface="Microsoft Sans Serif"/>
              <a:cs typeface="Microsoft Sans Serif"/>
            </a:endParaRPr>
          </a:p>
          <a:p>
            <a:pPr marL="778914" lvl="1" indent="-305639">
              <a:spcBef>
                <a:spcPts val="305"/>
              </a:spcBef>
              <a:buClr>
                <a:srgbClr val="1AAAF8"/>
              </a:buClr>
              <a:buChar char="•"/>
              <a:tabLst>
                <a:tab pos="778914" algn="l"/>
                <a:tab pos="779761" algn="l"/>
              </a:tabLst>
            </a:pPr>
            <a:r>
              <a:rPr sz="20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Unless</a:t>
            </a:r>
            <a:r>
              <a:rPr sz="2000" spc="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000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you</a:t>
            </a:r>
            <a:r>
              <a:rPr sz="2000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000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explicitly</a:t>
            </a:r>
            <a:r>
              <a:rPr sz="2000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0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delete</a:t>
            </a:r>
            <a:r>
              <a:rPr sz="2000" spc="4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0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it</a:t>
            </a:r>
            <a:endParaRPr sz="2000" dirty="0">
              <a:latin typeface="Microsoft Sans Serif"/>
              <a:cs typeface="Microsoft Sans Serif"/>
            </a:endParaRPr>
          </a:p>
          <a:p>
            <a:pPr lvl="1">
              <a:spcBef>
                <a:spcPts val="40"/>
              </a:spcBef>
              <a:buClr>
                <a:srgbClr val="1AAAF8"/>
              </a:buClr>
              <a:buFont typeface="Microsoft Sans Serif"/>
              <a:buChar char="•"/>
            </a:pPr>
            <a:endParaRPr sz="2933" dirty="0">
              <a:latin typeface="Microsoft Sans Serif"/>
              <a:cs typeface="Microsoft Sans Serif"/>
            </a:endParaRPr>
          </a:p>
          <a:p>
            <a:pPr marL="321725" indent="-305639">
              <a:buClr>
                <a:srgbClr val="1AAAF8"/>
              </a:buClr>
              <a:buChar char="•"/>
              <a:tabLst>
                <a:tab pos="321725" algn="l"/>
                <a:tab pos="322572" algn="l"/>
              </a:tabLst>
            </a:pP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Can</a:t>
            </a:r>
            <a:r>
              <a:rPr sz="2400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be</a:t>
            </a:r>
            <a:r>
              <a:rPr sz="2400" spc="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created</a:t>
            </a:r>
            <a:r>
              <a:rPr sz="2400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in</a:t>
            </a:r>
            <a:r>
              <a:rPr sz="2400" spc="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a</a:t>
            </a:r>
            <a:r>
              <a:rPr sz="2400" spc="2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Dockerfile</a:t>
            </a:r>
            <a:r>
              <a:rPr sz="2400" spc="4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or</a:t>
            </a:r>
            <a:r>
              <a:rPr sz="2400" spc="2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via</a:t>
            </a:r>
            <a:r>
              <a:rPr sz="2400" spc="4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CLI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394" y="2137028"/>
            <a:ext cx="3925383" cy="84090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33360" y="2113280"/>
            <a:ext cx="790787" cy="0"/>
          </a:xfrm>
          <a:custGeom>
            <a:avLst/>
            <a:gdLst/>
            <a:ahLst/>
            <a:cxnLst/>
            <a:rect l="l" t="t" r="r" b="b"/>
            <a:pathLst>
              <a:path w="593089">
                <a:moveTo>
                  <a:pt x="0" y="0"/>
                </a:moveTo>
                <a:lnTo>
                  <a:pt x="592708" y="0"/>
                </a:lnTo>
              </a:path>
            </a:pathLst>
          </a:custGeom>
          <a:ln w="12192">
            <a:solidFill>
              <a:srgbClr val="A4A4A4"/>
            </a:solidFill>
            <a:prstDash val="dot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8138160" y="4775200"/>
            <a:ext cx="790787" cy="0"/>
          </a:xfrm>
          <a:custGeom>
            <a:avLst/>
            <a:gdLst/>
            <a:ahLst/>
            <a:cxnLst/>
            <a:rect l="l" t="t" r="r" b="b"/>
            <a:pathLst>
              <a:path w="593090">
                <a:moveTo>
                  <a:pt x="0" y="0"/>
                </a:moveTo>
                <a:lnTo>
                  <a:pt x="592708" y="0"/>
                </a:lnTo>
              </a:path>
            </a:pathLst>
          </a:custGeom>
          <a:ln w="12192">
            <a:solidFill>
              <a:srgbClr val="A4A4A4"/>
            </a:solidFill>
            <a:prstDash val="dot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3009392" y="4754879"/>
            <a:ext cx="790787" cy="0"/>
          </a:xfrm>
          <a:custGeom>
            <a:avLst/>
            <a:gdLst/>
            <a:ahLst/>
            <a:cxnLst/>
            <a:rect l="l" t="t" r="r" b="b"/>
            <a:pathLst>
              <a:path w="593089">
                <a:moveTo>
                  <a:pt x="0" y="0"/>
                </a:moveTo>
                <a:lnTo>
                  <a:pt x="592708" y="0"/>
                </a:lnTo>
              </a:path>
            </a:pathLst>
          </a:custGeom>
          <a:ln w="12192">
            <a:solidFill>
              <a:srgbClr val="A4A4A4"/>
            </a:solidFill>
            <a:prstDash val="dot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410599" y="32613"/>
            <a:ext cx="10502053" cy="133126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marR="6773">
              <a:spcBef>
                <a:spcPts val="140"/>
              </a:spcBef>
            </a:pPr>
            <a:r>
              <a:rPr sz="4267" spc="-7" dirty="0">
                <a:solidFill>
                  <a:srgbClr val="1AAAF8"/>
                </a:solidFill>
                <a:latin typeface="Microsoft Sans Serif"/>
                <a:cs typeface="Microsoft Sans Serif"/>
              </a:rPr>
              <a:t>Enterprises</a:t>
            </a:r>
            <a:r>
              <a:rPr sz="4267" spc="20" dirty="0">
                <a:solidFill>
                  <a:srgbClr val="1AAAF8"/>
                </a:solidFill>
                <a:latin typeface="Microsoft Sans Serif"/>
                <a:cs typeface="Microsoft Sans Serif"/>
              </a:rPr>
              <a:t> </a:t>
            </a:r>
            <a:r>
              <a:rPr sz="4267" dirty="0">
                <a:solidFill>
                  <a:srgbClr val="1AAAF8"/>
                </a:solidFill>
                <a:latin typeface="Microsoft Sans Serif"/>
                <a:cs typeface="Microsoft Sans Serif"/>
              </a:rPr>
              <a:t>are</a:t>
            </a:r>
            <a:r>
              <a:rPr sz="4267" spc="20" dirty="0">
                <a:solidFill>
                  <a:srgbClr val="1AAAF8"/>
                </a:solidFill>
                <a:latin typeface="Microsoft Sans Serif"/>
                <a:cs typeface="Microsoft Sans Serif"/>
              </a:rPr>
              <a:t> </a:t>
            </a:r>
            <a:r>
              <a:rPr sz="4267" spc="-13" dirty="0">
                <a:solidFill>
                  <a:srgbClr val="1AAAF8"/>
                </a:solidFill>
                <a:latin typeface="Microsoft Sans Serif"/>
                <a:cs typeface="Microsoft Sans Serif"/>
              </a:rPr>
              <a:t>looking</a:t>
            </a:r>
            <a:r>
              <a:rPr sz="4267" spc="47" dirty="0">
                <a:solidFill>
                  <a:srgbClr val="1AAAF8"/>
                </a:solidFill>
                <a:latin typeface="Microsoft Sans Serif"/>
                <a:cs typeface="Microsoft Sans Serif"/>
              </a:rPr>
              <a:t> </a:t>
            </a:r>
            <a:r>
              <a:rPr sz="4267" dirty="0">
                <a:solidFill>
                  <a:srgbClr val="1AAAF8"/>
                </a:solidFill>
                <a:latin typeface="Microsoft Sans Serif"/>
                <a:cs typeface="Microsoft Sans Serif"/>
              </a:rPr>
              <a:t>to</a:t>
            </a:r>
            <a:r>
              <a:rPr sz="4267" spc="47" dirty="0">
                <a:solidFill>
                  <a:srgbClr val="1AAAF8"/>
                </a:solidFill>
                <a:latin typeface="Microsoft Sans Serif"/>
                <a:cs typeface="Microsoft Sans Serif"/>
              </a:rPr>
              <a:t> </a:t>
            </a:r>
            <a:r>
              <a:rPr sz="4267" dirty="0">
                <a:solidFill>
                  <a:srgbClr val="1AAAF8"/>
                </a:solidFill>
                <a:latin typeface="Microsoft Sans Serif"/>
                <a:cs typeface="Microsoft Sans Serif"/>
              </a:rPr>
              <a:t>Docker</a:t>
            </a:r>
            <a:r>
              <a:rPr sz="4267" spc="7" dirty="0">
                <a:solidFill>
                  <a:srgbClr val="1AAAF8"/>
                </a:solidFill>
                <a:latin typeface="Microsoft Sans Serif"/>
                <a:cs typeface="Microsoft Sans Serif"/>
              </a:rPr>
              <a:t> </a:t>
            </a:r>
            <a:r>
              <a:rPr sz="4267" spc="-7" dirty="0">
                <a:solidFill>
                  <a:srgbClr val="1AAAF8"/>
                </a:solidFill>
                <a:latin typeface="Microsoft Sans Serif"/>
                <a:cs typeface="Microsoft Sans Serif"/>
              </a:rPr>
              <a:t>for</a:t>
            </a:r>
            <a:r>
              <a:rPr sz="4267" spc="60" dirty="0">
                <a:solidFill>
                  <a:srgbClr val="1AAAF8"/>
                </a:solidFill>
                <a:latin typeface="Microsoft Sans Serif"/>
                <a:cs typeface="Microsoft Sans Serif"/>
              </a:rPr>
              <a:t> </a:t>
            </a:r>
            <a:r>
              <a:rPr sz="4267" spc="-13" dirty="0">
                <a:solidFill>
                  <a:srgbClr val="1AAAF8"/>
                </a:solidFill>
                <a:latin typeface="Microsoft Sans Serif"/>
                <a:cs typeface="Microsoft Sans Serif"/>
              </a:rPr>
              <a:t>critical </a:t>
            </a:r>
            <a:r>
              <a:rPr sz="4267" spc="-1113" dirty="0">
                <a:solidFill>
                  <a:srgbClr val="1AAAF8"/>
                </a:solidFill>
                <a:latin typeface="Microsoft Sans Serif"/>
                <a:cs typeface="Microsoft Sans Serif"/>
              </a:rPr>
              <a:t> </a:t>
            </a:r>
            <a:r>
              <a:rPr sz="4267" spc="-7" dirty="0">
                <a:solidFill>
                  <a:srgbClr val="1AAAF8"/>
                </a:solidFill>
                <a:latin typeface="Microsoft Sans Serif"/>
                <a:cs typeface="Microsoft Sans Serif"/>
              </a:rPr>
              <a:t>transformations</a:t>
            </a:r>
            <a:endParaRPr sz="4267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0864" y="4275938"/>
            <a:ext cx="2062480" cy="134323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821246">
              <a:spcBef>
                <a:spcPts val="133"/>
              </a:spcBef>
            </a:pPr>
            <a:r>
              <a:rPr sz="4800" b="1" dirty="0">
                <a:solidFill>
                  <a:srgbClr val="1AAAF8"/>
                </a:solidFill>
                <a:latin typeface="Arial"/>
                <a:cs typeface="Arial"/>
              </a:rPr>
              <a:t>80%</a:t>
            </a:r>
            <a:endParaRPr sz="4800">
              <a:latin typeface="Arial"/>
              <a:cs typeface="Arial"/>
            </a:endParaRPr>
          </a:p>
          <a:p>
            <a:pPr marL="567252" marR="6773" indent="-551165">
              <a:spcBef>
                <a:spcPts val="73"/>
              </a:spcBef>
            </a:pPr>
            <a:r>
              <a:rPr sz="1867" dirty="0">
                <a:solidFill>
                  <a:srgbClr val="1AAAF8"/>
                </a:solidFill>
                <a:latin typeface="Microsoft Sans Serif"/>
                <a:cs typeface="Microsoft Sans Serif"/>
              </a:rPr>
              <a:t>Docker</a:t>
            </a:r>
            <a:r>
              <a:rPr sz="1867" spc="-60" dirty="0">
                <a:solidFill>
                  <a:srgbClr val="1AAAF8"/>
                </a:solidFill>
                <a:latin typeface="Microsoft Sans Serif"/>
                <a:cs typeface="Microsoft Sans Serif"/>
              </a:rPr>
              <a:t> </a:t>
            </a:r>
            <a:r>
              <a:rPr sz="1867" spc="-7" dirty="0">
                <a:solidFill>
                  <a:srgbClr val="1AAAF8"/>
                </a:solidFill>
                <a:latin typeface="Microsoft Sans Serif"/>
                <a:cs typeface="Microsoft Sans Serif"/>
              </a:rPr>
              <a:t>is</a:t>
            </a:r>
            <a:r>
              <a:rPr sz="1867" spc="-20" dirty="0">
                <a:solidFill>
                  <a:srgbClr val="1AAAF8"/>
                </a:solidFill>
                <a:latin typeface="Microsoft Sans Serif"/>
                <a:cs typeface="Microsoft Sans Serif"/>
              </a:rPr>
              <a:t> </a:t>
            </a:r>
            <a:r>
              <a:rPr sz="1867" dirty="0">
                <a:solidFill>
                  <a:srgbClr val="1AAAF8"/>
                </a:solidFill>
                <a:latin typeface="Microsoft Sans Serif"/>
                <a:cs typeface="Microsoft Sans Serif"/>
              </a:rPr>
              <a:t>central</a:t>
            </a:r>
            <a:r>
              <a:rPr sz="1867" spc="-67" dirty="0">
                <a:solidFill>
                  <a:srgbClr val="1AAAF8"/>
                </a:solidFill>
                <a:latin typeface="Microsoft Sans Serif"/>
                <a:cs typeface="Microsoft Sans Serif"/>
              </a:rPr>
              <a:t> </a:t>
            </a:r>
            <a:r>
              <a:rPr sz="1867" dirty="0">
                <a:solidFill>
                  <a:srgbClr val="1AAAF8"/>
                </a:solidFill>
                <a:latin typeface="Microsoft Sans Serif"/>
                <a:cs typeface="Microsoft Sans Serif"/>
              </a:rPr>
              <a:t>to </a:t>
            </a:r>
            <a:r>
              <a:rPr sz="1867" spc="-473" dirty="0">
                <a:solidFill>
                  <a:srgbClr val="1AAAF8"/>
                </a:solidFill>
                <a:latin typeface="Microsoft Sans Serif"/>
                <a:cs typeface="Microsoft Sans Serif"/>
              </a:rPr>
              <a:t> </a:t>
            </a:r>
            <a:r>
              <a:rPr sz="1867" dirty="0">
                <a:solidFill>
                  <a:srgbClr val="1AAAF8"/>
                </a:solidFill>
                <a:latin typeface="Microsoft Sans Serif"/>
                <a:cs typeface="Microsoft Sans Serif"/>
              </a:rPr>
              <a:t>c</a:t>
            </a:r>
            <a:r>
              <a:rPr sz="1867" spc="-7" dirty="0">
                <a:solidFill>
                  <a:srgbClr val="1AAAF8"/>
                </a:solidFill>
                <a:latin typeface="Microsoft Sans Serif"/>
                <a:cs typeface="Microsoft Sans Serif"/>
              </a:rPr>
              <a:t>loud</a:t>
            </a:r>
            <a:r>
              <a:rPr sz="1867" spc="-20" dirty="0">
                <a:solidFill>
                  <a:srgbClr val="1AAAF8"/>
                </a:solidFill>
                <a:latin typeface="Microsoft Sans Serif"/>
                <a:cs typeface="Microsoft Sans Serif"/>
              </a:rPr>
              <a:t> </a:t>
            </a:r>
            <a:r>
              <a:rPr sz="1867" dirty="0">
                <a:solidFill>
                  <a:srgbClr val="1AAAF8"/>
                </a:solidFill>
                <a:latin typeface="Microsoft Sans Serif"/>
                <a:cs typeface="Microsoft Sans Serif"/>
              </a:rPr>
              <a:t>strategy</a:t>
            </a:r>
            <a:endParaRPr sz="1867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644296" y="1596137"/>
            <a:ext cx="2279227" cy="2369217"/>
          </a:xfrm>
          <a:prstGeom prst="rect">
            <a:avLst/>
          </a:prstGeom>
        </p:spPr>
        <p:txBody>
          <a:bodyPr vert="horz" wrap="square" lIns="0" tIns="16933" rIns="0" bIns="0" rtlCol="0" anchor="t" anchorCtr="0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800" spc="-7" dirty="0">
                <a:solidFill>
                  <a:srgbClr val="845FFF"/>
                </a:solidFill>
                <a:latin typeface="Arial"/>
                <a:cs typeface="Arial"/>
              </a:rPr>
              <a:t>3</a:t>
            </a:r>
            <a:r>
              <a:rPr sz="4800" spc="-40" dirty="0">
                <a:solidFill>
                  <a:srgbClr val="845FFF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845FFF"/>
                </a:solidFill>
                <a:latin typeface="Arial"/>
                <a:cs typeface="Arial"/>
              </a:rPr>
              <a:t>out</a:t>
            </a:r>
            <a:r>
              <a:rPr sz="4800" spc="-40" dirty="0">
                <a:solidFill>
                  <a:srgbClr val="845FFF"/>
                </a:solidFill>
                <a:latin typeface="Arial"/>
                <a:cs typeface="Arial"/>
              </a:rPr>
              <a:t> </a:t>
            </a:r>
            <a:r>
              <a:rPr sz="4800" spc="-7" dirty="0">
                <a:solidFill>
                  <a:srgbClr val="845FFF"/>
                </a:solidFill>
                <a:latin typeface="Arial"/>
                <a:cs typeface="Arial"/>
              </a:rPr>
              <a:t>4</a:t>
            </a:r>
            <a:endParaRPr sz="4800">
              <a:latin typeface="Arial"/>
              <a:cs typeface="Arial"/>
            </a:endParaRPr>
          </a:p>
          <a:p>
            <a:pPr marL="16933" marR="6773">
              <a:lnSpc>
                <a:spcPct val="100000"/>
              </a:lnSpc>
              <a:spcBef>
                <a:spcPts val="67"/>
              </a:spcBef>
            </a:pPr>
            <a:r>
              <a:rPr sz="1867" spc="-73" dirty="0">
                <a:solidFill>
                  <a:srgbClr val="845FFF"/>
                </a:solidFill>
              </a:rPr>
              <a:t>Top</a:t>
            </a:r>
            <a:r>
              <a:rPr sz="1867" spc="-33" dirty="0">
                <a:solidFill>
                  <a:srgbClr val="845FFF"/>
                </a:solidFill>
              </a:rPr>
              <a:t> </a:t>
            </a:r>
            <a:r>
              <a:rPr sz="1867" spc="-7" dirty="0">
                <a:solidFill>
                  <a:srgbClr val="845FFF"/>
                </a:solidFill>
              </a:rPr>
              <a:t>initiatives</a:t>
            </a:r>
            <a:r>
              <a:rPr sz="1867" spc="-27" dirty="0">
                <a:solidFill>
                  <a:srgbClr val="845FFF"/>
                </a:solidFill>
              </a:rPr>
              <a:t> </a:t>
            </a:r>
            <a:r>
              <a:rPr sz="1867" spc="-13" dirty="0">
                <a:solidFill>
                  <a:srgbClr val="845FFF"/>
                </a:solidFill>
              </a:rPr>
              <a:t>revolve </a:t>
            </a:r>
            <a:r>
              <a:rPr sz="1867" spc="-480" dirty="0">
                <a:solidFill>
                  <a:srgbClr val="845FFF"/>
                </a:solidFill>
              </a:rPr>
              <a:t> </a:t>
            </a:r>
            <a:r>
              <a:rPr sz="1867" dirty="0">
                <a:solidFill>
                  <a:srgbClr val="845FFF"/>
                </a:solidFill>
              </a:rPr>
              <a:t>around</a:t>
            </a:r>
            <a:r>
              <a:rPr sz="1867" spc="-40" dirty="0">
                <a:solidFill>
                  <a:srgbClr val="845FFF"/>
                </a:solidFill>
              </a:rPr>
              <a:t> </a:t>
            </a:r>
            <a:r>
              <a:rPr sz="1867" spc="-7" dirty="0">
                <a:solidFill>
                  <a:srgbClr val="845FFF"/>
                </a:solidFill>
              </a:rPr>
              <a:t>applications</a:t>
            </a:r>
            <a:endParaRPr sz="1867"/>
          </a:p>
        </p:txBody>
      </p:sp>
      <p:sp>
        <p:nvSpPr>
          <p:cNvPr id="8" name="object 8"/>
          <p:cNvSpPr txBox="1"/>
          <p:nvPr/>
        </p:nvSpPr>
        <p:spPr>
          <a:xfrm>
            <a:off x="8896605" y="4275938"/>
            <a:ext cx="125560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800" b="1" dirty="0">
                <a:solidFill>
                  <a:srgbClr val="394D53"/>
                </a:solidFill>
                <a:latin typeface="Arial"/>
                <a:cs typeface="Arial"/>
              </a:rPr>
              <a:t>44%</a:t>
            </a:r>
            <a:endParaRPr sz="4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96605" y="5016330"/>
            <a:ext cx="270171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solidFill>
                  <a:srgbClr val="394D53"/>
                </a:solidFill>
                <a:latin typeface="Microsoft Sans Serif"/>
                <a:cs typeface="Microsoft Sans Serif"/>
              </a:rPr>
              <a:t>Looking</a:t>
            </a:r>
            <a:r>
              <a:rPr sz="1867" spc="-53" dirty="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sz="1867" dirty="0">
                <a:solidFill>
                  <a:srgbClr val="394D53"/>
                </a:solidFill>
                <a:latin typeface="Microsoft Sans Serif"/>
                <a:cs typeface="Microsoft Sans Serif"/>
              </a:rPr>
              <a:t>to</a:t>
            </a:r>
            <a:r>
              <a:rPr sz="1867" spc="-27" dirty="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sz="1867" dirty="0">
                <a:solidFill>
                  <a:srgbClr val="394D53"/>
                </a:solidFill>
                <a:latin typeface="Microsoft Sans Serif"/>
                <a:cs typeface="Microsoft Sans Serif"/>
              </a:rPr>
              <a:t>adopt</a:t>
            </a:r>
            <a:r>
              <a:rPr sz="1867" spc="-40" dirty="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sz="1867" spc="-7" dirty="0">
                <a:solidFill>
                  <a:srgbClr val="394D53"/>
                </a:solidFill>
                <a:latin typeface="Microsoft Sans Serif"/>
                <a:cs typeface="Microsoft Sans Serif"/>
              </a:rPr>
              <a:t>DevOps</a:t>
            </a:r>
            <a:endParaRPr sz="1867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531361" y="1337055"/>
            <a:ext cx="4820920" cy="4816687"/>
            <a:chOff x="2648521" y="1002791"/>
            <a:chExt cx="3615690" cy="3612515"/>
          </a:xfrm>
        </p:grpSpPr>
        <p:sp>
          <p:nvSpPr>
            <p:cNvPr id="11" name="object 11"/>
            <p:cNvSpPr/>
            <p:nvPr/>
          </p:nvSpPr>
          <p:spPr>
            <a:xfrm>
              <a:off x="3807967" y="2481072"/>
              <a:ext cx="647065" cy="975360"/>
            </a:xfrm>
            <a:custGeom>
              <a:avLst/>
              <a:gdLst/>
              <a:ahLst/>
              <a:cxnLst/>
              <a:rect l="l" t="t" r="r" b="b"/>
              <a:pathLst>
                <a:path w="647064" h="975360">
                  <a:moveTo>
                    <a:pt x="89154" y="0"/>
                  </a:moveTo>
                  <a:lnTo>
                    <a:pt x="66201" y="43515"/>
                  </a:lnTo>
                  <a:lnTo>
                    <a:pt x="46507" y="88994"/>
                  </a:lnTo>
                  <a:lnTo>
                    <a:pt x="30203" y="136170"/>
                  </a:lnTo>
                  <a:lnTo>
                    <a:pt x="17424" y="184773"/>
                  </a:lnTo>
                  <a:lnTo>
                    <a:pt x="8302" y="234537"/>
                  </a:lnTo>
                  <a:lnTo>
                    <a:pt x="2971" y="285192"/>
                  </a:lnTo>
                  <a:lnTo>
                    <a:pt x="1565" y="336470"/>
                  </a:lnTo>
                  <a:lnTo>
                    <a:pt x="4216" y="388103"/>
                  </a:lnTo>
                  <a:lnTo>
                    <a:pt x="11058" y="439824"/>
                  </a:lnTo>
                  <a:lnTo>
                    <a:pt x="22225" y="491363"/>
                  </a:lnTo>
                  <a:lnTo>
                    <a:pt x="32464" y="520223"/>
                  </a:lnTo>
                  <a:lnTo>
                    <a:pt x="35815" y="532225"/>
                  </a:lnTo>
                  <a:lnTo>
                    <a:pt x="37084" y="543559"/>
                  </a:lnTo>
                  <a:lnTo>
                    <a:pt x="0" y="699896"/>
                  </a:lnTo>
                  <a:lnTo>
                    <a:pt x="156083" y="744601"/>
                  </a:lnTo>
                  <a:lnTo>
                    <a:pt x="189945" y="781835"/>
                  </a:lnTo>
                  <a:lnTo>
                    <a:pt x="226560" y="816324"/>
                  </a:lnTo>
                  <a:lnTo>
                    <a:pt x="265725" y="847901"/>
                  </a:lnTo>
                  <a:lnTo>
                    <a:pt x="307240" y="876395"/>
                  </a:lnTo>
                  <a:lnTo>
                    <a:pt x="350902" y="901637"/>
                  </a:lnTo>
                  <a:lnTo>
                    <a:pt x="396509" y="923460"/>
                  </a:lnTo>
                  <a:lnTo>
                    <a:pt x="443861" y="941693"/>
                  </a:lnTo>
                  <a:lnTo>
                    <a:pt x="492756" y="956169"/>
                  </a:lnTo>
                  <a:lnTo>
                    <a:pt x="542993" y="966718"/>
                  </a:lnTo>
                  <a:lnTo>
                    <a:pt x="594369" y="973171"/>
                  </a:lnTo>
                  <a:lnTo>
                    <a:pt x="646684" y="975359"/>
                  </a:lnTo>
                  <a:lnTo>
                    <a:pt x="646684" y="327659"/>
                  </a:lnTo>
                  <a:lnTo>
                    <a:pt x="89154" y="0"/>
                  </a:lnTo>
                  <a:close/>
                </a:path>
              </a:pathLst>
            </a:custGeom>
            <a:solidFill>
              <a:srgbClr val="1AAAF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56176" y="2481072"/>
              <a:ext cx="653415" cy="975360"/>
            </a:xfrm>
            <a:custGeom>
              <a:avLst/>
              <a:gdLst/>
              <a:ahLst/>
              <a:cxnLst/>
              <a:rect l="l" t="t" r="r" b="b"/>
              <a:pathLst>
                <a:path w="653414" h="975360">
                  <a:moveTo>
                    <a:pt x="563879" y="0"/>
                  </a:moveTo>
                  <a:lnTo>
                    <a:pt x="0" y="327659"/>
                  </a:lnTo>
                  <a:lnTo>
                    <a:pt x="0" y="975359"/>
                  </a:lnTo>
                  <a:lnTo>
                    <a:pt x="50952" y="973355"/>
                  </a:lnTo>
                  <a:lnTo>
                    <a:pt x="101276" y="967374"/>
                  </a:lnTo>
                  <a:lnTo>
                    <a:pt x="150797" y="957460"/>
                  </a:lnTo>
                  <a:lnTo>
                    <a:pt x="199335" y="943660"/>
                  </a:lnTo>
                  <a:lnTo>
                    <a:pt x="246713" y="926020"/>
                  </a:lnTo>
                  <a:lnTo>
                    <a:pt x="292754" y="904585"/>
                  </a:lnTo>
                  <a:lnTo>
                    <a:pt x="337280" y="879401"/>
                  </a:lnTo>
                  <a:lnTo>
                    <a:pt x="380114" y="850513"/>
                  </a:lnTo>
                  <a:lnTo>
                    <a:pt x="421077" y="817968"/>
                  </a:lnTo>
                  <a:lnTo>
                    <a:pt x="459994" y="781811"/>
                  </a:lnTo>
                  <a:lnTo>
                    <a:pt x="497077" y="744601"/>
                  </a:lnTo>
                  <a:lnTo>
                    <a:pt x="652907" y="699896"/>
                  </a:lnTo>
                  <a:lnTo>
                    <a:pt x="608329" y="543559"/>
                  </a:lnTo>
                  <a:lnTo>
                    <a:pt x="624524" y="494317"/>
                  </a:lnTo>
                  <a:lnTo>
                    <a:pt x="636669" y="444234"/>
                  </a:lnTo>
                  <a:lnTo>
                    <a:pt x="644766" y="393580"/>
                  </a:lnTo>
                  <a:lnTo>
                    <a:pt x="648816" y="342623"/>
                  </a:lnTo>
                  <a:lnTo>
                    <a:pt x="648819" y="291632"/>
                  </a:lnTo>
                  <a:lnTo>
                    <a:pt x="644775" y="240875"/>
                  </a:lnTo>
                  <a:lnTo>
                    <a:pt x="636685" y="190620"/>
                  </a:lnTo>
                  <a:lnTo>
                    <a:pt x="624550" y="141137"/>
                  </a:lnTo>
                  <a:lnTo>
                    <a:pt x="608371" y="92694"/>
                  </a:lnTo>
                  <a:lnTo>
                    <a:pt x="588147" y="45558"/>
                  </a:lnTo>
                  <a:lnTo>
                    <a:pt x="563879" y="0"/>
                  </a:lnTo>
                  <a:close/>
                </a:path>
              </a:pathLst>
            </a:custGeom>
            <a:solidFill>
              <a:srgbClr val="394D5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2921508" y="1002791"/>
              <a:ext cx="3075940" cy="1807845"/>
            </a:xfrm>
            <a:custGeom>
              <a:avLst/>
              <a:gdLst/>
              <a:ahLst/>
              <a:cxnLst/>
              <a:rect l="l" t="t" r="r" b="b"/>
              <a:pathLst>
                <a:path w="3075940" h="1807845">
                  <a:moveTo>
                    <a:pt x="2100072" y="1480693"/>
                  </a:moveTo>
                  <a:lnTo>
                    <a:pt x="2073732" y="1439291"/>
                  </a:lnTo>
                  <a:lnTo>
                    <a:pt x="2043988" y="1399844"/>
                  </a:lnTo>
                  <a:lnTo>
                    <a:pt x="2011032" y="1362532"/>
                  </a:lnTo>
                  <a:lnTo>
                    <a:pt x="1975040" y="1327543"/>
                  </a:lnTo>
                  <a:lnTo>
                    <a:pt x="1936191" y="1295057"/>
                  </a:lnTo>
                  <a:lnTo>
                    <a:pt x="1894649" y="1265237"/>
                  </a:lnTo>
                  <a:lnTo>
                    <a:pt x="1850618" y="1238275"/>
                  </a:lnTo>
                  <a:lnTo>
                    <a:pt x="1804276" y="1214335"/>
                  </a:lnTo>
                  <a:lnTo>
                    <a:pt x="1755787" y="1193622"/>
                  </a:lnTo>
                  <a:lnTo>
                    <a:pt x="1705356" y="1176274"/>
                  </a:lnTo>
                  <a:lnTo>
                    <a:pt x="1689849" y="1175131"/>
                  </a:lnTo>
                  <a:lnTo>
                    <a:pt x="1676438" y="1172591"/>
                  </a:lnTo>
                  <a:lnTo>
                    <a:pt x="1664436" y="1170063"/>
                  </a:lnTo>
                  <a:lnTo>
                    <a:pt x="1653159" y="1168908"/>
                  </a:lnTo>
                  <a:lnTo>
                    <a:pt x="1534033" y="1050036"/>
                  </a:lnTo>
                  <a:lnTo>
                    <a:pt x="1422273" y="1168908"/>
                  </a:lnTo>
                  <a:lnTo>
                    <a:pt x="1372069" y="1178991"/>
                  </a:lnTo>
                  <a:lnTo>
                    <a:pt x="1323187" y="1193038"/>
                  </a:lnTo>
                  <a:lnTo>
                    <a:pt x="1275803" y="1210919"/>
                  </a:lnTo>
                  <a:lnTo>
                    <a:pt x="1230134" y="1232560"/>
                  </a:lnTo>
                  <a:lnTo>
                    <a:pt x="1186383" y="1257858"/>
                  </a:lnTo>
                  <a:lnTo>
                    <a:pt x="1144739" y="1286713"/>
                  </a:lnTo>
                  <a:lnTo>
                    <a:pt x="1105420" y="1319009"/>
                  </a:lnTo>
                  <a:lnTo>
                    <a:pt x="1068616" y="1354658"/>
                  </a:lnTo>
                  <a:lnTo>
                    <a:pt x="1034529" y="1393558"/>
                  </a:lnTo>
                  <a:lnTo>
                    <a:pt x="1003376" y="1435608"/>
                  </a:lnTo>
                  <a:lnTo>
                    <a:pt x="975360" y="1480693"/>
                  </a:lnTo>
                  <a:lnTo>
                    <a:pt x="1534033" y="1807464"/>
                  </a:lnTo>
                  <a:lnTo>
                    <a:pt x="2100072" y="1480693"/>
                  </a:lnTo>
                  <a:close/>
                </a:path>
                <a:path w="3075940" h="1807845">
                  <a:moveTo>
                    <a:pt x="3075432" y="855472"/>
                  </a:moveTo>
                  <a:lnTo>
                    <a:pt x="3048825" y="814336"/>
                  </a:lnTo>
                  <a:lnTo>
                    <a:pt x="3021177" y="773963"/>
                  </a:lnTo>
                  <a:lnTo>
                    <a:pt x="2992501" y="734390"/>
                  </a:lnTo>
                  <a:lnTo>
                    <a:pt x="2962821" y="695629"/>
                  </a:lnTo>
                  <a:lnTo>
                    <a:pt x="2932138" y="657694"/>
                  </a:lnTo>
                  <a:lnTo>
                    <a:pt x="2900489" y="620623"/>
                  </a:lnTo>
                  <a:lnTo>
                    <a:pt x="2867876" y="584428"/>
                  </a:lnTo>
                  <a:lnTo>
                    <a:pt x="2834335" y="549109"/>
                  </a:lnTo>
                  <a:lnTo>
                    <a:pt x="2799880" y="514718"/>
                  </a:lnTo>
                  <a:lnTo>
                    <a:pt x="2764536" y="481241"/>
                  </a:lnTo>
                  <a:lnTo>
                    <a:pt x="2728303" y="448716"/>
                  </a:lnTo>
                  <a:lnTo>
                    <a:pt x="2691219" y="417169"/>
                  </a:lnTo>
                  <a:lnTo>
                    <a:pt x="2653296" y="386600"/>
                  </a:lnTo>
                  <a:lnTo>
                    <a:pt x="2614549" y="357035"/>
                  </a:lnTo>
                  <a:lnTo>
                    <a:pt x="2575001" y="328510"/>
                  </a:lnTo>
                  <a:lnTo>
                    <a:pt x="2534678" y="301015"/>
                  </a:lnTo>
                  <a:lnTo>
                    <a:pt x="2493594" y="274586"/>
                  </a:lnTo>
                  <a:lnTo>
                    <a:pt x="2451760" y="249237"/>
                  </a:lnTo>
                  <a:lnTo>
                    <a:pt x="2409202" y="225005"/>
                  </a:lnTo>
                  <a:lnTo>
                    <a:pt x="2365946" y="201879"/>
                  </a:lnTo>
                  <a:lnTo>
                    <a:pt x="2322004" y="179895"/>
                  </a:lnTo>
                  <a:lnTo>
                    <a:pt x="2277389" y="159080"/>
                  </a:lnTo>
                  <a:lnTo>
                    <a:pt x="2232139" y="139433"/>
                  </a:lnTo>
                  <a:lnTo>
                    <a:pt x="2186241" y="120980"/>
                  </a:lnTo>
                  <a:lnTo>
                    <a:pt x="2139746" y="103759"/>
                  </a:lnTo>
                  <a:lnTo>
                    <a:pt x="2092667" y="87757"/>
                  </a:lnTo>
                  <a:lnTo>
                    <a:pt x="2045004" y="73025"/>
                  </a:lnTo>
                  <a:lnTo>
                    <a:pt x="1996808" y="59563"/>
                  </a:lnTo>
                  <a:lnTo>
                    <a:pt x="1948065" y="47383"/>
                  </a:lnTo>
                  <a:lnTo>
                    <a:pt x="1898815" y="36525"/>
                  </a:lnTo>
                  <a:lnTo>
                    <a:pt x="1849069" y="27000"/>
                  </a:lnTo>
                  <a:lnTo>
                    <a:pt x="1798840" y="18821"/>
                  </a:lnTo>
                  <a:lnTo>
                    <a:pt x="1748167" y="12014"/>
                  </a:lnTo>
                  <a:lnTo>
                    <a:pt x="1697050" y="6604"/>
                  </a:lnTo>
                  <a:lnTo>
                    <a:pt x="1645513" y="2590"/>
                  </a:lnTo>
                  <a:lnTo>
                    <a:pt x="1593596" y="0"/>
                  </a:lnTo>
                  <a:lnTo>
                    <a:pt x="1481836" y="0"/>
                  </a:lnTo>
                  <a:lnTo>
                    <a:pt x="1429905" y="2590"/>
                  </a:lnTo>
                  <a:lnTo>
                    <a:pt x="1378369" y="6604"/>
                  </a:lnTo>
                  <a:lnTo>
                    <a:pt x="1327251" y="12014"/>
                  </a:lnTo>
                  <a:lnTo>
                    <a:pt x="1276578" y="18821"/>
                  </a:lnTo>
                  <a:lnTo>
                    <a:pt x="1226350" y="27000"/>
                  </a:lnTo>
                  <a:lnTo>
                    <a:pt x="1176604" y="36525"/>
                  </a:lnTo>
                  <a:lnTo>
                    <a:pt x="1127353" y="47383"/>
                  </a:lnTo>
                  <a:lnTo>
                    <a:pt x="1078611" y="59563"/>
                  </a:lnTo>
                  <a:lnTo>
                    <a:pt x="1030414" y="73025"/>
                  </a:lnTo>
                  <a:lnTo>
                    <a:pt x="982751" y="87757"/>
                  </a:lnTo>
                  <a:lnTo>
                    <a:pt x="935672" y="103759"/>
                  </a:lnTo>
                  <a:lnTo>
                    <a:pt x="889177" y="120980"/>
                  </a:lnTo>
                  <a:lnTo>
                    <a:pt x="843280" y="139433"/>
                  </a:lnTo>
                  <a:lnTo>
                    <a:pt x="798029" y="159080"/>
                  </a:lnTo>
                  <a:lnTo>
                    <a:pt x="753414" y="179895"/>
                  </a:lnTo>
                  <a:lnTo>
                    <a:pt x="709472" y="201879"/>
                  </a:lnTo>
                  <a:lnTo>
                    <a:pt x="666216" y="225005"/>
                  </a:lnTo>
                  <a:lnTo>
                    <a:pt x="623658" y="249250"/>
                  </a:lnTo>
                  <a:lnTo>
                    <a:pt x="581825" y="274586"/>
                  </a:lnTo>
                  <a:lnTo>
                    <a:pt x="540740" y="301015"/>
                  </a:lnTo>
                  <a:lnTo>
                    <a:pt x="500418" y="328510"/>
                  </a:lnTo>
                  <a:lnTo>
                    <a:pt x="460870" y="357035"/>
                  </a:lnTo>
                  <a:lnTo>
                    <a:pt x="422122" y="386600"/>
                  </a:lnTo>
                  <a:lnTo>
                    <a:pt x="384200" y="417169"/>
                  </a:lnTo>
                  <a:lnTo>
                    <a:pt x="347116" y="448716"/>
                  </a:lnTo>
                  <a:lnTo>
                    <a:pt x="310883" y="481241"/>
                  </a:lnTo>
                  <a:lnTo>
                    <a:pt x="275539" y="514718"/>
                  </a:lnTo>
                  <a:lnTo>
                    <a:pt x="241084" y="549109"/>
                  </a:lnTo>
                  <a:lnTo>
                    <a:pt x="207543" y="584428"/>
                  </a:lnTo>
                  <a:lnTo>
                    <a:pt x="174929" y="620623"/>
                  </a:lnTo>
                  <a:lnTo>
                    <a:pt x="143281" y="657694"/>
                  </a:lnTo>
                  <a:lnTo>
                    <a:pt x="112598" y="695629"/>
                  </a:lnTo>
                  <a:lnTo>
                    <a:pt x="82918" y="734390"/>
                  </a:lnTo>
                  <a:lnTo>
                    <a:pt x="54241" y="773963"/>
                  </a:lnTo>
                  <a:lnTo>
                    <a:pt x="26593" y="814336"/>
                  </a:lnTo>
                  <a:lnTo>
                    <a:pt x="0" y="855472"/>
                  </a:lnTo>
                  <a:lnTo>
                    <a:pt x="804164" y="1316736"/>
                  </a:lnTo>
                  <a:lnTo>
                    <a:pt x="831443" y="1278153"/>
                  </a:lnTo>
                  <a:lnTo>
                    <a:pt x="860653" y="1241171"/>
                  </a:lnTo>
                  <a:lnTo>
                    <a:pt x="891743" y="1205877"/>
                  </a:lnTo>
                  <a:lnTo>
                    <a:pt x="924610" y="1172349"/>
                  </a:lnTo>
                  <a:lnTo>
                    <a:pt x="959205" y="1140650"/>
                  </a:lnTo>
                  <a:lnTo>
                    <a:pt x="995438" y="1110869"/>
                  </a:lnTo>
                  <a:lnTo>
                    <a:pt x="1033246" y="1083056"/>
                  </a:lnTo>
                  <a:lnTo>
                    <a:pt x="1072553" y="1057300"/>
                  </a:lnTo>
                  <a:lnTo>
                    <a:pt x="1113294" y="1033665"/>
                  </a:lnTo>
                  <a:lnTo>
                    <a:pt x="1155382" y="1012240"/>
                  </a:lnTo>
                  <a:lnTo>
                    <a:pt x="1198753" y="993076"/>
                  </a:lnTo>
                  <a:lnTo>
                    <a:pt x="1243330" y="976261"/>
                  </a:lnTo>
                  <a:lnTo>
                    <a:pt x="1289050" y="961859"/>
                  </a:lnTo>
                  <a:lnTo>
                    <a:pt x="1335836" y="949960"/>
                  </a:lnTo>
                  <a:lnTo>
                    <a:pt x="1383601" y="940612"/>
                  </a:lnTo>
                  <a:lnTo>
                    <a:pt x="1432293" y="933907"/>
                  </a:lnTo>
                  <a:lnTo>
                    <a:pt x="1481836" y="929894"/>
                  </a:lnTo>
                  <a:lnTo>
                    <a:pt x="1593596" y="929894"/>
                  </a:lnTo>
                  <a:lnTo>
                    <a:pt x="1643126" y="933907"/>
                  </a:lnTo>
                  <a:lnTo>
                    <a:pt x="1691817" y="940612"/>
                  </a:lnTo>
                  <a:lnTo>
                    <a:pt x="1739582" y="949960"/>
                  </a:lnTo>
                  <a:lnTo>
                    <a:pt x="1786369" y="961859"/>
                  </a:lnTo>
                  <a:lnTo>
                    <a:pt x="1832076" y="976261"/>
                  </a:lnTo>
                  <a:lnTo>
                    <a:pt x="1876666" y="993076"/>
                  </a:lnTo>
                  <a:lnTo>
                    <a:pt x="1920024" y="1012240"/>
                  </a:lnTo>
                  <a:lnTo>
                    <a:pt x="1962111" y="1033665"/>
                  </a:lnTo>
                  <a:lnTo>
                    <a:pt x="2002840" y="1057300"/>
                  </a:lnTo>
                  <a:lnTo>
                    <a:pt x="2042147" y="1083056"/>
                  </a:lnTo>
                  <a:lnTo>
                    <a:pt x="2079942" y="1110869"/>
                  </a:lnTo>
                  <a:lnTo>
                    <a:pt x="2116175" y="1140650"/>
                  </a:lnTo>
                  <a:lnTo>
                    <a:pt x="2150757" y="1172349"/>
                  </a:lnTo>
                  <a:lnTo>
                    <a:pt x="2183612" y="1205877"/>
                  </a:lnTo>
                  <a:lnTo>
                    <a:pt x="2214676" y="1241171"/>
                  </a:lnTo>
                  <a:lnTo>
                    <a:pt x="2243874" y="1278153"/>
                  </a:lnTo>
                  <a:lnTo>
                    <a:pt x="2271141" y="1316736"/>
                  </a:lnTo>
                  <a:lnTo>
                    <a:pt x="3075432" y="855472"/>
                  </a:lnTo>
                  <a:close/>
                </a:path>
              </a:pathLst>
            </a:custGeom>
            <a:solidFill>
              <a:srgbClr val="845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2653283" y="1955291"/>
              <a:ext cx="1750060" cy="2654935"/>
            </a:xfrm>
            <a:custGeom>
              <a:avLst/>
              <a:gdLst/>
              <a:ahLst/>
              <a:cxnLst/>
              <a:rect l="l" t="t" r="r" b="b"/>
              <a:pathLst>
                <a:path w="1750060" h="2654935">
                  <a:moveTo>
                    <a:pt x="215900" y="0"/>
                  </a:moveTo>
                  <a:lnTo>
                    <a:pt x="192942" y="42483"/>
                  </a:lnTo>
                  <a:lnTo>
                    <a:pt x="171234" y="85639"/>
                  </a:lnTo>
                  <a:lnTo>
                    <a:pt x="150783" y="129451"/>
                  </a:lnTo>
                  <a:lnTo>
                    <a:pt x="131596" y="173904"/>
                  </a:lnTo>
                  <a:lnTo>
                    <a:pt x="113681" y="218985"/>
                  </a:lnTo>
                  <a:lnTo>
                    <a:pt x="97046" y="264677"/>
                  </a:lnTo>
                  <a:lnTo>
                    <a:pt x="81699" y="310966"/>
                  </a:lnTo>
                  <a:lnTo>
                    <a:pt x="67646" y="357836"/>
                  </a:lnTo>
                  <a:lnTo>
                    <a:pt x="54895" y="405272"/>
                  </a:lnTo>
                  <a:lnTo>
                    <a:pt x="43455" y="453261"/>
                  </a:lnTo>
                  <a:lnTo>
                    <a:pt x="33332" y="501785"/>
                  </a:lnTo>
                  <a:lnTo>
                    <a:pt x="24534" y="550831"/>
                  </a:lnTo>
                  <a:lnTo>
                    <a:pt x="17069" y="600384"/>
                  </a:lnTo>
                  <a:lnTo>
                    <a:pt x="10944" y="650428"/>
                  </a:lnTo>
                  <a:lnTo>
                    <a:pt x="6167" y="700948"/>
                  </a:lnTo>
                  <a:lnTo>
                    <a:pt x="2746" y="751930"/>
                  </a:lnTo>
                  <a:lnTo>
                    <a:pt x="687" y="803358"/>
                  </a:lnTo>
                  <a:lnTo>
                    <a:pt x="0" y="855218"/>
                  </a:lnTo>
                  <a:lnTo>
                    <a:pt x="687" y="905877"/>
                  </a:lnTo>
                  <a:lnTo>
                    <a:pt x="2746" y="956241"/>
                  </a:lnTo>
                  <a:lnTo>
                    <a:pt x="6167" y="1006286"/>
                  </a:lnTo>
                  <a:lnTo>
                    <a:pt x="10944" y="1055988"/>
                  </a:lnTo>
                  <a:lnTo>
                    <a:pt x="17069" y="1105326"/>
                  </a:lnTo>
                  <a:lnTo>
                    <a:pt x="24534" y="1154274"/>
                  </a:lnTo>
                  <a:lnTo>
                    <a:pt x="33332" y="1202811"/>
                  </a:lnTo>
                  <a:lnTo>
                    <a:pt x="43455" y="1250914"/>
                  </a:lnTo>
                  <a:lnTo>
                    <a:pt x="54895" y="1298559"/>
                  </a:lnTo>
                  <a:lnTo>
                    <a:pt x="67646" y="1345722"/>
                  </a:lnTo>
                  <a:lnTo>
                    <a:pt x="81699" y="1392382"/>
                  </a:lnTo>
                  <a:lnTo>
                    <a:pt x="97046" y="1438514"/>
                  </a:lnTo>
                  <a:lnTo>
                    <a:pt x="113681" y="1484096"/>
                  </a:lnTo>
                  <a:lnTo>
                    <a:pt x="131596" y="1529105"/>
                  </a:lnTo>
                  <a:lnTo>
                    <a:pt x="150783" y="1573517"/>
                  </a:lnTo>
                  <a:lnTo>
                    <a:pt x="171234" y="1617309"/>
                  </a:lnTo>
                  <a:lnTo>
                    <a:pt x="192942" y="1660459"/>
                  </a:lnTo>
                  <a:lnTo>
                    <a:pt x="215900" y="1702942"/>
                  </a:lnTo>
                  <a:lnTo>
                    <a:pt x="227161" y="1729563"/>
                  </a:lnTo>
                  <a:lnTo>
                    <a:pt x="239125" y="1754076"/>
                  </a:lnTo>
                  <a:lnTo>
                    <a:pt x="252493" y="1777184"/>
                  </a:lnTo>
                  <a:lnTo>
                    <a:pt x="267970" y="1799589"/>
                  </a:lnTo>
                  <a:lnTo>
                    <a:pt x="294557" y="1840729"/>
                  </a:lnTo>
                  <a:lnTo>
                    <a:pt x="322194" y="1881092"/>
                  </a:lnTo>
                  <a:lnTo>
                    <a:pt x="350862" y="1920659"/>
                  </a:lnTo>
                  <a:lnTo>
                    <a:pt x="380541" y="1959412"/>
                  </a:lnTo>
                  <a:lnTo>
                    <a:pt x="411212" y="1997330"/>
                  </a:lnTo>
                  <a:lnTo>
                    <a:pt x="442857" y="2034395"/>
                  </a:lnTo>
                  <a:lnTo>
                    <a:pt x="475455" y="2070588"/>
                  </a:lnTo>
                  <a:lnTo>
                    <a:pt x="508988" y="2105890"/>
                  </a:lnTo>
                  <a:lnTo>
                    <a:pt x="543436" y="2140281"/>
                  </a:lnTo>
                  <a:lnTo>
                    <a:pt x="578781" y="2173742"/>
                  </a:lnTo>
                  <a:lnTo>
                    <a:pt x="615003" y="2206255"/>
                  </a:lnTo>
                  <a:lnTo>
                    <a:pt x="652083" y="2237800"/>
                  </a:lnTo>
                  <a:lnTo>
                    <a:pt x="690002" y="2268358"/>
                  </a:lnTo>
                  <a:lnTo>
                    <a:pt x="728741" y="2297909"/>
                  </a:lnTo>
                  <a:lnTo>
                    <a:pt x="768280" y="2326436"/>
                  </a:lnTo>
                  <a:lnTo>
                    <a:pt x="808600" y="2353918"/>
                  </a:lnTo>
                  <a:lnTo>
                    <a:pt x="849682" y="2380337"/>
                  </a:lnTo>
                  <a:lnTo>
                    <a:pt x="891508" y="2405673"/>
                  </a:lnTo>
                  <a:lnTo>
                    <a:pt x="934057" y="2429908"/>
                  </a:lnTo>
                  <a:lnTo>
                    <a:pt x="977311" y="2453021"/>
                  </a:lnTo>
                  <a:lnTo>
                    <a:pt x="1021250" y="2474995"/>
                  </a:lnTo>
                  <a:lnTo>
                    <a:pt x="1065855" y="2495810"/>
                  </a:lnTo>
                  <a:lnTo>
                    <a:pt x="1111108" y="2515446"/>
                  </a:lnTo>
                  <a:lnTo>
                    <a:pt x="1156988" y="2533886"/>
                  </a:lnTo>
                  <a:lnTo>
                    <a:pt x="1203478" y="2551108"/>
                  </a:lnTo>
                  <a:lnTo>
                    <a:pt x="1250556" y="2567096"/>
                  </a:lnTo>
                  <a:lnTo>
                    <a:pt x="1298205" y="2581828"/>
                  </a:lnTo>
                  <a:lnTo>
                    <a:pt x="1346406" y="2595287"/>
                  </a:lnTo>
                  <a:lnTo>
                    <a:pt x="1395138" y="2607453"/>
                  </a:lnTo>
                  <a:lnTo>
                    <a:pt x="1444383" y="2618307"/>
                  </a:lnTo>
                  <a:lnTo>
                    <a:pt x="1494122" y="2627830"/>
                  </a:lnTo>
                  <a:lnTo>
                    <a:pt x="1544336" y="2636002"/>
                  </a:lnTo>
                  <a:lnTo>
                    <a:pt x="1595005" y="2642806"/>
                  </a:lnTo>
                  <a:lnTo>
                    <a:pt x="1646110" y="2648220"/>
                  </a:lnTo>
                  <a:lnTo>
                    <a:pt x="1697632" y="2652227"/>
                  </a:lnTo>
                  <a:lnTo>
                    <a:pt x="1749552" y="2654808"/>
                  </a:lnTo>
                  <a:lnTo>
                    <a:pt x="1749552" y="1725295"/>
                  </a:lnTo>
                  <a:lnTo>
                    <a:pt x="1700018" y="1721274"/>
                  </a:lnTo>
                  <a:lnTo>
                    <a:pt x="1651332" y="1714549"/>
                  </a:lnTo>
                  <a:lnTo>
                    <a:pt x="1603566" y="1705193"/>
                  </a:lnTo>
                  <a:lnTo>
                    <a:pt x="1556792" y="1693279"/>
                  </a:lnTo>
                  <a:lnTo>
                    <a:pt x="1511083" y="1678878"/>
                  </a:lnTo>
                  <a:lnTo>
                    <a:pt x="1466512" y="1662064"/>
                  </a:lnTo>
                  <a:lnTo>
                    <a:pt x="1423150" y="1642910"/>
                  </a:lnTo>
                  <a:lnTo>
                    <a:pt x="1381071" y="1621486"/>
                  </a:lnTo>
                  <a:lnTo>
                    <a:pt x="1340346" y="1597867"/>
                  </a:lnTo>
                  <a:lnTo>
                    <a:pt x="1301048" y="1572125"/>
                  </a:lnTo>
                  <a:lnTo>
                    <a:pt x="1263250" y="1544333"/>
                  </a:lnTo>
                  <a:lnTo>
                    <a:pt x="1227024" y="1514562"/>
                  </a:lnTo>
                  <a:lnTo>
                    <a:pt x="1192442" y="1482886"/>
                  </a:lnTo>
                  <a:lnTo>
                    <a:pt x="1159577" y="1449377"/>
                  </a:lnTo>
                  <a:lnTo>
                    <a:pt x="1128501" y="1414108"/>
                  </a:lnTo>
                  <a:lnTo>
                    <a:pt x="1099287" y="1377151"/>
                  </a:lnTo>
                  <a:lnTo>
                    <a:pt x="1072007" y="1338580"/>
                  </a:lnTo>
                  <a:lnTo>
                    <a:pt x="1043209" y="1290208"/>
                  </a:lnTo>
                  <a:lnTo>
                    <a:pt x="1019937" y="1241933"/>
                  </a:lnTo>
                  <a:lnTo>
                    <a:pt x="998677" y="1196640"/>
                  </a:lnTo>
                  <a:lnTo>
                    <a:pt x="979687" y="1150129"/>
                  </a:lnTo>
                  <a:lnTo>
                    <a:pt x="963141" y="1102574"/>
                  </a:lnTo>
                  <a:lnTo>
                    <a:pt x="949213" y="1054147"/>
                  </a:lnTo>
                  <a:lnTo>
                    <a:pt x="938077" y="1005024"/>
                  </a:lnTo>
                  <a:lnTo>
                    <a:pt x="929907" y="955379"/>
                  </a:lnTo>
                  <a:lnTo>
                    <a:pt x="924878" y="905385"/>
                  </a:lnTo>
                  <a:lnTo>
                    <a:pt x="923163" y="855218"/>
                  </a:lnTo>
                  <a:lnTo>
                    <a:pt x="924878" y="802576"/>
                  </a:lnTo>
                  <a:lnTo>
                    <a:pt x="929907" y="750724"/>
                  </a:lnTo>
                  <a:lnTo>
                    <a:pt x="938077" y="699747"/>
                  </a:lnTo>
                  <a:lnTo>
                    <a:pt x="949213" y="649732"/>
                  </a:lnTo>
                  <a:lnTo>
                    <a:pt x="963141" y="600764"/>
                  </a:lnTo>
                  <a:lnTo>
                    <a:pt x="979687" y="552930"/>
                  </a:lnTo>
                  <a:lnTo>
                    <a:pt x="998677" y="506316"/>
                  </a:lnTo>
                  <a:lnTo>
                    <a:pt x="1019937" y="461009"/>
                  </a:lnTo>
                  <a:lnTo>
                    <a:pt x="215900" y="0"/>
                  </a:lnTo>
                  <a:close/>
                </a:path>
              </a:pathLst>
            </a:custGeom>
            <a:solidFill>
              <a:srgbClr val="1AAAF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2653283" y="1955291"/>
              <a:ext cx="1750060" cy="2654935"/>
            </a:xfrm>
            <a:custGeom>
              <a:avLst/>
              <a:gdLst/>
              <a:ahLst/>
              <a:cxnLst/>
              <a:rect l="l" t="t" r="r" b="b"/>
              <a:pathLst>
                <a:path w="1750060" h="2654935">
                  <a:moveTo>
                    <a:pt x="1072007" y="1338580"/>
                  </a:moveTo>
                  <a:lnTo>
                    <a:pt x="1043209" y="1290208"/>
                  </a:lnTo>
                  <a:lnTo>
                    <a:pt x="1019937" y="1241933"/>
                  </a:lnTo>
                  <a:lnTo>
                    <a:pt x="998677" y="1196640"/>
                  </a:lnTo>
                  <a:lnTo>
                    <a:pt x="979687" y="1150129"/>
                  </a:lnTo>
                  <a:lnTo>
                    <a:pt x="963141" y="1102574"/>
                  </a:lnTo>
                  <a:lnTo>
                    <a:pt x="949213" y="1054147"/>
                  </a:lnTo>
                  <a:lnTo>
                    <a:pt x="938077" y="1005024"/>
                  </a:lnTo>
                  <a:lnTo>
                    <a:pt x="929907" y="955379"/>
                  </a:lnTo>
                  <a:lnTo>
                    <a:pt x="924878" y="905385"/>
                  </a:lnTo>
                  <a:lnTo>
                    <a:pt x="923163" y="855218"/>
                  </a:lnTo>
                  <a:lnTo>
                    <a:pt x="924878" y="802576"/>
                  </a:lnTo>
                  <a:lnTo>
                    <a:pt x="929907" y="750724"/>
                  </a:lnTo>
                  <a:lnTo>
                    <a:pt x="938077" y="699747"/>
                  </a:lnTo>
                  <a:lnTo>
                    <a:pt x="949213" y="649732"/>
                  </a:lnTo>
                  <a:lnTo>
                    <a:pt x="963141" y="600764"/>
                  </a:lnTo>
                  <a:lnTo>
                    <a:pt x="979687" y="552930"/>
                  </a:lnTo>
                  <a:lnTo>
                    <a:pt x="998677" y="506316"/>
                  </a:lnTo>
                  <a:lnTo>
                    <a:pt x="1019937" y="461009"/>
                  </a:lnTo>
                  <a:lnTo>
                    <a:pt x="555103" y="194488"/>
                  </a:lnTo>
                  <a:lnTo>
                    <a:pt x="316404" y="57626"/>
                  </a:lnTo>
                  <a:lnTo>
                    <a:pt x="228463" y="7203"/>
                  </a:lnTo>
                  <a:lnTo>
                    <a:pt x="215900" y="0"/>
                  </a:lnTo>
                  <a:lnTo>
                    <a:pt x="192942" y="42483"/>
                  </a:lnTo>
                  <a:lnTo>
                    <a:pt x="171234" y="85639"/>
                  </a:lnTo>
                  <a:lnTo>
                    <a:pt x="150783" y="129451"/>
                  </a:lnTo>
                  <a:lnTo>
                    <a:pt x="131596" y="173904"/>
                  </a:lnTo>
                  <a:lnTo>
                    <a:pt x="113681" y="218985"/>
                  </a:lnTo>
                  <a:lnTo>
                    <a:pt x="97046" y="264677"/>
                  </a:lnTo>
                  <a:lnTo>
                    <a:pt x="81699" y="310966"/>
                  </a:lnTo>
                  <a:lnTo>
                    <a:pt x="67646" y="357836"/>
                  </a:lnTo>
                  <a:lnTo>
                    <a:pt x="54895" y="405272"/>
                  </a:lnTo>
                  <a:lnTo>
                    <a:pt x="43455" y="453261"/>
                  </a:lnTo>
                  <a:lnTo>
                    <a:pt x="33332" y="501785"/>
                  </a:lnTo>
                  <a:lnTo>
                    <a:pt x="24534" y="550831"/>
                  </a:lnTo>
                  <a:lnTo>
                    <a:pt x="17069" y="600384"/>
                  </a:lnTo>
                  <a:lnTo>
                    <a:pt x="10944" y="650428"/>
                  </a:lnTo>
                  <a:lnTo>
                    <a:pt x="6167" y="700948"/>
                  </a:lnTo>
                  <a:lnTo>
                    <a:pt x="2746" y="751930"/>
                  </a:lnTo>
                  <a:lnTo>
                    <a:pt x="687" y="803358"/>
                  </a:lnTo>
                  <a:lnTo>
                    <a:pt x="0" y="855218"/>
                  </a:lnTo>
                  <a:lnTo>
                    <a:pt x="687" y="905877"/>
                  </a:lnTo>
                  <a:lnTo>
                    <a:pt x="2746" y="956241"/>
                  </a:lnTo>
                  <a:lnTo>
                    <a:pt x="6167" y="1006286"/>
                  </a:lnTo>
                  <a:lnTo>
                    <a:pt x="10944" y="1055988"/>
                  </a:lnTo>
                  <a:lnTo>
                    <a:pt x="17069" y="1105326"/>
                  </a:lnTo>
                  <a:lnTo>
                    <a:pt x="24534" y="1154274"/>
                  </a:lnTo>
                  <a:lnTo>
                    <a:pt x="33332" y="1202811"/>
                  </a:lnTo>
                  <a:lnTo>
                    <a:pt x="43455" y="1250914"/>
                  </a:lnTo>
                  <a:lnTo>
                    <a:pt x="54895" y="1298559"/>
                  </a:lnTo>
                  <a:lnTo>
                    <a:pt x="67646" y="1345722"/>
                  </a:lnTo>
                  <a:lnTo>
                    <a:pt x="81699" y="1392382"/>
                  </a:lnTo>
                  <a:lnTo>
                    <a:pt x="97046" y="1438514"/>
                  </a:lnTo>
                  <a:lnTo>
                    <a:pt x="113681" y="1484096"/>
                  </a:lnTo>
                  <a:lnTo>
                    <a:pt x="131596" y="1529105"/>
                  </a:lnTo>
                  <a:lnTo>
                    <a:pt x="150783" y="1573517"/>
                  </a:lnTo>
                  <a:lnTo>
                    <a:pt x="171234" y="1617309"/>
                  </a:lnTo>
                  <a:lnTo>
                    <a:pt x="192942" y="1660459"/>
                  </a:lnTo>
                  <a:lnTo>
                    <a:pt x="215900" y="1702942"/>
                  </a:lnTo>
                  <a:lnTo>
                    <a:pt x="227161" y="1729563"/>
                  </a:lnTo>
                  <a:lnTo>
                    <a:pt x="239125" y="1754076"/>
                  </a:lnTo>
                  <a:lnTo>
                    <a:pt x="252493" y="1777184"/>
                  </a:lnTo>
                  <a:lnTo>
                    <a:pt x="267970" y="1799589"/>
                  </a:lnTo>
                  <a:lnTo>
                    <a:pt x="294557" y="1840729"/>
                  </a:lnTo>
                  <a:lnTo>
                    <a:pt x="322194" y="1881092"/>
                  </a:lnTo>
                  <a:lnTo>
                    <a:pt x="350862" y="1920659"/>
                  </a:lnTo>
                  <a:lnTo>
                    <a:pt x="380541" y="1959412"/>
                  </a:lnTo>
                  <a:lnTo>
                    <a:pt x="411212" y="1997330"/>
                  </a:lnTo>
                  <a:lnTo>
                    <a:pt x="442857" y="2034395"/>
                  </a:lnTo>
                  <a:lnTo>
                    <a:pt x="475455" y="2070588"/>
                  </a:lnTo>
                  <a:lnTo>
                    <a:pt x="508988" y="2105890"/>
                  </a:lnTo>
                  <a:lnTo>
                    <a:pt x="543436" y="2140281"/>
                  </a:lnTo>
                  <a:lnTo>
                    <a:pt x="578781" y="2173742"/>
                  </a:lnTo>
                  <a:lnTo>
                    <a:pt x="615003" y="2206255"/>
                  </a:lnTo>
                  <a:lnTo>
                    <a:pt x="652083" y="2237800"/>
                  </a:lnTo>
                  <a:lnTo>
                    <a:pt x="690002" y="2268358"/>
                  </a:lnTo>
                  <a:lnTo>
                    <a:pt x="728741" y="2297909"/>
                  </a:lnTo>
                  <a:lnTo>
                    <a:pt x="768280" y="2326436"/>
                  </a:lnTo>
                  <a:lnTo>
                    <a:pt x="808600" y="2353918"/>
                  </a:lnTo>
                  <a:lnTo>
                    <a:pt x="849682" y="2380337"/>
                  </a:lnTo>
                  <a:lnTo>
                    <a:pt x="891508" y="2405673"/>
                  </a:lnTo>
                  <a:lnTo>
                    <a:pt x="934057" y="2429908"/>
                  </a:lnTo>
                  <a:lnTo>
                    <a:pt x="977311" y="2453021"/>
                  </a:lnTo>
                  <a:lnTo>
                    <a:pt x="1021250" y="2474995"/>
                  </a:lnTo>
                  <a:lnTo>
                    <a:pt x="1065855" y="2495810"/>
                  </a:lnTo>
                  <a:lnTo>
                    <a:pt x="1111108" y="2515446"/>
                  </a:lnTo>
                  <a:lnTo>
                    <a:pt x="1156988" y="2533886"/>
                  </a:lnTo>
                  <a:lnTo>
                    <a:pt x="1203478" y="2551108"/>
                  </a:lnTo>
                  <a:lnTo>
                    <a:pt x="1250556" y="2567096"/>
                  </a:lnTo>
                  <a:lnTo>
                    <a:pt x="1298205" y="2581828"/>
                  </a:lnTo>
                  <a:lnTo>
                    <a:pt x="1346406" y="2595287"/>
                  </a:lnTo>
                  <a:lnTo>
                    <a:pt x="1395138" y="2607453"/>
                  </a:lnTo>
                  <a:lnTo>
                    <a:pt x="1444383" y="2618307"/>
                  </a:lnTo>
                  <a:lnTo>
                    <a:pt x="1494122" y="2627830"/>
                  </a:lnTo>
                  <a:lnTo>
                    <a:pt x="1544336" y="2636002"/>
                  </a:lnTo>
                  <a:lnTo>
                    <a:pt x="1595005" y="2642806"/>
                  </a:lnTo>
                  <a:lnTo>
                    <a:pt x="1646110" y="2648220"/>
                  </a:lnTo>
                  <a:lnTo>
                    <a:pt x="1697632" y="2652227"/>
                  </a:lnTo>
                  <a:lnTo>
                    <a:pt x="1749552" y="2654808"/>
                  </a:lnTo>
                  <a:lnTo>
                    <a:pt x="1749552" y="2117433"/>
                  </a:lnTo>
                  <a:lnTo>
                    <a:pt x="1749552" y="1841484"/>
                  </a:lnTo>
                  <a:lnTo>
                    <a:pt x="1749552" y="1739818"/>
                  </a:lnTo>
                  <a:lnTo>
                    <a:pt x="1749552" y="1725295"/>
                  </a:lnTo>
                  <a:lnTo>
                    <a:pt x="1700018" y="1721274"/>
                  </a:lnTo>
                  <a:lnTo>
                    <a:pt x="1651332" y="1714549"/>
                  </a:lnTo>
                  <a:lnTo>
                    <a:pt x="1603566" y="1705193"/>
                  </a:lnTo>
                  <a:lnTo>
                    <a:pt x="1556792" y="1693279"/>
                  </a:lnTo>
                  <a:lnTo>
                    <a:pt x="1511083" y="1678878"/>
                  </a:lnTo>
                  <a:lnTo>
                    <a:pt x="1466512" y="1662064"/>
                  </a:lnTo>
                  <a:lnTo>
                    <a:pt x="1423150" y="1642910"/>
                  </a:lnTo>
                  <a:lnTo>
                    <a:pt x="1381071" y="1621486"/>
                  </a:lnTo>
                  <a:lnTo>
                    <a:pt x="1340346" y="1597867"/>
                  </a:lnTo>
                  <a:lnTo>
                    <a:pt x="1301048" y="1572125"/>
                  </a:lnTo>
                  <a:lnTo>
                    <a:pt x="1263250" y="1544333"/>
                  </a:lnTo>
                  <a:lnTo>
                    <a:pt x="1227024" y="1514562"/>
                  </a:lnTo>
                  <a:lnTo>
                    <a:pt x="1192442" y="1482886"/>
                  </a:lnTo>
                  <a:lnTo>
                    <a:pt x="1159577" y="1449377"/>
                  </a:lnTo>
                  <a:lnTo>
                    <a:pt x="1128501" y="1414108"/>
                  </a:lnTo>
                  <a:lnTo>
                    <a:pt x="1099287" y="1377151"/>
                  </a:lnTo>
                  <a:lnTo>
                    <a:pt x="1072007" y="1338580"/>
                  </a:lnTo>
                  <a:close/>
                </a:path>
              </a:pathLst>
            </a:custGeom>
            <a:ln w="9144">
              <a:solidFill>
                <a:srgbClr val="1AAAF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514088" y="1955291"/>
              <a:ext cx="1750060" cy="2654935"/>
            </a:xfrm>
            <a:custGeom>
              <a:avLst/>
              <a:gdLst/>
              <a:ahLst/>
              <a:cxnLst/>
              <a:rect l="l" t="t" r="r" b="b"/>
              <a:pathLst>
                <a:path w="1750060" h="2654935">
                  <a:moveTo>
                    <a:pt x="1533652" y="0"/>
                  </a:moveTo>
                  <a:lnTo>
                    <a:pt x="729614" y="461009"/>
                  </a:lnTo>
                  <a:lnTo>
                    <a:pt x="750552" y="506316"/>
                  </a:lnTo>
                  <a:lnTo>
                    <a:pt x="768693" y="552930"/>
                  </a:lnTo>
                  <a:lnTo>
                    <a:pt x="784039" y="600764"/>
                  </a:lnTo>
                  <a:lnTo>
                    <a:pt x="796591" y="649731"/>
                  </a:lnTo>
                  <a:lnTo>
                    <a:pt x="806352" y="699747"/>
                  </a:lnTo>
                  <a:lnTo>
                    <a:pt x="813321" y="750724"/>
                  </a:lnTo>
                  <a:lnTo>
                    <a:pt x="817502" y="802576"/>
                  </a:lnTo>
                  <a:lnTo>
                    <a:pt x="818896" y="855218"/>
                  </a:lnTo>
                  <a:lnTo>
                    <a:pt x="817502" y="905385"/>
                  </a:lnTo>
                  <a:lnTo>
                    <a:pt x="813321" y="955379"/>
                  </a:lnTo>
                  <a:lnTo>
                    <a:pt x="806352" y="1005024"/>
                  </a:lnTo>
                  <a:lnTo>
                    <a:pt x="796591" y="1054147"/>
                  </a:lnTo>
                  <a:lnTo>
                    <a:pt x="784039" y="1102574"/>
                  </a:lnTo>
                  <a:lnTo>
                    <a:pt x="768693" y="1150129"/>
                  </a:lnTo>
                  <a:lnTo>
                    <a:pt x="750552" y="1196640"/>
                  </a:lnTo>
                  <a:lnTo>
                    <a:pt x="729614" y="1241933"/>
                  </a:lnTo>
                  <a:lnTo>
                    <a:pt x="689860" y="1315067"/>
                  </a:lnTo>
                  <a:lnTo>
                    <a:pt x="677545" y="1338580"/>
                  </a:lnTo>
                  <a:lnTo>
                    <a:pt x="650264" y="1377151"/>
                  </a:lnTo>
                  <a:lnTo>
                    <a:pt x="621050" y="1414108"/>
                  </a:lnTo>
                  <a:lnTo>
                    <a:pt x="589974" y="1449377"/>
                  </a:lnTo>
                  <a:lnTo>
                    <a:pt x="557109" y="1482886"/>
                  </a:lnTo>
                  <a:lnTo>
                    <a:pt x="522527" y="1514562"/>
                  </a:lnTo>
                  <a:lnTo>
                    <a:pt x="486301" y="1544333"/>
                  </a:lnTo>
                  <a:lnTo>
                    <a:pt x="448503" y="1572125"/>
                  </a:lnTo>
                  <a:lnTo>
                    <a:pt x="409205" y="1597867"/>
                  </a:lnTo>
                  <a:lnTo>
                    <a:pt x="368480" y="1621486"/>
                  </a:lnTo>
                  <a:lnTo>
                    <a:pt x="326401" y="1642910"/>
                  </a:lnTo>
                  <a:lnTo>
                    <a:pt x="283039" y="1662064"/>
                  </a:lnTo>
                  <a:lnTo>
                    <a:pt x="238468" y="1678878"/>
                  </a:lnTo>
                  <a:lnTo>
                    <a:pt x="192759" y="1693279"/>
                  </a:lnTo>
                  <a:lnTo>
                    <a:pt x="145985" y="1705193"/>
                  </a:lnTo>
                  <a:lnTo>
                    <a:pt x="98219" y="1714549"/>
                  </a:lnTo>
                  <a:lnTo>
                    <a:pt x="49533" y="1721274"/>
                  </a:lnTo>
                  <a:lnTo>
                    <a:pt x="0" y="1725295"/>
                  </a:lnTo>
                  <a:lnTo>
                    <a:pt x="0" y="2654808"/>
                  </a:lnTo>
                  <a:lnTo>
                    <a:pt x="51919" y="2652227"/>
                  </a:lnTo>
                  <a:lnTo>
                    <a:pt x="103441" y="2648220"/>
                  </a:lnTo>
                  <a:lnTo>
                    <a:pt x="154546" y="2642806"/>
                  </a:lnTo>
                  <a:lnTo>
                    <a:pt x="205215" y="2636002"/>
                  </a:lnTo>
                  <a:lnTo>
                    <a:pt x="255429" y="2627830"/>
                  </a:lnTo>
                  <a:lnTo>
                    <a:pt x="305168" y="2618307"/>
                  </a:lnTo>
                  <a:lnTo>
                    <a:pt x="354413" y="2607453"/>
                  </a:lnTo>
                  <a:lnTo>
                    <a:pt x="403145" y="2595287"/>
                  </a:lnTo>
                  <a:lnTo>
                    <a:pt x="451346" y="2581828"/>
                  </a:lnTo>
                  <a:lnTo>
                    <a:pt x="498995" y="2567096"/>
                  </a:lnTo>
                  <a:lnTo>
                    <a:pt x="546073" y="2551108"/>
                  </a:lnTo>
                  <a:lnTo>
                    <a:pt x="592563" y="2533886"/>
                  </a:lnTo>
                  <a:lnTo>
                    <a:pt x="638443" y="2515446"/>
                  </a:lnTo>
                  <a:lnTo>
                    <a:pt x="683696" y="2495810"/>
                  </a:lnTo>
                  <a:lnTo>
                    <a:pt x="728301" y="2474995"/>
                  </a:lnTo>
                  <a:lnTo>
                    <a:pt x="772240" y="2453021"/>
                  </a:lnTo>
                  <a:lnTo>
                    <a:pt x="815494" y="2429908"/>
                  </a:lnTo>
                  <a:lnTo>
                    <a:pt x="858043" y="2405673"/>
                  </a:lnTo>
                  <a:lnTo>
                    <a:pt x="899869" y="2380337"/>
                  </a:lnTo>
                  <a:lnTo>
                    <a:pt x="940951" y="2353918"/>
                  </a:lnTo>
                  <a:lnTo>
                    <a:pt x="981271" y="2326436"/>
                  </a:lnTo>
                  <a:lnTo>
                    <a:pt x="1020810" y="2297909"/>
                  </a:lnTo>
                  <a:lnTo>
                    <a:pt x="1059549" y="2268358"/>
                  </a:lnTo>
                  <a:lnTo>
                    <a:pt x="1097468" y="2237800"/>
                  </a:lnTo>
                  <a:lnTo>
                    <a:pt x="1134548" y="2206255"/>
                  </a:lnTo>
                  <a:lnTo>
                    <a:pt x="1170770" y="2173742"/>
                  </a:lnTo>
                  <a:lnTo>
                    <a:pt x="1206115" y="2140281"/>
                  </a:lnTo>
                  <a:lnTo>
                    <a:pt x="1240563" y="2105890"/>
                  </a:lnTo>
                  <a:lnTo>
                    <a:pt x="1274096" y="2070588"/>
                  </a:lnTo>
                  <a:lnTo>
                    <a:pt x="1306694" y="2034395"/>
                  </a:lnTo>
                  <a:lnTo>
                    <a:pt x="1338339" y="1997330"/>
                  </a:lnTo>
                  <a:lnTo>
                    <a:pt x="1369010" y="1959412"/>
                  </a:lnTo>
                  <a:lnTo>
                    <a:pt x="1398689" y="1920659"/>
                  </a:lnTo>
                  <a:lnTo>
                    <a:pt x="1427357" y="1881092"/>
                  </a:lnTo>
                  <a:lnTo>
                    <a:pt x="1454994" y="1840729"/>
                  </a:lnTo>
                  <a:lnTo>
                    <a:pt x="1481582" y="1799589"/>
                  </a:lnTo>
                  <a:lnTo>
                    <a:pt x="1493897" y="1777184"/>
                  </a:lnTo>
                  <a:lnTo>
                    <a:pt x="1507616" y="1754076"/>
                  </a:lnTo>
                  <a:lnTo>
                    <a:pt x="1521336" y="1729563"/>
                  </a:lnTo>
                  <a:lnTo>
                    <a:pt x="1533652" y="1702942"/>
                  </a:lnTo>
                  <a:lnTo>
                    <a:pt x="1555495" y="1660459"/>
                  </a:lnTo>
                  <a:lnTo>
                    <a:pt x="1576344" y="1617309"/>
                  </a:lnTo>
                  <a:lnTo>
                    <a:pt x="1596167" y="1573517"/>
                  </a:lnTo>
                  <a:lnTo>
                    <a:pt x="1614933" y="1529105"/>
                  </a:lnTo>
                  <a:lnTo>
                    <a:pt x="1632613" y="1484096"/>
                  </a:lnTo>
                  <a:lnTo>
                    <a:pt x="1649174" y="1438514"/>
                  </a:lnTo>
                  <a:lnTo>
                    <a:pt x="1664588" y="1392382"/>
                  </a:lnTo>
                  <a:lnTo>
                    <a:pt x="1678822" y="1345722"/>
                  </a:lnTo>
                  <a:lnTo>
                    <a:pt x="1691846" y="1298559"/>
                  </a:lnTo>
                  <a:lnTo>
                    <a:pt x="1703629" y="1250914"/>
                  </a:lnTo>
                  <a:lnTo>
                    <a:pt x="1714142" y="1202811"/>
                  </a:lnTo>
                  <a:lnTo>
                    <a:pt x="1723352" y="1154274"/>
                  </a:lnTo>
                  <a:lnTo>
                    <a:pt x="1731229" y="1105326"/>
                  </a:lnTo>
                  <a:lnTo>
                    <a:pt x="1737743" y="1055988"/>
                  </a:lnTo>
                  <a:lnTo>
                    <a:pt x="1742863" y="1006286"/>
                  </a:lnTo>
                  <a:lnTo>
                    <a:pt x="1746559" y="956241"/>
                  </a:lnTo>
                  <a:lnTo>
                    <a:pt x="1748798" y="905877"/>
                  </a:lnTo>
                  <a:lnTo>
                    <a:pt x="1749552" y="855218"/>
                  </a:lnTo>
                  <a:lnTo>
                    <a:pt x="1748798" y="803358"/>
                  </a:lnTo>
                  <a:lnTo>
                    <a:pt x="1746559" y="751930"/>
                  </a:lnTo>
                  <a:lnTo>
                    <a:pt x="1742863" y="700948"/>
                  </a:lnTo>
                  <a:lnTo>
                    <a:pt x="1737743" y="650428"/>
                  </a:lnTo>
                  <a:lnTo>
                    <a:pt x="1731229" y="600384"/>
                  </a:lnTo>
                  <a:lnTo>
                    <a:pt x="1723352" y="550831"/>
                  </a:lnTo>
                  <a:lnTo>
                    <a:pt x="1714142" y="501785"/>
                  </a:lnTo>
                  <a:lnTo>
                    <a:pt x="1703629" y="453261"/>
                  </a:lnTo>
                  <a:lnTo>
                    <a:pt x="1691846" y="405272"/>
                  </a:lnTo>
                  <a:lnTo>
                    <a:pt x="1678822" y="357836"/>
                  </a:lnTo>
                  <a:lnTo>
                    <a:pt x="1664588" y="310966"/>
                  </a:lnTo>
                  <a:lnTo>
                    <a:pt x="1649174" y="264677"/>
                  </a:lnTo>
                  <a:lnTo>
                    <a:pt x="1632613" y="218985"/>
                  </a:lnTo>
                  <a:lnTo>
                    <a:pt x="1614933" y="173904"/>
                  </a:lnTo>
                  <a:lnTo>
                    <a:pt x="1596167" y="129451"/>
                  </a:lnTo>
                  <a:lnTo>
                    <a:pt x="1576344" y="85639"/>
                  </a:lnTo>
                  <a:lnTo>
                    <a:pt x="1555495" y="42483"/>
                  </a:lnTo>
                  <a:lnTo>
                    <a:pt x="1533652" y="0"/>
                  </a:lnTo>
                  <a:close/>
                </a:path>
              </a:pathLst>
            </a:custGeom>
            <a:solidFill>
              <a:srgbClr val="394D5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3826763" y="2183891"/>
              <a:ext cx="1248410" cy="1248410"/>
            </a:xfrm>
            <a:custGeom>
              <a:avLst/>
              <a:gdLst/>
              <a:ahLst/>
              <a:cxnLst/>
              <a:rect l="l" t="t" r="r" b="b"/>
              <a:pathLst>
                <a:path w="1248410" h="1248410">
                  <a:moveTo>
                    <a:pt x="624077" y="0"/>
                  </a:moveTo>
                  <a:lnTo>
                    <a:pt x="575305" y="1877"/>
                  </a:lnTo>
                  <a:lnTo>
                    <a:pt x="527559" y="7417"/>
                  </a:lnTo>
                  <a:lnTo>
                    <a:pt x="480979" y="16481"/>
                  </a:lnTo>
                  <a:lnTo>
                    <a:pt x="435703" y="28931"/>
                  </a:lnTo>
                  <a:lnTo>
                    <a:pt x="391871" y="44626"/>
                  </a:lnTo>
                  <a:lnTo>
                    <a:pt x="349620" y="63430"/>
                  </a:lnTo>
                  <a:lnTo>
                    <a:pt x="309089" y="85202"/>
                  </a:lnTo>
                  <a:lnTo>
                    <a:pt x="270418" y="109805"/>
                  </a:lnTo>
                  <a:lnTo>
                    <a:pt x="233745" y="137100"/>
                  </a:lnTo>
                  <a:lnTo>
                    <a:pt x="199208" y="166947"/>
                  </a:lnTo>
                  <a:lnTo>
                    <a:pt x="166947" y="199208"/>
                  </a:lnTo>
                  <a:lnTo>
                    <a:pt x="137100" y="233745"/>
                  </a:lnTo>
                  <a:lnTo>
                    <a:pt x="109805" y="270418"/>
                  </a:lnTo>
                  <a:lnTo>
                    <a:pt x="85202" y="309089"/>
                  </a:lnTo>
                  <a:lnTo>
                    <a:pt x="63430" y="349620"/>
                  </a:lnTo>
                  <a:lnTo>
                    <a:pt x="44626" y="391871"/>
                  </a:lnTo>
                  <a:lnTo>
                    <a:pt x="28931" y="435703"/>
                  </a:lnTo>
                  <a:lnTo>
                    <a:pt x="16481" y="480979"/>
                  </a:lnTo>
                  <a:lnTo>
                    <a:pt x="7417" y="527559"/>
                  </a:lnTo>
                  <a:lnTo>
                    <a:pt x="1877" y="575305"/>
                  </a:lnTo>
                  <a:lnTo>
                    <a:pt x="0" y="624077"/>
                  </a:lnTo>
                  <a:lnTo>
                    <a:pt x="1877" y="672850"/>
                  </a:lnTo>
                  <a:lnTo>
                    <a:pt x="7417" y="720596"/>
                  </a:lnTo>
                  <a:lnTo>
                    <a:pt x="16481" y="767176"/>
                  </a:lnTo>
                  <a:lnTo>
                    <a:pt x="28931" y="812452"/>
                  </a:lnTo>
                  <a:lnTo>
                    <a:pt x="44626" y="856284"/>
                  </a:lnTo>
                  <a:lnTo>
                    <a:pt x="63430" y="898535"/>
                  </a:lnTo>
                  <a:lnTo>
                    <a:pt x="85202" y="939066"/>
                  </a:lnTo>
                  <a:lnTo>
                    <a:pt x="109805" y="977737"/>
                  </a:lnTo>
                  <a:lnTo>
                    <a:pt x="137100" y="1014410"/>
                  </a:lnTo>
                  <a:lnTo>
                    <a:pt x="166947" y="1048947"/>
                  </a:lnTo>
                  <a:lnTo>
                    <a:pt x="199208" y="1081208"/>
                  </a:lnTo>
                  <a:lnTo>
                    <a:pt x="233745" y="1111055"/>
                  </a:lnTo>
                  <a:lnTo>
                    <a:pt x="270418" y="1138350"/>
                  </a:lnTo>
                  <a:lnTo>
                    <a:pt x="309089" y="1162953"/>
                  </a:lnTo>
                  <a:lnTo>
                    <a:pt x="349620" y="1184725"/>
                  </a:lnTo>
                  <a:lnTo>
                    <a:pt x="391871" y="1203529"/>
                  </a:lnTo>
                  <a:lnTo>
                    <a:pt x="435703" y="1219224"/>
                  </a:lnTo>
                  <a:lnTo>
                    <a:pt x="480979" y="1231674"/>
                  </a:lnTo>
                  <a:lnTo>
                    <a:pt x="527559" y="1240738"/>
                  </a:lnTo>
                  <a:lnTo>
                    <a:pt x="575305" y="1246278"/>
                  </a:lnTo>
                  <a:lnTo>
                    <a:pt x="624077" y="1248156"/>
                  </a:lnTo>
                  <a:lnTo>
                    <a:pt x="672850" y="1246278"/>
                  </a:lnTo>
                  <a:lnTo>
                    <a:pt x="720596" y="1240738"/>
                  </a:lnTo>
                  <a:lnTo>
                    <a:pt x="767176" y="1231674"/>
                  </a:lnTo>
                  <a:lnTo>
                    <a:pt x="812452" y="1219224"/>
                  </a:lnTo>
                  <a:lnTo>
                    <a:pt x="856284" y="1203529"/>
                  </a:lnTo>
                  <a:lnTo>
                    <a:pt x="898535" y="1184725"/>
                  </a:lnTo>
                  <a:lnTo>
                    <a:pt x="939066" y="1162953"/>
                  </a:lnTo>
                  <a:lnTo>
                    <a:pt x="977737" y="1138350"/>
                  </a:lnTo>
                  <a:lnTo>
                    <a:pt x="1014410" y="1111055"/>
                  </a:lnTo>
                  <a:lnTo>
                    <a:pt x="1048947" y="1081208"/>
                  </a:lnTo>
                  <a:lnTo>
                    <a:pt x="1081208" y="1048947"/>
                  </a:lnTo>
                  <a:lnTo>
                    <a:pt x="1111055" y="1014410"/>
                  </a:lnTo>
                  <a:lnTo>
                    <a:pt x="1138350" y="977737"/>
                  </a:lnTo>
                  <a:lnTo>
                    <a:pt x="1162953" y="939066"/>
                  </a:lnTo>
                  <a:lnTo>
                    <a:pt x="1184725" y="898535"/>
                  </a:lnTo>
                  <a:lnTo>
                    <a:pt x="1203529" y="856284"/>
                  </a:lnTo>
                  <a:lnTo>
                    <a:pt x="1219224" y="812452"/>
                  </a:lnTo>
                  <a:lnTo>
                    <a:pt x="1231674" y="767176"/>
                  </a:lnTo>
                  <a:lnTo>
                    <a:pt x="1240738" y="720596"/>
                  </a:lnTo>
                  <a:lnTo>
                    <a:pt x="1246278" y="672850"/>
                  </a:lnTo>
                  <a:lnTo>
                    <a:pt x="1248156" y="624077"/>
                  </a:lnTo>
                  <a:lnTo>
                    <a:pt x="1246278" y="575305"/>
                  </a:lnTo>
                  <a:lnTo>
                    <a:pt x="1240738" y="527559"/>
                  </a:lnTo>
                  <a:lnTo>
                    <a:pt x="1231674" y="480979"/>
                  </a:lnTo>
                  <a:lnTo>
                    <a:pt x="1219224" y="435703"/>
                  </a:lnTo>
                  <a:lnTo>
                    <a:pt x="1203529" y="391871"/>
                  </a:lnTo>
                  <a:lnTo>
                    <a:pt x="1184725" y="349620"/>
                  </a:lnTo>
                  <a:lnTo>
                    <a:pt x="1162953" y="309089"/>
                  </a:lnTo>
                  <a:lnTo>
                    <a:pt x="1138350" y="270418"/>
                  </a:lnTo>
                  <a:lnTo>
                    <a:pt x="1111055" y="233745"/>
                  </a:lnTo>
                  <a:lnTo>
                    <a:pt x="1081208" y="199208"/>
                  </a:lnTo>
                  <a:lnTo>
                    <a:pt x="1048947" y="166947"/>
                  </a:lnTo>
                  <a:lnTo>
                    <a:pt x="1014410" y="137100"/>
                  </a:lnTo>
                  <a:lnTo>
                    <a:pt x="977737" y="109805"/>
                  </a:lnTo>
                  <a:lnTo>
                    <a:pt x="939066" y="85202"/>
                  </a:lnTo>
                  <a:lnTo>
                    <a:pt x="898535" y="63430"/>
                  </a:lnTo>
                  <a:lnTo>
                    <a:pt x="856284" y="44626"/>
                  </a:lnTo>
                  <a:lnTo>
                    <a:pt x="812452" y="28931"/>
                  </a:lnTo>
                  <a:lnTo>
                    <a:pt x="767176" y="16481"/>
                  </a:lnTo>
                  <a:lnTo>
                    <a:pt x="720596" y="7417"/>
                  </a:lnTo>
                  <a:lnTo>
                    <a:pt x="672850" y="1877"/>
                  </a:lnTo>
                  <a:lnTo>
                    <a:pt x="6240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9559" y="2429255"/>
              <a:ext cx="798576" cy="66903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595116" y="1214627"/>
              <a:ext cx="798830" cy="495300"/>
            </a:xfrm>
            <a:custGeom>
              <a:avLst/>
              <a:gdLst/>
              <a:ahLst/>
              <a:cxnLst/>
              <a:rect l="l" t="t" r="r" b="b"/>
              <a:pathLst>
                <a:path w="798829" h="495300">
                  <a:moveTo>
                    <a:pt x="403860" y="495300"/>
                  </a:moveTo>
                  <a:lnTo>
                    <a:pt x="286512" y="440309"/>
                  </a:lnTo>
                  <a:lnTo>
                    <a:pt x="286512" y="297307"/>
                  </a:lnTo>
                  <a:lnTo>
                    <a:pt x="403860" y="242316"/>
                  </a:lnTo>
                  <a:lnTo>
                    <a:pt x="521208" y="297307"/>
                  </a:lnTo>
                  <a:lnTo>
                    <a:pt x="521208" y="440309"/>
                  </a:lnTo>
                  <a:lnTo>
                    <a:pt x="403860" y="495300"/>
                  </a:lnTo>
                  <a:close/>
                </a:path>
                <a:path w="798829" h="495300">
                  <a:moveTo>
                    <a:pt x="681989" y="483108"/>
                  </a:moveTo>
                  <a:lnTo>
                    <a:pt x="565404" y="428371"/>
                  </a:lnTo>
                  <a:lnTo>
                    <a:pt x="565404" y="286385"/>
                  </a:lnTo>
                  <a:lnTo>
                    <a:pt x="681989" y="231648"/>
                  </a:lnTo>
                  <a:lnTo>
                    <a:pt x="798576" y="286385"/>
                  </a:lnTo>
                  <a:lnTo>
                    <a:pt x="798576" y="428371"/>
                  </a:lnTo>
                  <a:lnTo>
                    <a:pt x="681989" y="483108"/>
                  </a:lnTo>
                  <a:close/>
                </a:path>
                <a:path w="798829" h="495300">
                  <a:moveTo>
                    <a:pt x="562356" y="251460"/>
                  </a:moveTo>
                  <a:lnTo>
                    <a:pt x="445008" y="196723"/>
                  </a:lnTo>
                  <a:lnTo>
                    <a:pt x="445008" y="54737"/>
                  </a:lnTo>
                  <a:lnTo>
                    <a:pt x="562356" y="0"/>
                  </a:lnTo>
                  <a:lnTo>
                    <a:pt x="679704" y="54737"/>
                  </a:lnTo>
                  <a:lnTo>
                    <a:pt x="679704" y="196723"/>
                  </a:lnTo>
                  <a:lnTo>
                    <a:pt x="562356" y="251460"/>
                  </a:lnTo>
                  <a:close/>
                </a:path>
                <a:path w="798829" h="495300">
                  <a:moveTo>
                    <a:pt x="265175" y="251460"/>
                  </a:moveTo>
                  <a:lnTo>
                    <a:pt x="147828" y="196723"/>
                  </a:lnTo>
                  <a:lnTo>
                    <a:pt x="147828" y="54737"/>
                  </a:lnTo>
                  <a:lnTo>
                    <a:pt x="265175" y="0"/>
                  </a:lnTo>
                  <a:lnTo>
                    <a:pt x="382524" y="54737"/>
                  </a:lnTo>
                  <a:lnTo>
                    <a:pt x="382524" y="196723"/>
                  </a:lnTo>
                  <a:lnTo>
                    <a:pt x="265175" y="251460"/>
                  </a:lnTo>
                  <a:close/>
                </a:path>
                <a:path w="798829" h="495300">
                  <a:moveTo>
                    <a:pt x="116586" y="483108"/>
                  </a:moveTo>
                  <a:lnTo>
                    <a:pt x="0" y="428371"/>
                  </a:lnTo>
                  <a:lnTo>
                    <a:pt x="0" y="286385"/>
                  </a:lnTo>
                  <a:lnTo>
                    <a:pt x="116586" y="231648"/>
                  </a:lnTo>
                  <a:lnTo>
                    <a:pt x="233172" y="286385"/>
                  </a:lnTo>
                  <a:lnTo>
                    <a:pt x="233172" y="428371"/>
                  </a:lnTo>
                  <a:lnTo>
                    <a:pt x="116586" y="483108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759704" y="1905337"/>
            <a:ext cx="1642533" cy="59259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marR="6773" indent="574872">
              <a:spcBef>
                <a:spcPts val="140"/>
              </a:spcBef>
            </a:pPr>
            <a:r>
              <a:rPr sz="1867" b="1" spc="-27" dirty="0">
                <a:solidFill>
                  <a:srgbClr val="FFFFFF"/>
                </a:solidFill>
                <a:latin typeface="Arial"/>
                <a:cs typeface="Arial"/>
              </a:rPr>
              <a:t>App </a:t>
            </a:r>
            <a:r>
              <a:rPr sz="1867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67" b="1" spc="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67" b="1" spc="-13" dirty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r>
              <a:rPr sz="1867" b="1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1867" b="1" spc="-13" dirty="0">
                <a:solidFill>
                  <a:srgbClr val="FFFFFF"/>
                </a:solidFill>
                <a:latin typeface="Arial"/>
                <a:cs typeface="Arial"/>
              </a:rPr>
              <a:t>niz</a:t>
            </a:r>
            <a:r>
              <a:rPr sz="1867" b="1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867" b="1" spc="-13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867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867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87464" y="4537626"/>
            <a:ext cx="92879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13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67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67" b="1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67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67" b="1" spc="-13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67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820161" y="3831674"/>
            <a:ext cx="4115647" cy="697653"/>
            <a:chOff x="2865120" y="2873755"/>
            <a:chExt cx="3086735" cy="523240"/>
          </a:xfrm>
        </p:grpSpPr>
        <p:sp>
          <p:nvSpPr>
            <p:cNvPr id="23" name="object 23"/>
            <p:cNvSpPr/>
            <p:nvPr/>
          </p:nvSpPr>
          <p:spPr>
            <a:xfrm>
              <a:off x="5461734" y="2873755"/>
              <a:ext cx="490220" cy="523240"/>
            </a:xfrm>
            <a:custGeom>
              <a:avLst/>
              <a:gdLst/>
              <a:ahLst/>
              <a:cxnLst/>
              <a:rect l="l" t="t" r="r" b="b"/>
              <a:pathLst>
                <a:path w="490220" h="523239">
                  <a:moveTo>
                    <a:pt x="160864" y="401320"/>
                  </a:moveTo>
                  <a:lnTo>
                    <a:pt x="120296" y="401320"/>
                  </a:lnTo>
                  <a:lnTo>
                    <a:pt x="127162" y="402590"/>
                  </a:lnTo>
                  <a:lnTo>
                    <a:pt x="133504" y="406400"/>
                  </a:lnTo>
                  <a:lnTo>
                    <a:pt x="141569" y="411480"/>
                  </a:lnTo>
                  <a:lnTo>
                    <a:pt x="150110" y="416560"/>
                  </a:lnTo>
                  <a:lnTo>
                    <a:pt x="159650" y="420370"/>
                  </a:lnTo>
                  <a:lnTo>
                    <a:pt x="170715" y="425450"/>
                  </a:lnTo>
                  <a:lnTo>
                    <a:pt x="176518" y="429260"/>
                  </a:lnTo>
                  <a:lnTo>
                    <a:pt x="181606" y="435610"/>
                  </a:lnTo>
                  <a:lnTo>
                    <a:pt x="185217" y="441960"/>
                  </a:lnTo>
                  <a:lnTo>
                    <a:pt x="186590" y="449580"/>
                  </a:lnTo>
                  <a:lnTo>
                    <a:pt x="186590" y="476250"/>
                  </a:lnTo>
                  <a:lnTo>
                    <a:pt x="189027" y="492760"/>
                  </a:lnTo>
                  <a:lnTo>
                    <a:pt x="196179" y="509270"/>
                  </a:lnTo>
                  <a:lnTo>
                    <a:pt x="207807" y="519430"/>
                  </a:lnTo>
                  <a:lnTo>
                    <a:pt x="223674" y="523240"/>
                  </a:lnTo>
                  <a:lnTo>
                    <a:pt x="266092" y="523240"/>
                  </a:lnTo>
                  <a:lnTo>
                    <a:pt x="284043" y="519430"/>
                  </a:lnTo>
                  <a:lnTo>
                    <a:pt x="300255" y="509270"/>
                  </a:lnTo>
                  <a:lnTo>
                    <a:pt x="302963" y="505460"/>
                  </a:lnTo>
                  <a:lnTo>
                    <a:pt x="221007" y="505460"/>
                  </a:lnTo>
                  <a:lnTo>
                    <a:pt x="213663" y="502920"/>
                  </a:lnTo>
                  <a:lnTo>
                    <a:pt x="207783" y="495300"/>
                  </a:lnTo>
                  <a:lnTo>
                    <a:pt x="203880" y="486410"/>
                  </a:lnTo>
                  <a:lnTo>
                    <a:pt x="202465" y="476250"/>
                  </a:lnTo>
                  <a:lnTo>
                    <a:pt x="202465" y="445770"/>
                  </a:lnTo>
                  <a:lnTo>
                    <a:pt x="200568" y="434340"/>
                  </a:lnTo>
                  <a:lnTo>
                    <a:pt x="195195" y="424180"/>
                  </a:lnTo>
                  <a:lnTo>
                    <a:pt x="186820" y="415290"/>
                  </a:lnTo>
                  <a:lnTo>
                    <a:pt x="175922" y="408940"/>
                  </a:lnTo>
                  <a:lnTo>
                    <a:pt x="166497" y="403860"/>
                  </a:lnTo>
                  <a:lnTo>
                    <a:pt x="160864" y="401320"/>
                  </a:lnTo>
                  <a:close/>
                </a:path>
                <a:path w="490220" h="523239">
                  <a:moveTo>
                    <a:pt x="369137" y="382270"/>
                  </a:moveTo>
                  <a:lnTo>
                    <a:pt x="357479" y="384810"/>
                  </a:lnTo>
                  <a:lnTo>
                    <a:pt x="345594" y="389890"/>
                  </a:lnTo>
                  <a:lnTo>
                    <a:pt x="339625" y="396240"/>
                  </a:lnTo>
                  <a:lnTo>
                    <a:pt x="333371" y="400050"/>
                  </a:lnTo>
                  <a:lnTo>
                    <a:pt x="326592" y="405130"/>
                  </a:lnTo>
                  <a:lnTo>
                    <a:pt x="319051" y="408940"/>
                  </a:lnTo>
                  <a:lnTo>
                    <a:pt x="310165" y="414020"/>
                  </a:lnTo>
                  <a:lnTo>
                    <a:pt x="303494" y="422910"/>
                  </a:lnTo>
                  <a:lnTo>
                    <a:pt x="299299" y="433070"/>
                  </a:lnTo>
                  <a:lnTo>
                    <a:pt x="297842" y="445770"/>
                  </a:lnTo>
                  <a:lnTo>
                    <a:pt x="297842" y="476250"/>
                  </a:lnTo>
                  <a:lnTo>
                    <a:pt x="294739" y="485140"/>
                  </a:lnTo>
                  <a:lnTo>
                    <a:pt x="286920" y="494030"/>
                  </a:lnTo>
                  <a:lnTo>
                    <a:pt x="276625" y="501650"/>
                  </a:lnTo>
                  <a:lnTo>
                    <a:pt x="266092" y="505460"/>
                  </a:lnTo>
                  <a:lnTo>
                    <a:pt x="302963" y="505460"/>
                  </a:lnTo>
                  <a:lnTo>
                    <a:pt x="311991" y="492760"/>
                  </a:lnTo>
                  <a:lnTo>
                    <a:pt x="316511" y="476250"/>
                  </a:lnTo>
                  <a:lnTo>
                    <a:pt x="316511" y="449580"/>
                  </a:lnTo>
                  <a:lnTo>
                    <a:pt x="317408" y="439420"/>
                  </a:lnTo>
                  <a:lnTo>
                    <a:pt x="342975" y="416560"/>
                  </a:lnTo>
                  <a:lnTo>
                    <a:pt x="358802" y="406400"/>
                  </a:lnTo>
                  <a:lnTo>
                    <a:pt x="364843" y="402590"/>
                  </a:lnTo>
                  <a:lnTo>
                    <a:pt x="371121" y="401320"/>
                  </a:lnTo>
                  <a:lnTo>
                    <a:pt x="410882" y="401320"/>
                  </a:lnTo>
                  <a:lnTo>
                    <a:pt x="390679" y="387350"/>
                  </a:lnTo>
                  <a:lnTo>
                    <a:pt x="380295" y="383540"/>
                  </a:lnTo>
                  <a:lnTo>
                    <a:pt x="369137" y="382270"/>
                  </a:lnTo>
                  <a:close/>
                </a:path>
                <a:path w="490220" h="523239">
                  <a:moveTo>
                    <a:pt x="77878" y="80010"/>
                  </a:moveTo>
                  <a:lnTo>
                    <a:pt x="62003" y="80010"/>
                  </a:lnTo>
                  <a:lnTo>
                    <a:pt x="52105" y="81280"/>
                  </a:lnTo>
                  <a:lnTo>
                    <a:pt x="6250" y="138430"/>
                  </a:lnTo>
                  <a:lnTo>
                    <a:pt x="0" y="160020"/>
                  </a:lnTo>
                  <a:lnTo>
                    <a:pt x="1043" y="167640"/>
                  </a:lnTo>
                  <a:lnTo>
                    <a:pt x="46128" y="208280"/>
                  </a:lnTo>
                  <a:lnTo>
                    <a:pt x="51097" y="213360"/>
                  </a:lnTo>
                  <a:lnTo>
                    <a:pt x="54352" y="218440"/>
                  </a:lnTo>
                  <a:lnTo>
                    <a:pt x="56130" y="224790"/>
                  </a:lnTo>
                  <a:lnTo>
                    <a:pt x="56669" y="232410"/>
                  </a:lnTo>
                  <a:lnTo>
                    <a:pt x="56669" y="273050"/>
                  </a:lnTo>
                  <a:lnTo>
                    <a:pt x="19585" y="309880"/>
                  </a:lnTo>
                  <a:lnTo>
                    <a:pt x="8197" y="320040"/>
                  </a:lnTo>
                  <a:lnTo>
                    <a:pt x="2012" y="334010"/>
                  </a:lnTo>
                  <a:lnTo>
                    <a:pt x="1279" y="349250"/>
                  </a:lnTo>
                  <a:lnTo>
                    <a:pt x="6250" y="365760"/>
                  </a:lnTo>
                  <a:lnTo>
                    <a:pt x="27459" y="403860"/>
                  </a:lnTo>
                  <a:lnTo>
                    <a:pt x="62003" y="425450"/>
                  </a:lnTo>
                  <a:lnTo>
                    <a:pt x="69877" y="425450"/>
                  </a:lnTo>
                  <a:lnTo>
                    <a:pt x="83212" y="419100"/>
                  </a:lnTo>
                  <a:lnTo>
                    <a:pt x="103109" y="406400"/>
                  </a:lnTo>
                  <a:lnTo>
                    <a:pt x="54002" y="406400"/>
                  </a:lnTo>
                  <a:lnTo>
                    <a:pt x="46128" y="401320"/>
                  </a:lnTo>
                  <a:lnTo>
                    <a:pt x="43461" y="394970"/>
                  </a:lnTo>
                  <a:lnTo>
                    <a:pt x="22252" y="355600"/>
                  </a:lnTo>
                  <a:lnTo>
                    <a:pt x="18625" y="346710"/>
                  </a:lnTo>
                  <a:lnTo>
                    <a:pt x="19236" y="339090"/>
                  </a:lnTo>
                  <a:lnTo>
                    <a:pt x="23324" y="331470"/>
                  </a:lnTo>
                  <a:lnTo>
                    <a:pt x="30126" y="326390"/>
                  </a:lnTo>
                  <a:lnTo>
                    <a:pt x="54002" y="309880"/>
                  </a:lnTo>
                  <a:lnTo>
                    <a:pt x="62942" y="302260"/>
                  </a:lnTo>
                  <a:lnTo>
                    <a:pt x="69607" y="293370"/>
                  </a:lnTo>
                  <a:lnTo>
                    <a:pt x="73773" y="281940"/>
                  </a:lnTo>
                  <a:lnTo>
                    <a:pt x="75211" y="269240"/>
                  </a:lnTo>
                  <a:lnTo>
                    <a:pt x="72544" y="261620"/>
                  </a:lnTo>
                  <a:lnTo>
                    <a:pt x="72544" y="237490"/>
                  </a:lnTo>
                  <a:lnTo>
                    <a:pt x="75211" y="232410"/>
                  </a:lnTo>
                  <a:lnTo>
                    <a:pt x="73773" y="220980"/>
                  </a:lnTo>
                  <a:lnTo>
                    <a:pt x="69607" y="209550"/>
                  </a:lnTo>
                  <a:lnTo>
                    <a:pt x="62942" y="199390"/>
                  </a:lnTo>
                  <a:lnTo>
                    <a:pt x="54002" y="191770"/>
                  </a:lnTo>
                  <a:lnTo>
                    <a:pt x="30126" y="176530"/>
                  </a:lnTo>
                  <a:lnTo>
                    <a:pt x="24919" y="173990"/>
                  </a:lnTo>
                  <a:lnTo>
                    <a:pt x="19585" y="167640"/>
                  </a:lnTo>
                  <a:lnTo>
                    <a:pt x="19585" y="162560"/>
                  </a:lnTo>
                  <a:lnTo>
                    <a:pt x="16918" y="157480"/>
                  </a:lnTo>
                  <a:lnTo>
                    <a:pt x="22252" y="147320"/>
                  </a:lnTo>
                  <a:lnTo>
                    <a:pt x="43461" y="106680"/>
                  </a:lnTo>
                  <a:lnTo>
                    <a:pt x="48668" y="99060"/>
                  </a:lnTo>
                  <a:lnTo>
                    <a:pt x="54002" y="96520"/>
                  </a:lnTo>
                  <a:lnTo>
                    <a:pt x="102747" y="96520"/>
                  </a:lnTo>
                  <a:lnTo>
                    <a:pt x="83212" y="85090"/>
                  </a:lnTo>
                  <a:lnTo>
                    <a:pt x="77878" y="80010"/>
                  </a:lnTo>
                  <a:close/>
                </a:path>
                <a:path w="490220" h="523239">
                  <a:moveTo>
                    <a:pt x="410882" y="401320"/>
                  </a:moveTo>
                  <a:lnTo>
                    <a:pt x="371121" y="401320"/>
                  </a:lnTo>
                  <a:lnTo>
                    <a:pt x="377876" y="402590"/>
                  </a:lnTo>
                  <a:lnTo>
                    <a:pt x="385345" y="403860"/>
                  </a:lnTo>
                  <a:lnTo>
                    <a:pt x="406554" y="419100"/>
                  </a:lnTo>
                  <a:lnTo>
                    <a:pt x="414555" y="421640"/>
                  </a:lnTo>
                  <a:lnTo>
                    <a:pt x="419889" y="425450"/>
                  </a:lnTo>
                  <a:lnTo>
                    <a:pt x="427763" y="425450"/>
                  </a:lnTo>
                  <a:lnTo>
                    <a:pt x="437661" y="422910"/>
                  </a:lnTo>
                  <a:lnTo>
                    <a:pt x="447036" y="419100"/>
                  </a:lnTo>
                  <a:lnTo>
                    <a:pt x="455410" y="412750"/>
                  </a:lnTo>
                  <a:lnTo>
                    <a:pt x="460337" y="406400"/>
                  </a:lnTo>
                  <a:lnTo>
                    <a:pt x="422429" y="406400"/>
                  </a:lnTo>
                  <a:lnTo>
                    <a:pt x="419889" y="403860"/>
                  </a:lnTo>
                  <a:lnTo>
                    <a:pt x="414555" y="403860"/>
                  </a:lnTo>
                  <a:lnTo>
                    <a:pt x="410882" y="401320"/>
                  </a:lnTo>
                  <a:close/>
                </a:path>
                <a:path w="490220" h="523239">
                  <a:moveTo>
                    <a:pt x="128297" y="382270"/>
                  </a:moveTo>
                  <a:lnTo>
                    <a:pt x="112295" y="382270"/>
                  </a:lnTo>
                  <a:lnTo>
                    <a:pt x="104421" y="384810"/>
                  </a:lnTo>
                  <a:lnTo>
                    <a:pt x="99087" y="387350"/>
                  </a:lnTo>
                  <a:lnTo>
                    <a:pt x="72544" y="403860"/>
                  </a:lnTo>
                  <a:lnTo>
                    <a:pt x="69877" y="403860"/>
                  </a:lnTo>
                  <a:lnTo>
                    <a:pt x="67337" y="406400"/>
                  </a:lnTo>
                  <a:lnTo>
                    <a:pt x="103109" y="406400"/>
                  </a:lnTo>
                  <a:lnTo>
                    <a:pt x="107088" y="403860"/>
                  </a:lnTo>
                  <a:lnTo>
                    <a:pt x="113430" y="402590"/>
                  </a:lnTo>
                  <a:lnTo>
                    <a:pt x="120296" y="401320"/>
                  </a:lnTo>
                  <a:lnTo>
                    <a:pt x="160864" y="401320"/>
                  </a:lnTo>
                  <a:lnTo>
                    <a:pt x="158047" y="400050"/>
                  </a:lnTo>
                  <a:lnTo>
                    <a:pt x="150598" y="394970"/>
                  </a:lnTo>
                  <a:lnTo>
                    <a:pt x="144172" y="389890"/>
                  </a:lnTo>
                  <a:lnTo>
                    <a:pt x="136171" y="384810"/>
                  </a:lnTo>
                  <a:lnTo>
                    <a:pt x="128297" y="382270"/>
                  </a:lnTo>
                  <a:close/>
                </a:path>
                <a:path w="490220" h="523239">
                  <a:moveTo>
                    <a:pt x="459994" y="96520"/>
                  </a:moveTo>
                  <a:lnTo>
                    <a:pt x="435764" y="96520"/>
                  </a:lnTo>
                  <a:lnTo>
                    <a:pt x="441098" y="101600"/>
                  </a:lnTo>
                  <a:lnTo>
                    <a:pt x="446305" y="106680"/>
                  </a:lnTo>
                  <a:lnTo>
                    <a:pt x="467514" y="147320"/>
                  </a:lnTo>
                  <a:lnTo>
                    <a:pt x="471142" y="154940"/>
                  </a:lnTo>
                  <a:lnTo>
                    <a:pt x="470531" y="163830"/>
                  </a:lnTo>
                  <a:lnTo>
                    <a:pt x="466443" y="170180"/>
                  </a:lnTo>
                  <a:lnTo>
                    <a:pt x="459640" y="176530"/>
                  </a:lnTo>
                  <a:lnTo>
                    <a:pt x="435764" y="191770"/>
                  </a:lnTo>
                  <a:lnTo>
                    <a:pt x="426825" y="199390"/>
                  </a:lnTo>
                  <a:lnTo>
                    <a:pt x="420159" y="209550"/>
                  </a:lnTo>
                  <a:lnTo>
                    <a:pt x="415994" y="220980"/>
                  </a:lnTo>
                  <a:lnTo>
                    <a:pt x="414555" y="232410"/>
                  </a:lnTo>
                  <a:lnTo>
                    <a:pt x="417222" y="240030"/>
                  </a:lnTo>
                  <a:lnTo>
                    <a:pt x="417222" y="264160"/>
                  </a:lnTo>
                  <a:lnTo>
                    <a:pt x="414555" y="269240"/>
                  </a:lnTo>
                  <a:lnTo>
                    <a:pt x="415994" y="281940"/>
                  </a:lnTo>
                  <a:lnTo>
                    <a:pt x="420159" y="293370"/>
                  </a:lnTo>
                  <a:lnTo>
                    <a:pt x="426825" y="302260"/>
                  </a:lnTo>
                  <a:lnTo>
                    <a:pt x="435764" y="309880"/>
                  </a:lnTo>
                  <a:lnTo>
                    <a:pt x="459640" y="326390"/>
                  </a:lnTo>
                  <a:lnTo>
                    <a:pt x="464847" y="328930"/>
                  </a:lnTo>
                  <a:lnTo>
                    <a:pt x="470181" y="334010"/>
                  </a:lnTo>
                  <a:lnTo>
                    <a:pt x="470181" y="339090"/>
                  </a:lnTo>
                  <a:lnTo>
                    <a:pt x="472848" y="344170"/>
                  </a:lnTo>
                  <a:lnTo>
                    <a:pt x="467514" y="355600"/>
                  </a:lnTo>
                  <a:lnTo>
                    <a:pt x="446305" y="394970"/>
                  </a:lnTo>
                  <a:lnTo>
                    <a:pt x="441098" y="401320"/>
                  </a:lnTo>
                  <a:lnTo>
                    <a:pt x="435764" y="406400"/>
                  </a:lnTo>
                  <a:lnTo>
                    <a:pt x="460337" y="406400"/>
                  </a:lnTo>
                  <a:lnTo>
                    <a:pt x="483389" y="365760"/>
                  </a:lnTo>
                  <a:lnTo>
                    <a:pt x="489765" y="341630"/>
                  </a:lnTo>
                  <a:lnTo>
                    <a:pt x="488723" y="334010"/>
                  </a:lnTo>
                  <a:lnTo>
                    <a:pt x="443638" y="297180"/>
                  </a:lnTo>
                  <a:lnTo>
                    <a:pt x="438294" y="292100"/>
                  </a:lnTo>
                  <a:lnTo>
                    <a:pt x="434415" y="285750"/>
                  </a:lnTo>
                  <a:lnTo>
                    <a:pt x="432512" y="278130"/>
                  </a:lnTo>
                  <a:lnTo>
                    <a:pt x="433097" y="269240"/>
                  </a:lnTo>
                  <a:lnTo>
                    <a:pt x="433097" y="232410"/>
                  </a:lnTo>
                  <a:lnTo>
                    <a:pt x="467514" y="191770"/>
                  </a:lnTo>
                  <a:lnTo>
                    <a:pt x="480442" y="181610"/>
                  </a:lnTo>
                  <a:lnTo>
                    <a:pt x="487406" y="168910"/>
                  </a:lnTo>
                  <a:lnTo>
                    <a:pt x="488392" y="153670"/>
                  </a:lnTo>
                  <a:lnTo>
                    <a:pt x="483389" y="138430"/>
                  </a:lnTo>
                  <a:lnTo>
                    <a:pt x="462307" y="99060"/>
                  </a:lnTo>
                  <a:lnTo>
                    <a:pt x="459994" y="96520"/>
                  </a:lnTo>
                  <a:close/>
                </a:path>
                <a:path w="490220" h="523239">
                  <a:moveTo>
                    <a:pt x="313218" y="17780"/>
                  </a:moveTo>
                  <a:lnTo>
                    <a:pt x="266092" y="17780"/>
                  </a:lnTo>
                  <a:lnTo>
                    <a:pt x="281126" y="19050"/>
                  </a:lnTo>
                  <a:lnTo>
                    <a:pt x="290921" y="20320"/>
                  </a:lnTo>
                  <a:lnTo>
                    <a:pt x="296239" y="22860"/>
                  </a:lnTo>
                  <a:lnTo>
                    <a:pt x="297842" y="26670"/>
                  </a:lnTo>
                  <a:lnTo>
                    <a:pt x="297842" y="53340"/>
                  </a:lnTo>
                  <a:lnTo>
                    <a:pt x="299299" y="67310"/>
                  </a:lnTo>
                  <a:lnTo>
                    <a:pt x="303494" y="78740"/>
                  </a:lnTo>
                  <a:lnTo>
                    <a:pt x="310165" y="87630"/>
                  </a:lnTo>
                  <a:lnTo>
                    <a:pt x="319051" y="92710"/>
                  </a:lnTo>
                  <a:lnTo>
                    <a:pt x="327052" y="96520"/>
                  </a:lnTo>
                  <a:lnTo>
                    <a:pt x="329719" y="101600"/>
                  </a:lnTo>
                  <a:lnTo>
                    <a:pt x="337720" y="104140"/>
                  </a:lnTo>
                  <a:lnTo>
                    <a:pt x="342927" y="109220"/>
                  </a:lnTo>
                  <a:lnTo>
                    <a:pt x="345594" y="111760"/>
                  </a:lnTo>
                  <a:lnTo>
                    <a:pt x="356354" y="116840"/>
                  </a:lnTo>
                  <a:lnTo>
                    <a:pt x="368137" y="119380"/>
                  </a:lnTo>
                  <a:lnTo>
                    <a:pt x="379920" y="119380"/>
                  </a:lnTo>
                  <a:lnTo>
                    <a:pt x="390679" y="114300"/>
                  </a:lnTo>
                  <a:lnTo>
                    <a:pt x="410576" y="101600"/>
                  </a:lnTo>
                  <a:lnTo>
                    <a:pt x="369137" y="101600"/>
                  </a:lnTo>
                  <a:lnTo>
                    <a:pt x="361479" y="100330"/>
                  </a:lnTo>
                  <a:lnTo>
                    <a:pt x="353595" y="96520"/>
                  </a:lnTo>
                  <a:lnTo>
                    <a:pt x="348261" y="90170"/>
                  </a:lnTo>
                  <a:lnTo>
                    <a:pt x="342655" y="86360"/>
                  </a:lnTo>
                  <a:lnTo>
                    <a:pt x="337323" y="83820"/>
                  </a:lnTo>
                  <a:lnTo>
                    <a:pt x="331491" y="81280"/>
                  </a:lnTo>
                  <a:lnTo>
                    <a:pt x="324385" y="77470"/>
                  </a:lnTo>
                  <a:lnTo>
                    <a:pt x="321718" y="74930"/>
                  </a:lnTo>
                  <a:lnTo>
                    <a:pt x="316511" y="72390"/>
                  </a:lnTo>
                  <a:lnTo>
                    <a:pt x="316511" y="26670"/>
                  </a:lnTo>
                  <a:lnTo>
                    <a:pt x="313218" y="17780"/>
                  </a:lnTo>
                  <a:close/>
                </a:path>
                <a:path w="490220" h="523239">
                  <a:moveTo>
                    <a:pt x="102747" y="96520"/>
                  </a:moveTo>
                  <a:lnTo>
                    <a:pt x="69877" y="96520"/>
                  </a:lnTo>
                  <a:lnTo>
                    <a:pt x="75211" y="99060"/>
                  </a:lnTo>
                  <a:lnTo>
                    <a:pt x="99087" y="111760"/>
                  </a:lnTo>
                  <a:lnTo>
                    <a:pt x="109829" y="116840"/>
                  </a:lnTo>
                  <a:lnTo>
                    <a:pt x="121582" y="118110"/>
                  </a:lnTo>
                  <a:lnTo>
                    <a:pt x="133359" y="115570"/>
                  </a:lnTo>
                  <a:lnTo>
                    <a:pt x="144172" y="109220"/>
                  </a:lnTo>
                  <a:lnTo>
                    <a:pt x="152098" y="105410"/>
                  </a:lnTo>
                  <a:lnTo>
                    <a:pt x="159245" y="101600"/>
                  </a:lnTo>
                  <a:lnTo>
                    <a:pt x="113805" y="101600"/>
                  </a:lnTo>
                  <a:lnTo>
                    <a:pt x="107088" y="99060"/>
                  </a:lnTo>
                  <a:lnTo>
                    <a:pt x="102747" y="96520"/>
                  </a:lnTo>
                  <a:close/>
                </a:path>
                <a:path w="490220" h="523239">
                  <a:moveTo>
                    <a:pt x="280668" y="0"/>
                  </a:moveTo>
                  <a:lnTo>
                    <a:pt x="210057" y="0"/>
                  </a:lnTo>
                  <a:lnTo>
                    <a:pt x="198846" y="2540"/>
                  </a:lnTo>
                  <a:lnTo>
                    <a:pt x="190111" y="11430"/>
                  </a:lnTo>
                  <a:lnTo>
                    <a:pt x="186590" y="26670"/>
                  </a:lnTo>
                  <a:lnTo>
                    <a:pt x="186590" y="53340"/>
                  </a:lnTo>
                  <a:lnTo>
                    <a:pt x="185175" y="60960"/>
                  </a:lnTo>
                  <a:lnTo>
                    <a:pt x="181272" y="67310"/>
                  </a:lnTo>
                  <a:lnTo>
                    <a:pt x="175392" y="72390"/>
                  </a:lnTo>
                  <a:lnTo>
                    <a:pt x="168048" y="77470"/>
                  </a:lnTo>
                  <a:lnTo>
                    <a:pt x="158525" y="81280"/>
                  </a:lnTo>
                  <a:lnTo>
                    <a:pt x="149776" y="86360"/>
                  </a:lnTo>
                  <a:lnTo>
                    <a:pt x="141527" y="91440"/>
                  </a:lnTo>
                  <a:lnTo>
                    <a:pt x="133504" y="96520"/>
                  </a:lnTo>
                  <a:lnTo>
                    <a:pt x="128287" y="100330"/>
                  </a:lnTo>
                  <a:lnTo>
                    <a:pt x="121296" y="101600"/>
                  </a:lnTo>
                  <a:lnTo>
                    <a:pt x="159245" y="101600"/>
                  </a:lnTo>
                  <a:lnTo>
                    <a:pt x="175922" y="92710"/>
                  </a:lnTo>
                  <a:lnTo>
                    <a:pt x="186820" y="86360"/>
                  </a:lnTo>
                  <a:lnTo>
                    <a:pt x="195195" y="76200"/>
                  </a:lnTo>
                  <a:lnTo>
                    <a:pt x="200568" y="64770"/>
                  </a:lnTo>
                  <a:lnTo>
                    <a:pt x="202465" y="53340"/>
                  </a:lnTo>
                  <a:lnTo>
                    <a:pt x="202465" y="17780"/>
                  </a:lnTo>
                  <a:lnTo>
                    <a:pt x="313218" y="17780"/>
                  </a:lnTo>
                  <a:lnTo>
                    <a:pt x="310866" y="11430"/>
                  </a:lnTo>
                  <a:lnTo>
                    <a:pt x="297255" y="2540"/>
                  </a:lnTo>
                  <a:lnTo>
                    <a:pt x="280668" y="0"/>
                  </a:lnTo>
                  <a:close/>
                </a:path>
                <a:path w="490220" h="523239">
                  <a:moveTo>
                    <a:pt x="425096" y="80010"/>
                  </a:moveTo>
                  <a:lnTo>
                    <a:pt x="411888" y="80010"/>
                  </a:lnTo>
                  <a:lnTo>
                    <a:pt x="406554" y="85090"/>
                  </a:lnTo>
                  <a:lnTo>
                    <a:pt x="382678" y="99060"/>
                  </a:lnTo>
                  <a:lnTo>
                    <a:pt x="376295" y="101600"/>
                  </a:lnTo>
                  <a:lnTo>
                    <a:pt x="410576" y="101600"/>
                  </a:lnTo>
                  <a:lnTo>
                    <a:pt x="414555" y="99060"/>
                  </a:lnTo>
                  <a:lnTo>
                    <a:pt x="419889" y="99060"/>
                  </a:lnTo>
                  <a:lnTo>
                    <a:pt x="422429" y="96520"/>
                  </a:lnTo>
                  <a:lnTo>
                    <a:pt x="459994" y="96520"/>
                  </a:lnTo>
                  <a:lnTo>
                    <a:pt x="455368" y="91440"/>
                  </a:lnTo>
                  <a:lnTo>
                    <a:pt x="446702" y="85090"/>
                  </a:lnTo>
                  <a:lnTo>
                    <a:pt x="436536" y="81280"/>
                  </a:lnTo>
                  <a:lnTo>
                    <a:pt x="425096" y="800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2704" y="3049523"/>
              <a:ext cx="149351" cy="14935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871978" y="2932937"/>
              <a:ext cx="673735" cy="422275"/>
            </a:xfrm>
            <a:custGeom>
              <a:avLst/>
              <a:gdLst/>
              <a:ahLst/>
              <a:cxnLst/>
              <a:rect l="l" t="t" r="r" b="b"/>
              <a:pathLst>
                <a:path w="673735" h="422275">
                  <a:moveTo>
                    <a:pt x="171855" y="364236"/>
                  </a:moveTo>
                  <a:lnTo>
                    <a:pt x="151257" y="364236"/>
                  </a:lnTo>
                  <a:lnTo>
                    <a:pt x="178352" y="389000"/>
                  </a:lnTo>
                  <a:lnTo>
                    <a:pt x="209280" y="407146"/>
                  </a:lnTo>
                  <a:lnTo>
                    <a:pt x="243357" y="418332"/>
                  </a:lnTo>
                  <a:lnTo>
                    <a:pt x="279781" y="422148"/>
                  </a:lnTo>
                  <a:lnTo>
                    <a:pt x="306143" y="420183"/>
                  </a:lnTo>
                  <a:lnTo>
                    <a:pt x="331898" y="414147"/>
                  </a:lnTo>
                  <a:lnTo>
                    <a:pt x="342486" y="409701"/>
                  </a:lnTo>
                  <a:lnTo>
                    <a:pt x="279781" y="409701"/>
                  </a:lnTo>
                  <a:lnTo>
                    <a:pt x="244988" y="405886"/>
                  </a:lnTo>
                  <a:lnTo>
                    <a:pt x="212709" y="394700"/>
                  </a:lnTo>
                  <a:lnTo>
                    <a:pt x="183929" y="376537"/>
                  </a:lnTo>
                  <a:lnTo>
                    <a:pt x="171855" y="364236"/>
                  </a:lnTo>
                  <a:close/>
                </a:path>
                <a:path w="673735" h="422275">
                  <a:moveTo>
                    <a:pt x="400345" y="389000"/>
                  </a:moveTo>
                  <a:lnTo>
                    <a:pt x="379349" y="389000"/>
                  </a:lnTo>
                  <a:lnTo>
                    <a:pt x="395976" y="400226"/>
                  </a:lnTo>
                  <a:lnTo>
                    <a:pt x="414543" y="408701"/>
                  </a:lnTo>
                  <a:lnTo>
                    <a:pt x="434659" y="414057"/>
                  </a:lnTo>
                  <a:lnTo>
                    <a:pt x="455930" y="415925"/>
                  </a:lnTo>
                  <a:lnTo>
                    <a:pt x="483419" y="412892"/>
                  </a:lnTo>
                  <a:lnTo>
                    <a:pt x="509349" y="404050"/>
                  </a:lnTo>
                  <a:lnTo>
                    <a:pt x="510293" y="403479"/>
                  </a:lnTo>
                  <a:lnTo>
                    <a:pt x="455930" y="403479"/>
                  </a:lnTo>
                  <a:lnTo>
                    <a:pt x="436151" y="401899"/>
                  </a:lnTo>
                  <a:lnTo>
                    <a:pt x="417337" y="397033"/>
                  </a:lnTo>
                  <a:lnTo>
                    <a:pt x="400345" y="389000"/>
                  </a:lnTo>
                  <a:close/>
                </a:path>
                <a:path w="673735" h="422275">
                  <a:moveTo>
                    <a:pt x="379349" y="374523"/>
                  </a:moveTo>
                  <a:lnTo>
                    <a:pt x="375158" y="376681"/>
                  </a:lnTo>
                  <a:lnTo>
                    <a:pt x="353861" y="391431"/>
                  </a:lnTo>
                  <a:lnTo>
                    <a:pt x="330612" y="401716"/>
                  </a:lnTo>
                  <a:lnTo>
                    <a:pt x="305792" y="407739"/>
                  </a:lnTo>
                  <a:lnTo>
                    <a:pt x="279781" y="409701"/>
                  </a:lnTo>
                  <a:lnTo>
                    <a:pt x="342486" y="409701"/>
                  </a:lnTo>
                  <a:lnTo>
                    <a:pt x="356487" y="403824"/>
                  </a:lnTo>
                  <a:lnTo>
                    <a:pt x="379349" y="389000"/>
                  </a:lnTo>
                  <a:lnTo>
                    <a:pt x="400345" y="389000"/>
                  </a:lnTo>
                  <a:lnTo>
                    <a:pt x="399690" y="388691"/>
                  </a:lnTo>
                  <a:lnTo>
                    <a:pt x="383413" y="376681"/>
                  </a:lnTo>
                  <a:lnTo>
                    <a:pt x="379349" y="374523"/>
                  </a:lnTo>
                  <a:close/>
                </a:path>
                <a:path w="673735" h="422275">
                  <a:moveTo>
                    <a:pt x="495776" y="66167"/>
                  </a:moveTo>
                  <a:lnTo>
                    <a:pt x="445643" y="66167"/>
                  </a:lnTo>
                  <a:lnTo>
                    <a:pt x="487215" y="73191"/>
                  </a:lnTo>
                  <a:lnTo>
                    <a:pt x="523335" y="92837"/>
                  </a:lnTo>
                  <a:lnTo>
                    <a:pt x="551691" y="122959"/>
                  </a:lnTo>
                  <a:lnTo>
                    <a:pt x="569976" y="161417"/>
                  </a:lnTo>
                  <a:lnTo>
                    <a:pt x="569976" y="163449"/>
                  </a:lnTo>
                  <a:lnTo>
                    <a:pt x="574167" y="165607"/>
                  </a:lnTo>
                  <a:lnTo>
                    <a:pt x="608709" y="175202"/>
                  </a:lnTo>
                  <a:lnTo>
                    <a:pt x="636285" y="196072"/>
                  </a:lnTo>
                  <a:lnTo>
                    <a:pt x="654552" y="225490"/>
                  </a:lnTo>
                  <a:lnTo>
                    <a:pt x="661162" y="260731"/>
                  </a:lnTo>
                  <a:lnTo>
                    <a:pt x="653514" y="298648"/>
                  </a:lnTo>
                  <a:lnTo>
                    <a:pt x="632650" y="329564"/>
                  </a:lnTo>
                  <a:lnTo>
                    <a:pt x="601690" y="350385"/>
                  </a:lnTo>
                  <a:lnTo>
                    <a:pt x="563752" y="358013"/>
                  </a:lnTo>
                  <a:lnTo>
                    <a:pt x="547116" y="358013"/>
                  </a:lnTo>
                  <a:lnTo>
                    <a:pt x="545084" y="360044"/>
                  </a:lnTo>
                  <a:lnTo>
                    <a:pt x="526528" y="378190"/>
                  </a:lnTo>
                  <a:lnTo>
                    <a:pt x="505221" y="391858"/>
                  </a:lnTo>
                  <a:lnTo>
                    <a:pt x="481558" y="400478"/>
                  </a:lnTo>
                  <a:lnTo>
                    <a:pt x="455930" y="403479"/>
                  </a:lnTo>
                  <a:lnTo>
                    <a:pt x="510293" y="403479"/>
                  </a:lnTo>
                  <a:lnTo>
                    <a:pt x="532921" y="389778"/>
                  </a:lnTo>
                  <a:lnTo>
                    <a:pt x="553338" y="370459"/>
                  </a:lnTo>
                  <a:lnTo>
                    <a:pt x="563752" y="370459"/>
                  </a:lnTo>
                  <a:lnTo>
                    <a:pt x="606260" y="361761"/>
                  </a:lnTo>
                  <a:lnTo>
                    <a:pt x="641207" y="338121"/>
                  </a:lnTo>
                  <a:lnTo>
                    <a:pt x="664890" y="303218"/>
                  </a:lnTo>
                  <a:lnTo>
                    <a:pt x="673608" y="260731"/>
                  </a:lnTo>
                  <a:lnTo>
                    <a:pt x="666329" y="222367"/>
                  </a:lnTo>
                  <a:lnTo>
                    <a:pt x="646430" y="189849"/>
                  </a:lnTo>
                  <a:lnTo>
                    <a:pt x="616815" y="165879"/>
                  </a:lnTo>
                  <a:lnTo>
                    <a:pt x="580389" y="153162"/>
                  </a:lnTo>
                  <a:lnTo>
                    <a:pt x="559907" y="113530"/>
                  </a:lnTo>
                  <a:lnTo>
                    <a:pt x="528542" y="82804"/>
                  </a:lnTo>
                  <a:lnTo>
                    <a:pt x="495776" y="66167"/>
                  </a:lnTo>
                  <a:close/>
                </a:path>
                <a:path w="673735" h="422275">
                  <a:moveTo>
                    <a:pt x="310896" y="0"/>
                  </a:moveTo>
                  <a:lnTo>
                    <a:pt x="276582" y="4885"/>
                  </a:lnTo>
                  <a:lnTo>
                    <a:pt x="246126" y="18891"/>
                  </a:lnTo>
                  <a:lnTo>
                    <a:pt x="221099" y="41040"/>
                  </a:lnTo>
                  <a:lnTo>
                    <a:pt x="203073" y="70357"/>
                  </a:lnTo>
                  <a:lnTo>
                    <a:pt x="199009" y="70357"/>
                  </a:lnTo>
                  <a:lnTo>
                    <a:pt x="173257" y="74427"/>
                  </a:lnTo>
                  <a:lnTo>
                    <a:pt x="150256" y="85867"/>
                  </a:lnTo>
                  <a:lnTo>
                    <a:pt x="131947" y="103522"/>
                  </a:lnTo>
                  <a:lnTo>
                    <a:pt x="120269" y="126237"/>
                  </a:lnTo>
                  <a:lnTo>
                    <a:pt x="73455" y="135685"/>
                  </a:lnTo>
                  <a:lnTo>
                    <a:pt x="35226" y="161432"/>
                  </a:lnTo>
                  <a:lnTo>
                    <a:pt x="9451" y="199586"/>
                  </a:lnTo>
                  <a:lnTo>
                    <a:pt x="0" y="246253"/>
                  </a:lnTo>
                  <a:lnTo>
                    <a:pt x="9451" y="293237"/>
                  </a:lnTo>
                  <a:lnTo>
                    <a:pt x="35226" y="332089"/>
                  </a:lnTo>
                  <a:lnTo>
                    <a:pt x="73455" y="358534"/>
                  </a:lnTo>
                  <a:lnTo>
                    <a:pt x="120269" y="368300"/>
                  </a:lnTo>
                  <a:lnTo>
                    <a:pt x="128004" y="367950"/>
                  </a:lnTo>
                  <a:lnTo>
                    <a:pt x="135763" y="367030"/>
                  </a:lnTo>
                  <a:lnTo>
                    <a:pt x="143521" y="365728"/>
                  </a:lnTo>
                  <a:lnTo>
                    <a:pt x="151257" y="364236"/>
                  </a:lnTo>
                  <a:lnTo>
                    <a:pt x="171855" y="364236"/>
                  </a:lnTo>
                  <a:lnTo>
                    <a:pt x="163752" y="355981"/>
                  </a:lnTo>
                  <a:lnTo>
                    <a:pt x="120269" y="355981"/>
                  </a:lnTo>
                  <a:lnTo>
                    <a:pt x="78025" y="347283"/>
                  </a:lnTo>
                  <a:lnTo>
                    <a:pt x="43783" y="323643"/>
                  </a:lnTo>
                  <a:lnTo>
                    <a:pt x="20828" y="288740"/>
                  </a:lnTo>
                  <a:lnTo>
                    <a:pt x="12446" y="246253"/>
                  </a:lnTo>
                  <a:lnTo>
                    <a:pt x="20828" y="204102"/>
                  </a:lnTo>
                  <a:lnTo>
                    <a:pt x="43783" y="169941"/>
                  </a:lnTo>
                  <a:lnTo>
                    <a:pt x="78025" y="147044"/>
                  </a:lnTo>
                  <a:lnTo>
                    <a:pt x="120269" y="138684"/>
                  </a:lnTo>
                  <a:lnTo>
                    <a:pt x="128524" y="138684"/>
                  </a:lnTo>
                  <a:lnTo>
                    <a:pt x="130556" y="134493"/>
                  </a:lnTo>
                  <a:lnTo>
                    <a:pt x="140073" y="113343"/>
                  </a:lnTo>
                  <a:lnTo>
                    <a:pt x="155448" y="97028"/>
                  </a:lnTo>
                  <a:lnTo>
                    <a:pt x="175490" y="86522"/>
                  </a:lnTo>
                  <a:lnTo>
                    <a:pt x="199009" y="82804"/>
                  </a:lnTo>
                  <a:lnTo>
                    <a:pt x="209296" y="82804"/>
                  </a:lnTo>
                  <a:lnTo>
                    <a:pt x="211455" y="78612"/>
                  </a:lnTo>
                  <a:lnTo>
                    <a:pt x="227832" y="51718"/>
                  </a:lnTo>
                  <a:lnTo>
                    <a:pt x="251031" y="30813"/>
                  </a:lnTo>
                  <a:lnTo>
                    <a:pt x="279302" y="17266"/>
                  </a:lnTo>
                  <a:lnTo>
                    <a:pt x="310896" y="12445"/>
                  </a:lnTo>
                  <a:lnTo>
                    <a:pt x="360586" y="12445"/>
                  </a:lnTo>
                  <a:lnTo>
                    <a:pt x="340989" y="4101"/>
                  </a:lnTo>
                  <a:lnTo>
                    <a:pt x="310896" y="0"/>
                  </a:lnTo>
                  <a:close/>
                </a:path>
                <a:path w="673735" h="422275">
                  <a:moveTo>
                    <a:pt x="155448" y="349757"/>
                  </a:moveTo>
                  <a:lnTo>
                    <a:pt x="120269" y="355981"/>
                  </a:lnTo>
                  <a:lnTo>
                    <a:pt x="163752" y="355981"/>
                  </a:lnTo>
                  <a:lnTo>
                    <a:pt x="159639" y="351789"/>
                  </a:lnTo>
                  <a:lnTo>
                    <a:pt x="155448" y="349757"/>
                  </a:lnTo>
                  <a:close/>
                </a:path>
                <a:path w="673735" h="422275">
                  <a:moveTo>
                    <a:pt x="360586" y="12445"/>
                  </a:moveTo>
                  <a:lnTo>
                    <a:pt x="310896" y="12445"/>
                  </a:lnTo>
                  <a:lnTo>
                    <a:pt x="338587" y="16230"/>
                  </a:lnTo>
                  <a:lnTo>
                    <a:pt x="364505" y="27193"/>
                  </a:lnTo>
                  <a:lnTo>
                    <a:pt x="386923" y="44753"/>
                  </a:lnTo>
                  <a:lnTo>
                    <a:pt x="404113" y="68325"/>
                  </a:lnTo>
                  <a:lnTo>
                    <a:pt x="406273" y="72389"/>
                  </a:lnTo>
                  <a:lnTo>
                    <a:pt x="410337" y="72389"/>
                  </a:lnTo>
                  <a:lnTo>
                    <a:pt x="418496" y="69703"/>
                  </a:lnTo>
                  <a:lnTo>
                    <a:pt x="427227" y="67754"/>
                  </a:lnTo>
                  <a:lnTo>
                    <a:pt x="436340" y="66567"/>
                  </a:lnTo>
                  <a:lnTo>
                    <a:pt x="445643" y="66167"/>
                  </a:lnTo>
                  <a:lnTo>
                    <a:pt x="495776" y="66167"/>
                  </a:lnTo>
                  <a:lnTo>
                    <a:pt x="489414" y="62936"/>
                  </a:lnTo>
                  <a:lnTo>
                    <a:pt x="458247" y="57912"/>
                  </a:lnTo>
                  <a:lnTo>
                    <a:pt x="410337" y="57912"/>
                  </a:lnTo>
                  <a:lnTo>
                    <a:pt x="391888" y="34022"/>
                  </a:lnTo>
                  <a:lnTo>
                    <a:pt x="368379" y="15763"/>
                  </a:lnTo>
                  <a:lnTo>
                    <a:pt x="360586" y="12445"/>
                  </a:lnTo>
                  <a:close/>
                </a:path>
                <a:path w="673735" h="422275">
                  <a:moveTo>
                    <a:pt x="445643" y="55880"/>
                  </a:moveTo>
                  <a:lnTo>
                    <a:pt x="436626" y="55911"/>
                  </a:lnTo>
                  <a:lnTo>
                    <a:pt x="427990" y="56134"/>
                  </a:lnTo>
                  <a:lnTo>
                    <a:pt x="419354" y="56737"/>
                  </a:lnTo>
                  <a:lnTo>
                    <a:pt x="410337" y="57912"/>
                  </a:lnTo>
                  <a:lnTo>
                    <a:pt x="458247" y="57912"/>
                  </a:lnTo>
                  <a:lnTo>
                    <a:pt x="445643" y="55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2871978" y="2932937"/>
              <a:ext cx="673735" cy="422275"/>
            </a:xfrm>
            <a:custGeom>
              <a:avLst/>
              <a:gdLst/>
              <a:ahLst/>
              <a:cxnLst/>
              <a:rect l="l" t="t" r="r" b="b"/>
              <a:pathLst>
                <a:path w="673735" h="422275">
                  <a:moveTo>
                    <a:pt x="279781" y="422148"/>
                  </a:moveTo>
                  <a:lnTo>
                    <a:pt x="243357" y="418332"/>
                  </a:lnTo>
                  <a:lnTo>
                    <a:pt x="209280" y="407146"/>
                  </a:lnTo>
                  <a:lnTo>
                    <a:pt x="178321" y="388983"/>
                  </a:lnTo>
                  <a:lnTo>
                    <a:pt x="151257" y="364236"/>
                  </a:lnTo>
                  <a:lnTo>
                    <a:pt x="143521" y="365728"/>
                  </a:lnTo>
                  <a:lnTo>
                    <a:pt x="135763" y="367030"/>
                  </a:lnTo>
                  <a:lnTo>
                    <a:pt x="128004" y="367950"/>
                  </a:lnTo>
                  <a:lnTo>
                    <a:pt x="120269" y="368300"/>
                  </a:lnTo>
                  <a:lnTo>
                    <a:pt x="73455" y="358534"/>
                  </a:lnTo>
                  <a:lnTo>
                    <a:pt x="35226" y="332089"/>
                  </a:lnTo>
                  <a:lnTo>
                    <a:pt x="9451" y="293237"/>
                  </a:lnTo>
                  <a:lnTo>
                    <a:pt x="0" y="246253"/>
                  </a:lnTo>
                  <a:lnTo>
                    <a:pt x="9451" y="199586"/>
                  </a:lnTo>
                  <a:lnTo>
                    <a:pt x="35226" y="161432"/>
                  </a:lnTo>
                  <a:lnTo>
                    <a:pt x="73455" y="135685"/>
                  </a:lnTo>
                  <a:lnTo>
                    <a:pt x="120269" y="126237"/>
                  </a:lnTo>
                  <a:lnTo>
                    <a:pt x="131947" y="103522"/>
                  </a:lnTo>
                  <a:lnTo>
                    <a:pt x="150256" y="85867"/>
                  </a:lnTo>
                  <a:lnTo>
                    <a:pt x="173257" y="74427"/>
                  </a:lnTo>
                  <a:lnTo>
                    <a:pt x="199009" y="70357"/>
                  </a:lnTo>
                  <a:lnTo>
                    <a:pt x="201041" y="70357"/>
                  </a:lnTo>
                  <a:lnTo>
                    <a:pt x="203073" y="70357"/>
                  </a:lnTo>
                  <a:lnTo>
                    <a:pt x="221099" y="41040"/>
                  </a:lnTo>
                  <a:lnTo>
                    <a:pt x="246126" y="18891"/>
                  </a:lnTo>
                  <a:lnTo>
                    <a:pt x="276582" y="4885"/>
                  </a:lnTo>
                  <a:lnTo>
                    <a:pt x="310896" y="0"/>
                  </a:lnTo>
                  <a:lnTo>
                    <a:pt x="340989" y="4101"/>
                  </a:lnTo>
                  <a:lnTo>
                    <a:pt x="368379" y="15763"/>
                  </a:lnTo>
                  <a:lnTo>
                    <a:pt x="391888" y="34022"/>
                  </a:lnTo>
                  <a:lnTo>
                    <a:pt x="410337" y="57912"/>
                  </a:lnTo>
                  <a:lnTo>
                    <a:pt x="419354" y="56737"/>
                  </a:lnTo>
                  <a:lnTo>
                    <a:pt x="427990" y="56134"/>
                  </a:lnTo>
                  <a:lnTo>
                    <a:pt x="436626" y="55911"/>
                  </a:lnTo>
                  <a:lnTo>
                    <a:pt x="445643" y="55880"/>
                  </a:lnTo>
                  <a:lnTo>
                    <a:pt x="489414" y="62936"/>
                  </a:lnTo>
                  <a:lnTo>
                    <a:pt x="528542" y="82803"/>
                  </a:lnTo>
                  <a:lnTo>
                    <a:pt x="559907" y="113530"/>
                  </a:lnTo>
                  <a:lnTo>
                    <a:pt x="580389" y="153162"/>
                  </a:lnTo>
                  <a:lnTo>
                    <a:pt x="616815" y="165879"/>
                  </a:lnTo>
                  <a:lnTo>
                    <a:pt x="646430" y="189849"/>
                  </a:lnTo>
                  <a:lnTo>
                    <a:pt x="666329" y="222367"/>
                  </a:lnTo>
                  <a:lnTo>
                    <a:pt x="673608" y="260731"/>
                  </a:lnTo>
                  <a:lnTo>
                    <a:pt x="664890" y="303218"/>
                  </a:lnTo>
                  <a:lnTo>
                    <a:pt x="641207" y="338121"/>
                  </a:lnTo>
                  <a:lnTo>
                    <a:pt x="606260" y="361761"/>
                  </a:lnTo>
                  <a:lnTo>
                    <a:pt x="563752" y="370459"/>
                  </a:lnTo>
                  <a:lnTo>
                    <a:pt x="559562" y="370459"/>
                  </a:lnTo>
                  <a:lnTo>
                    <a:pt x="555498" y="370459"/>
                  </a:lnTo>
                  <a:lnTo>
                    <a:pt x="553338" y="370459"/>
                  </a:lnTo>
                  <a:lnTo>
                    <a:pt x="532921" y="389778"/>
                  </a:lnTo>
                  <a:lnTo>
                    <a:pt x="509349" y="404050"/>
                  </a:lnTo>
                  <a:lnTo>
                    <a:pt x="483419" y="412892"/>
                  </a:lnTo>
                  <a:lnTo>
                    <a:pt x="455930" y="415925"/>
                  </a:lnTo>
                  <a:lnTo>
                    <a:pt x="434659" y="414057"/>
                  </a:lnTo>
                  <a:lnTo>
                    <a:pt x="414543" y="408701"/>
                  </a:lnTo>
                  <a:lnTo>
                    <a:pt x="395976" y="400226"/>
                  </a:lnTo>
                  <a:lnTo>
                    <a:pt x="379349" y="389000"/>
                  </a:lnTo>
                  <a:lnTo>
                    <a:pt x="356487" y="403824"/>
                  </a:lnTo>
                  <a:lnTo>
                    <a:pt x="331898" y="414147"/>
                  </a:lnTo>
                  <a:lnTo>
                    <a:pt x="306143" y="420183"/>
                  </a:lnTo>
                  <a:lnTo>
                    <a:pt x="279781" y="422148"/>
                  </a:lnTo>
                  <a:close/>
                </a:path>
                <a:path w="673735" h="422275">
                  <a:moveTo>
                    <a:pt x="155448" y="349757"/>
                  </a:moveTo>
                  <a:lnTo>
                    <a:pt x="159639" y="351789"/>
                  </a:lnTo>
                  <a:lnTo>
                    <a:pt x="183929" y="376537"/>
                  </a:lnTo>
                  <a:lnTo>
                    <a:pt x="212709" y="394700"/>
                  </a:lnTo>
                  <a:lnTo>
                    <a:pt x="244988" y="405886"/>
                  </a:lnTo>
                  <a:lnTo>
                    <a:pt x="279781" y="409701"/>
                  </a:lnTo>
                  <a:lnTo>
                    <a:pt x="305792" y="407739"/>
                  </a:lnTo>
                  <a:lnTo>
                    <a:pt x="330612" y="401716"/>
                  </a:lnTo>
                  <a:lnTo>
                    <a:pt x="353861" y="391431"/>
                  </a:lnTo>
                  <a:lnTo>
                    <a:pt x="375158" y="376681"/>
                  </a:lnTo>
                  <a:lnTo>
                    <a:pt x="379349" y="374523"/>
                  </a:lnTo>
                  <a:lnTo>
                    <a:pt x="383413" y="376681"/>
                  </a:lnTo>
                  <a:lnTo>
                    <a:pt x="399690" y="388691"/>
                  </a:lnTo>
                  <a:lnTo>
                    <a:pt x="417337" y="397033"/>
                  </a:lnTo>
                  <a:lnTo>
                    <a:pt x="436151" y="401899"/>
                  </a:lnTo>
                  <a:lnTo>
                    <a:pt x="455930" y="403479"/>
                  </a:lnTo>
                  <a:lnTo>
                    <a:pt x="481558" y="400478"/>
                  </a:lnTo>
                  <a:lnTo>
                    <a:pt x="505221" y="391858"/>
                  </a:lnTo>
                  <a:lnTo>
                    <a:pt x="526528" y="378190"/>
                  </a:lnTo>
                  <a:lnTo>
                    <a:pt x="545084" y="360044"/>
                  </a:lnTo>
                  <a:lnTo>
                    <a:pt x="547116" y="358013"/>
                  </a:lnTo>
                  <a:lnTo>
                    <a:pt x="551307" y="358013"/>
                  </a:lnTo>
                  <a:lnTo>
                    <a:pt x="563752" y="358013"/>
                  </a:lnTo>
                  <a:lnTo>
                    <a:pt x="601690" y="350385"/>
                  </a:lnTo>
                  <a:lnTo>
                    <a:pt x="632650" y="329564"/>
                  </a:lnTo>
                  <a:lnTo>
                    <a:pt x="653514" y="298648"/>
                  </a:lnTo>
                  <a:lnTo>
                    <a:pt x="661162" y="260731"/>
                  </a:lnTo>
                  <a:lnTo>
                    <a:pt x="654552" y="225490"/>
                  </a:lnTo>
                  <a:lnTo>
                    <a:pt x="636285" y="196072"/>
                  </a:lnTo>
                  <a:lnTo>
                    <a:pt x="608709" y="175202"/>
                  </a:lnTo>
                  <a:lnTo>
                    <a:pt x="574167" y="165607"/>
                  </a:lnTo>
                  <a:lnTo>
                    <a:pt x="569976" y="163449"/>
                  </a:lnTo>
                  <a:lnTo>
                    <a:pt x="569976" y="161417"/>
                  </a:lnTo>
                  <a:lnTo>
                    <a:pt x="551691" y="122959"/>
                  </a:lnTo>
                  <a:lnTo>
                    <a:pt x="523335" y="92837"/>
                  </a:lnTo>
                  <a:lnTo>
                    <a:pt x="487215" y="73191"/>
                  </a:lnTo>
                  <a:lnTo>
                    <a:pt x="445643" y="66167"/>
                  </a:lnTo>
                  <a:lnTo>
                    <a:pt x="436340" y="66567"/>
                  </a:lnTo>
                  <a:lnTo>
                    <a:pt x="427227" y="67754"/>
                  </a:lnTo>
                  <a:lnTo>
                    <a:pt x="418496" y="69703"/>
                  </a:lnTo>
                  <a:lnTo>
                    <a:pt x="410337" y="72389"/>
                  </a:lnTo>
                  <a:lnTo>
                    <a:pt x="406273" y="72389"/>
                  </a:lnTo>
                  <a:lnTo>
                    <a:pt x="404113" y="68325"/>
                  </a:lnTo>
                  <a:lnTo>
                    <a:pt x="386923" y="44753"/>
                  </a:lnTo>
                  <a:lnTo>
                    <a:pt x="364505" y="27193"/>
                  </a:lnTo>
                  <a:lnTo>
                    <a:pt x="338587" y="16230"/>
                  </a:lnTo>
                  <a:lnTo>
                    <a:pt x="310896" y="12445"/>
                  </a:lnTo>
                  <a:lnTo>
                    <a:pt x="279302" y="17266"/>
                  </a:lnTo>
                  <a:lnTo>
                    <a:pt x="251031" y="30813"/>
                  </a:lnTo>
                  <a:lnTo>
                    <a:pt x="227832" y="51718"/>
                  </a:lnTo>
                  <a:lnTo>
                    <a:pt x="211455" y="78612"/>
                  </a:lnTo>
                  <a:lnTo>
                    <a:pt x="209296" y="82804"/>
                  </a:lnTo>
                  <a:lnTo>
                    <a:pt x="205232" y="82804"/>
                  </a:lnTo>
                  <a:lnTo>
                    <a:pt x="199009" y="82804"/>
                  </a:lnTo>
                  <a:lnTo>
                    <a:pt x="175490" y="86522"/>
                  </a:lnTo>
                  <a:lnTo>
                    <a:pt x="155448" y="97028"/>
                  </a:lnTo>
                  <a:lnTo>
                    <a:pt x="140073" y="113343"/>
                  </a:lnTo>
                  <a:lnTo>
                    <a:pt x="130556" y="134493"/>
                  </a:lnTo>
                  <a:lnTo>
                    <a:pt x="128524" y="138684"/>
                  </a:lnTo>
                  <a:lnTo>
                    <a:pt x="128524" y="138684"/>
                  </a:lnTo>
                  <a:lnTo>
                    <a:pt x="120269" y="138684"/>
                  </a:lnTo>
                  <a:lnTo>
                    <a:pt x="78025" y="147044"/>
                  </a:lnTo>
                  <a:lnTo>
                    <a:pt x="43783" y="169941"/>
                  </a:lnTo>
                  <a:lnTo>
                    <a:pt x="20828" y="204102"/>
                  </a:lnTo>
                  <a:lnTo>
                    <a:pt x="12446" y="246253"/>
                  </a:lnTo>
                  <a:lnTo>
                    <a:pt x="20828" y="288740"/>
                  </a:lnTo>
                  <a:lnTo>
                    <a:pt x="43783" y="323643"/>
                  </a:lnTo>
                  <a:lnTo>
                    <a:pt x="78025" y="347283"/>
                  </a:lnTo>
                  <a:lnTo>
                    <a:pt x="120269" y="355981"/>
                  </a:lnTo>
                  <a:lnTo>
                    <a:pt x="128323" y="355611"/>
                  </a:lnTo>
                  <a:lnTo>
                    <a:pt x="136794" y="354647"/>
                  </a:lnTo>
                  <a:lnTo>
                    <a:pt x="145289" y="353302"/>
                  </a:lnTo>
                  <a:lnTo>
                    <a:pt x="153416" y="351789"/>
                  </a:lnTo>
                  <a:lnTo>
                    <a:pt x="155448" y="349757"/>
                  </a:lnTo>
                  <a:close/>
                </a:path>
              </a:pathLst>
            </a:custGeom>
            <a:ln w="137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267708" y="4553373"/>
            <a:ext cx="70527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13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67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67" b="1" spc="-13" dirty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sz="1867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867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344153" y="6640305"/>
            <a:ext cx="270340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Microsoft Sans Serif"/>
                <a:cs typeface="Microsoft Sans Serif"/>
              </a:rPr>
              <a:t>State</a:t>
            </a:r>
            <a:r>
              <a:rPr sz="1067" spc="7" dirty="0">
                <a:latin typeface="Microsoft Sans Serif"/>
                <a:cs typeface="Microsoft Sans Serif"/>
              </a:rPr>
              <a:t> </a:t>
            </a:r>
            <a:r>
              <a:rPr sz="1067" spc="-7" dirty="0">
                <a:latin typeface="Microsoft Sans Serif"/>
                <a:cs typeface="Microsoft Sans Serif"/>
              </a:rPr>
              <a:t>of</a:t>
            </a:r>
            <a:r>
              <a:rPr sz="1067" spc="20" dirty="0">
                <a:latin typeface="Microsoft Sans Serif"/>
                <a:cs typeface="Microsoft Sans Serif"/>
              </a:rPr>
              <a:t> </a:t>
            </a:r>
            <a:r>
              <a:rPr sz="1067" dirty="0">
                <a:latin typeface="Microsoft Sans Serif"/>
                <a:cs typeface="Microsoft Sans Serif"/>
              </a:rPr>
              <a:t>App</a:t>
            </a:r>
            <a:r>
              <a:rPr sz="1067" spc="27" dirty="0">
                <a:latin typeface="Microsoft Sans Serif"/>
                <a:cs typeface="Microsoft Sans Serif"/>
              </a:rPr>
              <a:t> </a:t>
            </a:r>
            <a:r>
              <a:rPr sz="1067" spc="-7" dirty="0">
                <a:latin typeface="Microsoft Sans Serif"/>
                <a:cs typeface="Microsoft Sans Serif"/>
              </a:rPr>
              <a:t>development</a:t>
            </a:r>
            <a:r>
              <a:rPr sz="1067" spc="33" dirty="0">
                <a:latin typeface="Microsoft Sans Serif"/>
                <a:cs typeface="Microsoft Sans Serif"/>
              </a:rPr>
              <a:t> </a:t>
            </a:r>
            <a:r>
              <a:rPr sz="1067" spc="-7" dirty="0">
                <a:latin typeface="Microsoft Sans Serif"/>
                <a:cs typeface="Microsoft Sans Serif"/>
              </a:rPr>
              <a:t>Survey:</a:t>
            </a:r>
            <a:r>
              <a:rPr sz="1067" spc="320" dirty="0">
                <a:latin typeface="Microsoft Sans Serif"/>
                <a:cs typeface="Microsoft Sans Serif"/>
              </a:rPr>
              <a:t> </a:t>
            </a:r>
            <a:r>
              <a:rPr sz="1067" dirty="0">
                <a:latin typeface="Microsoft Sans Serif"/>
                <a:cs typeface="Microsoft Sans Serif"/>
              </a:rPr>
              <a:t>Q1</a:t>
            </a:r>
            <a:r>
              <a:rPr sz="1067" spc="27" dirty="0">
                <a:latin typeface="Microsoft Sans Serif"/>
                <a:cs typeface="Microsoft Sans Serif"/>
              </a:rPr>
              <a:t> </a:t>
            </a:r>
            <a:r>
              <a:rPr sz="1067" spc="-7" dirty="0">
                <a:latin typeface="Microsoft Sans Serif"/>
                <a:cs typeface="Microsoft Sans Serif"/>
              </a:rPr>
              <a:t>2016</a:t>
            </a:r>
            <a:endParaRPr sz="106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0599" y="6428976"/>
            <a:ext cx="20489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solidFill>
                  <a:srgbClr val="797979"/>
                </a:solidFill>
                <a:latin typeface="Microsoft Sans Serif"/>
                <a:cs typeface="Microsoft Sans Serif"/>
              </a:rPr>
              <a:t>23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599" y="327661"/>
            <a:ext cx="10776373" cy="67460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4267" dirty="0">
                <a:solidFill>
                  <a:srgbClr val="1AAAF8"/>
                </a:solidFill>
                <a:latin typeface="Microsoft Sans Serif"/>
                <a:cs typeface="Microsoft Sans Serif"/>
              </a:rPr>
              <a:t>Docker</a:t>
            </a:r>
            <a:r>
              <a:rPr sz="4267" spc="27" dirty="0">
                <a:solidFill>
                  <a:srgbClr val="1AAAF8"/>
                </a:solidFill>
                <a:latin typeface="Microsoft Sans Serif"/>
                <a:cs typeface="Microsoft Sans Serif"/>
              </a:rPr>
              <a:t> </a:t>
            </a:r>
            <a:r>
              <a:rPr sz="4267" spc="-7" dirty="0">
                <a:solidFill>
                  <a:srgbClr val="1AAAF8"/>
                </a:solidFill>
                <a:latin typeface="Microsoft Sans Serif"/>
                <a:cs typeface="Microsoft Sans Serif"/>
              </a:rPr>
              <a:t>delivers</a:t>
            </a:r>
            <a:r>
              <a:rPr sz="4267" spc="20" dirty="0">
                <a:solidFill>
                  <a:srgbClr val="1AAAF8"/>
                </a:solidFill>
                <a:latin typeface="Microsoft Sans Serif"/>
                <a:cs typeface="Microsoft Sans Serif"/>
              </a:rPr>
              <a:t> </a:t>
            </a:r>
            <a:r>
              <a:rPr sz="4267" dirty="0">
                <a:solidFill>
                  <a:srgbClr val="1AAAF8"/>
                </a:solidFill>
                <a:latin typeface="Microsoft Sans Serif"/>
                <a:cs typeface="Microsoft Sans Serif"/>
              </a:rPr>
              <a:t>speed,</a:t>
            </a:r>
            <a:r>
              <a:rPr sz="4267" spc="20" dirty="0">
                <a:solidFill>
                  <a:srgbClr val="1AAAF8"/>
                </a:solidFill>
                <a:latin typeface="Microsoft Sans Serif"/>
                <a:cs typeface="Microsoft Sans Serif"/>
              </a:rPr>
              <a:t> </a:t>
            </a:r>
            <a:r>
              <a:rPr sz="4267" spc="-20" dirty="0">
                <a:solidFill>
                  <a:srgbClr val="1AAAF8"/>
                </a:solidFill>
                <a:latin typeface="Microsoft Sans Serif"/>
                <a:cs typeface="Microsoft Sans Serif"/>
              </a:rPr>
              <a:t>flexibility</a:t>
            </a:r>
            <a:r>
              <a:rPr sz="4267" spc="73" dirty="0">
                <a:solidFill>
                  <a:srgbClr val="1AAAF8"/>
                </a:solidFill>
                <a:latin typeface="Microsoft Sans Serif"/>
                <a:cs typeface="Microsoft Sans Serif"/>
              </a:rPr>
              <a:t> </a:t>
            </a:r>
            <a:r>
              <a:rPr sz="4267" spc="-7" dirty="0">
                <a:solidFill>
                  <a:srgbClr val="1AAAF8"/>
                </a:solidFill>
                <a:latin typeface="Microsoft Sans Serif"/>
                <a:cs typeface="Microsoft Sans Serif"/>
              </a:rPr>
              <a:t>and</a:t>
            </a:r>
            <a:r>
              <a:rPr sz="4267" spc="27" dirty="0">
                <a:solidFill>
                  <a:srgbClr val="1AAAF8"/>
                </a:solidFill>
                <a:latin typeface="Microsoft Sans Serif"/>
                <a:cs typeface="Microsoft Sans Serif"/>
              </a:rPr>
              <a:t> </a:t>
            </a:r>
            <a:r>
              <a:rPr sz="4267" spc="-7" dirty="0">
                <a:solidFill>
                  <a:srgbClr val="1AAAF8"/>
                </a:solidFill>
                <a:latin typeface="Microsoft Sans Serif"/>
                <a:cs typeface="Microsoft Sans Serif"/>
              </a:rPr>
              <a:t>savings</a:t>
            </a:r>
            <a:endParaRPr sz="4267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45423" y="1511807"/>
            <a:ext cx="3362960" cy="1869440"/>
            <a:chOff x="6259067" y="1133855"/>
            <a:chExt cx="2522220" cy="1402080"/>
          </a:xfrm>
        </p:grpSpPr>
        <p:sp>
          <p:nvSpPr>
            <p:cNvPr id="5" name="object 5"/>
            <p:cNvSpPr/>
            <p:nvPr/>
          </p:nvSpPr>
          <p:spPr>
            <a:xfrm>
              <a:off x="6259067" y="1133855"/>
              <a:ext cx="2522220" cy="1402080"/>
            </a:xfrm>
            <a:custGeom>
              <a:avLst/>
              <a:gdLst/>
              <a:ahLst/>
              <a:cxnLst/>
              <a:rect l="l" t="t" r="r" b="b"/>
              <a:pathLst>
                <a:path w="2522220" h="1402080">
                  <a:moveTo>
                    <a:pt x="2522220" y="0"/>
                  </a:moveTo>
                  <a:lnTo>
                    <a:pt x="0" y="0"/>
                  </a:lnTo>
                  <a:lnTo>
                    <a:pt x="0" y="1264793"/>
                  </a:lnTo>
                  <a:lnTo>
                    <a:pt x="981456" y="1264793"/>
                  </a:lnTo>
                  <a:lnTo>
                    <a:pt x="1261110" y="1402080"/>
                  </a:lnTo>
                  <a:lnTo>
                    <a:pt x="1540764" y="1264793"/>
                  </a:lnTo>
                  <a:lnTo>
                    <a:pt x="2522220" y="1264793"/>
                  </a:lnTo>
                  <a:lnTo>
                    <a:pt x="2522220" y="0"/>
                  </a:lnTo>
                  <a:close/>
                </a:path>
              </a:pathLst>
            </a:custGeom>
            <a:solidFill>
              <a:srgbClr val="845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7244333" y="1325117"/>
              <a:ext cx="655320" cy="481965"/>
            </a:xfrm>
            <a:custGeom>
              <a:avLst/>
              <a:gdLst/>
              <a:ahLst/>
              <a:cxnLst/>
              <a:rect l="l" t="t" r="r" b="b"/>
              <a:pathLst>
                <a:path w="655320" h="481964">
                  <a:moveTo>
                    <a:pt x="655320" y="334645"/>
                  </a:moveTo>
                  <a:lnTo>
                    <a:pt x="655320" y="0"/>
                  </a:lnTo>
                  <a:lnTo>
                    <a:pt x="0" y="0"/>
                  </a:lnTo>
                  <a:lnTo>
                    <a:pt x="0" y="481584"/>
                  </a:lnTo>
                  <a:lnTo>
                    <a:pt x="350266" y="481584"/>
                  </a:lnTo>
                  <a:lnTo>
                    <a:pt x="655320" y="481584"/>
                  </a:lnTo>
                  <a:lnTo>
                    <a:pt x="655320" y="334645"/>
                  </a:lnTo>
                  <a:close/>
                </a:path>
                <a:path w="655320" h="481964">
                  <a:moveTo>
                    <a:pt x="0" y="62484"/>
                  </a:moveTo>
                  <a:lnTo>
                    <a:pt x="655320" y="62484"/>
                  </a:lnTo>
                  <a:lnTo>
                    <a:pt x="655320" y="0"/>
                  </a:lnTo>
                  <a:lnTo>
                    <a:pt x="0" y="0"/>
                  </a:lnTo>
                  <a:lnTo>
                    <a:pt x="0" y="62484"/>
                  </a:lnTo>
                  <a:close/>
                </a:path>
                <a:path w="655320" h="481964">
                  <a:moveTo>
                    <a:pt x="22860" y="35052"/>
                  </a:moveTo>
                  <a:lnTo>
                    <a:pt x="44450" y="35052"/>
                  </a:lnTo>
                </a:path>
                <a:path w="655320" h="481964">
                  <a:moveTo>
                    <a:pt x="60960" y="35052"/>
                  </a:moveTo>
                  <a:lnTo>
                    <a:pt x="82550" y="35052"/>
                  </a:lnTo>
                </a:path>
                <a:path w="655320" h="481964">
                  <a:moveTo>
                    <a:pt x="94488" y="35052"/>
                  </a:moveTo>
                  <a:lnTo>
                    <a:pt x="116077" y="35052"/>
                  </a:lnTo>
                </a:path>
                <a:path w="655320" h="481964">
                  <a:moveTo>
                    <a:pt x="44196" y="338328"/>
                  </a:moveTo>
                  <a:lnTo>
                    <a:pt x="405384" y="338328"/>
                  </a:lnTo>
                  <a:lnTo>
                    <a:pt x="405384" y="124968"/>
                  </a:lnTo>
                  <a:lnTo>
                    <a:pt x="44196" y="124968"/>
                  </a:lnTo>
                  <a:lnTo>
                    <a:pt x="44196" y="338328"/>
                  </a:lnTo>
                  <a:close/>
                </a:path>
                <a:path w="655320" h="481964">
                  <a:moveTo>
                    <a:pt x="44196" y="446532"/>
                  </a:moveTo>
                  <a:lnTo>
                    <a:pt x="405384" y="446532"/>
                  </a:lnTo>
                  <a:lnTo>
                    <a:pt x="405384" y="373380"/>
                  </a:lnTo>
                  <a:lnTo>
                    <a:pt x="44196" y="373380"/>
                  </a:lnTo>
                  <a:lnTo>
                    <a:pt x="44196" y="446532"/>
                  </a:lnTo>
                  <a:close/>
                </a:path>
                <a:path w="655320" h="481964">
                  <a:moveTo>
                    <a:pt x="449580" y="199644"/>
                  </a:moveTo>
                  <a:lnTo>
                    <a:pt x="620268" y="199644"/>
                  </a:lnTo>
                  <a:lnTo>
                    <a:pt x="620268" y="124968"/>
                  </a:lnTo>
                  <a:lnTo>
                    <a:pt x="449580" y="124968"/>
                  </a:lnTo>
                  <a:lnTo>
                    <a:pt x="449580" y="199644"/>
                  </a:lnTo>
                  <a:close/>
                </a:path>
                <a:path w="655320" h="481964">
                  <a:moveTo>
                    <a:pt x="449580" y="326136"/>
                  </a:moveTo>
                  <a:lnTo>
                    <a:pt x="620268" y="326136"/>
                  </a:lnTo>
                  <a:lnTo>
                    <a:pt x="620268" y="252984"/>
                  </a:lnTo>
                  <a:lnTo>
                    <a:pt x="449580" y="252984"/>
                  </a:lnTo>
                  <a:lnTo>
                    <a:pt x="449580" y="326136"/>
                  </a:lnTo>
                  <a:close/>
                </a:path>
                <a:path w="655320" h="481964">
                  <a:moveTo>
                    <a:pt x="445008" y="446532"/>
                  </a:moveTo>
                  <a:lnTo>
                    <a:pt x="615696" y="446532"/>
                  </a:lnTo>
                  <a:lnTo>
                    <a:pt x="615696" y="373380"/>
                  </a:lnTo>
                  <a:lnTo>
                    <a:pt x="445008" y="373380"/>
                  </a:lnTo>
                  <a:lnTo>
                    <a:pt x="445008" y="446532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295647" y="1511807"/>
            <a:ext cx="3362960" cy="1869440"/>
            <a:chOff x="3221735" y="1133855"/>
            <a:chExt cx="2522220" cy="1402080"/>
          </a:xfrm>
        </p:grpSpPr>
        <p:sp>
          <p:nvSpPr>
            <p:cNvPr id="8" name="object 8"/>
            <p:cNvSpPr/>
            <p:nvPr/>
          </p:nvSpPr>
          <p:spPr>
            <a:xfrm>
              <a:off x="3221735" y="1133855"/>
              <a:ext cx="2522220" cy="1402080"/>
            </a:xfrm>
            <a:custGeom>
              <a:avLst/>
              <a:gdLst/>
              <a:ahLst/>
              <a:cxnLst/>
              <a:rect l="l" t="t" r="r" b="b"/>
              <a:pathLst>
                <a:path w="2522220" h="1402080">
                  <a:moveTo>
                    <a:pt x="2522219" y="0"/>
                  </a:moveTo>
                  <a:lnTo>
                    <a:pt x="0" y="0"/>
                  </a:lnTo>
                  <a:lnTo>
                    <a:pt x="0" y="1264793"/>
                  </a:lnTo>
                  <a:lnTo>
                    <a:pt x="981455" y="1264793"/>
                  </a:lnTo>
                  <a:lnTo>
                    <a:pt x="1261110" y="1402080"/>
                  </a:lnTo>
                  <a:lnTo>
                    <a:pt x="1540764" y="1264793"/>
                  </a:lnTo>
                  <a:lnTo>
                    <a:pt x="2522219" y="1264793"/>
                  </a:lnTo>
                  <a:lnTo>
                    <a:pt x="2522219" y="0"/>
                  </a:lnTo>
                  <a:close/>
                </a:path>
              </a:pathLst>
            </a:custGeom>
            <a:solidFill>
              <a:srgbClr val="244355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4211573" y="1290065"/>
              <a:ext cx="564515" cy="578485"/>
            </a:xfrm>
            <a:custGeom>
              <a:avLst/>
              <a:gdLst/>
              <a:ahLst/>
              <a:cxnLst/>
              <a:rect l="l" t="t" r="r" b="b"/>
              <a:pathLst>
                <a:path w="564514" h="578485">
                  <a:moveTo>
                    <a:pt x="0" y="288798"/>
                  </a:moveTo>
                  <a:lnTo>
                    <a:pt x="3690" y="241950"/>
                  </a:lnTo>
                  <a:lnTo>
                    <a:pt x="14374" y="197510"/>
                  </a:lnTo>
                  <a:lnTo>
                    <a:pt x="31471" y="156072"/>
                  </a:lnTo>
                  <a:lnTo>
                    <a:pt x="54400" y="118231"/>
                  </a:lnTo>
                  <a:lnTo>
                    <a:pt x="82581" y="84581"/>
                  </a:lnTo>
                  <a:lnTo>
                    <a:pt x="115433" y="55717"/>
                  </a:lnTo>
                  <a:lnTo>
                    <a:pt x="152376" y="32232"/>
                  </a:lnTo>
                  <a:lnTo>
                    <a:pt x="192828" y="14721"/>
                  </a:lnTo>
                  <a:lnTo>
                    <a:pt x="236210" y="3779"/>
                  </a:lnTo>
                  <a:lnTo>
                    <a:pt x="281939" y="0"/>
                  </a:lnTo>
                  <a:lnTo>
                    <a:pt x="327669" y="3779"/>
                  </a:lnTo>
                  <a:lnTo>
                    <a:pt x="371051" y="14721"/>
                  </a:lnTo>
                  <a:lnTo>
                    <a:pt x="411503" y="32232"/>
                  </a:lnTo>
                  <a:lnTo>
                    <a:pt x="448446" y="55717"/>
                  </a:lnTo>
                  <a:lnTo>
                    <a:pt x="481298" y="84582"/>
                  </a:lnTo>
                  <a:lnTo>
                    <a:pt x="509479" y="118231"/>
                  </a:lnTo>
                  <a:lnTo>
                    <a:pt x="532408" y="156072"/>
                  </a:lnTo>
                  <a:lnTo>
                    <a:pt x="549505" y="197510"/>
                  </a:lnTo>
                  <a:lnTo>
                    <a:pt x="560189" y="241950"/>
                  </a:lnTo>
                  <a:lnTo>
                    <a:pt x="563879" y="288798"/>
                  </a:lnTo>
                  <a:lnTo>
                    <a:pt x="560189" y="335645"/>
                  </a:lnTo>
                  <a:lnTo>
                    <a:pt x="549505" y="380085"/>
                  </a:lnTo>
                  <a:lnTo>
                    <a:pt x="532408" y="421523"/>
                  </a:lnTo>
                  <a:lnTo>
                    <a:pt x="509479" y="459364"/>
                  </a:lnTo>
                  <a:lnTo>
                    <a:pt x="481298" y="493014"/>
                  </a:lnTo>
                  <a:lnTo>
                    <a:pt x="448446" y="521878"/>
                  </a:lnTo>
                  <a:lnTo>
                    <a:pt x="411503" y="545363"/>
                  </a:lnTo>
                  <a:lnTo>
                    <a:pt x="371051" y="562874"/>
                  </a:lnTo>
                  <a:lnTo>
                    <a:pt x="327669" y="573816"/>
                  </a:lnTo>
                  <a:lnTo>
                    <a:pt x="281939" y="577596"/>
                  </a:lnTo>
                  <a:lnTo>
                    <a:pt x="236210" y="573816"/>
                  </a:lnTo>
                  <a:lnTo>
                    <a:pt x="192828" y="562874"/>
                  </a:lnTo>
                  <a:lnTo>
                    <a:pt x="152376" y="545363"/>
                  </a:lnTo>
                  <a:lnTo>
                    <a:pt x="115433" y="521878"/>
                  </a:lnTo>
                  <a:lnTo>
                    <a:pt x="82581" y="493013"/>
                  </a:lnTo>
                  <a:lnTo>
                    <a:pt x="54400" y="459364"/>
                  </a:lnTo>
                  <a:lnTo>
                    <a:pt x="31471" y="421523"/>
                  </a:lnTo>
                  <a:lnTo>
                    <a:pt x="14374" y="380085"/>
                  </a:lnTo>
                  <a:lnTo>
                    <a:pt x="3690" y="335645"/>
                  </a:lnTo>
                  <a:lnTo>
                    <a:pt x="0" y="288798"/>
                  </a:lnTo>
                  <a:close/>
                </a:path>
                <a:path w="564514" h="578485">
                  <a:moveTo>
                    <a:pt x="281939" y="0"/>
                  </a:moveTo>
                  <a:lnTo>
                    <a:pt x="281939" y="577976"/>
                  </a:lnTo>
                </a:path>
                <a:path w="564514" h="578485">
                  <a:moveTo>
                    <a:pt x="0" y="291084"/>
                  </a:moveTo>
                  <a:lnTo>
                    <a:pt x="564261" y="291084"/>
                  </a:lnTo>
                </a:path>
                <a:path w="564514" h="578485">
                  <a:moveTo>
                    <a:pt x="481584" y="89916"/>
                  </a:moveTo>
                  <a:lnTo>
                    <a:pt x="443960" y="115883"/>
                  </a:lnTo>
                  <a:lnTo>
                    <a:pt x="396716" y="136112"/>
                  </a:lnTo>
                  <a:lnTo>
                    <a:pt x="341995" y="149244"/>
                  </a:lnTo>
                  <a:lnTo>
                    <a:pt x="281939" y="153924"/>
                  </a:lnTo>
                  <a:lnTo>
                    <a:pt x="221884" y="149244"/>
                  </a:lnTo>
                  <a:lnTo>
                    <a:pt x="167163" y="136112"/>
                  </a:lnTo>
                  <a:lnTo>
                    <a:pt x="119919" y="115883"/>
                  </a:lnTo>
                  <a:lnTo>
                    <a:pt x="82296" y="89916"/>
                  </a:lnTo>
                </a:path>
                <a:path w="564514" h="578485">
                  <a:moveTo>
                    <a:pt x="481584" y="490728"/>
                  </a:moveTo>
                  <a:lnTo>
                    <a:pt x="443960" y="463051"/>
                  </a:lnTo>
                  <a:lnTo>
                    <a:pt x="396716" y="441912"/>
                  </a:lnTo>
                  <a:lnTo>
                    <a:pt x="341995" y="428416"/>
                  </a:lnTo>
                  <a:lnTo>
                    <a:pt x="281939" y="423672"/>
                  </a:lnTo>
                  <a:lnTo>
                    <a:pt x="221884" y="428416"/>
                  </a:lnTo>
                  <a:lnTo>
                    <a:pt x="167163" y="441912"/>
                  </a:lnTo>
                  <a:lnTo>
                    <a:pt x="119919" y="463051"/>
                  </a:lnTo>
                  <a:lnTo>
                    <a:pt x="82296" y="490728"/>
                  </a:lnTo>
                </a:path>
                <a:path w="564514" h="578485">
                  <a:moveTo>
                    <a:pt x="280415" y="576072"/>
                  </a:moveTo>
                  <a:lnTo>
                    <a:pt x="245617" y="547309"/>
                  </a:lnTo>
                  <a:lnTo>
                    <a:pt x="215075" y="513719"/>
                  </a:lnTo>
                  <a:lnTo>
                    <a:pt x="189189" y="475807"/>
                  </a:lnTo>
                  <a:lnTo>
                    <a:pt x="168359" y="434082"/>
                  </a:lnTo>
                  <a:lnTo>
                    <a:pt x="152986" y="389048"/>
                  </a:lnTo>
                  <a:lnTo>
                    <a:pt x="143469" y="341213"/>
                  </a:lnTo>
                  <a:lnTo>
                    <a:pt x="140208" y="291084"/>
                  </a:lnTo>
                  <a:lnTo>
                    <a:pt x="143469" y="240954"/>
                  </a:lnTo>
                  <a:lnTo>
                    <a:pt x="152986" y="193119"/>
                  </a:lnTo>
                  <a:lnTo>
                    <a:pt x="168359" y="148085"/>
                  </a:lnTo>
                  <a:lnTo>
                    <a:pt x="189189" y="106360"/>
                  </a:lnTo>
                  <a:lnTo>
                    <a:pt x="215075" y="68448"/>
                  </a:lnTo>
                  <a:lnTo>
                    <a:pt x="245617" y="34858"/>
                  </a:lnTo>
                  <a:lnTo>
                    <a:pt x="280415" y="6096"/>
                  </a:lnTo>
                </a:path>
                <a:path w="564514" h="578485">
                  <a:moveTo>
                    <a:pt x="289560" y="576072"/>
                  </a:moveTo>
                  <a:lnTo>
                    <a:pt x="324358" y="547309"/>
                  </a:lnTo>
                  <a:lnTo>
                    <a:pt x="354900" y="513719"/>
                  </a:lnTo>
                  <a:lnTo>
                    <a:pt x="380786" y="475807"/>
                  </a:lnTo>
                  <a:lnTo>
                    <a:pt x="401616" y="434082"/>
                  </a:lnTo>
                  <a:lnTo>
                    <a:pt x="416989" y="389048"/>
                  </a:lnTo>
                  <a:lnTo>
                    <a:pt x="426506" y="341213"/>
                  </a:lnTo>
                  <a:lnTo>
                    <a:pt x="429767" y="291084"/>
                  </a:lnTo>
                  <a:lnTo>
                    <a:pt x="426506" y="240954"/>
                  </a:lnTo>
                  <a:lnTo>
                    <a:pt x="416989" y="193119"/>
                  </a:lnTo>
                  <a:lnTo>
                    <a:pt x="401616" y="148085"/>
                  </a:lnTo>
                  <a:lnTo>
                    <a:pt x="380786" y="106360"/>
                  </a:lnTo>
                  <a:lnTo>
                    <a:pt x="354900" y="68448"/>
                  </a:lnTo>
                  <a:lnTo>
                    <a:pt x="324358" y="34858"/>
                  </a:lnTo>
                  <a:lnTo>
                    <a:pt x="289560" y="6096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49937" y="1505711"/>
            <a:ext cx="3375660" cy="1882140"/>
            <a:chOff x="187452" y="1129283"/>
            <a:chExt cx="2531745" cy="1411605"/>
          </a:xfrm>
        </p:grpSpPr>
        <p:sp>
          <p:nvSpPr>
            <p:cNvPr id="11" name="object 11"/>
            <p:cNvSpPr/>
            <p:nvPr/>
          </p:nvSpPr>
          <p:spPr>
            <a:xfrm>
              <a:off x="192024" y="1133855"/>
              <a:ext cx="2522220" cy="1402080"/>
            </a:xfrm>
            <a:custGeom>
              <a:avLst/>
              <a:gdLst/>
              <a:ahLst/>
              <a:cxnLst/>
              <a:rect l="l" t="t" r="r" b="b"/>
              <a:pathLst>
                <a:path w="2522220" h="1402080">
                  <a:moveTo>
                    <a:pt x="2522220" y="0"/>
                  </a:moveTo>
                  <a:lnTo>
                    <a:pt x="0" y="0"/>
                  </a:lnTo>
                  <a:lnTo>
                    <a:pt x="0" y="1264793"/>
                  </a:lnTo>
                  <a:lnTo>
                    <a:pt x="981417" y="1264793"/>
                  </a:lnTo>
                  <a:lnTo>
                    <a:pt x="1261110" y="1402080"/>
                  </a:lnTo>
                  <a:lnTo>
                    <a:pt x="1540764" y="1264793"/>
                  </a:lnTo>
                  <a:lnTo>
                    <a:pt x="2522220" y="1264793"/>
                  </a:lnTo>
                  <a:lnTo>
                    <a:pt x="2522220" y="0"/>
                  </a:lnTo>
                  <a:close/>
                </a:path>
              </a:pathLst>
            </a:custGeom>
            <a:solidFill>
              <a:srgbClr val="1AAAF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92024" y="1133855"/>
              <a:ext cx="2522220" cy="1402080"/>
            </a:xfrm>
            <a:custGeom>
              <a:avLst/>
              <a:gdLst/>
              <a:ahLst/>
              <a:cxnLst/>
              <a:rect l="l" t="t" r="r" b="b"/>
              <a:pathLst>
                <a:path w="2522220" h="1402080">
                  <a:moveTo>
                    <a:pt x="0" y="0"/>
                  </a:moveTo>
                  <a:lnTo>
                    <a:pt x="2522220" y="0"/>
                  </a:lnTo>
                  <a:lnTo>
                    <a:pt x="2522220" y="1264793"/>
                  </a:lnTo>
                  <a:lnTo>
                    <a:pt x="1540764" y="1264793"/>
                  </a:lnTo>
                  <a:lnTo>
                    <a:pt x="1261110" y="1402080"/>
                  </a:lnTo>
                  <a:lnTo>
                    <a:pt x="981417" y="1264793"/>
                  </a:lnTo>
                  <a:lnTo>
                    <a:pt x="0" y="126479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1AAAF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161288" y="1282191"/>
              <a:ext cx="657225" cy="589280"/>
            </a:xfrm>
            <a:custGeom>
              <a:avLst/>
              <a:gdLst/>
              <a:ahLst/>
              <a:cxnLst/>
              <a:rect l="l" t="t" r="r" b="b"/>
              <a:pathLst>
                <a:path w="657225" h="589280">
                  <a:moveTo>
                    <a:pt x="345440" y="0"/>
                  </a:moveTo>
                  <a:lnTo>
                    <a:pt x="311403" y="0"/>
                  </a:lnTo>
                  <a:lnTo>
                    <a:pt x="294386" y="1269"/>
                  </a:lnTo>
                  <a:lnTo>
                    <a:pt x="261365" y="6350"/>
                  </a:lnTo>
                  <a:lnTo>
                    <a:pt x="245364" y="11429"/>
                  </a:lnTo>
                  <a:lnTo>
                    <a:pt x="231267" y="15239"/>
                  </a:lnTo>
                  <a:lnTo>
                    <a:pt x="215265" y="20319"/>
                  </a:lnTo>
                  <a:lnTo>
                    <a:pt x="200278" y="25400"/>
                  </a:lnTo>
                  <a:lnTo>
                    <a:pt x="185293" y="33019"/>
                  </a:lnTo>
                  <a:lnTo>
                    <a:pt x="171196" y="39369"/>
                  </a:lnTo>
                  <a:lnTo>
                    <a:pt x="158242" y="49529"/>
                  </a:lnTo>
                  <a:lnTo>
                    <a:pt x="144145" y="57150"/>
                  </a:lnTo>
                  <a:lnTo>
                    <a:pt x="131190" y="67309"/>
                  </a:lnTo>
                  <a:lnTo>
                    <a:pt x="120142" y="76200"/>
                  </a:lnTo>
                  <a:lnTo>
                    <a:pt x="107137" y="87629"/>
                  </a:lnTo>
                  <a:lnTo>
                    <a:pt x="95123" y="97789"/>
                  </a:lnTo>
                  <a:lnTo>
                    <a:pt x="85102" y="110489"/>
                  </a:lnTo>
                  <a:lnTo>
                    <a:pt x="74091" y="121919"/>
                  </a:lnTo>
                  <a:lnTo>
                    <a:pt x="65087" y="134619"/>
                  </a:lnTo>
                  <a:lnTo>
                    <a:pt x="39052" y="175259"/>
                  </a:lnTo>
                  <a:lnTo>
                    <a:pt x="19024" y="219709"/>
                  </a:lnTo>
                  <a:lnTo>
                    <a:pt x="10007" y="252729"/>
                  </a:lnTo>
                  <a:lnTo>
                    <a:pt x="6007" y="267969"/>
                  </a:lnTo>
                  <a:lnTo>
                    <a:pt x="2997" y="283209"/>
                  </a:lnTo>
                  <a:lnTo>
                    <a:pt x="990" y="299719"/>
                  </a:lnTo>
                  <a:lnTo>
                    <a:pt x="0" y="317500"/>
                  </a:lnTo>
                  <a:lnTo>
                    <a:pt x="0" y="353059"/>
                  </a:lnTo>
                  <a:lnTo>
                    <a:pt x="990" y="370839"/>
                  </a:lnTo>
                  <a:lnTo>
                    <a:pt x="4000" y="387350"/>
                  </a:lnTo>
                  <a:lnTo>
                    <a:pt x="7010" y="406400"/>
                  </a:lnTo>
                  <a:lnTo>
                    <a:pt x="22021" y="455929"/>
                  </a:lnTo>
                  <a:lnTo>
                    <a:pt x="36042" y="487679"/>
                  </a:lnTo>
                  <a:lnTo>
                    <a:pt x="44056" y="504189"/>
                  </a:lnTo>
                  <a:lnTo>
                    <a:pt x="54063" y="518159"/>
                  </a:lnTo>
                  <a:lnTo>
                    <a:pt x="63080" y="533400"/>
                  </a:lnTo>
                  <a:lnTo>
                    <a:pt x="74091" y="548639"/>
                  </a:lnTo>
                  <a:lnTo>
                    <a:pt x="86106" y="560069"/>
                  </a:lnTo>
                  <a:lnTo>
                    <a:pt x="98120" y="574039"/>
                  </a:lnTo>
                  <a:lnTo>
                    <a:pt x="111125" y="586739"/>
                  </a:lnTo>
                  <a:lnTo>
                    <a:pt x="115189" y="589279"/>
                  </a:lnTo>
                  <a:lnTo>
                    <a:pt x="541655" y="589279"/>
                  </a:lnTo>
                  <a:lnTo>
                    <a:pt x="544703" y="586739"/>
                  </a:lnTo>
                  <a:lnTo>
                    <a:pt x="558673" y="574039"/>
                  </a:lnTo>
                  <a:lnTo>
                    <a:pt x="566708" y="563879"/>
                  </a:lnTo>
                  <a:lnTo>
                    <a:pt x="125095" y="563879"/>
                  </a:lnTo>
                  <a:lnTo>
                    <a:pt x="113156" y="552450"/>
                  </a:lnTo>
                  <a:lnTo>
                    <a:pt x="103124" y="539750"/>
                  </a:lnTo>
                  <a:lnTo>
                    <a:pt x="92113" y="527050"/>
                  </a:lnTo>
                  <a:lnTo>
                    <a:pt x="74091" y="501650"/>
                  </a:lnTo>
                  <a:lnTo>
                    <a:pt x="66078" y="487679"/>
                  </a:lnTo>
                  <a:lnTo>
                    <a:pt x="58064" y="474979"/>
                  </a:lnTo>
                  <a:lnTo>
                    <a:pt x="52070" y="459739"/>
                  </a:lnTo>
                  <a:lnTo>
                    <a:pt x="45059" y="444500"/>
                  </a:lnTo>
                  <a:lnTo>
                    <a:pt x="40055" y="429259"/>
                  </a:lnTo>
                  <a:lnTo>
                    <a:pt x="36042" y="415289"/>
                  </a:lnTo>
                  <a:lnTo>
                    <a:pt x="33045" y="398779"/>
                  </a:lnTo>
                  <a:lnTo>
                    <a:pt x="30035" y="383539"/>
                  </a:lnTo>
                  <a:lnTo>
                    <a:pt x="26034" y="350519"/>
                  </a:lnTo>
                  <a:lnTo>
                    <a:pt x="25031" y="335279"/>
                  </a:lnTo>
                  <a:lnTo>
                    <a:pt x="26034" y="318769"/>
                  </a:lnTo>
                  <a:lnTo>
                    <a:pt x="28028" y="303529"/>
                  </a:lnTo>
                  <a:lnTo>
                    <a:pt x="30035" y="289559"/>
                  </a:lnTo>
                  <a:lnTo>
                    <a:pt x="32042" y="273050"/>
                  </a:lnTo>
                  <a:lnTo>
                    <a:pt x="35039" y="257809"/>
                  </a:lnTo>
                  <a:lnTo>
                    <a:pt x="39052" y="242569"/>
                  </a:lnTo>
                  <a:lnTo>
                    <a:pt x="44056" y="228600"/>
                  </a:lnTo>
                  <a:lnTo>
                    <a:pt x="50063" y="215900"/>
                  </a:lnTo>
                  <a:lnTo>
                    <a:pt x="56070" y="200659"/>
                  </a:lnTo>
                  <a:lnTo>
                    <a:pt x="62077" y="187959"/>
                  </a:lnTo>
                  <a:lnTo>
                    <a:pt x="70091" y="175259"/>
                  </a:lnTo>
                  <a:lnTo>
                    <a:pt x="77101" y="163829"/>
                  </a:lnTo>
                  <a:lnTo>
                    <a:pt x="86106" y="149859"/>
                  </a:lnTo>
                  <a:lnTo>
                    <a:pt x="95123" y="139700"/>
                  </a:lnTo>
                  <a:lnTo>
                    <a:pt x="105130" y="127000"/>
                  </a:lnTo>
                  <a:lnTo>
                    <a:pt x="114173" y="116839"/>
                  </a:lnTo>
                  <a:lnTo>
                    <a:pt x="125095" y="106679"/>
                  </a:lnTo>
                  <a:lnTo>
                    <a:pt x="135128" y="96519"/>
                  </a:lnTo>
                  <a:lnTo>
                    <a:pt x="171196" y="71119"/>
                  </a:lnTo>
                  <a:lnTo>
                    <a:pt x="211328" y="50800"/>
                  </a:lnTo>
                  <a:lnTo>
                    <a:pt x="224281" y="44450"/>
                  </a:lnTo>
                  <a:lnTo>
                    <a:pt x="252349" y="36829"/>
                  </a:lnTo>
                  <a:lnTo>
                    <a:pt x="267334" y="33019"/>
                  </a:lnTo>
                  <a:lnTo>
                    <a:pt x="281305" y="30479"/>
                  </a:lnTo>
                  <a:lnTo>
                    <a:pt x="297434" y="29209"/>
                  </a:lnTo>
                  <a:lnTo>
                    <a:pt x="312420" y="26669"/>
                  </a:lnTo>
                  <a:lnTo>
                    <a:pt x="458067" y="26669"/>
                  </a:lnTo>
                  <a:lnTo>
                    <a:pt x="455549" y="25400"/>
                  </a:lnTo>
                  <a:lnTo>
                    <a:pt x="425577" y="15239"/>
                  </a:lnTo>
                  <a:lnTo>
                    <a:pt x="409575" y="11429"/>
                  </a:lnTo>
                  <a:lnTo>
                    <a:pt x="394462" y="6350"/>
                  </a:lnTo>
                  <a:lnTo>
                    <a:pt x="361442" y="1269"/>
                  </a:lnTo>
                  <a:lnTo>
                    <a:pt x="345440" y="0"/>
                  </a:lnTo>
                  <a:close/>
                </a:path>
                <a:path w="657225" h="589280">
                  <a:moveTo>
                    <a:pt x="458067" y="26669"/>
                  </a:moveTo>
                  <a:lnTo>
                    <a:pt x="343408" y="26669"/>
                  </a:lnTo>
                  <a:lnTo>
                    <a:pt x="359409" y="29209"/>
                  </a:lnTo>
                  <a:lnTo>
                    <a:pt x="373506" y="30479"/>
                  </a:lnTo>
                  <a:lnTo>
                    <a:pt x="388493" y="33019"/>
                  </a:lnTo>
                  <a:lnTo>
                    <a:pt x="403478" y="36829"/>
                  </a:lnTo>
                  <a:lnTo>
                    <a:pt x="417575" y="40639"/>
                  </a:lnTo>
                  <a:lnTo>
                    <a:pt x="432562" y="44450"/>
                  </a:lnTo>
                  <a:lnTo>
                    <a:pt x="458597" y="57150"/>
                  </a:lnTo>
                  <a:lnTo>
                    <a:pt x="472567" y="63500"/>
                  </a:lnTo>
                  <a:lnTo>
                    <a:pt x="485648" y="71119"/>
                  </a:lnTo>
                  <a:lnTo>
                    <a:pt x="496697" y="78739"/>
                  </a:lnTo>
                  <a:lnTo>
                    <a:pt x="520700" y="96519"/>
                  </a:lnTo>
                  <a:lnTo>
                    <a:pt x="530732" y="106679"/>
                  </a:lnTo>
                  <a:lnTo>
                    <a:pt x="541655" y="116839"/>
                  </a:lnTo>
                  <a:lnTo>
                    <a:pt x="551688" y="127000"/>
                  </a:lnTo>
                  <a:lnTo>
                    <a:pt x="569722" y="149859"/>
                  </a:lnTo>
                  <a:lnTo>
                    <a:pt x="578738" y="163829"/>
                  </a:lnTo>
                  <a:lnTo>
                    <a:pt x="586739" y="175259"/>
                  </a:lnTo>
                  <a:lnTo>
                    <a:pt x="594741" y="187959"/>
                  </a:lnTo>
                  <a:lnTo>
                    <a:pt x="600710" y="200659"/>
                  </a:lnTo>
                  <a:lnTo>
                    <a:pt x="606806" y="215900"/>
                  </a:lnTo>
                  <a:lnTo>
                    <a:pt x="612775" y="228600"/>
                  </a:lnTo>
                  <a:lnTo>
                    <a:pt x="623824" y="273050"/>
                  </a:lnTo>
                  <a:lnTo>
                    <a:pt x="630809" y="318769"/>
                  </a:lnTo>
                  <a:lnTo>
                    <a:pt x="630809" y="350519"/>
                  </a:lnTo>
                  <a:lnTo>
                    <a:pt x="627761" y="367029"/>
                  </a:lnTo>
                  <a:lnTo>
                    <a:pt x="626744" y="383539"/>
                  </a:lnTo>
                  <a:lnTo>
                    <a:pt x="623824" y="398779"/>
                  </a:lnTo>
                  <a:lnTo>
                    <a:pt x="619760" y="415289"/>
                  </a:lnTo>
                  <a:lnTo>
                    <a:pt x="615823" y="429259"/>
                  </a:lnTo>
                  <a:lnTo>
                    <a:pt x="609726" y="444500"/>
                  </a:lnTo>
                  <a:lnTo>
                    <a:pt x="604774" y="459739"/>
                  </a:lnTo>
                  <a:lnTo>
                    <a:pt x="597788" y="474979"/>
                  </a:lnTo>
                  <a:lnTo>
                    <a:pt x="589788" y="487679"/>
                  </a:lnTo>
                  <a:lnTo>
                    <a:pt x="582803" y="501650"/>
                  </a:lnTo>
                  <a:lnTo>
                    <a:pt x="572769" y="514350"/>
                  </a:lnTo>
                  <a:lnTo>
                    <a:pt x="563753" y="527050"/>
                  </a:lnTo>
                  <a:lnTo>
                    <a:pt x="553719" y="539750"/>
                  </a:lnTo>
                  <a:lnTo>
                    <a:pt x="542670" y="552450"/>
                  </a:lnTo>
                  <a:lnTo>
                    <a:pt x="530732" y="563879"/>
                  </a:lnTo>
                  <a:lnTo>
                    <a:pt x="566708" y="563879"/>
                  </a:lnTo>
                  <a:lnTo>
                    <a:pt x="569722" y="560069"/>
                  </a:lnTo>
                  <a:lnTo>
                    <a:pt x="581787" y="548639"/>
                  </a:lnTo>
                  <a:lnTo>
                    <a:pt x="591693" y="533400"/>
                  </a:lnTo>
                  <a:lnTo>
                    <a:pt x="602742" y="518159"/>
                  </a:lnTo>
                  <a:lnTo>
                    <a:pt x="611759" y="504189"/>
                  </a:lnTo>
                  <a:lnTo>
                    <a:pt x="619760" y="487679"/>
                  </a:lnTo>
                  <a:lnTo>
                    <a:pt x="626744" y="473709"/>
                  </a:lnTo>
                  <a:lnTo>
                    <a:pt x="634873" y="455929"/>
                  </a:lnTo>
                  <a:lnTo>
                    <a:pt x="644779" y="422909"/>
                  </a:lnTo>
                  <a:lnTo>
                    <a:pt x="649859" y="406400"/>
                  </a:lnTo>
                  <a:lnTo>
                    <a:pt x="652780" y="387350"/>
                  </a:lnTo>
                  <a:lnTo>
                    <a:pt x="654812" y="370839"/>
                  </a:lnTo>
                  <a:lnTo>
                    <a:pt x="656844" y="335279"/>
                  </a:lnTo>
                  <a:lnTo>
                    <a:pt x="654812" y="299719"/>
                  </a:lnTo>
                  <a:lnTo>
                    <a:pt x="650875" y="267969"/>
                  </a:lnTo>
                  <a:lnTo>
                    <a:pt x="645794" y="252729"/>
                  </a:lnTo>
                  <a:lnTo>
                    <a:pt x="641857" y="236219"/>
                  </a:lnTo>
                  <a:lnTo>
                    <a:pt x="623824" y="189229"/>
                  </a:lnTo>
                  <a:lnTo>
                    <a:pt x="600710" y="148589"/>
                  </a:lnTo>
                  <a:lnTo>
                    <a:pt x="570738" y="110489"/>
                  </a:lnTo>
                  <a:lnTo>
                    <a:pt x="560705" y="97789"/>
                  </a:lnTo>
                  <a:lnTo>
                    <a:pt x="548639" y="87629"/>
                  </a:lnTo>
                  <a:lnTo>
                    <a:pt x="536701" y="76200"/>
                  </a:lnTo>
                  <a:lnTo>
                    <a:pt x="524637" y="67309"/>
                  </a:lnTo>
                  <a:lnTo>
                    <a:pt x="511682" y="57150"/>
                  </a:lnTo>
                  <a:lnTo>
                    <a:pt x="497586" y="49529"/>
                  </a:lnTo>
                  <a:lnTo>
                    <a:pt x="484631" y="39369"/>
                  </a:lnTo>
                  <a:lnTo>
                    <a:pt x="470662" y="33019"/>
                  </a:lnTo>
                  <a:lnTo>
                    <a:pt x="458067" y="26669"/>
                  </a:lnTo>
                  <a:close/>
                </a:path>
                <a:path w="657225" h="589280">
                  <a:moveTo>
                    <a:pt x="343408" y="93979"/>
                  </a:moveTo>
                  <a:lnTo>
                    <a:pt x="328422" y="93979"/>
                  </a:lnTo>
                  <a:lnTo>
                    <a:pt x="304419" y="95250"/>
                  </a:lnTo>
                  <a:lnTo>
                    <a:pt x="280416" y="97789"/>
                  </a:lnTo>
                  <a:lnTo>
                    <a:pt x="257302" y="105409"/>
                  </a:lnTo>
                  <a:lnTo>
                    <a:pt x="236347" y="111759"/>
                  </a:lnTo>
                  <a:lnTo>
                    <a:pt x="196215" y="134619"/>
                  </a:lnTo>
                  <a:lnTo>
                    <a:pt x="161162" y="163829"/>
                  </a:lnTo>
                  <a:lnTo>
                    <a:pt x="132206" y="200659"/>
                  </a:lnTo>
                  <a:lnTo>
                    <a:pt x="110109" y="241300"/>
                  </a:lnTo>
                  <a:lnTo>
                    <a:pt x="96113" y="287019"/>
                  </a:lnTo>
                  <a:lnTo>
                    <a:pt x="91109" y="335279"/>
                  </a:lnTo>
                  <a:lnTo>
                    <a:pt x="92113" y="351789"/>
                  </a:lnTo>
                  <a:lnTo>
                    <a:pt x="96113" y="384809"/>
                  </a:lnTo>
                  <a:lnTo>
                    <a:pt x="106133" y="417829"/>
                  </a:lnTo>
                  <a:lnTo>
                    <a:pt x="112140" y="434339"/>
                  </a:lnTo>
                  <a:lnTo>
                    <a:pt x="120142" y="448309"/>
                  </a:lnTo>
                  <a:lnTo>
                    <a:pt x="127127" y="462279"/>
                  </a:lnTo>
                  <a:lnTo>
                    <a:pt x="132206" y="467359"/>
                  </a:lnTo>
                  <a:lnTo>
                    <a:pt x="135128" y="468629"/>
                  </a:lnTo>
                  <a:lnTo>
                    <a:pt x="142240" y="468629"/>
                  </a:lnTo>
                  <a:lnTo>
                    <a:pt x="146177" y="466089"/>
                  </a:lnTo>
                  <a:lnTo>
                    <a:pt x="149225" y="463550"/>
                  </a:lnTo>
                  <a:lnTo>
                    <a:pt x="151130" y="458469"/>
                  </a:lnTo>
                  <a:lnTo>
                    <a:pt x="151130" y="454659"/>
                  </a:lnTo>
                  <a:lnTo>
                    <a:pt x="149225" y="448309"/>
                  </a:lnTo>
                  <a:lnTo>
                    <a:pt x="143128" y="435609"/>
                  </a:lnTo>
                  <a:lnTo>
                    <a:pt x="135128" y="422909"/>
                  </a:lnTo>
                  <a:lnTo>
                    <a:pt x="130175" y="407669"/>
                  </a:lnTo>
                  <a:lnTo>
                    <a:pt x="126111" y="393700"/>
                  </a:lnTo>
                  <a:lnTo>
                    <a:pt x="123190" y="379729"/>
                  </a:lnTo>
                  <a:lnTo>
                    <a:pt x="120142" y="365759"/>
                  </a:lnTo>
                  <a:lnTo>
                    <a:pt x="119125" y="350519"/>
                  </a:lnTo>
                  <a:lnTo>
                    <a:pt x="117093" y="335279"/>
                  </a:lnTo>
                  <a:lnTo>
                    <a:pt x="119125" y="313689"/>
                  </a:lnTo>
                  <a:lnTo>
                    <a:pt x="127127" y="271779"/>
                  </a:lnTo>
                  <a:lnTo>
                    <a:pt x="143128" y="232409"/>
                  </a:lnTo>
                  <a:lnTo>
                    <a:pt x="166243" y="199389"/>
                  </a:lnTo>
                  <a:lnTo>
                    <a:pt x="194183" y="168909"/>
                  </a:lnTo>
                  <a:lnTo>
                    <a:pt x="245364" y="137159"/>
                  </a:lnTo>
                  <a:lnTo>
                    <a:pt x="306450" y="121919"/>
                  </a:lnTo>
                  <a:lnTo>
                    <a:pt x="438113" y="121919"/>
                  </a:lnTo>
                  <a:lnTo>
                    <a:pt x="432562" y="118109"/>
                  </a:lnTo>
                  <a:lnTo>
                    <a:pt x="418592" y="111759"/>
                  </a:lnTo>
                  <a:lnTo>
                    <a:pt x="388493" y="101600"/>
                  </a:lnTo>
                  <a:lnTo>
                    <a:pt x="373506" y="97789"/>
                  </a:lnTo>
                  <a:lnTo>
                    <a:pt x="359409" y="96519"/>
                  </a:lnTo>
                  <a:lnTo>
                    <a:pt x="343408" y="93979"/>
                  </a:lnTo>
                  <a:close/>
                </a:path>
                <a:path w="657225" h="589280">
                  <a:moveTo>
                    <a:pt x="525653" y="208279"/>
                  </a:moveTo>
                  <a:lnTo>
                    <a:pt x="520700" y="208279"/>
                  </a:lnTo>
                  <a:lnTo>
                    <a:pt x="514604" y="209550"/>
                  </a:lnTo>
                  <a:lnTo>
                    <a:pt x="510667" y="213359"/>
                  </a:lnTo>
                  <a:lnTo>
                    <a:pt x="508635" y="218439"/>
                  </a:lnTo>
                  <a:lnTo>
                    <a:pt x="508635" y="222250"/>
                  </a:lnTo>
                  <a:lnTo>
                    <a:pt x="510667" y="227329"/>
                  </a:lnTo>
                  <a:lnTo>
                    <a:pt x="516636" y="241300"/>
                  </a:lnTo>
                  <a:lnTo>
                    <a:pt x="522605" y="252729"/>
                  </a:lnTo>
                  <a:lnTo>
                    <a:pt x="527685" y="266700"/>
                  </a:lnTo>
                  <a:lnTo>
                    <a:pt x="530732" y="279400"/>
                  </a:lnTo>
                  <a:lnTo>
                    <a:pt x="533654" y="293369"/>
                  </a:lnTo>
                  <a:lnTo>
                    <a:pt x="535686" y="307339"/>
                  </a:lnTo>
                  <a:lnTo>
                    <a:pt x="537718" y="320039"/>
                  </a:lnTo>
                  <a:lnTo>
                    <a:pt x="537718" y="350519"/>
                  </a:lnTo>
                  <a:lnTo>
                    <a:pt x="535686" y="365759"/>
                  </a:lnTo>
                  <a:lnTo>
                    <a:pt x="525653" y="407669"/>
                  </a:lnTo>
                  <a:lnTo>
                    <a:pt x="506603" y="448309"/>
                  </a:lnTo>
                  <a:lnTo>
                    <a:pt x="504698" y="454659"/>
                  </a:lnTo>
                  <a:lnTo>
                    <a:pt x="504698" y="458469"/>
                  </a:lnTo>
                  <a:lnTo>
                    <a:pt x="506603" y="463550"/>
                  </a:lnTo>
                  <a:lnTo>
                    <a:pt x="510667" y="466089"/>
                  </a:lnTo>
                  <a:lnTo>
                    <a:pt x="513714" y="468629"/>
                  </a:lnTo>
                  <a:lnTo>
                    <a:pt x="520700" y="468629"/>
                  </a:lnTo>
                  <a:lnTo>
                    <a:pt x="523620" y="467359"/>
                  </a:lnTo>
                  <a:lnTo>
                    <a:pt x="544703" y="434339"/>
                  </a:lnTo>
                  <a:lnTo>
                    <a:pt x="554736" y="401319"/>
                  </a:lnTo>
                  <a:lnTo>
                    <a:pt x="559688" y="384809"/>
                  </a:lnTo>
                  <a:lnTo>
                    <a:pt x="562737" y="368300"/>
                  </a:lnTo>
                  <a:lnTo>
                    <a:pt x="564769" y="335279"/>
                  </a:lnTo>
                  <a:lnTo>
                    <a:pt x="564769" y="318769"/>
                  </a:lnTo>
                  <a:lnTo>
                    <a:pt x="562737" y="303529"/>
                  </a:lnTo>
                  <a:lnTo>
                    <a:pt x="560705" y="289559"/>
                  </a:lnTo>
                  <a:lnTo>
                    <a:pt x="555751" y="273050"/>
                  </a:lnTo>
                  <a:lnTo>
                    <a:pt x="551688" y="257809"/>
                  </a:lnTo>
                  <a:lnTo>
                    <a:pt x="546735" y="242569"/>
                  </a:lnTo>
                  <a:lnTo>
                    <a:pt x="540638" y="228600"/>
                  </a:lnTo>
                  <a:lnTo>
                    <a:pt x="532638" y="215900"/>
                  </a:lnTo>
                  <a:lnTo>
                    <a:pt x="529717" y="210819"/>
                  </a:lnTo>
                  <a:lnTo>
                    <a:pt x="525653" y="208279"/>
                  </a:lnTo>
                  <a:close/>
                </a:path>
                <a:path w="657225" h="589280">
                  <a:moveTo>
                    <a:pt x="328422" y="280669"/>
                  </a:moveTo>
                  <a:lnTo>
                    <a:pt x="291338" y="297179"/>
                  </a:lnTo>
                  <a:lnTo>
                    <a:pt x="275336" y="335279"/>
                  </a:lnTo>
                  <a:lnTo>
                    <a:pt x="276352" y="346709"/>
                  </a:lnTo>
                  <a:lnTo>
                    <a:pt x="279400" y="355600"/>
                  </a:lnTo>
                  <a:lnTo>
                    <a:pt x="285369" y="365759"/>
                  </a:lnTo>
                  <a:lnTo>
                    <a:pt x="291338" y="372109"/>
                  </a:lnTo>
                  <a:lnTo>
                    <a:pt x="298323" y="379729"/>
                  </a:lnTo>
                  <a:lnTo>
                    <a:pt x="307340" y="384809"/>
                  </a:lnTo>
                  <a:lnTo>
                    <a:pt x="317373" y="387350"/>
                  </a:lnTo>
                  <a:lnTo>
                    <a:pt x="328422" y="388619"/>
                  </a:lnTo>
                  <a:lnTo>
                    <a:pt x="339471" y="387350"/>
                  </a:lnTo>
                  <a:lnTo>
                    <a:pt x="371475" y="365759"/>
                  </a:lnTo>
                  <a:lnTo>
                    <a:pt x="380492" y="335279"/>
                  </a:lnTo>
                  <a:lnTo>
                    <a:pt x="380492" y="327659"/>
                  </a:lnTo>
                  <a:lnTo>
                    <a:pt x="378459" y="320039"/>
                  </a:lnTo>
                  <a:lnTo>
                    <a:pt x="410452" y="283209"/>
                  </a:lnTo>
                  <a:lnTo>
                    <a:pt x="342392" y="283209"/>
                  </a:lnTo>
                  <a:lnTo>
                    <a:pt x="334391" y="281939"/>
                  </a:lnTo>
                  <a:lnTo>
                    <a:pt x="328422" y="280669"/>
                  </a:lnTo>
                  <a:close/>
                </a:path>
                <a:path w="657225" h="589280">
                  <a:moveTo>
                    <a:pt x="504698" y="148589"/>
                  </a:moveTo>
                  <a:lnTo>
                    <a:pt x="493649" y="148589"/>
                  </a:lnTo>
                  <a:lnTo>
                    <a:pt x="489585" y="151129"/>
                  </a:lnTo>
                  <a:lnTo>
                    <a:pt x="342392" y="283209"/>
                  </a:lnTo>
                  <a:lnTo>
                    <a:pt x="410452" y="283209"/>
                  </a:lnTo>
                  <a:lnTo>
                    <a:pt x="508635" y="170179"/>
                  </a:lnTo>
                  <a:lnTo>
                    <a:pt x="510667" y="166369"/>
                  </a:lnTo>
                  <a:lnTo>
                    <a:pt x="511682" y="161289"/>
                  </a:lnTo>
                  <a:lnTo>
                    <a:pt x="510667" y="156209"/>
                  </a:lnTo>
                  <a:lnTo>
                    <a:pt x="508635" y="152400"/>
                  </a:lnTo>
                  <a:lnTo>
                    <a:pt x="504698" y="148589"/>
                  </a:lnTo>
                  <a:close/>
                </a:path>
                <a:path w="657225" h="589280">
                  <a:moveTo>
                    <a:pt x="438113" y="121919"/>
                  </a:moveTo>
                  <a:lnTo>
                    <a:pt x="356489" y="121919"/>
                  </a:lnTo>
                  <a:lnTo>
                    <a:pt x="368427" y="124459"/>
                  </a:lnTo>
                  <a:lnTo>
                    <a:pt x="382524" y="127000"/>
                  </a:lnTo>
                  <a:lnTo>
                    <a:pt x="395478" y="132079"/>
                  </a:lnTo>
                  <a:lnTo>
                    <a:pt x="407543" y="137159"/>
                  </a:lnTo>
                  <a:lnTo>
                    <a:pt x="420497" y="143509"/>
                  </a:lnTo>
                  <a:lnTo>
                    <a:pt x="433578" y="148589"/>
                  </a:lnTo>
                  <a:lnTo>
                    <a:pt x="437515" y="151129"/>
                  </a:lnTo>
                  <a:lnTo>
                    <a:pt x="447548" y="148589"/>
                  </a:lnTo>
                  <a:lnTo>
                    <a:pt x="451612" y="144779"/>
                  </a:lnTo>
                  <a:lnTo>
                    <a:pt x="452628" y="139700"/>
                  </a:lnTo>
                  <a:lnTo>
                    <a:pt x="452628" y="133350"/>
                  </a:lnTo>
                  <a:lnTo>
                    <a:pt x="450596" y="129539"/>
                  </a:lnTo>
                  <a:lnTo>
                    <a:pt x="445516" y="127000"/>
                  </a:lnTo>
                  <a:lnTo>
                    <a:pt x="438113" y="1219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653705" y="1818741"/>
            <a:ext cx="568112" cy="1125094"/>
          </a:xfrm>
          <a:prstGeom prst="rect">
            <a:avLst/>
          </a:prstGeom>
        </p:spPr>
        <p:txBody>
          <a:bodyPr vert="horz" wrap="square" lIns="0" tIns="16933" rIns="0" bIns="0" rtlCol="0" anchor="t" anchorCtr="0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7200" dirty="0">
                <a:solidFill>
                  <a:srgbClr val="D7D7D7"/>
                </a:solidFill>
                <a:latin typeface="Arial"/>
                <a:cs typeface="Arial"/>
              </a:rPr>
              <a:t>+</a:t>
            </a:r>
            <a:endParaRPr sz="7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27864" y="1818741"/>
            <a:ext cx="568112" cy="112509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7200" b="1" dirty="0">
                <a:solidFill>
                  <a:srgbClr val="D7D7D7"/>
                </a:solidFill>
                <a:latin typeface="Arial"/>
                <a:cs typeface="Arial"/>
              </a:rPr>
              <a:t>+</a:t>
            </a:r>
            <a:endParaRPr sz="7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6031" y="1511807"/>
            <a:ext cx="3352800" cy="4878515"/>
          </a:xfrm>
          <a:prstGeom prst="rect">
            <a:avLst/>
          </a:prstGeom>
          <a:ln w="12191">
            <a:solidFill>
              <a:srgbClr val="D7D7D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67">
              <a:latin typeface="Times New Roman"/>
              <a:cs typeface="Times New Roman"/>
            </a:endParaRPr>
          </a:p>
          <a:p>
            <a:pPr marL="115990" algn="ctr"/>
            <a:r>
              <a:rPr sz="3200" b="1" spc="-7" dirty="0">
                <a:solidFill>
                  <a:srgbClr val="FFFFFF"/>
                </a:solidFill>
                <a:latin typeface="Arial"/>
                <a:cs typeface="Arial"/>
              </a:rPr>
              <a:t>Agility</a:t>
            </a:r>
            <a:endParaRPr sz="3200">
              <a:latin typeface="Arial"/>
              <a:cs typeface="Arial"/>
            </a:endParaRPr>
          </a:p>
          <a:p>
            <a:pPr marL="10160" algn="ctr">
              <a:spcBef>
                <a:spcPts val="3120"/>
              </a:spcBef>
            </a:pPr>
            <a:r>
              <a:rPr sz="5867" b="1" dirty="0">
                <a:solidFill>
                  <a:srgbClr val="1AAAF8"/>
                </a:solidFill>
                <a:latin typeface="Arial"/>
                <a:cs typeface="Arial"/>
              </a:rPr>
              <a:t>13X</a:t>
            </a:r>
            <a:endParaRPr sz="5867">
              <a:latin typeface="Arial"/>
              <a:cs typeface="Arial"/>
            </a:endParaRPr>
          </a:p>
          <a:p>
            <a:pPr marL="9313" algn="ctr">
              <a:spcBef>
                <a:spcPts val="107"/>
              </a:spcBef>
            </a:pPr>
            <a:r>
              <a:rPr sz="1600" spc="-7" dirty="0">
                <a:solidFill>
                  <a:srgbClr val="1AAAF8"/>
                </a:solidFill>
                <a:latin typeface="Microsoft Sans Serif"/>
                <a:cs typeface="Microsoft Sans Serif"/>
              </a:rPr>
              <a:t>More software</a:t>
            </a:r>
            <a:r>
              <a:rPr sz="1600" spc="-20" dirty="0">
                <a:solidFill>
                  <a:srgbClr val="1AAAF8"/>
                </a:solidFill>
                <a:latin typeface="Microsoft Sans Serif"/>
                <a:cs typeface="Microsoft Sans Serif"/>
              </a:rPr>
              <a:t> </a:t>
            </a:r>
            <a:r>
              <a:rPr sz="1600" spc="-7" dirty="0">
                <a:solidFill>
                  <a:srgbClr val="1AAAF8"/>
                </a:solidFill>
                <a:latin typeface="Microsoft Sans Serif"/>
                <a:cs typeface="Microsoft Sans Serif"/>
              </a:rPr>
              <a:t>releases</a:t>
            </a:r>
            <a:endParaRPr sz="1600">
              <a:latin typeface="Microsoft Sans Serif"/>
              <a:cs typeface="Microsoft Sans Serif"/>
            </a:endParaRPr>
          </a:p>
          <a:p>
            <a:pPr>
              <a:spcBef>
                <a:spcPts val="60"/>
              </a:spcBef>
            </a:pPr>
            <a:endParaRPr sz="2067">
              <a:latin typeface="Microsoft Sans Serif"/>
              <a:cs typeface="Microsoft Sans Serif"/>
            </a:endParaRPr>
          </a:p>
          <a:p>
            <a:pPr marL="32173" algn="ctr"/>
            <a:r>
              <a:rPr sz="5867" b="1" dirty="0">
                <a:solidFill>
                  <a:srgbClr val="1AAAF8"/>
                </a:solidFill>
                <a:latin typeface="Arial"/>
                <a:cs typeface="Arial"/>
              </a:rPr>
              <a:t>65%</a:t>
            </a:r>
            <a:endParaRPr sz="5867">
              <a:latin typeface="Arial"/>
              <a:cs typeface="Arial"/>
            </a:endParaRPr>
          </a:p>
          <a:p>
            <a:pPr marL="655304" marR="614663" algn="ctr">
              <a:spcBef>
                <a:spcPts val="107"/>
              </a:spcBef>
            </a:pPr>
            <a:r>
              <a:rPr sz="1600" spc="-7" dirty="0">
                <a:solidFill>
                  <a:srgbClr val="1AAAF8"/>
                </a:solidFill>
                <a:latin typeface="Microsoft Sans Serif"/>
                <a:cs typeface="Microsoft Sans Serif"/>
              </a:rPr>
              <a:t>Reduction</a:t>
            </a:r>
            <a:r>
              <a:rPr sz="1600" spc="-67" dirty="0">
                <a:solidFill>
                  <a:srgbClr val="1AAAF8"/>
                </a:solidFill>
                <a:latin typeface="Microsoft Sans Serif"/>
                <a:cs typeface="Microsoft Sans Serif"/>
              </a:rPr>
              <a:t> </a:t>
            </a:r>
            <a:r>
              <a:rPr sz="1600" spc="-7" dirty="0">
                <a:solidFill>
                  <a:srgbClr val="1AAAF8"/>
                </a:solidFill>
                <a:latin typeface="Microsoft Sans Serif"/>
                <a:cs typeface="Microsoft Sans Serif"/>
              </a:rPr>
              <a:t>in</a:t>
            </a:r>
            <a:r>
              <a:rPr sz="1600" spc="-20" dirty="0">
                <a:solidFill>
                  <a:srgbClr val="1AAAF8"/>
                </a:solidFill>
                <a:latin typeface="Microsoft Sans Serif"/>
                <a:cs typeface="Microsoft Sans Serif"/>
              </a:rPr>
              <a:t> </a:t>
            </a:r>
            <a:r>
              <a:rPr sz="1600" spc="-7" dirty="0">
                <a:solidFill>
                  <a:srgbClr val="1AAAF8"/>
                </a:solidFill>
                <a:latin typeface="Microsoft Sans Serif"/>
                <a:cs typeface="Microsoft Sans Serif"/>
              </a:rPr>
              <a:t>developer </a:t>
            </a:r>
            <a:r>
              <a:rPr sz="1600" spc="-400" dirty="0">
                <a:solidFill>
                  <a:srgbClr val="1AAAF8"/>
                </a:solidFill>
                <a:latin typeface="Microsoft Sans Serif"/>
                <a:cs typeface="Microsoft Sans Serif"/>
              </a:rPr>
              <a:t> </a:t>
            </a:r>
            <a:r>
              <a:rPr sz="1600" spc="-7" dirty="0">
                <a:solidFill>
                  <a:srgbClr val="1AAAF8"/>
                </a:solidFill>
                <a:latin typeface="Microsoft Sans Serif"/>
                <a:cs typeface="Microsoft Sans Serif"/>
              </a:rPr>
              <a:t>onboarding</a:t>
            </a:r>
            <a:r>
              <a:rPr sz="1600" spc="-47" dirty="0">
                <a:solidFill>
                  <a:srgbClr val="1AAAF8"/>
                </a:solidFill>
                <a:latin typeface="Microsoft Sans Serif"/>
                <a:cs typeface="Microsoft Sans Serif"/>
              </a:rPr>
              <a:t> </a:t>
            </a:r>
            <a:r>
              <a:rPr sz="1600" spc="-7" dirty="0">
                <a:solidFill>
                  <a:srgbClr val="1AAAF8"/>
                </a:solidFill>
                <a:latin typeface="Microsoft Sans Serif"/>
                <a:cs typeface="Microsoft Sans Serif"/>
              </a:rPr>
              <a:t>time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89552" y="1511807"/>
            <a:ext cx="3362960" cy="4898713"/>
          </a:xfrm>
          <a:prstGeom prst="rect">
            <a:avLst/>
          </a:prstGeom>
          <a:ln w="12192">
            <a:solidFill>
              <a:srgbClr val="D7D7D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67">
              <a:latin typeface="Times New Roman"/>
              <a:cs typeface="Times New Roman"/>
            </a:endParaRPr>
          </a:p>
          <a:p>
            <a:pPr marL="120224" algn="ctr"/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Portability</a:t>
            </a:r>
            <a:endParaRPr sz="3200">
              <a:latin typeface="Arial"/>
              <a:cs typeface="Arial"/>
            </a:endParaRPr>
          </a:p>
          <a:p>
            <a:pPr marL="50799" algn="ctr">
              <a:spcBef>
                <a:spcPts val="2913"/>
              </a:spcBef>
            </a:pPr>
            <a:r>
              <a:rPr sz="5867" b="1" spc="-7" dirty="0">
                <a:solidFill>
                  <a:srgbClr val="244355"/>
                </a:solidFill>
                <a:latin typeface="Arial"/>
                <a:cs typeface="Arial"/>
              </a:rPr>
              <a:t>41%</a:t>
            </a:r>
            <a:endParaRPr sz="5867">
              <a:latin typeface="Arial"/>
              <a:cs typeface="Arial"/>
            </a:endParaRPr>
          </a:p>
          <a:p>
            <a:pPr marL="647684" marR="586725" algn="ctr">
              <a:spcBef>
                <a:spcPts val="107"/>
              </a:spcBef>
            </a:pPr>
            <a:r>
              <a:rPr sz="1600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Move </a:t>
            </a:r>
            <a:r>
              <a:rPr sz="16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workloads across </a:t>
            </a:r>
            <a:r>
              <a:rPr sz="1600" spc="-40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16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private/public</a:t>
            </a:r>
            <a:r>
              <a:rPr sz="1600" spc="-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1600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clouds</a:t>
            </a:r>
            <a:endParaRPr sz="1600">
              <a:latin typeface="Microsoft Sans Serif"/>
              <a:cs typeface="Microsoft Sans Serif"/>
            </a:endParaRPr>
          </a:p>
          <a:p>
            <a:pPr>
              <a:spcBef>
                <a:spcPts val="7"/>
              </a:spcBef>
            </a:pPr>
            <a:endParaRPr sz="2533">
              <a:latin typeface="Microsoft Sans Serif"/>
              <a:cs typeface="Microsoft Sans Serif"/>
            </a:endParaRPr>
          </a:p>
          <a:p>
            <a:pPr marL="125304" algn="ctr">
              <a:spcBef>
                <a:spcPts val="7"/>
              </a:spcBef>
            </a:pPr>
            <a:r>
              <a:rPr sz="3200" b="1" spc="-7" dirty="0">
                <a:solidFill>
                  <a:srgbClr val="244355"/>
                </a:solidFill>
                <a:latin typeface="Arial"/>
                <a:cs typeface="Arial"/>
              </a:rPr>
              <a:t>Eliminate</a:t>
            </a:r>
            <a:endParaRPr sz="3200">
              <a:latin typeface="Arial"/>
              <a:cs typeface="Arial"/>
            </a:endParaRPr>
          </a:p>
          <a:p>
            <a:pPr marL="126150" algn="ctr">
              <a:spcBef>
                <a:spcPts val="27"/>
              </a:spcBef>
            </a:pPr>
            <a:r>
              <a:rPr sz="2133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“works</a:t>
            </a:r>
            <a:r>
              <a:rPr sz="2133" spc="4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on</a:t>
            </a:r>
            <a:r>
              <a:rPr sz="2133" spc="2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my</a:t>
            </a:r>
            <a:r>
              <a:rPr sz="2133" spc="2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machine”</a:t>
            </a:r>
            <a:endParaRPr sz="2133">
              <a:latin typeface="Microsoft Sans Serif"/>
              <a:cs typeface="Microsoft Sans Serif"/>
            </a:endParaRPr>
          </a:p>
          <a:p>
            <a:pPr marL="126150" algn="ctr"/>
            <a:r>
              <a:rPr sz="2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issues</a:t>
            </a:r>
            <a:endParaRPr sz="2133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45423" y="1511807"/>
            <a:ext cx="3361267" cy="4827027"/>
          </a:xfrm>
          <a:prstGeom prst="rect">
            <a:avLst/>
          </a:prstGeom>
          <a:ln w="12192">
            <a:solidFill>
              <a:srgbClr val="D7D7D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spcBef>
                <a:spcPts val="13"/>
              </a:spcBef>
            </a:pPr>
            <a:endParaRPr sz="3533">
              <a:latin typeface="Times New Roman"/>
              <a:cs typeface="Times New Roman"/>
            </a:endParaRPr>
          </a:p>
          <a:p>
            <a:pPr marL="136310" algn="ctr">
              <a:spcBef>
                <a:spcPts val="7"/>
              </a:spcBef>
            </a:pPr>
            <a:r>
              <a:rPr sz="3200" b="1" spc="-7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3200">
              <a:latin typeface="Arial"/>
              <a:cs typeface="Arial"/>
            </a:endParaRPr>
          </a:p>
          <a:p>
            <a:pPr marL="53339" algn="ctr">
              <a:spcBef>
                <a:spcPts val="2847"/>
              </a:spcBef>
            </a:pPr>
            <a:r>
              <a:rPr sz="5867" b="1" spc="-7" dirty="0">
                <a:solidFill>
                  <a:srgbClr val="845FFF"/>
                </a:solidFill>
                <a:latin typeface="Arial"/>
                <a:cs typeface="Arial"/>
              </a:rPr>
              <a:t>62%</a:t>
            </a:r>
            <a:endParaRPr sz="5867">
              <a:latin typeface="Arial"/>
              <a:cs typeface="Arial"/>
            </a:endParaRPr>
          </a:p>
          <a:p>
            <a:pPr marL="49105" algn="ctr">
              <a:spcBef>
                <a:spcPts val="107"/>
              </a:spcBef>
            </a:pPr>
            <a:r>
              <a:rPr sz="1600" dirty="0">
                <a:solidFill>
                  <a:srgbClr val="845FFF"/>
                </a:solidFill>
                <a:latin typeface="Microsoft Sans Serif"/>
                <a:cs typeface="Microsoft Sans Serif"/>
              </a:rPr>
              <a:t>Report</a:t>
            </a:r>
            <a:r>
              <a:rPr sz="1600" spc="-33" dirty="0">
                <a:solidFill>
                  <a:srgbClr val="845FFF"/>
                </a:solidFill>
                <a:latin typeface="Microsoft Sans Serif"/>
                <a:cs typeface="Microsoft Sans Serif"/>
              </a:rPr>
              <a:t> </a:t>
            </a:r>
            <a:r>
              <a:rPr sz="1600" spc="-7" dirty="0">
                <a:solidFill>
                  <a:srgbClr val="845FFF"/>
                </a:solidFill>
                <a:latin typeface="Microsoft Sans Serif"/>
                <a:cs typeface="Microsoft Sans Serif"/>
              </a:rPr>
              <a:t>reduction in</a:t>
            </a:r>
            <a:r>
              <a:rPr sz="1600" spc="-47" dirty="0">
                <a:solidFill>
                  <a:srgbClr val="845FFF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845FFF"/>
                </a:solidFill>
                <a:latin typeface="Microsoft Sans Serif"/>
                <a:cs typeface="Microsoft Sans Serif"/>
              </a:rPr>
              <a:t>MTTR</a:t>
            </a:r>
            <a:endParaRPr sz="1600">
              <a:latin typeface="Microsoft Sans Serif"/>
              <a:cs typeface="Microsoft Sans Serif"/>
            </a:endParaRPr>
          </a:p>
          <a:p>
            <a:pPr>
              <a:spcBef>
                <a:spcPts val="40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47412" algn="ctr"/>
            <a:r>
              <a:rPr sz="5867" b="1" dirty="0">
                <a:solidFill>
                  <a:srgbClr val="845FFF"/>
                </a:solidFill>
                <a:latin typeface="Arial"/>
                <a:cs typeface="Arial"/>
              </a:rPr>
              <a:t>10X</a:t>
            </a:r>
            <a:endParaRPr sz="5867">
              <a:latin typeface="Arial"/>
              <a:cs typeface="Arial"/>
            </a:endParaRPr>
          </a:p>
          <a:p>
            <a:pPr marL="396230" marR="339505" algn="ctr">
              <a:spcBef>
                <a:spcPts val="107"/>
              </a:spcBef>
            </a:pPr>
            <a:r>
              <a:rPr sz="1600" dirty="0">
                <a:solidFill>
                  <a:srgbClr val="845FFF"/>
                </a:solidFill>
                <a:latin typeface="Microsoft Sans Serif"/>
                <a:cs typeface="Microsoft Sans Serif"/>
              </a:rPr>
              <a:t>Cost</a:t>
            </a:r>
            <a:r>
              <a:rPr sz="1600" spc="-13" dirty="0">
                <a:solidFill>
                  <a:srgbClr val="845FFF"/>
                </a:solidFill>
                <a:latin typeface="Microsoft Sans Serif"/>
                <a:cs typeface="Microsoft Sans Serif"/>
              </a:rPr>
              <a:t> </a:t>
            </a:r>
            <a:r>
              <a:rPr sz="1600" spc="-7" dirty="0">
                <a:solidFill>
                  <a:srgbClr val="845FFF"/>
                </a:solidFill>
                <a:latin typeface="Microsoft Sans Serif"/>
                <a:cs typeface="Microsoft Sans Serif"/>
              </a:rPr>
              <a:t>reduction</a:t>
            </a:r>
            <a:r>
              <a:rPr sz="1600" spc="-47" dirty="0">
                <a:solidFill>
                  <a:srgbClr val="845FFF"/>
                </a:solidFill>
                <a:latin typeface="Microsoft Sans Serif"/>
                <a:cs typeface="Microsoft Sans Serif"/>
              </a:rPr>
              <a:t> </a:t>
            </a:r>
            <a:r>
              <a:rPr sz="1600" spc="-7" dirty="0">
                <a:solidFill>
                  <a:srgbClr val="845FFF"/>
                </a:solidFill>
                <a:latin typeface="Microsoft Sans Serif"/>
                <a:cs typeface="Microsoft Sans Serif"/>
              </a:rPr>
              <a:t>in</a:t>
            </a:r>
            <a:r>
              <a:rPr sz="1600" spc="-13" dirty="0">
                <a:solidFill>
                  <a:srgbClr val="845FFF"/>
                </a:solidFill>
                <a:latin typeface="Microsoft Sans Serif"/>
                <a:cs typeface="Microsoft Sans Serif"/>
              </a:rPr>
              <a:t> </a:t>
            </a:r>
            <a:r>
              <a:rPr sz="1600" spc="-7" dirty="0">
                <a:solidFill>
                  <a:srgbClr val="845FFF"/>
                </a:solidFill>
                <a:latin typeface="Microsoft Sans Serif"/>
                <a:cs typeface="Microsoft Sans Serif"/>
              </a:rPr>
              <a:t>maintaining </a:t>
            </a:r>
            <a:r>
              <a:rPr sz="1600" spc="-400" dirty="0">
                <a:solidFill>
                  <a:srgbClr val="845FFF"/>
                </a:solidFill>
                <a:latin typeface="Microsoft Sans Serif"/>
                <a:cs typeface="Microsoft Sans Serif"/>
              </a:rPr>
              <a:t> </a:t>
            </a:r>
            <a:r>
              <a:rPr sz="1600" spc="-7" dirty="0">
                <a:solidFill>
                  <a:srgbClr val="845FFF"/>
                </a:solidFill>
                <a:latin typeface="Microsoft Sans Serif"/>
                <a:cs typeface="Microsoft Sans Serif"/>
              </a:rPr>
              <a:t>existing</a:t>
            </a:r>
            <a:r>
              <a:rPr sz="1600" spc="7" dirty="0">
                <a:solidFill>
                  <a:srgbClr val="845FFF"/>
                </a:solidFill>
                <a:latin typeface="Microsoft Sans Serif"/>
                <a:cs typeface="Microsoft Sans Serif"/>
              </a:rPr>
              <a:t> </a:t>
            </a:r>
            <a:r>
              <a:rPr sz="1600" spc="-7" dirty="0">
                <a:solidFill>
                  <a:srgbClr val="845FFF"/>
                </a:solidFill>
                <a:latin typeface="Microsoft Sans Serif"/>
                <a:cs typeface="Microsoft Sans Serif"/>
              </a:rPr>
              <a:t>applications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84026" y="6583409"/>
            <a:ext cx="4532205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Microsoft Sans Serif"/>
                <a:cs typeface="Microsoft Sans Serif"/>
              </a:rPr>
              <a:t>State</a:t>
            </a:r>
            <a:r>
              <a:rPr sz="1067" spc="20" dirty="0">
                <a:latin typeface="Microsoft Sans Serif"/>
                <a:cs typeface="Microsoft Sans Serif"/>
              </a:rPr>
              <a:t> </a:t>
            </a:r>
            <a:r>
              <a:rPr sz="1067" spc="-7" dirty="0">
                <a:latin typeface="Microsoft Sans Serif"/>
                <a:cs typeface="Microsoft Sans Serif"/>
              </a:rPr>
              <a:t>of</a:t>
            </a:r>
            <a:r>
              <a:rPr sz="1067" spc="27" dirty="0">
                <a:latin typeface="Microsoft Sans Serif"/>
                <a:cs typeface="Microsoft Sans Serif"/>
              </a:rPr>
              <a:t> </a:t>
            </a:r>
            <a:r>
              <a:rPr sz="1067" dirty="0">
                <a:latin typeface="Microsoft Sans Serif"/>
                <a:cs typeface="Microsoft Sans Serif"/>
              </a:rPr>
              <a:t>App</a:t>
            </a:r>
            <a:r>
              <a:rPr sz="1067" spc="33" dirty="0">
                <a:latin typeface="Microsoft Sans Serif"/>
                <a:cs typeface="Microsoft Sans Serif"/>
              </a:rPr>
              <a:t> </a:t>
            </a:r>
            <a:r>
              <a:rPr sz="1067" spc="-7" dirty="0">
                <a:latin typeface="Microsoft Sans Serif"/>
                <a:cs typeface="Microsoft Sans Serif"/>
              </a:rPr>
              <a:t>development</a:t>
            </a:r>
            <a:r>
              <a:rPr sz="1067" spc="47" dirty="0">
                <a:latin typeface="Microsoft Sans Serif"/>
                <a:cs typeface="Microsoft Sans Serif"/>
              </a:rPr>
              <a:t> </a:t>
            </a:r>
            <a:r>
              <a:rPr sz="1067" spc="-7" dirty="0">
                <a:latin typeface="Microsoft Sans Serif"/>
                <a:cs typeface="Microsoft Sans Serif"/>
              </a:rPr>
              <a:t>Survey:</a:t>
            </a:r>
            <a:r>
              <a:rPr sz="1067" spc="333" dirty="0">
                <a:latin typeface="Microsoft Sans Serif"/>
                <a:cs typeface="Microsoft Sans Serif"/>
              </a:rPr>
              <a:t> </a:t>
            </a:r>
            <a:r>
              <a:rPr sz="1067" dirty="0">
                <a:latin typeface="Microsoft Sans Serif"/>
                <a:cs typeface="Microsoft Sans Serif"/>
              </a:rPr>
              <a:t>Q1</a:t>
            </a:r>
            <a:r>
              <a:rPr sz="1067" spc="33" dirty="0">
                <a:latin typeface="Microsoft Sans Serif"/>
                <a:cs typeface="Microsoft Sans Serif"/>
              </a:rPr>
              <a:t> </a:t>
            </a:r>
            <a:r>
              <a:rPr sz="1067" spc="-7" dirty="0">
                <a:latin typeface="Microsoft Sans Serif"/>
                <a:cs typeface="Microsoft Sans Serif"/>
              </a:rPr>
              <a:t>2016,</a:t>
            </a:r>
            <a:r>
              <a:rPr sz="1067" spc="53" dirty="0">
                <a:latin typeface="Microsoft Sans Serif"/>
                <a:cs typeface="Microsoft Sans Serif"/>
              </a:rPr>
              <a:t> </a:t>
            </a:r>
            <a:r>
              <a:rPr sz="1067" spc="-7" dirty="0">
                <a:latin typeface="Microsoft Sans Serif"/>
                <a:cs typeface="Microsoft Sans Serif"/>
              </a:rPr>
              <a:t>Cornell</a:t>
            </a:r>
            <a:r>
              <a:rPr sz="1067" spc="27" dirty="0">
                <a:latin typeface="Microsoft Sans Serif"/>
                <a:cs typeface="Microsoft Sans Serif"/>
              </a:rPr>
              <a:t> </a:t>
            </a:r>
            <a:r>
              <a:rPr sz="1067" spc="-7" dirty="0">
                <a:latin typeface="Microsoft Sans Serif"/>
                <a:cs typeface="Microsoft Sans Serif"/>
              </a:rPr>
              <a:t>University</a:t>
            </a:r>
            <a:r>
              <a:rPr sz="1067" spc="13" dirty="0">
                <a:latin typeface="Microsoft Sans Serif"/>
                <a:cs typeface="Microsoft Sans Serif"/>
              </a:rPr>
              <a:t> </a:t>
            </a:r>
            <a:r>
              <a:rPr sz="1067" dirty="0">
                <a:latin typeface="Microsoft Sans Serif"/>
                <a:cs typeface="Microsoft Sans Serif"/>
              </a:rPr>
              <a:t>case</a:t>
            </a:r>
            <a:r>
              <a:rPr sz="1067" spc="7" dirty="0">
                <a:latin typeface="Microsoft Sans Serif"/>
                <a:cs typeface="Microsoft Sans Serif"/>
              </a:rPr>
              <a:t> </a:t>
            </a:r>
            <a:r>
              <a:rPr sz="1067" spc="-7" dirty="0">
                <a:latin typeface="Microsoft Sans Serif"/>
                <a:cs typeface="Microsoft Sans Serif"/>
              </a:rPr>
              <a:t>study</a:t>
            </a:r>
            <a:endParaRPr sz="106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6289" y="4760976"/>
            <a:ext cx="9177020" cy="1259840"/>
          </a:xfrm>
          <a:custGeom>
            <a:avLst/>
            <a:gdLst/>
            <a:ahLst/>
            <a:cxnLst/>
            <a:rect l="l" t="t" r="r" b="b"/>
            <a:pathLst>
              <a:path w="6882765" h="944879">
                <a:moveTo>
                  <a:pt x="6882383" y="0"/>
                </a:moveTo>
                <a:lnTo>
                  <a:pt x="472440" y="0"/>
                </a:lnTo>
                <a:lnTo>
                  <a:pt x="0" y="472440"/>
                </a:lnTo>
                <a:lnTo>
                  <a:pt x="472440" y="944880"/>
                </a:lnTo>
                <a:lnTo>
                  <a:pt x="6882383" y="944880"/>
                </a:lnTo>
                <a:lnTo>
                  <a:pt x="688238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804415" y="3039872"/>
            <a:ext cx="9177020" cy="1259840"/>
          </a:xfrm>
          <a:custGeom>
            <a:avLst/>
            <a:gdLst/>
            <a:ahLst/>
            <a:cxnLst/>
            <a:rect l="l" t="t" r="r" b="b"/>
            <a:pathLst>
              <a:path w="6882765" h="944880">
                <a:moveTo>
                  <a:pt x="6882384" y="0"/>
                </a:moveTo>
                <a:lnTo>
                  <a:pt x="472439" y="0"/>
                </a:lnTo>
                <a:lnTo>
                  <a:pt x="0" y="472439"/>
                </a:lnTo>
                <a:lnTo>
                  <a:pt x="472439" y="944879"/>
                </a:lnTo>
                <a:lnTo>
                  <a:pt x="6882384" y="944879"/>
                </a:lnTo>
                <a:lnTo>
                  <a:pt x="688238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1304204" y="1448815"/>
            <a:ext cx="9668933" cy="1259840"/>
            <a:chOff x="978153" y="1086611"/>
            <a:chExt cx="7251700" cy="944880"/>
          </a:xfrm>
        </p:grpSpPr>
        <p:sp>
          <p:nvSpPr>
            <p:cNvPr id="5" name="object 5"/>
            <p:cNvSpPr/>
            <p:nvPr/>
          </p:nvSpPr>
          <p:spPr>
            <a:xfrm>
              <a:off x="1347215" y="1086611"/>
              <a:ext cx="6882765" cy="944880"/>
            </a:xfrm>
            <a:custGeom>
              <a:avLst/>
              <a:gdLst/>
              <a:ahLst/>
              <a:cxnLst/>
              <a:rect l="l" t="t" r="r" b="b"/>
              <a:pathLst>
                <a:path w="6882765" h="944880">
                  <a:moveTo>
                    <a:pt x="6882383" y="0"/>
                  </a:moveTo>
                  <a:lnTo>
                    <a:pt x="472440" y="0"/>
                  </a:lnTo>
                  <a:lnTo>
                    <a:pt x="0" y="472439"/>
                  </a:lnTo>
                  <a:lnTo>
                    <a:pt x="472440" y="944880"/>
                  </a:lnTo>
                  <a:lnTo>
                    <a:pt x="6882383" y="944880"/>
                  </a:lnTo>
                  <a:lnTo>
                    <a:pt x="688238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1007363" y="1120139"/>
              <a:ext cx="688975" cy="696595"/>
            </a:xfrm>
            <a:custGeom>
              <a:avLst/>
              <a:gdLst/>
              <a:ahLst/>
              <a:cxnLst/>
              <a:rect l="l" t="t" r="r" b="b"/>
              <a:pathLst>
                <a:path w="688975" h="696594">
                  <a:moveTo>
                    <a:pt x="344424" y="0"/>
                  </a:moveTo>
                  <a:lnTo>
                    <a:pt x="297687" y="3179"/>
                  </a:lnTo>
                  <a:lnTo>
                    <a:pt x="252862" y="12442"/>
                  </a:lnTo>
                  <a:lnTo>
                    <a:pt x="210358" y="27372"/>
                  </a:lnTo>
                  <a:lnTo>
                    <a:pt x="170586" y="47554"/>
                  </a:lnTo>
                  <a:lnTo>
                    <a:pt x="133956" y="72573"/>
                  </a:lnTo>
                  <a:lnTo>
                    <a:pt x="100879" y="102012"/>
                  </a:lnTo>
                  <a:lnTo>
                    <a:pt x="71764" y="135458"/>
                  </a:lnTo>
                  <a:lnTo>
                    <a:pt x="47023" y="172494"/>
                  </a:lnTo>
                  <a:lnTo>
                    <a:pt x="27066" y="212705"/>
                  </a:lnTo>
                  <a:lnTo>
                    <a:pt x="12303" y="255675"/>
                  </a:lnTo>
                  <a:lnTo>
                    <a:pt x="3144" y="300990"/>
                  </a:lnTo>
                  <a:lnTo>
                    <a:pt x="0" y="348234"/>
                  </a:lnTo>
                  <a:lnTo>
                    <a:pt x="3144" y="395477"/>
                  </a:lnTo>
                  <a:lnTo>
                    <a:pt x="12303" y="440792"/>
                  </a:lnTo>
                  <a:lnTo>
                    <a:pt x="27066" y="483762"/>
                  </a:lnTo>
                  <a:lnTo>
                    <a:pt x="47023" y="523973"/>
                  </a:lnTo>
                  <a:lnTo>
                    <a:pt x="71764" y="561009"/>
                  </a:lnTo>
                  <a:lnTo>
                    <a:pt x="100879" y="594455"/>
                  </a:lnTo>
                  <a:lnTo>
                    <a:pt x="133956" y="623894"/>
                  </a:lnTo>
                  <a:lnTo>
                    <a:pt x="170586" y="648913"/>
                  </a:lnTo>
                  <a:lnTo>
                    <a:pt x="210358" y="669095"/>
                  </a:lnTo>
                  <a:lnTo>
                    <a:pt x="252862" y="684025"/>
                  </a:lnTo>
                  <a:lnTo>
                    <a:pt x="297687" y="693288"/>
                  </a:lnTo>
                  <a:lnTo>
                    <a:pt x="344424" y="696468"/>
                  </a:lnTo>
                  <a:lnTo>
                    <a:pt x="391165" y="693288"/>
                  </a:lnTo>
                  <a:lnTo>
                    <a:pt x="435994" y="684025"/>
                  </a:lnTo>
                  <a:lnTo>
                    <a:pt x="478500" y="669095"/>
                  </a:lnTo>
                  <a:lnTo>
                    <a:pt x="518272" y="648913"/>
                  </a:lnTo>
                  <a:lnTo>
                    <a:pt x="554902" y="623894"/>
                  </a:lnTo>
                  <a:lnTo>
                    <a:pt x="587978" y="594455"/>
                  </a:lnTo>
                  <a:lnTo>
                    <a:pt x="617090" y="561009"/>
                  </a:lnTo>
                  <a:lnTo>
                    <a:pt x="641829" y="523973"/>
                  </a:lnTo>
                  <a:lnTo>
                    <a:pt x="661785" y="483762"/>
                  </a:lnTo>
                  <a:lnTo>
                    <a:pt x="676546" y="440792"/>
                  </a:lnTo>
                  <a:lnTo>
                    <a:pt x="685704" y="395477"/>
                  </a:lnTo>
                  <a:lnTo>
                    <a:pt x="688848" y="348234"/>
                  </a:lnTo>
                  <a:lnTo>
                    <a:pt x="685704" y="300990"/>
                  </a:lnTo>
                  <a:lnTo>
                    <a:pt x="676546" y="255675"/>
                  </a:lnTo>
                  <a:lnTo>
                    <a:pt x="661785" y="212705"/>
                  </a:lnTo>
                  <a:lnTo>
                    <a:pt x="641829" y="172494"/>
                  </a:lnTo>
                  <a:lnTo>
                    <a:pt x="617090" y="135458"/>
                  </a:lnTo>
                  <a:lnTo>
                    <a:pt x="587978" y="102012"/>
                  </a:lnTo>
                  <a:lnTo>
                    <a:pt x="554902" y="72573"/>
                  </a:lnTo>
                  <a:lnTo>
                    <a:pt x="518272" y="47554"/>
                  </a:lnTo>
                  <a:lnTo>
                    <a:pt x="478500" y="27372"/>
                  </a:lnTo>
                  <a:lnTo>
                    <a:pt x="435994" y="12442"/>
                  </a:lnTo>
                  <a:lnTo>
                    <a:pt x="391165" y="3179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1007363" y="1120139"/>
              <a:ext cx="688975" cy="696595"/>
            </a:xfrm>
            <a:custGeom>
              <a:avLst/>
              <a:gdLst/>
              <a:ahLst/>
              <a:cxnLst/>
              <a:rect l="l" t="t" r="r" b="b"/>
              <a:pathLst>
                <a:path w="688975" h="696594">
                  <a:moveTo>
                    <a:pt x="0" y="348234"/>
                  </a:moveTo>
                  <a:lnTo>
                    <a:pt x="3144" y="300990"/>
                  </a:lnTo>
                  <a:lnTo>
                    <a:pt x="12303" y="255675"/>
                  </a:lnTo>
                  <a:lnTo>
                    <a:pt x="27066" y="212705"/>
                  </a:lnTo>
                  <a:lnTo>
                    <a:pt x="47023" y="172494"/>
                  </a:lnTo>
                  <a:lnTo>
                    <a:pt x="71764" y="135458"/>
                  </a:lnTo>
                  <a:lnTo>
                    <a:pt x="100879" y="102012"/>
                  </a:lnTo>
                  <a:lnTo>
                    <a:pt x="133956" y="72573"/>
                  </a:lnTo>
                  <a:lnTo>
                    <a:pt x="170586" y="47554"/>
                  </a:lnTo>
                  <a:lnTo>
                    <a:pt x="210358" y="27372"/>
                  </a:lnTo>
                  <a:lnTo>
                    <a:pt x="252862" y="12442"/>
                  </a:lnTo>
                  <a:lnTo>
                    <a:pt x="297687" y="3179"/>
                  </a:lnTo>
                  <a:lnTo>
                    <a:pt x="344424" y="0"/>
                  </a:lnTo>
                  <a:lnTo>
                    <a:pt x="391165" y="3179"/>
                  </a:lnTo>
                  <a:lnTo>
                    <a:pt x="435994" y="12442"/>
                  </a:lnTo>
                  <a:lnTo>
                    <a:pt x="478500" y="27372"/>
                  </a:lnTo>
                  <a:lnTo>
                    <a:pt x="518272" y="47554"/>
                  </a:lnTo>
                  <a:lnTo>
                    <a:pt x="554902" y="72573"/>
                  </a:lnTo>
                  <a:lnTo>
                    <a:pt x="587978" y="102012"/>
                  </a:lnTo>
                  <a:lnTo>
                    <a:pt x="617090" y="135458"/>
                  </a:lnTo>
                  <a:lnTo>
                    <a:pt x="641829" y="172494"/>
                  </a:lnTo>
                  <a:lnTo>
                    <a:pt x="661785" y="212705"/>
                  </a:lnTo>
                  <a:lnTo>
                    <a:pt x="676546" y="255675"/>
                  </a:lnTo>
                  <a:lnTo>
                    <a:pt x="685704" y="300990"/>
                  </a:lnTo>
                  <a:lnTo>
                    <a:pt x="688848" y="348234"/>
                  </a:lnTo>
                  <a:lnTo>
                    <a:pt x="685704" y="395477"/>
                  </a:lnTo>
                  <a:lnTo>
                    <a:pt x="676546" y="440792"/>
                  </a:lnTo>
                  <a:lnTo>
                    <a:pt x="661785" y="483762"/>
                  </a:lnTo>
                  <a:lnTo>
                    <a:pt x="641829" y="523973"/>
                  </a:lnTo>
                  <a:lnTo>
                    <a:pt x="617090" y="561009"/>
                  </a:lnTo>
                  <a:lnTo>
                    <a:pt x="587978" y="594455"/>
                  </a:lnTo>
                  <a:lnTo>
                    <a:pt x="554902" y="623894"/>
                  </a:lnTo>
                  <a:lnTo>
                    <a:pt x="518272" y="648913"/>
                  </a:lnTo>
                  <a:lnTo>
                    <a:pt x="478500" y="669095"/>
                  </a:lnTo>
                  <a:lnTo>
                    <a:pt x="435994" y="684025"/>
                  </a:lnTo>
                  <a:lnTo>
                    <a:pt x="391165" y="693288"/>
                  </a:lnTo>
                  <a:lnTo>
                    <a:pt x="344424" y="696468"/>
                  </a:lnTo>
                  <a:lnTo>
                    <a:pt x="297687" y="693288"/>
                  </a:lnTo>
                  <a:lnTo>
                    <a:pt x="252862" y="684025"/>
                  </a:lnTo>
                  <a:lnTo>
                    <a:pt x="210358" y="669095"/>
                  </a:lnTo>
                  <a:lnTo>
                    <a:pt x="170586" y="648913"/>
                  </a:lnTo>
                  <a:lnTo>
                    <a:pt x="133956" y="623894"/>
                  </a:lnTo>
                  <a:lnTo>
                    <a:pt x="100879" y="594455"/>
                  </a:lnTo>
                  <a:lnTo>
                    <a:pt x="71764" y="561009"/>
                  </a:lnTo>
                  <a:lnTo>
                    <a:pt x="47023" y="523973"/>
                  </a:lnTo>
                  <a:lnTo>
                    <a:pt x="27066" y="483762"/>
                  </a:lnTo>
                  <a:lnTo>
                    <a:pt x="12303" y="440792"/>
                  </a:lnTo>
                  <a:lnTo>
                    <a:pt x="3144" y="395477"/>
                  </a:lnTo>
                  <a:lnTo>
                    <a:pt x="0" y="348234"/>
                  </a:lnTo>
                  <a:close/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9701" y="344763"/>
            <a:ext cx="11087945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spc="-7" dirty="0">
                <a:solidFill>
                  <a:srgbClr val="6F8491"/>
                </a:solidFill>
                <a:latin typeface="Microsoft Sans Serif"/>
                <a:cs typeface="Microsoft Sans Serif"/>
              </a:rPr>
              <a:t>One</a:t>
            </a:r>
            <a:r>
              <a:rPr sz="3733" spc="47" dirty="0">
                <a:solidFill>
                  <a:srgbClr val="6F8491"/>
                </a:solidFill>
                <a:latin typeface="Microsoft Sans Serif"/>
                <a:cs typeface="Microsoft Sans Serif"/>
              </a:rPr>
              <a:t> </a:t>
            </a:r>
            <a:r>
              <a:rPr sz="3733" spc="-7" dirty="0">
                <a:solidFill>
                  <a:srgbClr val="6F8491"/>
                </a:solidFill>
                <a:latin typeface="Microsoft Sans Serif"/>
                <a:cs typeface="Microsoft Sans Serif"/>
              </a:rPr>
              <a:t>platform</a:t>
            </a:r>
            <a:r>
              <a:rPr sz="3733" spc="53" dirty="0">
                <a:solidFill>
                  <a:srgbClr val="6F8491"/>
                </a:solidFill>
                <a:latin typeface="Microsoft Sans Serif"/>
                <a:cs typeface="Microsoft Sans Serif"/>
              </a:rPr>
              <a:t> </a:t>
            </a:r>
            <a:r>
              <a:rPr sz="3733" spc="-7" dirty="0">
                <a:solidFill>
                  <a:srgbClr val="6F8491"/>
                </a:solidFill>
                <a:latin typeface="Microsoft Sans Serif"/>
                <a:cs typeface="Microsoft Sans Serif"/>
              </a:rPr>
              <a:t>delivers</a:t>
            </a:r>
            <a:r>
              <a:rPr sz="3733" spc="40" dirty="0">
                <a:solidFill>
                  <a:srgbClr val="6F8491"/>
                </a:solidFill>
                <a:latin typeface="Microsoft Sans Serif"/>
                <a:cs typeface="Microsoft Sans Serif"/>
              </a:rPr>
              <a:t> </a:t>
            </a:r>
            <a:r>
              <a:rPr sz="3733" spc="-7" dirty="0">
                <a:solidFill>
                  <a:srgbClr val="6F8491"/>
                </a:solidFill>
                <a:latin typeface="Microsoft Sans Serif"/>
                <a:cs typeface="Microsoft Sans Serif"/>
              </a:rPr>
              <a:t>one</a:t>
            </a:r>
            <a:r>
              <a:rPr sz="3733" spc="73" dirty="0">
                <a:solidFill>
                  <a:srgbClr val="6F8491"/>
                </a:solidFill>
                <a:latin typeface="Microsoft Sans Serif"/>
                <a:cs typeface="Microsoft Sans Serif"/>
              </a:rPr>
              <a:t> </a:t>
            </a:r>
            <a:r>
              <a:rPr sz="3733" spc="-7" dirty="0">
                <a:solidFill>
                  <a:srgbClr val="6F8491"/>
                </a:solidFill>
                <a:latin typeface="Microsoft Sans Serif"/>
                <a:cs typeface="Microsoft Sans Serif"/>
              </a:rPr>
              <a:t>journey</a:t>
            </a:r>
            <a:r>
              <a:rPr sz="3733" spc="47" dirty="0">
                <a:solidFill>
                  <a:srgbClr val="6F8491"/>
                </a:solidFill>
                <a:latin typeface="Microsoft Sans Serif"/>
                <a:cs typeface="Microsoft Sans Serif"/>
              </a:rPr>
              <a:t> </a:t>
            </a:r>
            <a:r>
              <a:rPr sz="3733" spc="-7" dirty="0">
                <a:solidFill>
                  <a:srgbClr val="6F8491"/>
                </a:solidFill>
                <a:latin typeface="Microsoft Sans Serif"/>
                <a:cs typeface="Microsoft Sans Serif"/>
              </a:rPr>
              <a:t>for</a:t>
            </a:r>
            <a:r>
              <a:rPr sz="3733" spc="47" dirty="0">
                <a:solidFill>
                  <a:srgbClr val="6F8491"/>
                </a:solidFill>
                <a:latin typeface="Microsoft Sans Serif"/>
                <a:cs typeface="Microsoft Sans Serif"/>
              </a:rPr>
              <a:t> </a:t>
            </a:r>
            <a:r>
              <a:rPr sz="3733" spc="-20" dirty="0">
                <a:solidFill>
                  <a:srgbClr val="6F8491"/>
                </a:solidFill>
                <a:latin typeface="Microsoft Sans Serif"/>
                <a:cs typeface="Microsoft Sans Serif"/>
              </a:rPr>
              <a:t>all</a:t>
            </a:r>
            <a:r>
              <a:rPr sz="3733" spc="40" dirty="0">
                <a:solidFill>
                  <a:srgbClr val="6F8491"/>
                </a:solidFill>
                <a:latin typeface="Microsoft Sans Serif"/>
                <a:cs typeface="Microsoft Sans Serif"/>
              </a:rPr>
              <a:t> </a:t>
            </a:r>
            <a:r>
              <a:rPr sz="3733" spc="-7" dirty="0">
                <a:solidFill>
                  <a:srgbClr val="6F8491"/>
                </a:solidFill>
                <a:latin typeface="Microsoft Sans Serif"/>
                <a:cs typeface="Microsoft Sans Serif"/>
              </a:rPr>
              <a:t>applications</a:t>
            </a:r>
            <a:endParaRPr sz="3733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6795" y="1560237"/>
            <a:ext cx="373380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800" b="1" spc="-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33964" y="1689946"/>
            <a:ext cx="5444913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-7" dirty="0">
                <a:solidFill>
                  <a:srgbClr val="244355"/>
                </a:solidFill>
                <a:latin typeface="Arial"/>
                <a:cs typeface="Arial"/>
              </a:rPr>
              <a:t>Containerize</a:t>
            </a:r>
            <a:r>
              <a:rPr sz="2400" b="1" spc="-13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2400" b="1" spc="-7" dirty="0">
                <a:solidFill>
                  <a:srgbClr val="244355"/>
                </a:solidFill>
                <a:latin typeface="Arial"/>
                <a:cs typeface="Arial"/>
              </a:rPr>
              <a:t>Legacy</a:t>
            </a:r>
            <a:r>
              <a:rPr sz="2400" b="1" spc="-113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2400" b="1" spc="-7" dirty="0">
                <a:solidFill>
                  <a:srgbClr val="244355"/>
                </a:solidFill>
                <a:latin typeface="Arial"/>
                <a:cs typeface="Arial"/>
              </a:rPr>
              <a:t>Applications</a:t>
            </a:r>
            <a:endParaRPr sz="2400">
              <a:latin typeface="Arial"/>
              <a:cs typeface="Arial"/>
            </a:endParaRPr>
          </a:p>
          <a:p>
            <a:pPr marL="16933"/>
            <a:r>
              <a:rPr sz="2400" spc="-13" dirty="0">
                <a:solidFill>
                  <a:srgbClr val="7E7E7E"/>
                </a:solidFill>
                <a:latin typeface="Microsoft Sans Serif"/>
                <a:cs typeface="Microsoft Sans Serif"/>
              </a:rPr>
              <a:t>Lift</a:t>
            </a:r>
            <a:r>
              <a:rPr sz="2400" spc="33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7E7E7E"/>
                </a:solidFill>
                <a:latin typeface="Microsoft Sans Serif"/>
                <a:cs typeface="Microsoft Sans Serif"/>
              </a:rPr>
              <a:t>and</a:t>
            </a:r>
            <a:r>
              <a:rPr sz="2400" spc="27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7E7E7E"/>
                </a:solidFill>
                <a:latin typeface="Microsoft Sans Serif"/>
                <a:cs typeface="Microsoft Sans Serif"/>
              </a:rPr>
              <a:t>shift</a:t>
            </a:r>
            <a:r>
              <a:rPr sz="2400" spc="33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7E7E7E"/>
                </a:solidFill>
                <a:latin typeface="Microsoft Sans Serif"/>
                <a:cs typeface="Microsoft Sans Serif"/>
              </a:rPr>
              <a:t>for</a:t>
            </a:r>
            <a:r>
              <a:rPr sz="2400" spc="27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-13" dirty="0">
                <a:solidFill>
                  <a:srgbClr val="7E7E7E"/>
                </a:solidFill>
                <a:latin typeface="Microsoft Sans Serif"/>
                <a:cs typeface="Microsoft Sans Serif"/>
              </a:rPr>
              <a:t>portability</a:t>
            </a:r>
            <a:r>
              <a:rPr sz="2400" spc="53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7E7E7E"/>
                </a:solidFill>
                <a:latin typeface="Microsoft Sans Serif"/>
                <a:cs typeface="Microsoft Sans Serif"/>
              </a:rPr>
              <a:t>and</a:t>
            </a:r>
            <a:r>
              <a:rPr sz="2400" spc="4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-13" dirty="0">
                <a:solidFill>
                  <a:srgbClr val="7E7E7E"/>
                </a:solidFill>
                <a:latin typeface="Microsoft Sans Serif"/>
                <a:cs typeface="Microsoft Sans Serif"/>
              </a:rPr>
              <a:t>efficiency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06576" y="3169919"/>
            <a:ext cx="995680" cy="1005840"/>
            <a:chOff x="979932" y="2377439"/>
            <a:chExt cx="746760" cy="754380"/>
          </a:xfrm>
        </p:grpSpPr>
        <p:sp>
          <p:nvSpPr>
            <p:cNvPr id="12" name="object 12"/>
            <p:cNvSpPr/>
            <p:nvPr/>
          </p:nvSpPr>
          <p:spPr>
            <a:xfrm>
              <a:off x="1008888" y="2406395"/>
              <a:ext cx="688975" cy="696595"/>
            </a:xfrm>
            <a:custGeom>
              <a:avLst/>
              <a:gdLst/>
              <a:ahLst/>
              <a:cxnLst/>
              <a:rect l="l" t="t" r="r" b="b"/>
              <a:pathLst>
                <a:path w="688975" h="696594">
                  <a:moveTo>
                    <a:pt x="344424" y="0"/>
                  </a:moveTo>
                  <a:lnTo>
                    <a:pt x="297687" y="3179"/>
                  </a:lnTo>
                  <a:lnTo>
                    <a:pt x="252862" y="12442"/>
                  </a:lnTo>
                  <a:lnTo>
                    <a:pt x="210358" y="27372"/>
                  </a:lnTo>
                  <a:lnTo>
                    <a:pt x="170586" y="47554"/>
                  </a:lnTo>
                  <a:lnTo>
                    <a:pt x="133956" y="72573"/>
                  </a:lnTo>
                  <a:lnTo>
                    <a:pt x="100879" y="102012"/>
                  </a:lnTo>
                  <a:lnTo>
                    <a:pt x="71764" y="135458"/>
                  </a:lnTo>
                  <a:lnTo>
                    <a:pt x="47023" y="172494"/>
                  </a:lnTo>
                  <a:lnTo>
                    <a:pt x="27066" y="212705"/>
                  </a:lnTo>
                  <a:lnTo>
                    <a:pt x="12303" y="255675"/>
                  </a:lnTo>
                  <a:lnTo>
                    <a:pt x="3144" y="300990"/>
                  </a:lnTo>
                  <a:lnTo>
                    <a:pt x="0" y="348234"/>
                  </a:lnTo>
                  <a:lnTo>
                    <a:pt x="3144" y="395477"/>
                  </a:lnTo>
                  <a:lnTo>
                    <a:pt x="12303" y="440792"/>
                  </a:lnTo>
                  <a:lnTo>
                    <a:pt x="27066" y="483762"/>
                  </a:lnTo>
                  <a:lnTo>
                    <a:pt x="47023" y="523973"/>
                  </a:lnTo>
                  <a:lnTo>
                    <a:pt x="71764" y="561009"/>
                  </a:lnTo>
                  <a:lnTo>
                    <a:pt x="100879" y="594455"/>
                  </a:lnTo>
                  <a:lnTo>
                    <a:pt x="133956" y="623894"/>
                  </a:lnTo>
                  <a:lnTo>
                    <a:pt x="170586" y="648913"/>
                  </a:lnTo>
                  <a:lnTo>
                    <a:pt x="210358" y="669095"/>
                  </a:lnTo>
                  <a:lnTo>
                    <a:pt x="252862" y="684025"/>
                  </a:lnTo>
                  <a:lnTo>
                    <a:pt x="297687" y="693288"/>
                  </a:lnTo>
                  <a:lnTo>
                    <a:pt x="344424" y="696468"/>
                  </a:lnTo>
                  <a:lnTo>
                    <a:pt x="391165" y="693288"/>
                  </a:lnTo>
                  <a:lnTo>
                    <a:pt x="435994" y="684025"/>
                  </a:lnTo>
                  <a:lnTo>
                    <a:pt x="478500" y="669095"/>
                  </a:lnTo>
                  <a:lnTo>
                    <a:pt x="518272" y="648913"/>
                  </a:lnTo>
                  <a:lnTo>
                    <a:pt x="554902" y="623894"/>
                  </a:lnTo>
                  <a:lnTo>
                    <a:pt x="587978" y="594455"/>
                  </a:lnTo>
                  <a:lnTo>
                    <a:pt x="617090" y="561009"/>
                  </a:lnTo>
                  <a:lnTo>
                    <a:pt x="641829" y="523973"/>
                  </a:lnTo>
                  <a:lnTo>
                    <a:pt x="661785" y="483762"/>
                  </a:lnTo>
                  <a:lnTo>
                    <a:pt x="676546" y="440792"/>
                  </a:lnTo>
                  <a:lnTo>
                    <a:pt x="685704" y="395477"/>
                  </a:lnTo>
                  <a:lnTo>
                    <a:pt x="688848" y="348234"/>
                  </a:lnTo>
                  <a:lnTo>
                    <a:pt x="685704" y="300990"/>
                  </a:lnTo>
                  <a:lnTo>
                    <a:pt x="676546" y="255675"/>
                  </a:lnTo>
                  <a:lnTo>
                    <a:pt x="661785" y="212705"/>
                  </a:lnTo>
                  <a:lnTo>
                    <a:pt x="641829" y="172494"/>
                  </a:lnTo>
                  <a:lnTo>
                    <a:pt x="617090" y="135458"/>
                  </a:lnTo>
                  <a:lnTo>
                    <a:pt x="587978" y="102012"/>
                  </a:lnTo>
                  <a:lnTo>
                    <a:pt x="554902" y="72573"/>
                  </a:lnTo>
                  <a:lnTo>
                    <a:pt x="518272" y="47554"/>
                  </a:lnTo>
                  <a:lnTo>
                    <a:pt x="478500" y="27372"/>
                  </a:lnTo>
                  <a:lnTo>
                    <a:pt x="435994" y="12442"/>
                  </a:lnTo>
                  <a:lnTo>
                    <a:pt x="391165" y="3179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8888" y="2406395"/>
              <a:ext cx="688975" cy="696595"/>
            </a:xfrm>
            <a:custGeom>
              <a:avLst/>
              <a:gdLst/>
              <a:ahLst/>
              <a:cxnLst/>
              <a:rect l="l" t="t" r="r" b="b"/>
              <a:pathLst>
                <a:path w="688975" h="696594">
                  <a:moveTo>
                    <a:pt x="0" y="348234"/>
                  </a:moveTo>
                  <a:lnTo>
                    <a:pt x="3144" y="300990"/>
                  </a:lnTo>
                  <a:lnTo>
                    <a:pt x="12303" y="255675"/>
                  </a:lnTo>
                  <a:lnTo>
                    <a:pt x="27066" y="212705"/>
                  </a:lnTo>
                  <a:lnTo>
                    <a:pt x="47023" y="172494"/>
                  </a:lnTo>
                  <a:lnTo>
                    <a:pt x="71764" y="135458"/>
                  </a:lnTo>
                  <a:lnTo>
                    <a:pt x="100879" y="102012"/>
                  </a:lnTo>
                  <a:lnTo>
                    <a:pt x="133956" y="72573"/>
                  </a:lnTo>
                  <a:lnTo>
                    <a:pt x="170586" y="47554"/>
                  </a:lnTo>
                  <a:lnTo>
                    <a:pt x="210358" y="27372"/>
                  </a:lnTo>
                  <a:lnTo>
                    <a:pt x="252862" y="12442"/>
                  </a:lnTo>
                  <a:lnTo>
                    <a:pt x="297687" y="3179"/>
                  </a:lnTo>
                  <a:lnTo>
                    <a:pt x="344424" y="0"/>
                  </a:lnTo>
                  <a:lnTo>
                    <a:pt x="391165" y="3179"/>
                  </a:lnTo>
                  <a:lnTo>
                    <a:pt x="435994" y="12442"/>
                  </a:lnTo>
                  <a:lnTo>
                    <a:pt x="478500" y="27372"/>
                  </a:lnTo>
                  <a:lnTo>
                    <a:pt x="518272" y="47554"/>
                  </a:lnTo>
                  <a:lnTo>
                    <a:pt x="554902" y="72573"/>
                  </a:lnTo>
                  <a:lnTo>
                    <a:pt x="587978" y="102012"/>
                  </a:lnTo>
                  <a:lnTo>
                    <a:pt x="617090" y="135458"/>
                  </a:lnTo>
                  <a:lnTo>
                    <a:pt x="641829" y="172494"/>
                  </a:lnTo>
                  <a:lnTo>
                    <a:pt x="661785" y="212705"/>
                  </a:lnTo>
                  <a:lnTo>
                    <a:pt x="676546" y="255675"/>
                  </a:lnTo>
                  <a:lnTo>
                    <a:pt x="685704" y="300990"/>
                  </a:lnTo>
                  <a:lnTo>
                    <a:pt x="688848" y="348234"/>
                  </a:lnTo>
                  <a:lnTo>
                    <a:pt x="685704" y="395477"/>
                  </a:lnTo>
                  <a:lnTo>
                    <a:pt x="676546" y="440792"/>
                  </a:lnTo>
                  <a:lnTo>
                    <a:pt x="661785" y="483762"/>
                  </a:lnTo>
                  <a:lnTo>
                    <a:pt x="641829" y="523973"/>
                  </a:lnTo>
                  <a:lnTo>
                    <a:pt x="617090" y="561009"/>
                  </a:lnTo>
                  <a:lnTo>
                    <a:pt x="587978" y="594455"/>
                  </a:lnTo>
                  <a:lnTo>
                    <a:pt x="554902" y="623894"/>
                  </a:lnTo>
                  <a:lnTo>
                    <a:pt x="518272" y="648913"/>
                  </a:lnTo>
                  <a:lnTo>
                    <a:pt x="478500" y="669095"/>
                  </a:lnTo>
                  <a:lnTo>
                    <a:pt x="435994" y="684025"/>
                  </a:lnTo>
                  <a:lnTo>
                    <a:pt x="391165" y="693288"/>
                  </a:lnTo>
                  <a:lnTo>
                    <a:pt x="344424" y="696468"/>
                  </a:lnTo>
                  <a:lnTo>
                    <a:pt x="297687" y="693288"/>
                  </a:lnTo>
                  <a:lnTo>
                    <a:pt x="252862" y="684025"/>
                  </a:lnTo>
                  <a:lnTo>
                    <a:pt x="210358" y="669095"/>
                  </a:lnTo>
                  <a:lnTo>
                    <a:pt x="170586" y="648913"/>
                  </a:lnTo>
                  <a:lnTo>
                    <a:pt x="133956" y="623894"/>
                  </a:lnTo>
                  <a:lnTo>
                    <a:pt x="100879" y="594455"/>
                  </a:lnTo>
                  <a:lnTo>
                    <a:pt x="71764" y="561009"/>
                  </a:lnTo>
                  <a:lnTo>
                    <a:pt x="47023" y="523973"/>
                  </a:lnTo>
                  <a:lnTo>
                    <a:pt x="27066" y="483762"/>
                  </a:lnTo>
                  <a:lnTo>
                    <a:pt x="12303" y="440792"/>
                  </a:lnTo>
                  <a:lnTo>
                    <a:pt x="3144" y="395477"/>
                  </a:lnTo>
                  <a:lnTo>
                    <a:pt x="0" y="348234"/>
                  </a:lnTo>
                  <a:close/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619233" y="3274905"/>
            <a:ext cx="373380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800" b="1" spc="-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04544" y="4864607"/>
            <a:ext cx="995680" cy="1005840"/>
            <a:chOff x="978408" y="3648455"/>
            <a:chExt cx="746760" cy="754380"/>
          </a:xfrm>
        </p:grpSpPr>
        <p:sp>
          <p:nvSpPr>
            <p:cNvPr id="16" name="object 16"/>
            <p:cNvSpPr/>
            <p:nvPr/>
          </p:nvSpPr>
          <p:spPr>
            <a:xfrm>
              <a:off x="1007364" y="3677411"/>
              <a:ext cx="688975" cy="696595"/>
            </a:xfrm>
            <a:custGeom>
              <a:avLst/>
              <a:gdLst/>
              <a:ahLst/>
              <a:cxnLst/>
              <a:rect l="l" t="t" r="r" b="b"/>
              <a:pathLst>
                <a:path w="688975" h="696595">
                  <a:moveTo>
                    <a:pt x="344424" y="0"/>
                  </a:moveTo>
                  <a:lnTo>
                    <a:pt x="297687" y="3179"/>
                  </a:lnTo>
                  <a:lnTo>
                    <a:pt x="252862" y="12442"/>
                  </a:lnTo>
                  <a:lnTo>
                    <a:pt x="210358" y="27372"/>
                  </a:lnTo>
                  <a:lnTo>
                    <a:pt x="170586" y="47554"/>
                  </a:lnTo>
                  <a:lnTo>
                    <a:pt x="133956" y="72573"/>
                  </a:lnTo>
                  <a:lnTo>
                    <a:pt x="100879" y="102012"/>
                  </a:lnTo>
                  <a:lnTo>
                    <a:pt x="71764" y="135458"/>
                  </a:lnTo>
                  <a:lnTo>
                    <a:pt x="47023" y="172494"/>
                  </a:lnTo>
                  <a:lnTo>
                    <a:pt x="27066" y="212705"/>
                  </a:lnTo>
                  <a:lnTo>
                    <a:pt x="12303" y="255675"/>
                  </a:lnTo>
                  <a:lnTo>
                    <a:pt x="3144" y="300990"/>
                  </a:lnTo>
                  <a:lnTo>
                    <a:pt x="0" y="348234"/>
                  </a:lnTo>
                  <a:lnTo>
                    <a:pt x="3144" y="395488"/>
                  </a:lnTo>
                  <a:lnTo>
                    <a:pt x="12303" y="440809"/>
                  </a:lnTo>
                  <a:lnTo>
                    <a:pt x="27066" y="483784"/>
                  </a:lnTo>
                  <a:lnTo>
                    <a:pt x="47023" y="523996"/>
                  </a:lnTo>
                  <a:lnTo>
                    <a:pt x="71764" y="561031"/>
                  </a:lnTo>
                  <a:lnTo>
                    <a:pt x="100879" y="594474"/>
                  </a:lnTo>
                  <a:lnTo>
                    <a:pt x="133956" y="623910"/>
                  </a:lnTo>
                  <a:lnTo>
                    <a:pt x="170586" y="648924"/>
                  </a:lnTo>
                  <a:lnTo>
                    <a:pt x="210358" y="669102"/>
                  </a:lnTo>
                  <a:lnTo>
                    <a:pt x="252862" y="684029"/>
                  </a:lnTo>
                  <a:lnTo>
                    <a:pt x="297687" y="693289"/>
                  </a:lnTo>
                  <a:lnTo>
                    <a:pt x="344424" y="696468"/>
                  </a:lnTo>
                  <a:lnTo>
                    <a:pt x="391165" y="693289"/>
                  </a:lnTo>
                  <a:lnTo>
                    <a:pt x="435994" y="684029"/>
                  </a:lnTo>
                  <a:lnTo>
                    <a:pt x="478500" y="669102"/>
                  </a:lnTo>
                  <a:lnTo>
                    <a:pt x="518272" y="648924"/>
                  </a:lnTo>
                  <a:lnTo>
                    <a:pt x="554902" y="623910"/>
                  </a:lnTo>
                  <a:lnTo>
                    <a:pt x="587978" y="594474"/>
                  </a:lnTo>
                  <a:lnTo>
                    <a:pt x="617090" y="561031"/>
                  </a:lnTo>
                  <a:lnTo>
                    <a:pt x="641829" y="523996"/>
                  </a:lnTo>
                  <a:lnTo>
                    <a:pt x="661785" y="483784"/>
                  </a:lnTo>
                  <a:lnTo>
                    <a:pt x="676546" y="440809"/>
                  </a:lnTo>
                  <a:lnTo>
                    <a:pt x="685704" y="395488"/>
                  </a:lnTo>
                  <a:lnTo>
                    <a:pt x="688848" y="348234"/>
                  </a:lnTo>
                  <a:lnTo>
                    <a:pt x="685704" y="300990"/>
                  </a:lnTo>
                  <a:lnTo>
                    <a:pt x="676546" y="255675"/>
                  </a:lnTo>
                  <a:lnTo>
                    <a:pt x="661785" y="212705"/>
                  </a:lnTo>
                  <a:lnTo>
                    <a:pt x="641829" y="172494"/>
                  </a:lnTo>
                  <a:lnTo>
                    <a:pt x="617090" y="135458"/>
                  </a:lnTo>
                  <a:lnTo>
                    <a:pt x="587978" y="102012"/>
                  </a:lnTo>
                  <a:lnTo>
                    <a:pt x="554902" y="72573"/>
                  </a:lnTo>
                  <a:lnTo>
                    <a:pt x="518272" y="47554"/>
                  </a:lnTo>
                  <a:lnTo>
                    <a:pt x="478500" y="27372"/>
                  </a:lnTo>
                  <a:lnTo>
                    <a:pt x="435994" y="12442"/>
                  </a:lnTo>
                  <a:lnTo>
                    <a:pt x="391165" y="3179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1007364" y="3677411"/>
              <a:ext cx="688975" cy="696595"/>
            </a:xfrm>
            <a:custGeom>
              <a:avLst/>
              <a:gdLst/>
              <a:ahLst/>
              <a:cxnLst/>
              <a:rect l="l" t="t" r="r" b="b"/>
              <a:pathLst>
                <a:path w="688975" h="696595">
                  <a:moveTo>
                    <a:pt x="0" y="348234"/>
                  </a:moveTo>
                  <a:lnTo>
                    <a:pt x="3144" y="300990"/>
                  </a:lnTo>
                  <a:lnTo>
                    <a:pt x="12303" y="255675"/>
                  </a:lnTo>
                  <a:lnTo>
                    <a:pt x="27066" y="212705"/>
                  </a:lnTo>
                  <a:lnTo>
                    <a:pt x="47023" y="172494"/>
                  </a:lnTo>
                  <a:lnTo>
                    <a:pt x="71764" y="135458"/>
                  </a:lnTo>
                  <a:lnTo>
                    <a:pt x="100879" y="102012"/>
                  </a:lnTo>
                  <a:lnTo>
                    <a:pt x="133956" y="72573"/>
                  </a:lnTo>
                  <a:lnTo>
                    <a:pt x="170586" y="47554"/>
                  </a:lnTo>
                  <a:lnTo>
                    <a:pt x="210358" y="27372"/>
                  </a:lnTo>
                  <a:lnTo>
                    <a:pt x="252862" y="12442"/>
                  </a:lnTo>
                  <a:lnTo>
                    <a:pt x="297687" y="3179"/>
                  </a:lnTo>
                  <a:lnTo>
                    <a:pt x="344424" y="0"/>
                  </a:lnTo>
                  <a:lnTo>
                    <a:pt x="391165" y="3179"/>
                  </a:lnTo>
                  <a:lnTo>
                    <a:pt x="435994" y="12442"/>
                  </a:lnTo>
                  <a:lnTo>
                    <a:pt x="478500" y="27372"/>
                  </a:lnTo>
                  <a:lnTo>
                    <a:pt x="518272" y="47554"/>
                  </a:lnTo>
                  <a:lnTo>
                    <a:pt x="554902" y="72573"/>
                  </a:lnTo>
                  <a:lnTo>
                    <a:pt x="587978" y="102012"/>
                  </a:lnTo>
                  <a:lnTo>
                    <a:pt x="617090" y="135458"/>
                  </a:lnTo>
                  <a:lnTo>
                    <a:pt x="641829" y="172494"/>
                  </a:lnTo>
                  <a:lnTo>
                    <a:pt x="661785" y="212705"/>
                  </a:lnTo>
                  <a:lnTo>
                    <a:pt x="676546" y="255675"/>
                  </a:lnTo>
                  <a:lnTo>
                    <a:pt x="685704" y="300990"/>
                  </a:lnTo>
                  <a:lnTo>
                    <a:pt x="688848" y="348234"/>
                  </a:lnTo>
                  <a:lnTo>
                    <a:pt x="685704" y="395488"/>
                  </a:lnTo>
                  <a:lnTo>
                    <a:pt x="676546" y="440809"/>
                  </a:lnTo>
                  <a:lnTo>
                    <a:pt x="661785" y="483784"/>
                  </a:lnTo>
                  <a:lnTo>
                    <a:pt x="641829" y="523996"/>
                  </a:lnTo>
                  <a:lnTo>
                    <a:pt x="617090" y="561031"/>
                  </a:lnTo>
                  <a:lnTo>
                    <a:pt x="587978" y="594474"/>
                  </a:lnTo>
                  <a:lnTo>
                    <a:pt x="554902" y="623910"/>
                  </a:lnTo>
                  <a:lnTo>
                    <a:pt x="518272" y="648924"/>
                  </a:lnTo>
                  <a:lnTo>
                    <a:pt x="478500" y="669102"/>
                  </a:lnTo>
                  <a:lnTo>
                    <a:pt x="435994" y="684029"/>
                  </a:lnTo>
                  <a:lnTo>
                    <a:pt x="391165" y="693289"/>
                  </a:lnTo>
                  <a:lnTo>
                    <a:pt x="344424" y="696468"/>
                  </a:lnTo>
                  <a:lnTo>
                    <a:pt x="297687" y="693289"/>
                  </a:lnTo>
                  <a:lnTo>
                    <a:pt x="252862" y="684029"/>
                  </a:lnTo>
                  <a:lnTo>
                    <a:pt x="210358" y="669102"/>
                  </a:lnTo>
                  <a:lnTo>
                    <a:pt x="170586" y="648924"/>
                  </a:lnTo>
                  <a:lnTo>
                    <a:pt x="133956" y="623910"/>
                  </a:lnTo>
                  <a:lnTo>
                    <a:pt x="100879" y="594474"/>
                  </a:lnTo>
                  <a:lnTo>
                    <a:pt x="71764" y="561031"/>
                  </a:lnTo>
                  <a:lnTo>
                    <a:pt x="47023" y="523996"/>
                  </a:lnTo>
                  <a:lnTo>
                    <a:pt x="27066" y="483784"/>
                  </a:lnTo>
                  <a:lnTo>
                    <a:pt x="12303" y="440809"/>
                  </a:lnTo>
                  <a:lnTo>
                    <a:pt x="3144" y="395488"/>
                  </a:lnTo>
                  <a:lnTo>
                    <a:pt x="0" y="348234"/>
                  </a:lnTo>
                  <a:close/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616795" y="4970407"/>
            <a:ext cx="373380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4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33963" y="3237484"/>
            <a:ext cx="513926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-20" dirty="0">
                <a:solidFill>
                  <a:srgbClr val="244355"/>
                </a:solidFill>
                <a:latin typeface="Arial"/>
                <a:cs typeface="Arial"/>
              </a:rPr>
              <a:t>Transform</a:t>
            </a:r>
            <a:r>
              <a:rPr sz="2400" b="1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2400" b="1" spc="-7" dirty="0">
                <a:solidFill>
                  <a:srgbClr val="244355"/>
                </a:solidFill>
                <a:latin typeface="Arial"/>
                <a:cs typeface="Arial"/>
              </a:rPr>
              <a:t>Legacy </a:t>
            </a:r>
            <a:r>
              <a:rPr sz="2400" b="1" dirty="0">
                <a:solidFill>
                  <a:srgbClr val="244355"/>
                </a:solidFill>
                <a:latin typeface="Arial"/>
                <a:cs typeface="Arial"/>
              </a:rPr>
              <a:t>to</a:t>
            </a:r>
            <a:r>
              <a:rPr sz="2400" b="1" spc="7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2400" b="1" spc="-13" dirty="0">
                <a:solidFill>
                  <a:srgbClr val="244355"/>
                </a:solidFill>
                <a:latin typeface="Arial"/>
                <a:cs typeface="Arial"/>
              </a:rPr>
              <a:t>Microservices</a:t>
            </a:r>
            <a:endParaRPr sz="2400">
              <a:latin typeface="Arial"/>
              <a:cs typeface="Arial"/>
            </a:endParaRPr>
          </a:p>
          <a:p>
            <a:pPr marL="16933"/>
            <a:r>
              <a:rPr sz="2400" spc="-7" dirty="0">
                <a:solidFill>
                  <a:srgbClr val="7E7E7E"/>
                </a:solidFill>
                <a:latin typeface="Microsoft Sans Serif"/>
                <a:cs typeface="Microsoft Sans Serif"/>
              </a:rPr>
              <a:t>Look</a:t>
            </a:r>
            <a:r>
              <a:rPr sz="2400" spc="33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7E7E7E"/>
                </a:solidFill>
                <a:latin typeface="Microsoft Sans Serif"/>
                <a:cs typeface="Microsoft Sans Serif"/>
              </a:rPr>
              <a:t>for</a:t>
            </a:r>
            <a:r>
              <a:rPr sz="2400" spc="7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7E7E7E"/>
                </a:solidFill>
                <a:latin typeface="Microsoft Sans Serif"/>
                <a:cs typeface="Microsoft Sans Serif"/>
              </a:rPr>
              <a:t>shared</a:t>
            </a:r>
            <a:r>
              <a:rPr sz="2400" spc="33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7E7E7E"/>
                </a:solidFill>
                <a:latin typeface="Microsoft Sans Serif"/>
                <a:cs typeface="Microsoft Sans Serif"/>
              </a:rPr>
              <a:t>services</a:t>
            </a:r>
            <a:r>
              <a:rPr sz="2400" spc="33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7E7E7E"/>
                </a:solidFill>
                <a:latin typeface="Microsoft Sans Serif"/>
                <a:cs typeface="Microsoft Sans Serif"/>
              </a:rPr>
              <a:t>to</a:t>
            </a:r>
            <a:r>
              <a:rPr sz="2400" spc="2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-7" dirty="0">
                <a:solidFill>
                  <a:srgbClr val="7E7E7E"/>
                </a:solidFill>
                <a:latin typeface="Microsoft Sans Serif"/>
                <a:cs typeface="Microsoft Sans Serif"/>
              </a:rPr>
              <a:t>transform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28205" y="4940740"/>
            <a:ext cx="4180840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-13" dirty="0">
                <a:solidFill>
                  <a:srgbClr val="244355"/>
                </a:solidFill>
                <a:latin typeface="Arial"/>
                <a:cs typeface="Arial"/>
              </a:rPr>
              <a:t>Accelerate</a:t>
            </a:r>
            <a:r>
              <a:rPr sz="2400" b="1" spc="53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2400" b="1" spc="-7" dirty="0">
                <a:solidFill>
                  <a:srgbClr val="244355"/>
                </a:solidFill>
                <a:latin typeface="Arial"/>
                <a:cs typeface="Arial"/>
              </a:rPr>
              <a:t>New</a:t>
            </a:r>
            <a:r>
              <a:rPr sz="2400" b="1" spc="-10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2400" b="1" spc="-13" dirty="0">
                <a:solidFill>
                  <a:srgbClr val="244355"/>
                </a:solidFill>
                <a:latin typeface="Arial"/>
                <a:cs typeface="Arial"/>
              </a:rPr>
              <a:t>Applications</a:t>
            </a:r>
            <a:endParaRPr sz="2400">
              <a:latin typeface="Arial"/>
              <a:cs typeface="Arial"/>
            </a:endParaRPr>
          </a:p>
          <a:p>
            <a:pPr marL="16933">
              <a:spcBef>
                <a:spcPts val="7"/>
              </a:spcBef>
            </a:pPr>
            <a:r>
              <a:rPr sz="2400" spc="-7" dirty="0">
                <a:solidFill>
                  <a:srgbClr val="7E7E7E"/>
                </a:solidFill>
                <a:latin typeface="Microsoft Sans Serif"/>
                <a:cs typeface="Microsoft Sans Serif"/>
              </a:rPr>
              <a:t>Greenfield</a:t>
            </a:r>
            <a:r>
              <a:rPr sz="240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-13" dirty="0">
                <a:solidFill>
                  <a:srgbClr val="7E7E7E"/>
                </a:solidFill>
                <a:latin typeface="Microsoft Sans Serif"/>
                <a:cs typeface="Microsoft Sans Serif"/>
              </a:rPr>
              <a:t>innovation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686800" y="3090672"/>
            <a:ext cx="1805093" cy="933027"/>
            <a:chOff x="6515100" y="2318004"/>
            <a:chExt cx="1353820" cy="699770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9500" y="2607564"/>
              <a:ext cx="438912" cy="40995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515100" y="2612135"/>
              <a:ext cx="448309" cy="327660"/>
            </a:xfrm>
            <a:custGeom>
              <a:avLst/>
              <a:gdLst/>
              <a:ahLst/>
              <a:cxnLst/>
              <a:rect l="l" t="t" r="r" b="b"/>
              <a:pathLst>
                <a:path w="448309" h="327660">
                  <a:moveTo>
                    <a:pt x="448056" y="241554"/>
                  </a:moveTo>
                  <a:lnTo>
                    <a:pt x="432689" y="227076"/>
                  </a:lnTo>
                  <a:lnTo>
                    <a:pt x="414020" y="227076"/>
                  </a:lnTo>
                  <a:lnTo>
                    <a:pt x="414020" y="259461"/>
                  </a:lnTo>
                  <a:lnTo>
                    <a:pt x="414020" y="262890"/>
                  </a:lnTo>
                  <a:lnTo>
                    <a:pt x="405003" y="269748"/>
                  </a:lnTo>
                  <a:lnTo>
                    <a:pt x="403098" y="269494"/>
                  </a:lnTo>
                  <a:lnTo>
                    <a:pt x="401574" y="269240"/>
                  </a:lnTo>
                  <a:lnTo>
                    <a:pt x="399796" y="268351"/>
                  </a:lnTo>
                  <a:lnTo>
                    <a:pt x="398653" y="267462"/>
                  </a:lnTo>
                  <a:lnTo>
                    <a:pt x="397764" y="266192"/>
                  </a:lnTo>
                  <a:lnTo>
                    <a:pt x="396748" y="264795"/>
                  </a:lnTo>
                  <a:lnTo>
                    <a:pt x="395986" y="262890"/>
                  </a:lnTo>
                  <a:lnTo>
                    <a:pt x="395986" y="259461"/>
                  </a:lnTo>
                  <a:lnTo>
                    <a:pt x="396748" y="258064"/>
                  </a:lnTo>
                  <a:lnTo>
                    <a:pt x="397764" y="256667"/>
                  </a:lnTo>
                  <a:lnTo>
                    <a:pt x="398653" y="255397"/>
                  </a:lnTo>
                  <a:lnTo>
                    <a:pt x="399796" y="254127"/>
                  </a:lnTo>
                  <a:lnTo>
                    <a:pt x="401574" y="253619"/>
                  </a:lnTo>
                  <a:lnTo>
                    <a:pt x="403098" y="252857"/>
                  </a:lnTo>
                  <a:lnTo>
                    <a:pt x="406908" y="252857"/>
                  </a:lnTo>
                  <a:lnTo>
                    <a:pt x="408432" y="253619"/>
                  </a:lnTo>
                  <a:lnTo>
                    <a:pt x="410210" y="254127"/>
                  </a:lnTo>
                  <a:lnTo>
                    <a:pt x="411353" y="255397"/>
                  </a:lnTo>
                  <a:lnTo>
                    <a:pt x="412369" y="256667"/>
                  </a:lnTo>
                  <a:lnTo>
                    <a:pt x="413258" y="258064"/>
                  </a:lnTo>
                  <a:lnTo>
                    <a:pt x="414020" y="259461"/>
                  </a:lnTo>
                  <a:lnTo>
                    <a:pt x="414020" y="227076"/>
                  </a:lnTo>
                  <a:lnTo>
                    <a:pt x="380238" y="227076"/>
                  </a:lnTo>
                  <a:lnTo>
                    <a:pt x="380238" y="261366"/>
                  </a:lnTo>
                  <a:lnTo>
                    <a:pt x="379984" y="262890"/>
                  </a:lnTo>
                  <a:lnTo>
                    <a:pt x="379222" y="264795"/>
                  </a:lnTo>
                  <a:lnTo>
                    <a:pt x="378714" y="266192"/>
                  </a:lnTo>
                  <a:lnTo>
                    <a:pt x="377317" y="267462"/>
                  </a:lnTo>
                  <a:lnTo>
                    <a:pt x="376174" y="268351"/>
                  </a:lnTo>
                  <a:lnTo>
                    <a:pt x="374523" y="269240"/>
                  </a:lnTo>
                  <a:lnTo>
                    <a:pt x="372872" y="269494"/>
                  </a:lnTo>
                  <a:lnTo>
                    <a:pt x="370967" y="269748"/>
                  </a:lnTo>
                  <a:lnTo>
                    <a:pt x="369316" y="269494"/>
                  </a:lnTo>
                  <a:lnTo>
                    <a:pt x="367411" y="269240"/>
                  </a:lnTo>
                  <a:lnTo>
                    <a:pt x="366141" y="268351"/>
                  </a:lnTo>
                  <a:lnTo>
                    <a:pt x="364490" y="267462"/>
                  </a:lnTo>
                  <a:lnTo>
                    <a:pt x="363474" y="266192"/>
                  </a:lnTo>
                  <a:lnTo>
                    <a:pt x="362585" y="264795"/>
                  </a:lnTo>
                  <a:lnTo>
                    <a:pt x="362331" y="262890"/>
                  </a:lnTo>
                  <a:lnTo>
                    <a:pt x="361950" y="261366"/>
                  </a:lnTo>
                  <a:lnTo>
                    <a:pt x="362331" y="259461"/>
                  </a:lnTo>
                  <a:lnTo>
                    <a:pt x="362585" y="258064"/>
                  </a:lnTo>
                  <a:lnTo>
                    <a:pt x="363474" y="256667"/>
                  </a:lnTo>
                  <a:lnTo>
                    <a:pt x="364490" y="255397"/>
                  </a:lnTo>
                  <a:lnTo>
                    <a:pt x="366141" y="254127"/>
                  </a:lnTo>
                  <a:lnTo>
                    <a:pt x="369316" y="252857"/>
                  </a:lnTo>
                  <a:lnTo>
                    <a:pt x="372872" y="252857"/>
                  </a:lnTo>
                  <a:lnTo>
                    <a:pt x="374523" y="253619"/>
                  </a:lnTo>
                  <a:lnTo>
                    <a:pt x="376174" y="254127"/>
                  </a:lnTo>
                  <a:lnTo>
                    <a:pt x="377317" y="255397"/>
                  </a:lnTo>
                  <a:lnTo>
                    <a:pt x="378714" y="256667"/>
                  </a:lnTo>
                  <a:lnTo>
                    <a:pt x="379222" y="258064"/>
                  </a:lnTo>
                  <a:lnTo>
                    <a:pt x="379984" y="259461"/>
                  </a:lnTo>
                  <a:lnTo>
                    <a:pt x="380238" y="261366"/>
                  </a:lnTo>
                  <a:lnTo>
                    <a:pt x="380238" y="227076"/>
                  </a:lnTo>
                  <a:lnTo>
                    <a:pt x="343281" y="227076"/>
                  </a:lnTo>
                  <a:lnTo>
                    <a:pt x="343281" y="261366"/>
                  </a:lnTo>
                  <a:lnTo>
                    <a:pt x="342900" y="262890"/>
                  </a:lnTo>
                  <a:lnTo>
                    <a:pt x="342773" y="264795"/>
                  </a:lnTo>
                  <a:lnTo>
                    <a:pt x="341757" y="266192"/>
                  </a:lnTo>
                  <a:lnTo>
                    <a:pt x="340868" y="267462"/>
                  </a:lnTo>
                  <a:lnTo>
                    <a:pt x="339090" y="268351"/>
                  </a:lnTo>
                  <a:lnTo>
                    <a:pt x="337947" y="269240"/>
                  </a:lnTo>
                  <a:lnTo>
                    <a:pt x="334264" y="269748"/>
                  </a:lnTo>
                  <a:lnTo>
                    <a:pt x="325145" y="261747"/>
                  </a:lnTo>
                  <a:lnTo>
                    <a:pt x="325247" y="259461"/>
                  </a:lnTo>
                  <a:lnTo>
                    <a:pt x="326009" y="258064"/>
                  </a:lnTo>
                  <a:lnTo>
                    <a:pt x="326644" y="256667"/>
                  </a:lnTo>
                  <a:lnTo>
                    <a:pt x="329184" y="254127"/>
                  </a:lnTo>
                  <a:lnTo>
                    <a:pt x="330835" y="253619"/>
                  </a:lnTo>
                  <a:lnTo>
                    <a:pt x="332359" y="252857"/>
                  </a:lnTo>
                  <a:lnTo>
                    <a:pt x="336042" y="252857"/>
                  </a:lnTo>
                  <a:lnTo>
                    <a:pt x="337947" y="253619"/>
                  </a:lnTo>
                  <a:lnTo>
                    <a:pt x="339090" y="254127"/>
                  </a:lnTo>
                  <a:lnTo>
                    <a:pt x="340868" y="255397"/>
                  </a:lnTo>
                  <a:lnTo>
                    <a:pt x="341757" y="256667"/>
                  </a:lnTo>
                  <a:lnTo>
                    <a:pt x="342773" y="258064"/>
                  </a:lnTo>
                  <a:lnTo>
                    <a:pt x="342900" y="259461"/>
                  </a:lnTo>
                  <a:lnTo>
                    <a:pt x="343281" y="261366"/>
                  </a:lnTo>
                  <a:lnTo>
                    <a:pt x="343281" y="227076"/>
                  </a:lnTo>
                  <a:lnTo>
                    <a:pt x="72263" y="227076"/>
                  </a:lnTo>
                  <a:lnTo>
                    <a:pt x="72263" y="264795"/>
                  </a:lnTo>
                  <a:lnTo>
                    <a:pt x="72263" y="289941"/>
                  </a:lnTo>
                  <a:lnTo>
                    <a:pt x="71869" y="291211"/>
                  </a:lnTo>
                  <a:lnTo>
                    <a:pt x="71247" y="292100"/>
                  </a:lnTo>
                  <a:lnTo>
                    <a:pt x="70345" y="292989"/>
                  </a:lnTo>
                  <a:lnTo>
                    <a:pt x="40767" y="292989"/>
                  </a:lnTo>
                  <a:lnTo>
                    <a:pt x="39751" y="292100"/>
                  </a:lnTo>
                  <a:lnTo>
                    <a:pt x="38849" y="291211"/>
                  </a:lnTo>
                  <a:lnTo>
                    <a:pt x="38849" y="263525"/>
                  </a:lnTo>
                  <a:lnTo>
                    <a:pt x="39751" y="262636"/>
                  </a:lnTo>
                  <a:lnTo>
                    <a:pt x="40767" y="262001"/>
                  </a:lnTo>
                  <a:lnTo>
                    <a:pt x="42024" y="261747"/>
                  </a:lnTo>
                  <a:lnTo>
                    <a:pt x="68948" y="261747"/>
                  </a:lnTo>
                  <a:lnTo>
                    <a:pt x="70345" y="262001"/>
                  </a:lnTo>
                  <a:lnTo>
                    <a:pt x="71247" y="262636"/>
                  </a:lnTo>
                  <a:lnTo>
                    <a:pt x="71869" y="263525"/>
                  </a:lnTo>
                  <a:lnTo>
                    <a:pt x="72263" y="264795"/>
                  </a:lnTo>
                  <a:lnTo>
                    <a:pt x="72263" y="227076"/>
                  </a:lnTo>
                  <a:lnTo>
                    <a:pt x="15367" y="227076"/>
                  </a:lnTo>
                  <a:lnTo>
                    <a:pt x="12319" y="227203"/>
                  </a:lnTo>
                  <a:lnTo>
                    <a:pt x="0" y="241554"/>
                  </a:lnTo>
                  <a:lnTo>
                    <a:pt x="0" y="313182"/>
                  </a:lnTo>
                  <a:lnTo>
                    <a:pt x="15367" y="327660"/>
                  </a:lnTo>
                  <a:lnTo>
                    <a:pt x="432689" y="327660"/>
                  </a:lnTo>
                  <a:lnTo>
                    <a:pt x="448056" y="313182"/>
                  </a:lnTo>
                  <a:lnTo>
                    <a:pt x="448056" y="292989"/>
                  </a:lnTo>
                  <a:lnTo>
                    <a:pt x="448056" y="269748"/>
                  </a:lnTo>
                  <a:lnTo>
                    <a:pt x="448056" y="252857"/>
                  </a:lnTo>
                  <a:lnTo>
                    <a:pt x="448056" y="241554"/>
                  </a:lnTo>
                  <a:close/>
                </a:path>
                <a:path w="448309" h="327660">
                  <a:moveTo>
                    <a:pt x="448056" y="127381"/>
                  </a:moveTo>
                  <a:lnTo>
                    <a:pt x="432689" y="112776"/>
                  </a:lnTo>
                  <a:lnTo>
                    <a:pt x="414020" y="112776"/>
                  </a:lnTo>
                  <a:lnTo>
                    <a:pt x="414020" y="145161"/>
                  </a:lnTo>
                  <a:lnTo>
                    <a:pt x="414020" y="148717"/>
                  </a:lnTo>
                  <a:lnTo>
                    <a:pt x="408432" y="154813"/>
                  </a:lnTo>
                  <a:lnTo>
                    <a:pt x="406908" y="155448"/>
                  </a:lnTo>
                  <a:lnTo>
                    <a:pt x="403098" y="155448"/>
                  </a:lnTo>
                  <a:lnTo>
                    <a:pt x="401574" y="154813"/>
                  </a:lnTo>
                  <a:lnTo>
                    <a:pt x="399796" y="154178"/>
                  </a:lnTo>
                  <a:lnTo>
                    <a:pt x="398653" y="153035"/>
                  </a:lnTo>
                  <a:lnTo>
                    <a:pt x="397764" y="151765"/>
                  </a:lnTo>
                  <a:lnTo>
                    <a:pt x="396748" y="150368"/>
                  </a:lnTo>
                  <a:lnTo>
                    <a:pt x="395986" y="148717"/>
                  </a:lnTo>
                  <a:lnTo>
                    <a:pt x="395986" y="145161"/>
                  </a:lnTo>
                  <a:lnTo>
                    <a:pt x="405003" y="138430"/>
                  </a:lnTo>
                  <a:lnTo>
                    <a:pt x="406908" y="138811"/>
                  </a:lnTo>
                  <a:lnTo>
                    <a:pt x="414020" y="145161"/>
                  </a:lnTo>
                  <a:lnTo>
                    <a:pt x="414020" y="112776"/>
                  </a:lnTo>
                  <a:lnTo>
                    <a:pt x="380238" y="112776"/>
                  </a:lnTo>
                  <a:lnTo>
                    <a:pt x="380238" y="146939"/>
                  </a:lnTo>
                  <a:lnTo>
                    <a:pt x="379984" y="148717"/>
                  </a:lnTo>
                  <a:lnTo>
                    <a:pt x="379171" y="150495"/>
                  </a:lnTo>
                  <a:lnTo>
                    <a:pt x="378714" y="151765"/>
                  </a:lnTo>
                  <a:lnTo>
                    <a:pt x="377317" y="153035"/>
                  </a:lnTo>
                  <a:lnTo>
                    <a:pt x="376174" y="154178"/>
                  </a:lnTo>
                  <a:lnTo>
                    <a:pt x="372872" y="155448"/>
                  </a:lnTo>
                  <a:lnTo>
                    <a:pt x="369316" y="155448"/>
                  </a:lnTo>
                  <a:lnTo>
                    <a:pt x="362331" y="148717"/>
                  </a:lnTo>
                  <a:lnTo>
                    <a:pt x="361950" y="146939"/>
                  </a:lnTo>
                  <a:lnTo>
                    <a:pt x="362331" y="145161"/>
                  </a:lnTo>
                  <a:lnTo>
                    <a:pt x="362585" y="143637"/>
                  </a:lnTo>
                  <a:lnTo>
                    <a:pt x="363474" y="141986"/>
                  </a:lnTo>
                  <a:lnTo>
                    <a:pt x="364490" y="140970"/>
                  </a:lnTo>
                  <a:lnTo>
                    <a:pt x="366141" y="140081"/>
                  </a:lnTo>
                  <a:lnTo>
                    <a:pt x="367411" y="139192"/>
                  </a:lnTo>
                  <a:lnTo>
                    <a:pt x="369316" y="138811"/>
                  </a:lnTo>
                  <a:lnTo>
                    <a:pt x="370967" y="138430"/>
                  </a:lnTo>
                  <a:lnTo>
                    <a:pt x="372872" y="138811"/>
                  </a:lnTo>
                  <a:lnTo>
                    <a:pt x="374523" y="139192"/>
                  </a:lnTo>
                  <a:lnTo>
                    <a:pt x="376174" y="140081"/>
                  </a:lnTo>
                  <a:lnTo>
                    <a:pt x="377317" y="140970"/>
                  </a:lnTo>
                  <a:lnTo>
                    <a:pt x="378714" y="141986"/>
                  </a:lnTo>
                  <a:lnTo>
                    <a:pt x="379222" y="143637"/>
                  </a:lnTo>
                  <a:lnTo>
                    <a:pt x="379984" y="145161"/>
                  </a:lnTo>
                  <a:lnTo>
                    <a:pt x="380238" y="146939"/>
                  </a:lnTo>
                  <a:lnTo>
                    <a:pt x="380238" y="112776"/>
                  </a:lnTo>
                  <a:lnTo>
                    <a:pt x="343281" y="112776"/>
                  </a:lnTo>
                  <a:lnTo>
                    <a:pt x="343281" y="146939"/>
                  </a:lnTo>
                  <a:lnTo>
                    <a:pt x="342900" y="148717"/>
                  </a:lnTo>
                  <a:lnTo>
                    <a:pt x="342773" y="150368"/>
                  </a:lnTo>
                  <a:lnTo>
                    <a:pt x="341757" y="151765"/>
                  </a:lnTo>
                  <a:lnTo>
                    <a:pt x="340868" y="153035"/>
                  </a:lnTo>
                  <a:lnTo>
                    <a:pt x="339090" y="154178"/>
                  </a:lnTo>
                  <a:lnTo>
                    <a:pt x="337947" y="154813"/>
                  </a:lnTo>
                  <a:lnTo>
                    <a:pt x="336042" y="155448"/>
                  </a:lnTo>
                  <a:lnTo>
                    <a:pt x="332359" y="155448"/>
                  </a:lnTo>
                  <a:lnTo>
                    <a:pt x="330835" y="154813"/>
                  </a:lnTo>
                  <a:lnTo>
                    <a:pt x="329184" y="154178"/>
                  </a:lnTo>
                  <a:lnTo>
                    <a:pt x="327914" y="153035"/>
                  </a:lnTo>
                  <a:lnTo>
                    <a:pt x="326644" y="151765"/>
                  </a:lnTo>
                  <a:lnTo>
                    <a:pt x="325247" y="148717"/>
                  </a:lnTo>
                  <a:lnTo>
                    <a:pt x="325145" y="147320"/>
                  </a:lnTo>
                  <a:lnTo>
                    <a:pt x="325247" y="145161"/>
                  </a:lnTo>
                  <a:lnTo>
                    <a:pt x="326009" y="143637"/>
                  </a:lnTo>
                  <a:lnTo>
                    <a:pt x="326644" y="141986"/>
                  </a:lnTo>
                  <a:lnTo>
                    <a:pt x="334264" y="138430"/>
                  </a:lnTo>
                  <a:lnTo>
                    <a:pt x="336042" y="138811"/>
                  </a:lnTo>
                  <a:lnTo>
                    <a:pt x="337947" y="139192"/>
                  </a:lnTo>
                  <a:lnTo>
                    <a:pt x="339090" y="140081"/>
                  </a:lnTo>
                  <a:lnTo>
                    <a:pt x="340868" y="140970"/>
                  </a:lnTo>
                  <a:lnTo>
                    <a:pt x="341757" y="141986"/>
                  </a:lnTo>
                  <a:lnTo>
                    <a:pt x="342773" y="143637"/>
                  </a:lnTo>
                  <a:lnTo>
                    <a:pt x="342900" y="145161"/>
                  </a:lnTo>
                  <a:lnTo>
                    <a:pt x="343281" y="146939"/>
                  </a:lnTo>
                  <a:lnTo>
                    <a:pt x="343281" y="112776"/>
                  </a:lnTo>
                  <a:lnTo>
                    <a:pt x="72263" y="112776"/>
                  </a:lnTo>
                  <a:lnTo>
                    <a:pt x="72263" y="175641"/>
                  </a:lnTo>
                  <a:lnTo>
                    <a:pt x="71869" y="176911"/>
                  </a:lnTo>
                  <a:lnTo>
                    <a:pt x="71247" y="177927"/>
                  </a:lnTo>
                  <a:lnTo>
                    <a:pt x="70345" y="178689"/>
                  </a:lnTo>
                  <a:lnTo>
                    <a:pt x="68948" y="178816"/>
                  </a:lnTo>
                  <a:lnTo>
                    <a:pt x="42024" y="178816"/>
                  </a:lnTo>
                  <a:lnTo>
                    <a:pt x="40767" y="178689"/>
                  </a:lnTo>
                  <a:lnTo>
                    <a:pt x="39751" y="177927"/>
                  </a:lnTo>
                  <a:lnTo>
                    <a:pt x="38849" y="176911"/>
                  </a:lnTo>
                  <a:lnTo>
                    <a:pt x="38849" y="149479"/>
                  </a:lnTo>
                  <a:lnTo>
                    <a:pt x="39751" y="148209"/>
                  </a:lnTo>
                  <a:lnTo>
                    <a:pt x="40767" y="147447"/>
                  </a:lnTo>
                  <a:lnTo>
                    <a:pt x="42024" y="147320"/>
                  </a:lnTo>
                  <a:lnTo>
                    <a:pt x="68948" y="147320"/>
                  </a:lnTo>
                  <a:lnTo>
                    <a:pt x="72263" y="175641"/>
                  </a:lnTo>
                  <a:lnTo>
                    <a:pt x="72263" y="112776"/>
                  </a:lnTo>
                  <a:lnTo>
                    <a:pt x="15367" y="112776"/>
                  </a:lnTo>
                  <a:lnTo>
                    <a:pt x="12319" y="113157"/>
                  </a:lnTo>
                  <a:lnTo>
                    <a:pt x="0" y="127381"/>
                  </a:lnTo>
                  <a:lnTo>
                    <a:pt x="0" y="198882"/>
                  </a:lnTo>
                  <a:lnTo>
                    <a:pt x="15367" y="213360"/>
                  </a:lnTo>
                  <a:lnTo>
                    <a:pt x="432689" y="213360"/>
                  </a:lnTo>
                  <a:lnTo>
                    <a:pt x="448056" y="198882"/>
                  </a:lnTo>
                  <a:lnTo>
                    <a:pt x="448056" y="178816"/>
                  </a:lnTo>
                  <a:lnTo>
                    <a:pt x="448056" y="155448"/>
                  </a:lnTo>
                  <a:lnTo>
                    <a:pt x="448056" y="138430"/>
                  </a:lnTo>
                  <a:lnTo>
                    <a:pt x="448056" y="127381"/>
                  </a:lnTo>
                  <a:close/>
                </a:path>
                <a:path w="448309" h="327660">
                  <a:moveTo>
                    <a:pt x="448056" y="14224"/>
                  </a:moveTo>
                  <a:lnTo>
                    <a:pt x="432689" y="0"/>
                  </a:lnTo>
                  <a:lnTo>
                    <a:pt x="414020" y="0"/>
                  </a:lnTo>
                  <a:lnTo>
                    <a:pt x="414020" y="32131"/>
                  </a:lnTo>
                  <a:lnTo>
                    <a:pt x="414020" y="35306"/>
                  </a:lnTo>
                  <a:lnTo>
                    <a:pt x="413258" y="37084"/>
                  </a:lnTo>
                  <a:lnTo>
                    <a:pt x="412369" y="38354"/>
                  </a:lnTo>
                  <a:lnTo>
                    <a:pt x="411353" y="39370"/>
                  </a:lnTo>
                  <a:lnTo>
                    <a:pt x="410210" y="40640"/>
                  </a:lnTo>
                  <a:lnTo>
                    <a:pt x="408432" y="41148"/>
                  </a:lnTo>
                  <a:lnTo>
                    <a:pt x="406908" y="41910"/>
                  </a:lnTo>
                  <a:lnTo>
                    <a:pt x="405003" y="42037"/>
                  </a:lnTo>
                  <a:lnTo>
                    <a:pt x="403098" y="41910"/>
                  </a:lnTo>
                  <a:lnTo>
                    <a:pt x="401574" y="41148"/>
                  </a:lnTo>
                  <a:lnTo>
                    <a:pt x="399796" y="40640"/>
                  </a:lnTo>
                  <a:lnTo>
                    <a:pt x="397764" y="38354"/>
                  </a:lnTo>
                  <a:lnTo>
                    <a:pt x="396748" y="37084"/>
                  </a:lnTo>
                  <a:lnTo>
                    <a:pt x="395986" y="35306"/>
                  </a:lnTo>
                  <a:lnTo>
                    <a:pt x="395986" y="32131"/>
                  </a:lnTo>
                  <a:lnTo>
                    <a:pt x="396748" y="30480"/>
                  </a:lnTo>
                  <a:lnTo>
                    <a:pt x="397764" y="29083"/>
                  </a:lnTo>
                  <a:lnTo>
                    <a:pt x="398653" y="27813"/>
                  </a:lnTo>
                  <a:lnTo>
                    <a:pt x="399796" y="26797"/>
                  </a:lnTo>
                  <a:lnTo>
                    <a:pt x="401574" y="26035"/>
                  </a:lnTo>
                  <a:lnTo>
                    <a:pt x="403098" y="25527"/>
                  </a:lnTo>
                  <a:lnTo>
                    <a:pt x="405003" y="25146"/>
                  </a:lnTo>
                  <a:lnTo>
                    <a:pt x="406908" y="25527"/>
                  </a:lnTo>
                  <a:lnTo>
                    <a:pt x="414020" y="32131"/>
                  </a:lnTo>
                  <a:lnTo>
                    <a:pt x="414020" y="0"/>
                  </a:lnTo>
                  <a:lnTo>
                    <a:pt x="380238" y="0"/>
                  </a:lnTo>
                  <a:lnTo>
                    <a:pt x="380238" y="33909"/>
                  </a:lnTo>
                  <a:lnTo>
                    <a:pt x="379984" y="35306"/>
                  </a:lnTo>
                  <a:lnTo>
                    <a:pt x="379222" y="37084"/>
                  </a:lnTo>
                  <a:lnTo>
                    <a:pt x="378714" y="38354"/>
                  </a:lnTo>
                  <a:lnTo>
                    <a:pt x="377317" y="39370"/>
                  </a:lnTo>
                  <a:lnTo>
                    <a:pt x="376174" y="40640"/>
                  </a:lnTo>
                  <a:lnTo>
                    <a:pt x="374523" y="41148"/>
                  </a:lnTo>
                  <a:lnTo>
                    <a:pt x="372872" y="41910"/>
                  </a:lnTo>
                  <a:lnTo>
                    <a:pt x="370967" y="42037"/>
                  </a:lnTo>
                  <a:lnTo>
                    <a:pt x="369316" y="41910"/>
                  </a:lnTo>
                  <a:lnTo>
                    <a:pt x="366141" y="40640"/>
                  </a:lnTo>
                  <a:lnTo>
                    <a:pt x="364490" y="39370"/>
                  </a:lnTo>
                  <a:lnTo>
                    <a:pt x="363474" y="38354"/>
                  </a:lnTo>
                  <a:lnTo>
                    <a:pt x="362585" y="37084"/>
                  </a:lnTo>
                  <a:lnTo>
                    <a:pt x="362331" y="35306"/>
                  </a:lnTo>
                  <a:lnTo>
                    <a:pt x="361950" y="33909"/>
                  </a:lnTo>
                  <a:lnTo>
                    <a:pt x="362331" y="32131"/>
                  </a:lnTo>
                  <a:lnTo>
                    <a:pt x="362585" y="30480"/>
                  </a:lnTo>
                  <a:lnTo>
                    <a:pt x="363474" y="29083"/>
                  </a:lnTo>
                  <a:lnTo>
                    <a:pt x="364490" y="27813"/>
                  </a:lnTo>
                  <a:lnTo>
                    <a:pt x="367411" y="26035"/>
                  </a:lnTo>
                  <a:lnTo>
                    <a:pt x="369316" y="25527"/>
                  </a:lnTo>
                  <a:lnTo>
                    <a:pt x="370967" y="25146"/>
                  </a:lnTo>
                  <a:lnTo>
                    <a:pt x="372872" y="25527"/>
                  </a:lnTo>
                  <a:lnTo>
                    <a:pt x="374523" y="26035"/>
                  </a:lnTo>
                  <a:lnTo>
                    <a:pt x="376174" y="26797"/>
                  </a:lnTo>
                  <a:lnTo>
                    <a:pt x="378714" y="29083"/>
                  </a:lnTo>
                  <a:lnTo>
                    <a:pt x="379222" y="30480"/>
                  </a:lnTo>
                  <a:lnTo>
                    <a:pt x="379984" y="32131"/>
                  </a:lnTo>
                  <a:lnTo>
                    <a:pt x="380238" y="33909"/>
                  </a:lnTo>
                  <a:lnTo>
                    <a:pt x="380238" y="0"/>
                  </a:lnTo>
                  <a:lnTo>
                    <a:pt x="343281" y="0"/>
                  </a:lnTo>
                  <a:lnTo>
                    <a:pt x="343281" y="33909"/>
                  </a:lnTo>
                  <a:lnTo>
                    <a:pt x="342900" y="35306"/>
                  </a:lnTo>
                  <a:lnTo>
                    <a:pt x="334264" y="42037"/>
                  </a:lnTo>
                  <a:lnTo>
                    <a:pt x="332359" y="41910"/>
                  </a:lnTo>
                  <a:lnTo>
                    <a:pt x="330835" y="41148"/>
                  </a:lnTo>
                  <a:lnTo>
                    <a:pt x="329184" y="40640"/>
                  </a:lnTo>
                  <a:lnTo>
                    <a:pt x="327914" y="39370"/>
                  </a:lnTo>
                  <a:lnTo>
                    <a:pt x="326644" y="38354"/>
                  </a:lnTo>
                  <a:lnTo>
                    <a:pt x="326009" y="37084"/>
                  </a:lnTo>
                  <a:lnTo>
                    <a:pt x="325247" y="35306"/>
                  </a:lnTo>
                  <a:lnTo>
                    <a:pt x="325120" y="34036"/>
                  </a:lnTo>
                  <a:lnTo>
                    <a:pt x="325247" y="32131"/>
                  </a:lnTo>
                  <a:lnTo>
                    <a:pt x="334264" y="25146"/>
                  </a:lnTo>
                  <a:lnTo>
                    <a:pt x="336042" y="25527"/>
                  </a:lnTo>
                  <a:lnTo>
                    <a:pt x="337947" y="26035"/>
                  </a:lnTo>
                  <a:lnTo>
                    <a:pt x="339090" y="26797"/>
                  </a:lnTo>
                  <a:lnTo>
                    <a:pt x="340868" y="27813"/>
                  </a:lnTo>
                  <a:lnTo>
                    <a:pt x="341757" y="29083"/>
                  </a:lnTo>
                  <a:lnTo>
                    <a:pt x="342773" y="30480"/>
                  </a:lnTo>
                  <a:lnTo>
                    <a:pt x="342900" y="32131"/>
                  </a:lnTo>
                  <a:lnTo>
                    <a:pt x="343281" y="33909"/>
                  </a:lnTo>
                  <a:lnTo>
                    <a:pt x="343281" y="0"/>
                  </a:lnTo>
                  <a:lnTo>
                    <a:pt x="72263" y="0"/>
                  </a:lnTo>
                  <a:lnTo>
                    <a:pt x="72263" y="37084"/>
                  </a:lnTo>
                  <a:lnTo>
                    <a:pt x="72263" y="61976"/>
                  </a:lnTo>
                  <a:lnTo>
                    <a:pt x="71869" y="63246"/>
                  </a:lnTo>
                  <a:lnTo>
                    <a:pt x="71247" y="64135"/>
                  </a:lnTo>
                  <a:lnTo>
                    <a:pt x="70345" y="64770"/>
                  </a:lnTo>
                  <a:lnTo>
                    <a:pt x="68948" y="65024"/>
                  </a:lnTo>
                  <a:lnTo>
                    <a:pt x="42024" y="65024"/>
                  </a:lnTo>
                  <a:lnTo>
                    <a:pt x="40767" y="64770"/>
                  </a:lnTo>
                  <a:lnTo>
                    <a:pt x="39751" y="64135"/>
                  </a:lnTo>
                  <a:lnTo>
                    <a:pt x="38849" y="63246"/>
                  </a:lnTo>
                  <a:lnTo>
                    <a:pt x="38849" y="35814"/>
                  </a:lnTo>
                  <a:lnTo>
                    <a:pt x="39751" y="34925"/>
                  </a:lnTo>
                  <a:lnTo>
                    <a:pt x="40767" y="34036"/>
                  </a:lnTo>
                  <a:lnTo>
                    <a:pt x="70345" y="34036"/>
                  </a:lnTo>
                  <a:lnTo>
                    <a:pt x="71247" y="34925"/>
                  </a:lnTo>
                  <a:lnTo>
                    <a:pt x="71869" y="35814"/>
                  </a:lnTo>
                  <a:lnTo>
                    <a:pt x="72263" y="37084"/>
                  </a:lnTo>
                  <a:lnTo>
                    <a:pt x="72263" y="0"/>
                  </a:lnTo>
                  <a:lnTo>
                    <a:pt x="15367" y="0"/>
                  </a:lnTo>
                  <a:lnTo>
                    <a:pt x="12319" y="381"/>
                  </a:lnTo>
                  <a:lnTo>
                    <a:pt x="0" y="14224"/>
                  </a:lnTo>
                  <a:lnTo>
                    <a:pt x="0" y="84836"/>
                  </a:lnTo>
                  <a:lnTo>
                    <a:pt x="6731" y="96393"/>
                  </a:lnTo>
                  <a:lnTo>
                    <a:pt x="9271" y="98044"/>
                  </a:lnTo>
                  <a:lnTo>
                    <a:pt x="12319" y="98933"/>
                  </a:lnTo>
                  <a:lnTo>
                    <a:pt x="15367" y="99060"/>
                  </a:lnTo>
                  <a:lnTo>
                    <a:pt x="432689" y="99060"/>
                  </a:lnTo>
                  <a:lnTo>
                    <a:pt x="435737" y="98933"/>
                  </a:lnTo>
                  <a:lnTo>
                    <a:pt x="438785" y="98044"/>
                  </a:lnTo>
                  <a:lnTo>
                    <a:pt x="441325" y="96393"/>
                  </a:lnTo>
                  <a:lnTo>
                    <a:pt x="443611" y="94996"/>
                  </a:lnTo>
                  <a:lnTo>
                    <a:pt x="445516" y="92710"/>
                  </a:lnTo>
                  <a:lnTo>
                    <a:pt x="446659" y="90170"/>
                  </a:lnTo>
                  <a:lnTo>
                    <a:pt x="447675" y="87503"/>
                  </a:lnTo>
                  <a:lnTo>
                    <a:pt x="448056" y="84836"/>
                  </a:lnTo>
                  <a:lnTo>
                    <a:pt x="448056" y="65024"/>
                  </a:lnTo>
                  <a:lnTo>
                    <a:pt x="448056" y="42037"/>
                  </a:lnTo>
                  <a:lnTo>
                    <a:pt x="448056" y="25146"/>
                  </a:lnTo>
                  <a:lnTo>
                    <a:pt x="448056" y="14224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6893052" y="2322576"/>
              <a:ext cx="756285" cy="283845"/>
            </a:xfrm>
            <a:custGeom>
              <a:avLst/>
              <a:gdLst/>
              <a:ahLst/>
              <a:cxnLst/>
              <a:rect l="l" t="t" r="r" b="b"/>
              <a:pathLst>
                <a:path w="756284" h="283844">
                  <a:moveTo>
                    <a:pt x="532002" y="0"/>
                  </a:moveTo>
                  <a:lnTo>
                    <a:pt x="188468" y="0"/>
                  </a:lnTo>
                  <a:lnTo>
                    <a:pt x="138391" y="6737"/>
                  </a:lnTo>
                  <a:lnTo>
                    <a:pt x="93377" y="25748"/>
                  </a:lnTo>
                  <a:lnTo>
                    <a:pt x="55229" y="55229"/>
                  </a:lnTo>
                  <a:lnTo>
                    <a:pt x="25748" y="93377"/>
                  </a:lnTo>
                  <a:lnTo>
                    <a:pt x="6737" y="138391"/>
                  </a:lnTo>
                  <a:lnTo>
                    <a:pt x="0" y="188468"/>
                  </a:lnTo>
                  <a:lnTo>
                    <a:pt x="0" y="283463"/>
                  </a:lnTo>
                  <a:lnTo>
                    <a:pt x="8254" y="283463"/>
                  </a:lnTo>
                  <a:lnTo>
                    <a:pt x="8254" y="188468"/>
                  </a:lnTo>
                  <a:lnTo>
                    <a:pt x="14689" y="140546"/>
                  </a:lnTo>
                  <a:lnTo>
                    <a:pt x="32850" y="97493"/>
                  </a:lnTo>
                  <a:lnTo>
                    <a:pt x="61023" y="61023"/>
                  </a:lnTo>
                  <a:lnTo>
                    <a:pt x="97493" y="32850"/>
                  </a:lnTo>
                  <a:lnTo>
                    <a:pt x="140546" y="14689"/>
                  </a:lnTo>
                  <a:lnTo>
                    <a:pt x="188468" y="8255"/>
                  </a:lnTo>
                  <a:lnTo>
                    <a:pt x="585672" y="8255"/>
                  </a:lnTo>
                  <a:lnTo>
                    <a:pt x="582079" y="6737"/>
                  </a:lnTo>
                  <a:lnTo>
                    <a:pt x="532002" y="0"/>
                  </a:lnTo>
                  <a:close/>
                </a:path>
                <a:path w="756284" h="283844">
                  <a:moveTo>
                    <a:pt x="755903" y="188468"/>
                  </a:moveTo>
                  <a:lnTo>
                    <a:pt x="676782" y="188468"/>
                  </a:lnTo>
                  <a:lnTo>
                    <a:pt x="716279" y="283463"/>
                  </a:lnTo>
                  <a:lnTo>
                    <a:pt x="755903" y="188468"/>
                  </a:lnTo>
                  <a:close/>
                </a:path>
                <a:path w="756284" h="283844">
                  <a:moveTo>
                    <a:pt x="585672" y="8255"/>
                  </a:moveTo>
                  <a:lnTo>
                    <a:pt x="532002" y="8255"/>
                  </a:lnTo>
                  <a:lnTo>
                    <a:pt x="579924" y="14689"/>
                  </a:lnTo>
                  <a:lnTo>
                    <a:pt x="622977" y="32850"/>
                  </a:lnTo>
                  <a:lnTo>
                    <a:pt x="659447" y="61023"/>
                  </a:lnTo>
                  <a:lnTo>
                    <a:pt x="687620" y="97493"/>
                  </a:lnTo>
                  <a:lnTo>
                    <a:pt x="705781" y="140546"/>
                  </a:lnTo>
                  <a:lnTo>
                    <a:pt x="712216" y="188468"/>
                  </a:lnTo>
                  <a:lnTo>
                    <a:pt x="720471" y="188468"/>
                  </a:lnTo>
                  <a:lnTo>
                    <a:pt x="713733" y="138391"/>
                  </a:lnTo>
                  <a:lnTo>
                    <a:pt x="694722" y="93377"/>
                  </a:lnTo>
                  <a:lnTo>
                    <a:pt x="665241" y="55229"/>
                  </a:lnTo>
                  <a:lnTo>
                    <a:pt x="627093" y="25748"/>
                  </a:lnTo>
                  <a:lnTo>
                    <a:pt x="585672" y="8255"/>
                  </a:lnTo>
                  <a:close/>
                </a:path>
              </a:pathLst>
            </a:custGeom>
            <a:solidFill>
              <a:srgbClr val="244355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6893052" y="2322576"/>
              <a:ext cx="756285" cy="283845"/>
            </a:xfrm>
            <a:custGeom>
              <a:avLst/>
              <a:gdLst/>
              <a:ahLst/>
              <a:cxnLst/>
              <a:rect l="l" t="t" r="r" b="b"/>
              <a:pathLst>
                <a:path w="756284" h="283844">
                  <a:moveTo>
                    <a:pt x="0" y="283463"/>
                  </a:moveTo>
                  <a:lnTo>
                    <a:pt x="0" y="188468"/>
                  </a:lnTo>
                  <a:lnTo>
                    <a:pt x="6737" y="138391"/>
                  </a:lnTo>
                  <a:lnTo>
                    <a:pt x="25748" y="93377"/>
                  </a:lnTo>
                  <a:lnTo>
                    <a:pt x="55229" y="55229"/>
                  </a:lnTo>
                  <a:lnTo>
                    <a:pt x="93377" y="25748"/>
                  </a:lnTo>
                  <a:lnTo>
                    <a:pt x="138391" y="6737"/>
                  </a:lnTo>
                  <a:lnTo>
                    <a:pt x="188468" y="0"/>
                  </a:lnTo>
                  <a:lnTo>
                    <a:pt x="532002" y="0"/>
                  </a:lnTo>
                  <a:lnTo>
                    <a:pt x="582079" y="6737"/>
                  </a:lnTo>
                  <a:lnTo>
                    <a:pt x="627093" y="25748"/>
                  </a:lnTo>
                  <a:lnTo>
                    <a:pt x="665241" y="55229"/>
                  </a:lnTo>
                  <a:lnTo>
                    <a:pt x="694722" y="93377"/>
                  </a:lnTo>
                  <a:lnTo>
                    <a:pt x="713733" y="138391"/>
                  </a:lnTo>
                  <a:lnTo>
                    <a:pt x="720471" y="188468"/>
                  </a:lnTo>
                  <a:lnTo>
                    <a:pt x="755903" y="188468"/>
                  </a:lnTo>
                  <a:lnTo>
                    <a:pt x="716279" y="283463"/>
                  </a:lnTo>
                  <a:lnTo>
                    <a:pt x="676782" y="188468"/>
                  </a:lnTo>
                  <a:lnTo>
                    <a:pt x="712216" y="188468"/>
                  </a:lnTo>
                  <a:lnTo>
                    <a:pt x="705781" y="140546"/>
                  </a:lnTo>
                  <a:lnTo>
                    <a:pt x="687620" y="97493"/>
                  </a:lnTo>
                  <a:lnTo>
                    <a:pt x="659447" y="61023"/>
                  </a:lnTo>
                  <a:lnTo>
                    <a:pt x="622977" y="32850"/>
                  </a:lnTo>
                  <a:lnTo>
                    <a:pt x="579924" y="14689"/>
                  </a:lnTo>
                  <a:lnTo>
                    <a:pt x="532002" y="8255"/>
                  </a:lnTo>
                  <a:lnTo>
                    <a:pt x="188468" y="8255"/>
                  </a:lnTo>
                  <a:lnTo>
                    <a:pt x="140546" y="14689"/>
                  </a:lnTo>
                  <a:lnTo>
                    <a:pt x="97493" y="32850"/>
                  </a:lnTo>
                  <a:lnTo>
                    <a:pt x="61023" y="61023"/>
                  </a:lnTo>
                  <a:lnTo>
                    <a:pt x="32850" y="97493"/>
                  </a:lnTo>
                  <a:lnTo>
                    <a:pt x="14689" y="140546"/>
                  </a:lnTo>
                  <a:lnTo>
                    <a:pt x="8254" y="188468"/>
                  </a:lnTo>
                  <a:lnTo>
                    <a:pt x="8254" y="283463"/>
                  </a:lnTo>
                  <a:lnTo>
                    <a:pt x="0" y="283463"/>
                  </a:lnTo>
                  <a:close/>
                </a:path>
              </a:pathLst>
            </a:custGeom>
            <a:ln w="9144">
              <a:solidFill>
                <a:srgbClr val="24435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8686801" y="1497584"/>
            <a:ext cx="1085425" cy="873760"/>
            <a:chOff x="6515100" y="1123188"/>
            <a:chExt cx="814069" cy="655320"/>
          </a:xfrm>
        </p:grpSpPr>
        <p:sp>
          <p:nvSpPr>
            <p:cNvPr id="27" name="object 27"/>
            <p:cNvSpPr/>
            <p:nvPr/>
          </p:nvSpPr>
          <p:spPr>
            <a:xfrm>
              <a:off x="6515100" y="1443227"/>
              <a:ext cx="448309" cy="327660"/>
            </a:xfrm>
            <a:custGeom>
              <a:avLst/>
              <a:gdLst/>
              <a:ahLst/>
              <a:cxnLst/>
              <a:rect l="l" t="t" r="r" b="b"/>
              <a:pathLst>
                <a:path w="448309" h="327660">
                  <a:moveTo>
                    <a:pt x="448056" y="241554"/>
                  </a:moveTo>
                  <a:lnTo>
                    <a:pt x="432689" y="227076"/>
                  </a:lnTo>
                  <a:lnTo>
                    <a:pt x="414020" y="227076"/>
                  </a:lnTo>
                  <a:lnTo>
                    <a:pt x="414020" y="259461"/>
                  </a:lnTo>
                  <a:lnTo>
                    <a:pt x="414020" y="262890"/>
                  </a:lnTo>
                  <a:lnTo>
                    <a:pt x="405003" y="269748"/>
                  </a:lnTo>
                  <a:lnTo>
                    <a:pt x="403098" y="269494"/>
                  </a:lnTo>
                  <a:lnTo>
                    <a:pt x="401574" y="269240"/>
                  </a:lnTo>
                  <a:lnTo>
                    <a:pt x="399796" y="268351"/>
                  </a:lnTo>
                  <a:lnTo>
                    <a:pt x="398653" y="267462"/>
                  </a:lnTo>
                  <a:lnTo>
                    <a:pt x="397764" y="266192"/>
                  </a:lnTo>
                  <a:lnTo>
                    <a:pt x="396748" y="264795"/>
                  </a:lnTo>
                  <a:lnTo>
                    <a:pt x="395986" y="262890"/>
                  </a:lnTo>
                  <a:lnTo>
                    <a:pt x="395986" y="259461"/>
                  </a:lnTo>
                  <a:lnTo>
                    <a:pt x="396748" y="258064"/>
                  </a:lnTo>
                  <a:lnTo>
                    <a:pt x="397764" y="256667"/>
                  </a:lnTo>
                  <a:lnTo>
                    <a:pt x="398653" y="255397"/>
                  </a:lnTo>
                  <a:lnTo>
                    <a:pt x="399796" y="254127"/>
                  </a:lnTo>
                  <a:lnTo>
                    <a:pt x="401574" y="253619"/>
                  </a:lnTo>
                  <a:lnTo>
                    <a:pt x="403098" y="252857"/>
                  </a:lnTo>
                  <a:lnTo>
                    <a:pt x="406908" y="252857"/>
                  </a:lnTo>
                  <a:lnTo>
                    <a:pt x="408432" y="253619"/>
                  </a:lnTo>
                  <a:lnTo>
                    <a:pt x="410210" y="254127"/>
                  </a:lnTo>
                  <a:lnTo>
                    <a:pt x="411353" y="255397"/>
                  </a:lnTo>
                  <a:lnTo>
                    <a:pt x="412369" y="256667"/>
                  </a:lnTo>
                  <a:lnTo>
                    <a:pt x="413258" y="258064"/>
                  </a:lnTo>
                  <a:lnTo>
                    <a:pt x="414020" y="259461"/>
                  </a:lnTo>
                  <a:lnTo>
                    <a:pt x="414020" y="227076"/>
                  </a:lnTo>
                  <a:lnTo>
                    <a:pt x="380238" y="227076"/>
                  </a:lnTo>
                  <a:lnTo>
                    <a:pt x="380238" y="261366"/>
                  </a:lnTo>
                  <a:lnTo>
                    <a:pt x="379984" y="262890"/>
                  </a:lnTo>
                  <a:lnTo>
                    <a:pt x="379222" y="264795"/>
                  </a:lnTo>
                  <a:lnTo>
                    <a:pt x="378714" y="266192"/>
                  </a:lnTo>
                  <a:lnTo>
                    <a:pt x="377317" y="267462"/>
                  </a:lnTo>
                  <a:lnTo>
                    <a:pt x="376174" y="268351"/>
                  </a:lnTo>
                  <a:lnTo>
                    <a:pt x="374523" y="269240"/>
                  </a:lnTo>
                  <a:lnTo>
                    <a:pt x="372872" y="269494"/>
                  </a:lnTo>
                  <a:lnTo>
                    <a:pt x="370967" y="269748"/>
                  </a:lnTo>
                  <a:lnTo>
                    <a:pt x="369316" y="269494"/>
                  </a:lnTo>
                  <a:lnTo>
                    <a:pt x="367411" y="269240"/>
                  </a:lnTo>
                  <a:lnTo>
                    <a:pt x="366141" y="268351"/>
                  </a:lnTo>
                  <a:lnTo>
                    <a:pt x="364490" y="267462"/>
                  </a:lnTo>
                  <a:lnTo>
                    <a:pt x="363474" y="266192"/>
                  </a:lnTo>
                  <a:lnTo>
                    <a:pt x="362585" y="264795"/>
                  </a:lnTo>
                  <a:lnTo>
                    <a:pt x="362331" y="262890"/>
                  </a:lnTo>
                  <a:lnTo>
                    <a:pt x="361950" y="261366"/>
                  </a:lnTo>
                  <a:lnTo>
                    <a:pt x="362331" y="259461"/>
                  </a:lnTo>
                  <a:lnTo>
                    <a:pt x="362585" y="258064"/>
                  </a:lnTo>
                  <a:lnTo>
                    <a:pt x="363474" y="256667"/>
                  </a:lnTo>
                  <a:lnTo>
                    <a:pt x="364490" y="255397"/>
                  </a:lnTo>
                  <a:lnTo>
                    <a:pt x="366141" y="254127"/>
                  </a:lnTo>
                  <a:lnTo>
                    <a:pt x="369316" y="252857"/>
                  </a:lnTo>
                  <a:lnTo>
                    <a:pt x="372872" y="252857"/>
                  </a:lnTo>
                  <a:lnTo>
                    <a:pt x="374523" y="253619"/>
                  </a:lnTo>
                  <a:lnTo>
                    <a:pt x="376174" y="254127"/>
                  </a:lnTo>
                  <a:lnTo>
                    <a:pt x="377317" y="255397"/>
                  </a:lnTo>
                  <a:lnTo>
                    <a:pt x="378714" y="256667"/>
                  </a:lnTo>
                  <a:lnTo>
                    <a:pt x="379222" y="258064"/>
                  </a:lnTo>
                  <a:lnTo>
                    <a:pt x="379984" y="259461"/>
                  </a:lnTo>
                  <a:lnTo>
                    <a:pt x="380238" y="261366"/>
                  </a:lnTo>
                  <a:lnTo>
                    <a:pt x="380238" y="227076"/>
                  </a:lnTo>
                  <a:lnTo>
                    <a:pt x="343281" y="227076"/>
                  </a:lnTo>
                  <a:lnTo>
                    <a:pt x="343281" y="261366"/>
                  </a:lnTo>
                  <a:lnTo>
                    <a:pt x="342900" y="262890"/>
                  </a:lnTo>
                  <a:lnTo>
                    <a:pt x="342773" y="264795"/>
                  </a:lnTo>
                  <a:lnTo>
                    <a:pt x="341757" y="266192"/>
                  </a:lnTo>
                  <a:lnTo>
                    <a:pt x="340868" y="267462"/>
                  </a:lnTo>
                  <a:lnTo>
                    <a:pt x="339090" y="268351"/>
                  </a:lnTo>
                  <a:lnTo>
                    <a:pt x="337947" y="269240"/>
                  </a:lnTo>
                  <a:lnTo>
                    <a:pt x="334264" y="269748"/>
                  </a:lnTo>
                  <a:lnTo>
                    <a:pt x="325145" y="261747"/>
                  </a:lnTo>
                  <a:lnTo>
                    <a:pt x="325247" y="259461"/>
                  </a:lnTo>
                  <a:lnTo>
                    <a:pt x="326009" y="258064"/>
                  </a:lnTo>
                  <a:lnTo>
                    <a:pt x="326644" y="256667"/>
                  </a:lnTo>
                  <a:lnTo>
                    <a:pt x="329184" y="254127"/>
                  </a:lnTo>
                  <a:lnTo>
                    <a:pt x="330835" y="253619"/>
                  </a:lnTo>
                  <a:lnTo>
                    <a:pt x="332359" y="252857"/>
                  </a:lnTo>
                  <a:lnTo>
                    <a:pt x="336042" y="252857"/>
                  </a:lnTo>
                  <a:lnTo>
                    <a:pt x="337947" y="253619"/>
                  </a:lnTo>
                  <a:lnTo>
                    <a:pt x="339090" y="254127"/>
                  </a:lnTo>
                  <a:lnTo>
                    <a:pt x="340868" y="255397"/>
                  </a:lnTo>
                  <a:lnTo>
                    <a:pt x="341757" y="256667"/>
                  </a:lnTo>
                  <a:lnTo>
                    <a:pt x="342773" y="258064"/>
                  </a:lnTo>
                  <a:lnTo>
                    <a:pt x="342900" y="259461"/>
                  </a:lnTo>
                  <a:lnTo>
                    <a:pt x="343281" y="261366"/>
                  </a:lnTo>
                  <a:lnTo>
                    <a:pt x="343281" y="227076"/>
                  </a:lnTo>
                  <a:lnTo>
                    <a:pt x="72263" y="227076"/>
                  </a:lnTo>
                  <a:lnTo>
                    <a:pt x="72263" y="264795"/>
                  </a:lnTo>
                  <a:lnTo>
                    <a:pt x="72263" y="289941"/>
                  </a:lnTo>
                  <a:lnTo>
                    <a:pt x="71869" y="291211"/>
                  </a:lnTo>
                  <a:lnTo>
                    <a:pt x="71247" y="292100"/>
                  </a:lnTo>
                  <a:lnTo>
                    <a:pt x="70345" y="292989"/>
                  </a:lnTo>
                  <a:lnTo>
                    <a:pt x="40767" y="292989"/>
                  </a:lnTo>
                  <a:lnTo>
                    <a:pt x="39751" y="292100"/>
                  </a:lnTo>
                  <a:lnTo>
                    <a:pt x="38849" y="291211"/>
                  </a:lnTo>
                  <a:lnTo>
                    <a:pt x="38849" y="263525"/>
                  </a:lnTo>
                  <a:lnTo>
                    <a:pt x="39751" y="262636"/>
                  </a:lnTo>
                  <a:lnTo>
                    <a:pt x="40767" y="262001"/>
                  </a:lnTo>
                  <a:lnTo>
                    <a:pt x="42024" y="261747"/>
                  </a:lnTo>
                  <a:lnTo>
                    <a:pt x="68948" y="261747"/>
                  </a:lnTo>
                  <a:lnTo>
                    <a:pt x="70345" y="262001"/>
                  </a:lnTo>
                  <a:lnTo>
                    <a:pt x="71247" y="262636"/>
                  </a:lnTo>
                  <a:lnTo>
                    <a:pt x="71869" y="263525"/>
                  </a:lnTo>
                  <a:lnTo>
                    <a:pt x="72263" y="264795"/>
                  </a:lnTo>
                  <a:lnTo>
                    <a:pt x="72263" y="227076"/>
                  </a:lnTo>
                  <a:lnTo>
                    <a:pt x="15367" y="227076"/>
                  </a:lnTo>
                  <a:lnTo>
                    <a:pt x="12319" y="227203"/>
                  </a:lnTo>
                  <a:lnTo>
                    <a:pt x="0" y="241554"/>
                  </a:lnTo>
                  <a:lnTo>
                    <a:pt x="0" y="313182"/>
                  </a:lnTo>
                  <a:lnTo>
                    <a:pt x="15367" y="327660"/>
                  </a:lnTo>
                  <a:lnTo>
                    <a:pt x="432689" y="327660"/>
                  </a:lnTo>
                  <a:lnTo>
                    <a:pt x="448056" y="313182"/>
                  </a:lnTo>
                  <a:lnTo>
                    <a:pt x="448056" y="292989"/>
                  </a:lnTo>
                  <a:lnTo>
                    <a:pt x="448056" y="269748"/>
                  </a:lnTo>
                  <a:lnTo>
                    <a:pt x="448056" y="252857"/>
                  </a:lnTo>
                  <a:lnTo>
                    <a:pt x="448056" y="241554"/>
                  </a:lnTo>
                  <a:close/>
                </a:path>
                <a:path w="448309" h="327660">
                  <a:moveTo>
                    <a:pt x="448056" y="127381"/>
                  </a:moveTo>
                  <a:lnTo>
                    <a:pt x="432689" y="112776"/>
                  </a:lnTo>
                  <a:lnTo>
                    <a:pt x="414020" y="112776"/>
                  </a:lnTo>
                  <a:lnTo>
                    <a:pt x="414020" y="145161"/>
                  </a:lnTo>
                  <a:lnTo>
                    <a:pt x="414020" y="148717"/>
                  </a:lnTo>
                  <a:lnTo>
                    <a:pt x="408432" y="154813"/>
                  </a:lnTo>
                  <a:lnTo>
                    <a:pt x="406908" y="155448"/>
                  </a:lnTo>
                  <a:lnTo>
                    <a:pt x="403098" y="155448"/>
                  </a:lnTo>
                  <a:lnTo>
                    <a:pt x="401574" y="154813"/>
                  </a:lnTo>
                  <a:lnTo>
                    <a:pt x="399796" y="154178"/>
                  </a:lnTo>
                  <a:lnTo>
                    <a:pt x="398653" y="153035"/>
                  </a:lnTo>
                  <a:lnTo>
                    <a:pt x="397764" y="151765"/>
                  </a:lnTo>
                  <a:lnTo>
                    <a:pt x="396748" y="150368"/>
                  </a:lnTo>
                  <a:lnTo>
                    <a:pt x="395986" y="148717"/>
                  </a:lnTo>
                  <a:lnTo>
                    <a:pt x="395986" y="145161"/>
                  </a:lnTo>
                  <a:lnTo>
                    <a:pt x="405003" y="138430"/>
                  </a:lnTo>
                  <a:lnTo>
                    <a:pt x="406908" y="138811"/>
                  </a:lnTo>
                  <a:lnTo>
                    <a:pt x="414020" y="145161"/>
                  </a:lnTo>
                  <a:lnTo>
                    <a:pt x="414020" y="112776"/>
                  </a:lnTo>
                  <a:lnTo>
                    <a:pt x="380238" y="112776"/>
                  </a:lnTo>
                  <a:lnTo>
                    <a:pt x="380238" y="146939"/>
                  </a:lnTo>
                  <a:lnTo>
                    <a:pt x="379984" y="148717"/>
                  </a:lnTo>
                  <a:lnTo>
                    <a:pt x="379171" y="150495"/>
                  </a:lnTo>
                  <a:lnTo>
                    <a:pt x="378714" y="151765"/>
                  </a:lnTo>
                  <a:lnTo>
                    <a:pt x="377317" y="153035"/>
                  </a:lnTo>
                  <a:lnTo>
                    <a:pt x="376174" y="154178"/>
                  </a:lnTo>
                  <a:lnTo>
                    <a:pt x="372872" y="155448"/>
                  </a:lnTo>
                  <a:lnTo>
                    <a:pt x="369316" y="155448"/>
                  </a:lnTo>
                  <a:lnTo>
                    <a:pt x="362331" y="148717"/>
                  </a:lnTo>
                  <a:lnTo>
                    <a:pt x="361950" y="146939"/>
                  </a:lnTo>
                  <a:lnTo>
                    <a:pt x="362331" y="145161"/>
                  </a:lnTo>
                  <a:lnTo>
                    <a:pt x="362585" y="143637"/>
                  </a:lnTo>
                  <a:lnTo>
                    <a:pt x="363474" y="141986"/>
                  </a:lnTo>
                  <a:lnTo>
                    <a:pt x="364490" y="140970"/>
                  </a:lnTo>
                  <a:lnTo>
                    <a:pt x="366141" y="140081"/>
                  </a:lnTo>
                  <a:lnTo>
                    <a:pt x="367411" y="139192"/>
                  </a:lnTo>
                  <a:lnTo>
                    <a:pt x="369316" y="138811"/>
                  </a:lnTo>
                  <a:lnTo>
                    <a:pt x="370967" y="138430"/>
                  </a:lnTo>
                  <a:lnTo>
                    <a:pt x="372872" y="138811"/>
                  </a:lnTo>
                  <a:lnTo>
                    <a:pt x="374523" y="139192"/>
                  </a:lnTo>
                  <a:lnTo>
                    <a:pt x="376174" y="140081"/>
                  </a:lnTo>
                  <a:lnTo>
                    <a:pt x="377317" y="140970"/>
                  </a:lnTo>
                  <a:lnTo>
                    <a:pt x="378714" y="141986"/>
                  </a:lnTo>
                  <a:lnTo>
                    <a:pt x="379222" y="143637"/>
                  </a:lnTo>
                  <a:lnTo>
                    <a:pt x="379984" y="145161"/>
                  </a:lnTo>
                  <a:lnTo>
                    <a:pt x="380238" y="146939"/>
                  </a:lnTo>
                  <a:lnTo>
                    <a:pt x="380238" y="112776"/>
                  </a:lnTo>
                  <a:lnTo>
                    <a:pt x="343281" y="112776"/>
                  </a:lnTo>
                  <a:lnTo>
                    <a:pt x="343281" y="146939"/>
                  </a:lnTo>
                  <a:lnTo>
                    <a:pt x="342900" y="148717"/>
                  </a:lnTo>
                  <a:lnTo>
                    <a:pt x="342773" y="150368"/>
                  </a:lnTo>
                  <a:lnTo>
                    <a:pt x="341757" y="151765"/>
                  </a:lnTo>
                  <a:lnTo>
                    <a:pt x="340868" y="153035"/>
                  </a:lnTo>
                  <a:lnTo>
                    <a:pt x="339090" y="154178"/>
                  </a:lnTo>
                  <a:lnTo>
                    <a:pt x="337947" y="154813"/>
                  </a:lnTo>
                  <a:lnTo>
                    <a:pt x="336042" y="155448"/>
                  </a:lnTo>
                  <a:lnTo>
                    <a:pt x="332359" y="155448"/>
                  </a:lnTo>
                  <a:lnTo>
                    <a:pt x="330835" y="154813"/>
                  </a:lnTo>
                  <a:lnTo>
                    <a:pt x="329184" y="154178"/>
                  </a:lnTo>
                  <a:lnTo>
                    <a:pt x="327914" y="153035"/>
                  </a:lnTo>
                  <a:lnTo>
                    <a:pt x="326644" y="151765"/>
                  </a:lnTo>
                  <a:lnTo>
                    <a:pt x="325247" y="148717"/>
                  </a:lnTo>
                  <a:lnTo>
                    <a:pt x="325145" y="147320"/>
                  </a:lnTo>
                  <a:lnTo>
                    <a:pt x="325247" y="145161"/>
                  </a:lnTo>
                  <a:lnTo>
                    <a:pt x="326009" y="143637"/>
                  </a:lnTo>
                  <a:lnTo>
                    <a:pt x="326644" y="141986"/>
                  </a:lnTo>
                  <a:lnTo>
                    <a:pt x="334264" y="138430"/>
                  </a:lnTo>
                  <a:lnTo>
                    <a:pt x="336042" y="138811"/>
                  </a:lnTo>
                  <a:lnTo>
                    <a:pt x="337947" y="139192"/>
                  </a:lnTo>
                  <a:lnTo>
                    <a:pt x="339090" y="140081"/>
                  </a:lnTo>
                  <a:lnTo>
                    <a:pt x="340868" y="140970"/>
                  </a:lnTo>
                  <a:lnTo>
                    <a:pt x="341757" y="141986"/>
                  </a:lnTo>
                  <a:lnTo>
                    <a:pt x="342773" y="143637"/>
                  </a:lnTo>
                  <a:lnTo>
                    <a:pt x="342900" y="145161"/>
                  </a:lnTo>
                  <a:lnTo>
                    <a:pt x="343281" y="146939"/>
                  </a:lnTo>
                  <a:lnTo>
                    <a:pt x="343281" y="112776"/>
                  </a:lnTo>
                  <a:lnTo>
                    <a:pt x="72263" y="112776"/>
                  </a:lnTo>
                  <a:lnTo>
                    <a:pt x="72263" y="175641"/>
                  </a:lnTo>
                  <a:lnTo>
                    <a:pt x="71869" y="176911"/>
                  </a:lnTo>
                  <a:lnTo>
                    <a:pt x="71247" y="177927"/>
                  </a:lnTo>
                  <a:lnTo>
                    <a:pt x="70345" y="178689"/>
                  </a:lnTo>
                  <a:lnTo>
                    <a:pt x="68948" y="178816"/>
                  </a:lnTo>
                  <a:lnTo>
                    <a:pt x="42024" y="178816"/>
                  </a:lnTo>
                  <a:lnTo>
                    <a:pt x="40767" y="178689"/>
                  </a:lnTo>
                  <a:lnTo>
                    <a:pt x="39751" y="177927"/>
                  </a:lnTo>
                  <a:lnTo>
                    <a:pt x="38849" y="176911"/>
                  </a:lnTo>
                  <a:lnTo>
                    <a:pt x="38849" y="149479"/>
                  </a:lnTo>
                  <a:lnTo>
                    <a:pt x="39751" y="148209"/>
                  </a:lnTo>
                  <a:lnTo>
                    <a:pt x="40767" y="147447"/>
                  </a:lnTo>
                  <a:lnTo>
                    <a:pt x="42024" y="147320"/>
                  </a:lnTo>
                  <a:lnTo>
                    <a:pt x="68948" y="147320"/>
                  </a:lnTo>
                  <a:lnTo>
                    <a:pt x="72263" y="175641"/>
                  </a:lnTo>
                  <a:lnTo>
                    <a:pt x="72263" y="112776"/>
                  </a:lnTo>
                  <a:lnTo>
                    <a:pt x="15367" y="112776"/>
                  </a:lnTo>
                  <a:lnTo>
                    <a:pt x="12319" y="113157"/>
                  </a:lnTo>
                  <a:lnTo>
                    <a:pt x="0" y="127381"/>
                  </a:lnTo>
                  <a:lnTo>
                    <a:pt x="0" y="198882"/>
                  </a:lnTo>
                  <a:lnTo>
                    <a:pt x="15367" y="213360"/>
                  </a:lnTo>
                  <a:lnTo>
                    <a:pt x="432689" y="213360"/>
                  </a:lnTo>
                  <a:lnTo>
                    <a:pt x="448056" y="198882"/>
                  </a:lnTo>
                  <a:lnTo>
                    <a:pt x="448056" y="178816"/>
                  </a:lnTo>
                  <a:lnTo>
                    <a:pt x="448056" y="155448"/>
                  </a:lnTo>
                  <a:lnTo>
                    <a:pt x="448056" y="138430"/>
                  </a:lnTo>
                  <a:lnTo>
                    <a:pt x="448056" y="127381"/>
                  </a:lnTo>
                  <a:close/>
                </a:path>
                <a:path w="448309" h="327660">
                  <a:moveTo>
                    <a:pt x="448056" y="14478"/>
                  </a:moveTo>
                  <a:lnTo>
                    <a:pt x="432689" y="0"/>
                  </a:lnTo>
                  <a:lnTo>
                    <a:pt x="414020" y="0"/>
                  </a:lnTo>
                  <a:lnTo>
                    <a:pt x="414020" y="32639"/>
                  </a:lnTo>
                  <a:lnTo>
                    <a:pt x="414020" y="35814"/>
                  </a:lnTo>
                  <a:lnTo>
                    <a:pt x="413258" y="37719"/>
                  </a:lnTo>
                  <a:lnTo>
                    <a:pt x="412369" y="38989"/>
                  </a:lnTo>
                  <a:lnTo>
                    <a:pt x="411353" y="40005"/>
                  </a:lnTo>
                  <a:lnTo>
                    <a:pt x="410210" y="41275"/>
                  </a:lnTo>
                  <a:lnTo>
                    <a:pt x="408432" y="41783"/>
                  </a:lnTo>
                  <a:lnTo>
                    <a:pt x="406908" y="42545"/>
                  </a:lnTo>
                  <a:lnTo>
                    <a:pt x="405003" y="42672"/>
                  </a:lnTo>
                  <a:lnTo>
                    <a:pt x="403098" y="42545"/>
                  </a:lnTo>
                  <a:lnTo>
                    <a:pt x="401574" y="41783"/>
                  </a:lnTo>
                  <a:lnTo>
                    <a:pt x="399796" y="41275"/>
                  </a:lnTo>
                  <a:lnTo>
                    <a:pt x="397764" y="38989"/>
                  </a:lnTo>
                  <a:lnTo>
                    <a:pt x="396748" y="37719"/>
                  </a:lnTo>
                  <a:lnTo>
                    <a:pt x="395986" y="35814"/>
                  </a:lnTo>
                  <a:lnTo>
                    <a:pt x="395986" y="32639"/>
                  </a:lnTo>
                  <a:lnTo>
                    <a:pt x="396748" y="30988"/>
                  </a:lnTo>
                  <a:lnTo>
                    <a:pt x="397764" y="29591"/>
                  </a:lnTo>
                  <a:lnTo>
                    <a:pt x="398653" y="28321"/>
                  </a:lnTo>
                  <a:lnTo>
                    <a:pt x="399796" y="27178"/>
                  </a:lnTo>
                  <a:lnTo>
                    <a:pt x="401574" y="26543"/>
                  </a:lnTo>
                  <a:lnTo>
                    <a:pt x="403098" y="25908"/>
                  </a:lnTo>
                  <a:lnTo>
                    <a:pt x="405003" y="25654"/>
                  </a:lnTo>
                  <a:lnTo>
                    <a:pt x="406908" y="25908"/>
                  </a:lnTo>
                  <a:lnTo>
                    <a:pt x="408432" y="26543"/>
                  </a:lnTo>
                  <a:lnTo>
                    <a:pt x="410210" y="27178"/>
                  </a:lnTo>
                  <a:lnTo>
                    <a:pt x="411353" y="28321"/>
                  </a:lnTo>
                  <a:lnTo>
                    <a:pt x="412369" y="29591"/>
                  </a:lnTo>
                  <a:lnTo>
                    <a:pt x="413258" y="30988"/>
                  </a:lnTo>
                  <a:lnTo>
                    <a:pt x="414020" y="32639"/>
                  </a:lnTo>
                  <a:lnTo>
                    <a:pt x="414020" y="0"/>
                  </a:lnTo>
                  <a:lnTo>
                    <a:pt x="380238" y="0"/>
                  </a:lnTo>
                  <a:lnTo>
                    <a:pt x="380238" y="34417"/>
                  </a:lnTo>
                  <a:lnTo>
                    <a:pt x="379984" y="35814"/>
                  </a:lnTo>
                  <a:lnTo>
                    <a:pt x="378714" y="38989"/>
                  </a:lnTo>
                  <a:lnTo>
                    <a:pt x="377317" y="40005"/>
                  </a:lnTo>
                  <a:lnTo>
                    <a:pt x="376174" y="41275"/>
                  </a:lnTo>
                  <a:lnTo>
                    <a:pt x="374523" y="41783"/>
                  </a:lnTo>
                  <a:lnTo>
                    <a:pt x="372872" y="42545"/>
                  </a:lnTo>
                  <a:lnTo>
                    <a:pt x="370967" y="42672"/>
                  </a:lnTo>
                  <a:lnTo>
                    <a:pt x="362331" y="35814"/>
                  </a:lnTo>
                  <a:lnTo>
                    <a:pt x="361950" y="34417"/>
                  </a:lnTo>
                  <a:lnTo>
                    <a:pt x="362331" y="32639"/>
                  </a:lnTo>
                  <a:lnTo>
                    <a:pt x="362585" y="30988"/>
                  </a:lnTo>
                  <a:lnTo>
                    <a:pt x="363474" y="29591"/>
                  </a:lnTo>
                  <a:lnTo>
                    <a:pt x="370967" y="25654"/>
                  </a:lnTo>
                  <a:lnTo>
                    <a:pt x="372872" y="25908"/>
                  </a:lnTo>
                  <a:lnTo>
                    <a:pt x="376174" y="27178"/>
                  </a:lnTo>
                  <a:lnTo>
                    <a:pt x="377317" y="28321"/>
                  </a:lnTo>
                  <a:lnTo>
                    <a:pt x="378714" y="29591"/>
                  </a:lnTo>
                  <a:lnTo>
                    <a:pt x="379222" y="30988"/>
                  </a:lnTo>
                  <a:lnTo>
                    <a:pt x="379984" y="32639"/>
                  </a:lnTo>
                  <a:lnTo>
                    <a:pt x="380238" y="34417"/>
                  </a:lnTo>
                  <a:lnTo>
                    <a:pt x="380238" y="0"/>
                  </a:lnTo>
                  <a:lnTo>
                    <a:pt x="343281" y="0"/>
                  </a:lnTo>
                  <a:lnTo>
                    <a:pt x="343281" y="34417"/>
                  </a:lnTo>
                  <a:lnTo>
                    <a:pt x="342900" y="35814"/>
                  </a:lnTo>
                  <a:lnTo>
                    <a:pt x="334264" y="42672"/>
                  </a:lnTo>
                  <a:lnTo>
                    <a:pt x="332359" y="42545"/>
                  </a:lnTo>
                  <a:lnTo>
                    <a:pt x="330835" y="41783"/>
                  </a:lnTo>
                  <a:lnTo>
                    <a:pt x="329184" y="41275"/>
                  </a:lnTo>
                  <a:lnTo>
                    <a:pt x="327914" y="40005"/>
                  </a:lnTo>
                  <a:lnTo>
                    <a:pt x="326644" y="38989"/>
                  </a:lnTo>
                  <a:lnTo>
                    <a:pt x="326009" y="37719"/>
                  </a:lnTo>
                  <a:lnTo>
                    <a:pt x="325247" y="35814"/>
                  </a:lnTo>
                  <a:lnTo>
                    <a:pt x="325132" y="34671"/>
                  </a:lnTo>
                  <a:lnTo>
                    <a:pt x="325247" y="32639"/>
                  </a:lnTo>
                  <a:lnTo>
                    <a:pt x="326644" y="29591"/>
                  </a:lnTo>
                  <a:lnTo>
                    <a:pt x="327914" y="28321"/>
                  </a:lnTo>
                  <a:lnTo>
                    <a:pt x="329184" y="27178"/>
                  </a:lnTo>
                  <a:lnTo>
                    <a:pt x="330835" y="26543"/>
                  </a:lnTo>
                  <a:lnTo>
                    <a:pt x="332359" y="25908"/>
                  </a:lnTo>
                  <a:lnTo>
                    <a:pt x="334264" y="25654"/>
                  </a:lnTo>
                  <a:lnTo>
                    <a:pt x="336042" y="25908"/>
                  </a:lnTo>
                  <a:lnTo>
                    <a:pt x="337947" y="26543"/>
                  </a:lnTo>
                  <a:lnTo>
                    <a:pt x="339090" y="27178"/>
                  </a:lnTo>
                  <a:lnTo>
                    <a:pt x="340868" y="28321"/>
                  </a:lnTo>
                  <a:lnTo>
                    <a:pt x="341757" y="29591"/>
                  </a:lnTo>
                  <a:lnTo>
                    <a:pt x="342773" y="30988"/>
                  </a:lnTo>
                  <a:lnTo>
                    <a:pt x="342900" y="32639"/>
                  </a:lnTo>
                  <a:lnTo>
                    <a:pt x="343281" y="34417"/>
                  </a:lnTo>
                  <a:lnTo>
                    <a:pt x="343281" y="0"/>
                  </a:lnTo>
                  <a:lnTo>
                    <a:pt x="72263" y="0"/>
                  </a:lnTo>
                  <a:lnTo>
                    <a:pt x="72263" y="37719"/>
                  </a:lnTo>
                  <a:lnTo>
                    <a:pt x="72263" y="62865"/>
                  </a:lnTo>
                  <a:lnTo>
                    <a:pt x="71869" y="64135"/>
                  </a:lnTo>
                  <a:lnTo>
                    <a:pt x="71247" y="65024"/>
                  </a:lnTo>
                  <a:lnTo>
                    <a:pt x="70345" y="65786"/>
                  </a:lnTo>
                  <a:lnTo>
                    <a:pt x="68948" y="65913"/>
                  </a:lnTo>
                  <a:lnTo>
                    <a:pt x="42024" y="65913"/>
                  </a:lnTo>
                  <a:lnTo>
                    <a:pt x="40767" y="65786"/>
                  </a:lnTo>
                  <a:lnTo>
                    <a:pt x="39751" y="65024"/>
                  </a:lnTo>
                  <a:lnTo>
                    <a:pt x="38849" y="64135"/>
                  </a:lnTo>
                  <a:lnTo>
                    <a:pt x="38849" y="36449"/>
                  </a:lnTo>
                  <a:lnTo>
                    <a:pt x="39751" y="35560"/>
                  </a:lnTo>
                  <a:lnTo>
                    <a:pt x="40767" y="34671"/>
                  </a:lnTo>
                  <a:lnTo>
                    <a:pt x="70345" y="34671"/>
                  </a:lnTo>
                  <a:lnTo>
                    <a:pt x="71247" y="35560"/>
                  </a:lnTo>
                  <a:lnTo>
                    <a:pt x="71869" y="36449"/>
                  </a:lnTo>
                  <a:lnTo>
                    <a:pt x="72263" y="37719"/>
                  </a:lnTo>
                  <a:lnTo>
                    <a:pt x="72263" y="0"/>
                  </a:lnTo>
                  <a:lnTo>
                    <a:pt x="15367" y="0"/>
                  </a:lnTo>
                  <a:lnTo>
                    <a:pt x="12319" y="381"/>
                  </a:lnTo>
                  <a:lnTo>
                    <a:pt x="0" y="14478"/>
                  </a:lnTo>
                  <a:lnTo>
                    <a:pt x="0" y="86106"/>
                  </a:lnTo>
                  <a:lnTo>
                    <a:pt x="15367" y="100584"/>
                  </a:lnTo>
                  <a:lnTo>
                    <a:pt x="432689" y="100584"/>
                  </a:lnTo>
                  <a:lnTo>
                    <a:pt x="448056" y="86106"/>
                  </a:lnTo>
                  <a:lnTo>
                    <a:pt x="448056" y="65913"/>
                  </a:lnTo>
                  <a:lnTo>
                    <a:pt x="448056" y="42672"/>
                  </a:lnTo>
                  <a:lnTo>
                    <a:pt x="448056" y="25654"/>
                  </a:lnTo>
                  <a:lnTo>
                    <a:pt x="448056" y="14478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73595" y="1123188"/>
              <a:ext cx="655320" cy="655320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25584" y="5425439"/>
            <a:ext cx="264160" cy="30073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48495" y="5557521"/>
            <a:ext cx="264160" cy="300735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8770111" y="4850384"/>
            <a:ext cx="1076960" cy="626533"/>
            <a:chOff x="6577583" y="3637788"/>
            <a:chExt cx="807720" cy="469900"/>
          </a:xfrm>
        </p:grpSpPr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33031" y="3663696"/>
              <a:ext cx="225552" cy="19812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77583" y="3884676"/>
              <a:ext cx="225552" cy="19812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49439" y="3881628"/>
              <a:ext cx="198120" cy="22555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87183" y="3637788"/>
              <a:ext cx="198120" cy="225552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9918191" y="4919471"/>
            <a:ext cx="754380" cy="850053"/>
            <a:chOff x="7438643" y="3689603"/>
            <a:chExt cx="565785" cy="637540"/>
          </a:xfrm>
        </p:grpSpPr>
        <p:sp>
          <p:nvSpPr>
            <p:cNvPr id="37" name="object 37"/>
            <p:cNvSpPr/>
            <p:nvPr/>
          </p:nvSpPr>
          <p:spPr>
            <a:xfrm>
              <a:off x="7755635" y="4134611"/>
              <a:ext cx="213360" cy="186055"/>
            </a:xfrm>
            <a:custGeom>
              <a:avLst/>
              <a:gdLst/>
              <a:ahLst/>
              <a:cxnLst/>
              <a:rect l="l" t="t" r="r" b="b"/>
              <a:pathLst>
                <a:path w="213359" h="186054">
                  <a:moveTo>
                    <a:pt x="167005" y="0"/>
                  </a:moveTo>
                  <a:lnTo>
                    <a:pt x="46355" y="0"/>
                  </a:lnTo>
                  <a:lnTo>
                    <a:pt x="0" y="92963"/>
                  </a:lnTo>
                  <a:lnTo>
                    <a:pt x="46355" y="185928"/>
                  </a:lnTo>
                  <a:lnTo>
                    <a:pt x="167005" y="185928"/>
                  </a:lnTo>
                  <a:lnTo>
                    <a:pt x="213360" y="92963"/>
                  </a:lnTo>
                  <a:lnTo>
                    <a:pt x="167005" y="0"/>
                  </a:lnTo>
                  <a:close/>
                </a:path>
              </a:pathLst>
            </a:custGeom>
            <a:solidFill>
              <a:srgbClr val="845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7755635" y="4134611"/>
              <a:ext cx="213360" cy="186055"/>
            </a:xfrm>
            <a:custGeom>
              <a:avLst/>
              <a:gdLst/>
              <a:ahLst/>
              <a:cxnLst/>
              <a:rect l="l" t="t" r="r" b="b"/>
              <a:pathLst>
                <a:path w="213359" h="186054">
                  <a:moveTo>
                    <a:pt x="213360" y="92963"/>
                  </a:moveTo>
                  <a:lnTo>
                    <a:pt x="167005" y="185928"/>
                  </a:lnTo>
                  <a:lnTo>
                    <a:pt x="46355" y="185928"/>
                  </a:lnTo>
                  <a:lnTo>
                    <a:pt x="0" y="92963"/>
                  </a:lnTo>
                  <a:lnTo>
                    <a:pt x="46355" y="0"/>
                  </a:lnTo>
                  <a:lnTo>
                    <a:pt x="167005" y="0"/>
                  </a:lnTo>
                  <a:lnTo>
                    <a:pt x="213360" y="92963"/>
                  </a:lnTo>
                  <a:close/>
                </a:path>
              </a:pathLst>
            </a:custGeom>
            <a:ln w="12192">
              <a:solidFill>
                <a:srgbClr val="845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7784591" y="3915155"/>
              <a:ext cx="213360" cy="186055"/>
            </a:xfrm>
            <a:custGeom>
              <a:avLst/>
              <a:gdLst/>
              <a:ahLst/>
              <a:cxnLst/>
              <a:rect l="l" t="t" r="r" b="b"/>
              <a:pathLst>
                <a:path w="213359" h="186054">
                  <a:moveTo>
                    <a:pt x="167004" y="0"/>
                  </a:moveTo>
                  <a:lnTo>
                    <a:pt x="46354" y="0"/>
                  </a:lnTo>
                  <a:lnTo>
                    <a:pt x="0" y="92964"/>
                  </a:lnTo>
                  <a:lnTo>
                    <a:pt x="46354" y="185928"/>
                  </a:lnTo>
                  <a:lnTo>
                    <a:pt x="167004" y="185928"/>
                  </a:lnTo>
                  <a:lnTo>
                    <a:pt x="213359" y="92964"/>
                  </a:lnTo>
                  <a:lnTo>
                    <a:pt x="167004" y="0"/>
                  </a:lnTo>
                  <a:close/>
                </a:path>
              </a:pathLst>
            </a:custGeom>
            <a:solidFill>
              <a:srgbClr val="1AAAF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7784591" y="3915155"/>
              <a:ext cx="213360" cy="186055"/>
            </a:xfrm>
            <a:custGeom>
              <a:avLst/>
              <a:gdLst/>
              <a:ahLst/>
              <a:cxnLst/>
              <a:rect l="l" t="t" r="r" b="b"/>
              <a:pathLst>
                <a:path w="213359" h="186054">
                  <a:moveTo>
                    <a:pt x="213359" y="92964"/>
                  </a:moveTo>
                  <a:lnTo>
                    <a:pt x="167004" y="185928"/>
                  </a:lnTo>
                  <a:lnTo>
                    <a:pt x="46354" y="185928"/>
                  </a:lnTo>
                  <a:lnTo>
                    <a:pt x="0" y="92964"/>
                  </a:lnTo>
                  <a:lnTo>
                    <a:pt x="46354" y="0"/>
                  </a:lnTo>
                  <a:lnTo>
                    <a:pt x="167004" y="0"/>
                  </a:lnTo>
                  <a:lnTo>
                    <a:pt x="213359" y="92964"/>
                  </a:lnTo>
                  <a:close/>
                </a:path>
              </a:pathLst>
            </a:custGeom>
            <a:ln w="12192">
              <a:solidFill>
                <a:srgbClr val="1AAAF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7583423" y="3995927"/>
              <a:ext cx="213360" cy="186055"/>
            </a:xfrm>
            <a:custGeom>
              <a:avLst/>
              <a:gdLst/>
              <a:ahLst/>
              <a:cxnLst/>
              <a:rect l="l" t="t" r="r" b="b"/>
              <a:pathLst>
                <a:path w="213359" h="186054">
                  <a:moveTo>
                    <a:pt x="167004" y="0"/>
                  </a:moveTo>
                  <a:lnTo>
                    <a:pt x="46354" y="0"/>
                  </a:lnTo>
                  <a:lnTo>
                    <a:pt x="0" y="92964"/>
                  </a:lnTo>
                  <a:lnTo>
                    <a:pt x="46354" y="185928"/>
                  </a:lnTo>
                  <a:lnTo>
                    <a:pt x="167004" y="185928"/>
                  </a:lnTo>
                  <a:lnTo>
                    <a:pt x="213359" y="92964"/>
                  </a:lnTo>
                  <a:lnTo>
                    <a:pt x="167004" y="0"/>
                  </a:lnTo>
                  <a:close/>
                </a:path>
              </a:pathLst>
            </a:custGeom>
            <a:solidFill>
              <a:srgbClr val="1387C5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7583423" y="3995927"/>
              <a:ext cx="213360" cy="186055"/>
            </a:xfrm>
            <a:custGeom>
              <a:avLst/>
              <a:gdLst/>
              <a:ahLst/>
              <a:cxnLst/>
              <a:rect l="l" t="t" r="r" b="b"/>
              <a:pathLst>
                <a:path w="213359" h="186054">
                  <a:moveTo>
                    <a:pt x="213359" y="92964"/>
                  </a:moveTo>
                  <a:lnTo>
                    <a:pt x="167004" y="185928"/>
                  </a:lnTo>
                  <a:lnTo>
                    <a:pt x="46354" y="185928"/>
                  </a:lnTo>
                  <a:lnTo>
                    <a:pt x="0" y="92964"/>
                  </a:lnTo>
                  <a:lnTo>
                    <a:pt x="46354" y="0"/>
                  </a:lnTo>
                  <a:lnTo>
                    <a:pt x="167004" y="0"/>
                  </a:lnTo>
                  <a:lnTo>
                    <a:pt x="213359" y="92964"/>
                  </a:lnTo>
                  <a:close/>
                </a:path>
              </a:pathLst>
            </a:custGeom>
            <a:ln w="12192">
              <a:solidFill>
                <a:srgbClr val="1387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7444739" y="3695699"/>
              <a:ext cx="186055" cy="213360"/>
            </a:xfrm>
            <a:custGeom>
              <a:avLst/>
              <a:gdLst/>
              <a:ahLst/>
              <a:cxnLst/>
              <a:rect l="l" t="t" r="r" b="b"/>
              <a:pathLst>
                <a:path w="186054" h="213360">
                  <a:moveTo>
                    <a:pt x="92963" y="0"/>
                  </a:moveTo>
                  <a:lnTo>
                    <a:pt x="0" y="46355"/>
                  </a:lnTo>
                  <a:lnTo>
                    <a:pt x="0" y="167005"/>
                  </a:lnTo>
                  <a:lnTo>
                    <a:pt x="92963" y="213359"/>
                  </a:lnTo>
                  <a:lnTo>
                    <a:pt x="185927" y="167005"/>
                  </a:lnTo>
                  <a:lnTo>
                    <a:pt x="185927" y="46355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426876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7444739" y="3695699"/>
              <a:ext cx="186055" cy="213360"/>
            </a:xfrm>
            <a:custGeom>
              <a:avLst/>
              <a:gdLst/>
              <a:ahLst/>
              <a:cxnLst/>
              <a:rect l="l" t="t" r="r" b="b"/>
              <a:pathLst>
                <a:path w="186054" h="213360">
                  <a:moveTo>
                    <a:pt x="92963" y="0"/>
                  </a:moveTo>
                  <a:lnTo>
                    <a:pt x="185927" y="46355"/>
                  </a:lnTo>
                  <a:lnTo>
                    <a:pt x="185927" y="167005"/>
                  </a:lnTo>
                  <a:lnTo>
                    <a:pt x="92963" y="213359"/>
                  </a:lnTo>
                  <a:lnTo>
                    <a:pt x="0" y="167005"/>
                  </a:lnTo>
                  <a:lnTo>
                    <a:pt x="0" y="46355"/>
                  </a:lnTo>
                  <a:lnTo>
                    <a:pt x="92963" y="0"/>
                  </a:lnTo>
                  <a:close/>
                </a:path>
              </a:pathLst>
            </a:custGeom>
            <a:ln w="12192">
              <a:solidFill>
                <a:srgbClr val="2E46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0897" y="2751327"/>
            <a:ext cx="6242473" cy="2832947"/>
            <a:chOff x="233172" y="2063495"/>
            <a:chExt cx="4681855" cy="2124710"/>
          </a:xfrm>
        </p:grpSpPr>
        <p:sp>
          <p:nvSpPr>
            <p:cNvPr id="3" name="object 3"/>
            <p:cNvSpPr/>
            <p:nvPr/>
          </p:nvSpPr>
          <p:spPr>
            <a:xfrm>
              <a:off x="233172" y="2063495"/>
              <a:ext cx="4681855" cy="2124710"/>
            </a:xfrm>
            <a:custGeom>
              <a:avLst/>
              <a:gdLst/>
              <a:ahLst/>
              <a:cxnLst/>
              <a:rect l="l" t="t" r="r" b="b"/>
              <a:pathLst>
                <a:path w="4681855" h="2124710">
                  <a:moveTo>
                    <a:pt x="4681728" y="0"/>
                  </a:moveTo>
                  <a:lnTo>
                    <a:pt x="0" y="0"/>
                  </a:lnTo>
                  <a:lnTo>
                    <a:pt x="0" y="2124455"/>
                  </a:lnTo>
                  <a:lnTo>
                    <a:pt x="4681728" y="2124455"/>
                  </a:lnTo>
                  <a:lnTo>
                    <a:pt x="4681728" y="0"/>
                  </a:lnTo>
                  <a:close/>
                </a:path>
              </a:pathLst>
            </a:custGeom>
            <a:solidFill>
              <a:srgbClr val="394D5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434340" y="2523743"/>
              <a:ext cx="4224655" cy="1529080"/>
            </a:xfrm>
            <a:custGeom>
              <a:avLst/>
              <a:gdLst/>
              <a:ahLst/>
              <a:cxnLst/>
              <a:rect l="l" t="t" r="r" b="b"/>
              <a:pathLst>
                <a:path w="4224655" h="1529079">
                  <a:moveTo>
                    <a:pt x="4224528" y="1085088"/>
                  </a:moveTo>
                  <a:lnTo>
                    <a:pt x="0" y="1085088"/>
                  </a:lnTo>
                  <a:lnTo>
                    <a:pt x="0" y="1528572"/>
                  </a:lnTo>
                  <a:lnTo>
                    <a:pt x="4224528" y="1528572"/>
                  </a:lnTo>
                  <a:lnTo>
                    <a:pt x="4224528" y="1085088"/>
                  </a:lnTo>
                  <a:close/>
                </a:path>
                <a:path w="4224655" h="1529079">
                  <a:moveTo>
                    <a:pt x="4224528" y="531876"/>
                  </a:moveTo>
                  <a:lnTo>
                    <a:pt x="0" y="531876"/>
                  </a:lnTo>
                  <a:lnTo>
                    <a:pt x="0" y="938784"/>
                  </a:lnTo>
                  <a:lnTo>
                    <a:pt x="4224528" y="938784"/>
                  </a:lnTo>
                  <a:lnTo>
                    <a:pt x="4224528" y="531876"/>
                  </a:lnTo>
                  <a:close/>
                </a:path>
                <a:path w="4224655" h="1529079">
                  <a:moveTo>
                    <a:pt x="4224528" y="0"/>
                  </a:moveTo>
                  <a:lnTo>
                    <a:pt x="0" y="0"/>
                  </a:lnTo>
                  <a:lnTo>
                    <a:pt x="0" y="409956"/>
                  </a:lnTo>
                  <a:lnTo>
                    <a:pt x="4224528" y="409956"/>
                  </a:lnTo>
                  <a:lnTo>
                    <a:pt x="4224528" y="0"/>
                  </a:lnTo>
                  <a:close/>
                </a:path>
              </a:pathLst>
            </a:custGeom>
            <a:solidFill>
              <a:srgbClr val="23AC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79121" y="3364992"/>
            <a:ext cx="5632873" cy="420628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597620">
              <a:spcBef>
                <a:spcPts val="1360"/>
              </a:spcBef>
            </a:pPr>
            <a:r>
              <a:rPr sz="1600" b="1" spc="-7" dirty="0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r>
              <a:rPr sz="1600" b="1" spc="-4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FFFFFF"/>
                </a:solidFill>
                <a:latin typeface="Arial"/>
                <a:cs typeface="Arial"/>
              </a:rPr>
              <a:t>Universal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1600" b="1" spc="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Plane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361440" y="2434167"/>
            <a:ext cx="14020800" cy="395835"/>
          </a:xfrm>
          <a:prstGeom prst="rect">
            <a:avLst/>
          </a:prstGeom>
        </p:spPr>
        <p:txBody>
          <a:bodyPr vert="horz" wrap="square" lIns="0" tIns="148167" rIns="0" bIns="0" rtlCol="0">
            <a:spAutoFit/>
          </a:bodyPr>
          <a:lstStyle/>
          <a:p>
            <a:pPr marL="1596773">
              <a:lnSpc>
                <a:spcPct val="100000"/>
              </a:lnSpc>
              <a:spcBef>
                <a:spcPts val="1167"/>
              </a:spcBef>
            </a:pPr>
            <a:r>
              <a:rPr dirty="0"/>
              <a:t>Integrated</a:t>
            </a:r>
            <a:r>
              <a:rPr spc="-53" dirty="0"/>
              <a:t> </a:t>
            </a:r>
            <a:r>
              <a:rPr spc="-7" dirty="0"/>
              <a:t>Security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9121" y="4811777"/>
            <a:ext cx="5632873" cy="416352"/>
          </a:xfrm>
          <a:prstGeom prst="rect">
            <a:avLst/>
          </a:prstGeom>
        </p:spPr>
        <p:txBody>
          <a:bodyPr vert="horz" wrap="square" lIns="0" tIns="168485" rIns="0" bIns="0" rtlCol="0">
            <a:spAutoFit/>
          </a:bodyPr>
          <a:lstStyle/>
          <a:p>
            <a:pPr marL="1637412">
              <a:spcBef>
                <a:spcPts val="1325"/>
              </a:spcBef>
            </a:pPr>
            <a:r>
              <a:rPr sz="1600" b="1" spc="-7" dirty="0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r>
              <a:rPr sz="1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Engine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9121" y="4074160"/>
            <a:ext cx="5632873" cy="410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12860">
              <a:spcBef>
                <a:spcPts val="1280"/>
              </a:spcBef>
            </a:pPr>
            <a:r>
              <a:rPr sz="1600" b="1" spc="-7" dirty="0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r>
              <a:rPr sz="1600" b="1" spc="-4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3" dirty="0">
                <a:solidFill>
                  <a:srgbClr val="FFFFFF"/>
                </a:solidFill>
                <a:latin typeface="Arial"/>
                <a:cs typeface="Arial"/>
              </a:rPr>
              <a:t>Trusted</a:t>
            </a:r>
            <a:r>
              <a:rPr sz="1600" b="1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FFFFFF"/>
                </a:solidFill>
                <a:latin typeface="Arial"/>
                <a:cs typeface="Arial"/>
              </a:rPr>
              <a:t>Registry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87855" y="2838703"/>
            <a:ext cx="536787" cy="2435013"/>
            <a:chOff x="1040891" y="2129027"/>
            <a:chExt cx="402590" cy="182626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891" y="2599944"/>
              <a:ext cx="402336" cy="2865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86611" y="3131819"/>
              <a:ext cx="292735" cy="289560"/>
            </a:xfrm>
            <a:custGeom>
              <a:avLst/>
              <a:gdLst/>
              <a:ahLst/>
              <a:cxnLst/>
              <a:rect l="l" t="t" r="r" b="b"/>
              <a:pathLst>
                <a:path w="292734" h="289560">
                  <a:moveTo>
                    <a:pt x="45021" y="119761"/>
                  </a:moveTo>
                  <a:lnTo>
                    <a:pt x="45021" y="168880"/>
                  </a:lnTo>
                  <a:lnTo>
                    <a:pt x="45021" y="194103"/>
                  </a:lnTo>
                  <a:lnTo>
                    <a:pt x="45021" y="203396"/>
                  </a:lnTo>
                  <a:lnTo>
                    <a:pt x="45021" y="204724"/>
                  </a:lnTo>
                  <a:lnTo>
                    <a:pt x="160697" y="204724"/>
                  </a:lnTo>
                  <a:lnTo>
                    <a:pt x="220098" y="204724"/>
                  </a:lnTo>
                  <a:lnTo>
                    <a:pt x="241983" y="204724"/>
                  </a:lnTo>
                  <a:lnTo>
                    <a:pt x="245109" y="204724"/>
                  </a:lnTo>
                  <a:lnTo>
                    <a:pt x="245109" y="155604"/>
                  </a:lnTo>
                  <a:lnTo>
                    <a:pt x="245109" y="130381"/>
                  </a:lnTo>
                  <a:lnTo>
                    <a:pt x="245109" y="121088"/>
                  </a:lnTo>
                  <a:lnTo>
                    <a:pt x="245109" y="119761"/>
                  </a:lnTo>
                  <a:lnTo>
                    <a:pt x="45021" y="119761"/>
                  </a:lnTo>
                  <a:close/>
                </a:path>
                <a:path w="292734" h="289560">
                  <a:moveTo>
                    <a:pt x="45021" y="82423"/>
                  </a:moveTo>
                  <a:lnTo>
                    <a:pt x="45021" y="82423"/>
                  </a:lnTo>
                  <a:lnTo>
                    <a:pt x="45021" y="4953"/>
                  </a:lnTo>
                  <a:lnTo>
                    <a:pt x="40017" y="0"/>
                  </a:lnTo>
                  <a:lnTo>
                    <a:pt x="5003" y="0"/>
                  </a:lnTo>
                  <a:lnTo>
                    <a:pt x="0" y="4953"/>
                  </a:lnTo>
                  <a:lnTo>
                    <a:pt x="0" y="284606"/>
                  </a:lnTo>
                  <a:lnTo>
                    <a:pt x="5003" y="289560"/>
                  </a:lnTo>
                  <a:lnTo>
                    <a:pt x="32512" y="289560"/>
                  </a:lnTo>
                  <a:lnTo>
                    <a:pt x="40017" y="289560"/>
                  </a:lnTo>
                  <a:lnTo>
                    <a:pt x="45021" y="284606"/>
                  </a:lnTo>
                  <a:lnTo>
                    <a:pt x="45021" y="239649"/>
                  </a:lnTo>
                  <a:lnTo>
                    <a:pt x="160697" y="239649"/>
                  </a:lnTo>
                  <a:lnTo>
                    <a:pt x="220098" y="239649"/>
                  </a:lnTo>
                  <a:lnTo>
                    <a:pt x="241983" y="239649"/>
                  </a:lnTo>
                  <a:lnTo>
                    <a:pt x="245109" y="239649"/>
                  </a:lnTo>
                  <a:lnTo>
                    <a:pt x="245109" y="262703"/>
                  </a:lnTo>
                  <a:lnTo>
                    <a:pt x="245109" y="274542"/>
                  </a:lnTo>
                  <a:lnTo>
                    <a:pt x="245109" y="278903"/>
                  </a:lnTo>
                  <a:lnTo>
                    <a:pt x="245109" y="279527"/>
                  </a:lnTo>
                  <a:lnTo>
                    <a:pt x="245109" y="284606"/>
                  </a:lnTo>
                  <a:lnTo>
                    <a:pt x="252603" y="289560"/>
                  </a:lnTo>
                  <a:lnTo>
                    <a:pt x="280162" y="289560"/>
                  </a:lnTo>
                  <a:lnTo>
                    <a:pt x="287654" y="289560"/>
                  </a:lnTo>
                  <a:lnTo>
                    <a:pt x="292607" y="284606"/>
                  </a:lnTo>
                  <a:lnTo>
                    <a:pt x="292607" y="4953"/>
                  </a:lnTo>
                  <a:lnTo>
                    <a:pt x="287654" y="0"/>
                  </a:lnTo>
                  <a:lnTo>
                    <a:pt x="252603" y="0"/>
                  </a:lnTo>
                  <a:lnTo>
                    <a:pt x="245109" y="4953"/>
                  </a:lnTo>
                  <a:lnTo>
                    <a:pt x="245109" y="82423"/>
                  </a:lnTo>
                  <a:lnTo>
                    <a:pt x="45021" y="82423"/>
                  </a:lnTo>
                  <a:close/>
                </a:path>
                <a:path w="292734" h="289560">
                  <a:moveTo>
                    <a:pt x="50291" y="15240"/>
                  </a:moveTo>
                  <a:lnTo>
                    <a:pt x="50291" y="15240"/>
                  </a:lnTo>
                  <a:lnTo>
                    <a:pt x="92036" y="15240"/>
                  </a:lnTo>
                  <a:lnTo>
                    <a:pt x="94487" y="17653"/>
                  </a:lnTo>
                  <a:lnTo>
                    <a:pt x="94487" y="20193"/>
                  </a:lnTo>
                  <a:lnTo>
                    <a:pt x="94487" y="54334"/>
                  </a:lnTo>
                  <a:lnTo>
                    <a:pt x="94487" y="71866"/>
                  </a:lnTo>
                  <a:lnTo>
                    <a:pt x="94487" y="78325"/>
                  </a:lnTo>
                  <a:lnTo>
                    <a:pt x="94487" y="79248"/>
                  </a:lnTo>
                </a:path>
                <a:path w="292734" h="289560">
                  <a:moveTo>
                    <a:pt x="147828" y="79248"/>
                  </a:moveTo>
                  <a:lnTo>
                    <a:pt x="147828" y="79248"/>
                  </a:lnTo>
                  <a:lnTo>
                    <a:pt x="147828" y="17653"/>
                  </a:lnTo>
                  <a:lnTo>
                    <a:pt x="150291" y="15240"/>
                  </a:lnTo>
                  <a:lnTo>
                    <a:pt x="152755" y="15240"/>
                  </a:lnTo>
                  <a:lnTo>
                    <a:pt x="205413" y="15240"/>
                  </a:lnTo>
                  <a:lnTo>
                    <a:pt x="232454" y="15240"/>
                  </a:lnTo>
                  <a:lnTo>
                    <a:pt x="242416" y="15240"/>
                  </a:lnTo>
                  <a:lnTo>
                    <a:pt x="243840" y="15240"/>
                  </a:lnTo>
                </a:path>
                <a:path w="292734" h="289560">
                  <a:moveTo>
                    <a:pt x="94487" y="120396"/>
                  </a:moveTo>
                  <a:lnTo>
                    <a:pt x="94487" y="199771"/>
                  </a:lnTo>
                </a:path>
                <a:path w="292734" h="289560">
                  <a:moveTo>
                    <a:pt x="144779" y="120396"/>
                  </a:moveTo>
                  <a:lnTo>
                    <a:pt x="144779" y="199771"/>
                  </a:lnTo>
                </a:path>
                <a:path w="292734" h="289560">
                  <a:moveTo>
                    <a:pt x="195072" y="120396"/>
                  </a:moveTo>
                  <a:lnTo>
                    <a:pt x="195072" y="199771"/>
                  </a:lnTo>
                </a:path>
                <a:path w="292734" h="289560">
                  <a:moveTo>
                    <a:pt x="195072" y="15240"/>
                  </a:moveTo>
                  <a:lnTo>
                    <a:pt x="195072" y="81787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107947" y="3663695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19" h="287020">
                  <a:moveTo>
                    <a:pt x="0" y="143255"/>
                  </a:moveTo>
                  <a:lnTo>
                    <a:pt x="7303" y="97974"/>
                  </a:lnTo>
                  <a:lnTo>
                    <a:pt x="27639" y="58649"/>
                  </a:lnTo>
                  <a:lnTo>
                    <a:pt x="58649" y="27639"/>
                  </a:lnTo>
                  <a:lnTo>
                    <a:pt x="97974" y="7303"/>
                  </a:lnTo>
                  <a:lnTo>
                    <a:pt x="143256" y="0"/>
                  </a:lnTo>
                  <a:lnTo>
                    <a:pt x="188537" y="7303"/>
                  </a:lnTo>
                  <a:lnTo>
                    <a:pt x="227862" y="27639"/>
                  </a:lnTo>
                  <a:lnTo>
                    <a:pt x="258872" y="58649"/>
                  </a:lnTo>
                  <a:lnTo>
                    <a:pt x="279208" y="97974"/>
                  </a:lnTo>
                  <a:lnTo>
                    <a:pt x="286512" y="143255"/>
                  </a:lnTo>
                  <a:lnTo>
                    <a:pt x="279208" y="188537"/>
                  </a:lnTo>
                  <a:lnTo>
                    <a:pt x="258872" y="227862"/>
                  </a:lnTo>
                  <a:lnTo>
                    <a:pt x="227862" y="258872"/>
                  </a:lnTo>
                  <a:lnTo>
                    <a:pt x="188537" y="279208"/>
                  </a:lnTo>
                  <a:lnTo>
                    <a:pt x="143256" y="286511"/>
                  </a:lnTo>
                  <a:lnTo>
                    <a:pt x="97974" y="279208"/>
                  </a:lnTo>
                  <a:lnTo>
                    <a:pt x="58649" y="258872"/>
                  </a:lnTo>
                  <a:lnTo>
                    <a:pt x="27639" y="227862"/>
                  </a:lnTo>
                  <a:lnTo>
                    <a:pt x="7303" y="188537"/>
                  </a:lnTo>
                  <a:lnTo>
                    <a:pt x="0" y="143255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6903" y="3692652"/>
              <a:ext cx="230124" cy="2286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131" y="2129027"/>
              <a:ext cx="278892" cy="32156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1594" y="2223515"/>
              <a:ext cx="180757" cy="132588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468623" y="1930401"/>
            <a:ext cx="713740" cy="677108"/>
          </a:xfrm>
          <a:prstGeom prst="rect">
            <a:avLst/>
          </a:prstGeom>
          <a:ln w="12191">
            <a:solidFill>
              <a:srgbClr val="23AC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spcBef>
                <a:spcPts val="7"/>
              </a:spcBef>
            </a:pPr>
            <a:endParaRPr sz="933">
              <a:latin typeface="Times New Roman"/>
              <a:cs typeface="Times New Roman"/>
            </a:endParaRPr>
          </a:p>
          <a:p>
            <a:pPr marL="27939">
              <a:spcBef>
                <a:spcPts val="7"/>
              </a:spcBef>
            </a:pPr>
            <a:r>
              <a:rPr sz="1067" spc="-7" dirty="0">
                <a:solidFill>
                  <a:srgbClr val="23ACFF"/>
                </a:solidFill>
                <a:latin typeface="Microsoft Sans Serif"/>
                <a:cs typeface="Microsoft Sans Serif"/>
              </a:rPr>
              <a:t>Config</a:t>
            </a:r>
            <a:r>
              <a:rPr sz="1067" spc="-40" dirty="0">
                <a:solidFill>
                  <a:srgbClr val="23ACFF"/>
                </a:solidFill>
                <a:latin typeface="Microsoft Sans Serif"/>
                <a:cs typeface="Microsoft Sans Serif"/>
              </a:rPr>
              <a:t> </a:t>
            </a:r>
            <a:r>
              <a:rPr sz="1067" spc="-7" dirty="0">
                <a:solidFill>
                  <a:srgbClr val="23ACFF"/>
                </a:solidFill>
                <a:latin typeface="Microsoft Sans Serif"/>
                <a:cs typeface="Microsoft Sans Serif"/>
              </a:rPr>
              <a:t>Mgt</a:t>
            </a:r>
            <a:endParaRPr sz="1067">
              <a:latin typeface="Microsoft Sans Serif"/>
              <a:cs typeface="Microsoft Sans 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621024" y="2013712"/>
            <a:ext cx="380153" cy="380153"/>
            <a:chOff x="2715767" y="1510283"/>
            <a:chExt cx="285115" cy="285115"/>
          </a:xfrm>
        </p:grpSpPr>
        <p:sp>
          <p:nvSpPr>
            <p:cNvPr id="18" name="object 18"/>
            <p:cNvSpPr/>
            <p:nvPr/>
          </p:nvSpPr>
          <p:spPr>
            <a:xfrm>
              <a:off x="2720339" y="1514855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59893" y="10414"/>
                  </a:moveTo>
                  <a:lnTo>
                    <a:pt x="162052" y="10414"/>
                  </a:lnTo>
                  <a:lnTo>
                    <a:pt x="163195" y="10414"/>
                  </a:lnTo>
                  <a:lnTo>
                    <a:pt x="163195" y="11430"/>
                  </a:lnTo>
                  <a:lnTo>
                    <a:pt x="163195" y="13462"/>
                  </a:lnTo>
                  <a:lnTo>
                    <a:pt x="163195" y="49784"/>
                  </a:lnTo>
                  <a:lnTo>
                    <a:pt x="166370" y="52832"/>
                  </a:lnTo>
                  <a:lnTo>
                    <a:pt x="170687" y="54991"/>
                  </a:lnTo>
                  <a:lnTo>
                    <a:pt x="177250" y="57663"/>
                  </a:lnTo>
                  <a:lnTo>
                    <a:pt x="184038" y="61039"/>
                  </a:lnTo>
                  <a:lnTo>
                    <a:pt x="190851" y="65010"/>
                  </a:lnTo>
                  <a:lnTo>
                    <a:pt x="197485" y="69469"/>
                  </a:lnTo>
                  <a:lnTo>
                    <a:pt x="198501" y="71501"/>
                  </a:lnTo>
                  <a:lnTo>
                    <a:pt x="201803" y="72644"/>
                  </a:lnTo>
                  <a:lnTo>
                    <a:pt x="203962" y="72644"/>
                  </a:lnTo>
                  <a:lnTo>
                    <a:pt x="206121" y="72644"/>
                  </a:lnTo>
                  <a:lnTo>
                    <a:pt x="207137" y="71501"/>
                  </a:lnTo>
                  <a:lnTo>
                    <a:pt x="209296" y="70485"/>
                  </a:lnTo>
                  <a:lnTo>
                    <a:pt x="224788" y="62114"/>
                  </a:lnTo>
                  <a:lnTo>
                    <a:pt x="232743" y="57816"/>
                  </a:lnTo>
                  <a:lnTo>
                    <a:pt x="235674" y="56233"/>
                  </a:lnTo>
                  <a:lnTo>
                    <a:pt x="236093" y="56007"/>
                  </a:lnTo>
                  <a:lnTo>
                    <a:pt x="237236" y="54991"/>
                  </a:lnTo>
                  <a:lnTo>
                    <a:pt x="238252" y="54991"/>
                  </a:lnTo>
                  <a:lnTo>
                    <a:pt x="239395" y="56007"/>
                  </a:lnTo>
                  <a:lnTo>
                    <a:pt x="240411" y="57023"/>
                  </a:lnTo>
                  <a:lnTo>
                    <a:pt x="253480" y="78609"/>
                  </a:lnTo>
                  <a:lnTo>
                    <a:pt x="260191" y="89693"/>
                  </a:lnTo>
                  <a:lnTo>
                    <a:pt x="262663" y="93777"/>
                  </a:lnTo>
                  <a:lnTo>
                    <a:pt x="263017" y="94361"/>
                  </a:lnTo>
                  <a:lnTo>
                    <a:pt x="263017" y="96393"/>
                  </a:lnTo>
                  <a:lnTo>
                    <a:pt x="264033" y="96393"/>
                  </a:lnTo>
                  <a:lnTo>
                    <a:pt x="264033" y="97536"/>
                  </a:lnTo>
                  <a:lnTo>
                    <a:pt x="263017" y="97536"/>
                  </a:lnTo>
                  <a:lnTo>
                    <a:pt x="261874" y="98552"/>
                  </a:lnTo>
                  <a:lnTo>
                    <a:pt x="245721" y="107509"/>
                  </a:lnTo>
                  <a:lnTo>
                    <a:pt x="237426" y="112109"/>
                  </a:lnTo>
                  <a:lnTo>
                    <a:pt x="234370" y="113803"/>
                  </a:lnTo>
                  <a:lnTo>
                    <a:pt x="233934" y="114046"/>
                  </a:lnTo>
                  <a:lnTo>
                    <a:pt x="230759" y="116205"/>
                  </a:lnTo>
                  <a:lnTo>
                    <a:pt x="228600" y="119253"/>
                  </a:lnTo>
                  <a:lnTo>
                    <a:pt x="229743" y="123444"/>
                  </a:lnTo>
                  <a:lnTo>
                    <a:pt x="229743" y="127508"/>
                  </a:lnTo>
                  <a:lnTo>
                    <a:pt x="229743" y="134747"/>
                  </a:lnTo>
                  <a:lnTo>
                    <a:pt x="229743" y="137922"/>
                  </a:lnTo>
                  <a:lnTo>
                    <a:pt x="229743" y="148336"/>
                  </a:lnTo>
                  <a:lnTo>
                    <a:pt x="228600" y="153416"/>
                  </a:lnTo>
                  <a:lnTo>
                    <a:pt x="227584" y="157607"/>
                  </a:lnTo>
                  <a:lnTo>
                    <a:pt x="229743" y="161798"/>
                  </a:lnTo>
                  <a:lnTo>
                    <a:pt x="233934" y="163830"/>
                  </a:lnTo>
                  <a:lnTo>
                    <a:pt x="250086" y="172860"/>
                  </a:lnTo>
                  <a:lnTo>
                    <a:pt x="258381" y="177498"/>
                  </a:lnTo>
                  <a:lnTo>
                    <a:pt x="261437" y="179206"/>
                  </a:lnTo>
                  <a:lnTo>
                    <a:pt x="261874" y="179451"/>
                  </a:lnTo>
                  <a:lnTo>
                    <a:pt x="263017" y="180467"/>
                  </a:lnTo>
                  <a:lnTo>
                    <a:pt x="264033" y="180467"/>
                  </a:lnTo>
                  <a:lnTo>
                    <a:pt x="264033" y="181483"/>
                  </a:lnTo>
                  <a:lnTo>
                    <a:pt x="263017" y="181483"/>
                  </a:lnTo>
                  <a:lnTo>
                    <a:pt x="263017" y="182499"/>
                  </a:lnTo>
                  <a:lnTo>
                    <a:pt x="263017" y="183515"/>
                  </a:lnTo>
                  <a:lnTo>
                    <a:pt x="249947" y="205101"/>
                  </a:lnTo>
                  <a:lnTo>
                    <a:pt x="243236" y="216185"/>
                  </a:lnTo>
                  <a:lnTo>
                    <a:pt x="240764" y="220269"/>
                  </a:lnTo>
                  <a:lnTo>
                    <a:pt x="240411" y="220853"/>
                  </a:lnTo>
                  <a:lnTo>
                    <a:pt x="239395" y="221869"/>
                  </a:lnTo>
                  <a:lnTo>
                    <a:pt x="238252" y="223012"/>
                  </a:lnTo>
                  <a:lnTo>
                    <a:pt x="237236" y="223012"/>
                  </a:lnTo>
                  <a:lnTo>
                    <a:pt x="236093" y="221869"/>
                  </a:lnTo>
                  <a:lnTo>
                    <a:pt x="206121" y="205359"/>
                  </a:lnTo>
                  <a:lnTo>
                    <a:pt x="203962" y="205359"/>
                  </a:lnTo>
                  <a:lnTo>
                    <a:pt x="202819" y="205359"/>
                  </a:lnTo>
                  <a:lnTo>
                    <a:pt x="199644" y="205359"/>
                  </a:lnTo>
                  <a:lnTo>
                    <a:pt x="197485" y="205359"/>
                  </a:lnTo>
                  <a:lnTo>
                    <a:pt x="196469" y="206375"/>
                  </a:lnTo>
                  <a:lnTo>
                    <a:pt x="193167" y="208407"/>
                  </a:lnTo>
                  <a:lnTo>
                    <a:pt x="189992" y="210566"/>
                  </a:lnTo>
                  <a:lnTo>
                    <a:pt x="187833" y="212598"/>
                  </a:lnTo>
                  <a:lnTo>
                    <a:pt x="181356" y="216789"/>
                  </a:lnTo>
                  <a:lnTo>
                    <a:pt x="176022" y="218821"/>
                  </a:lnTo>
                  <a:lnTo>
                    <a:pt x="169545" y="220853"/>
                  </a:lnTo>
                  <a:lnTo>
                    <a:pt x="166370" y="223012"/>
                  </a:lnTo>
                  <a:lnTo>
                    <a:pt x="163195" y="226060"/>
                  </a:lnTo>
                  <a:lnTo>
                    <a:pt x="163195" y="231267"/>
                  </a:lnTo>
                  <a:lnTo>
                    <a:pt x="163195" y="249255"/>
                  </a:lnTo>
                  <a:lnTo>
                    <a:pt x="163195" y="258492"/>
                  </a:lnTo>
                  <a:lnTo>
                    <a:pt x="163195" y="261895"/>
                  </a:lnTo>
                  <a:lnTo>
                    <a:pt x="163195" y="262382"/>
                  </a:lnTo>
                  <a:lnTo>
                    <a:pt x="163195" y="264414"/>
                  </a:lnTo>
                  <a:lnTo>
                    <a:pt x="163195" y="265430"/>
                  </a:lnTo>
                  <a:lnTo>
                    <a:pt x="162052" y="265430"/>
                  </a:lnTo>
                  <a:lnTo>
                    <a:pt x="159893" y="265430"/>
                  </a:lnTo>
                  <a:lnTo>
                    <a:pt x="134489" y="265430"/>
                  </a:lnTo>
                  <a:lnTo>
                    <a:pt x="121443" y="265430"/>
                  </a:lnTo>
                  <a:lnTo>
                    <a:pt x="116637" y="265430"/>
                  </a:lnTo>
                  <a:lnTo>
                    <a:pt x="115951" y="265430"/>
                  </a:lnTo>
                  <a:lnTo>
                    <a:pt x="114808" y="265430"/>
                  </a:lnTo>
                  <a:lnTo>
                    <a:pt x="113792" y="265430"/>
                  </a:lnTo>
                  <a:lnTo>
                    <a:pt x="113792" y="264414"/>
                  </a:lnTo>
                  <a:lnTo>
                    <a:pt x="113792" y="262382"/>
                  </a:lnTo>
                  <a:lnTo>
                    <a:pt x="113792" y="244393"/>
                  </a:lnTo>
                  <a:lnTo>
                    <a:pt x="113792" y="235156"/>
                  </a:lnTo>
                  <a:lnTo>
                    <a:pt x="113792" y="231753"/>
                  </a:lnTo>
                  <a:lnTo>
                    <a:pt x="113792" y="231267"/>
                  </a:lnTo>
                  <a:lnTo>
                    <a:pt x="113792" y="227076"/>
                  </a:lnTo>
                  <a:lnTo>
                    <a:pt x="110490" y="223012"/>
                  </a:lnTo>
                  <a:lnTo>
                    <a:pt x="79375" y="206375"/>
                  </a:lnTo>
                  <a:lnTo>
                    <a:pt x="77216" y="205359"/>
                  </a:lnTo>
                  <a:lnTo>
                    <a:pt x="75184" y="204343"/>
                  </a:lnTo>
                  <a:lnTo>
                    <a:pt x="73025" y="204343"/>
                  </a:lnTo>
                  <a:lnTo>
                    <a:pt x="70866" y="204343"/>
                  </a:lnTo>
                  <a:lnTo>
                    <a:pt x="68707" y="204343"/>
                  </a:lnTo>
                  <a:lnTo>
                    <a:pt x="67564" y="205359"/>
                  </a:lnTo>
                  <a:lnTo>
                    <a:pt x="52071" y="213729"/>
                  </a:lnTo>
                  <a:lnTo>
                    <a:pt x="44116" y="218027"/>
                  </a:lnTo>
                  <a:lnTo>
                    <a:pt x="41185" y="219610"/>
                  </a:lnTo>
                  <a:lnTo>
                    <a:pt x="40767" y="219837"/>
                  </a:lnTo>
                  <a:lnTo>
                    <a:pt x="38608" y="220853"/>
                  </a:lnTo>
                  <a:lnTo>
                    <a:pt x="37592" y="220853"/>
                  </a:lnTo>
                  <a:lnTo>
                    <a:pt x="36449" y="219837"/>
                  </a:lnTo>
                  <a:lnTo>
                    <a:pt x="23453" y="198250"/>
                  </a:lnTo>
                  <a:lnTo>
                    <a:pt x="16779" y="187166"/>
                  </a:lnTo>
                  <a:lnTo>
                    <a:pt x="14321" y="183082"/>
                  </a:lnTo>
                  <a:lnTo>
                    <a:pt x="13970" y="182499"/>
                  </a:lnTo>
                  <a:lnTo>
                    <a:pt x="13970" y="181483"/>
                  </a:lnTo>
                  <a:lnTo>
                    <a:pt x="13970" y="180467"/>
                  </a:lnTo>
                  <a:lnTo>
                    <a:pt x="12827" y="180467"/>
                  </a:lnTo>
                  <a:lnTo>
                    <a:pt x="12827" y="179451"/>
                  </a:lnTo>
                  <a:lnTo>
                    <a:pt x="13970" y="178308"/>
                  </a:lnTo>
                  <a:lnTo>
                    <a:pt x="14986" y="177292"/>
                  </a:lnTo>
                  <a:lnTo>
                    <a:pt x="30551" y="168921"/>
                  </a:lnTo>
                  <a:lnTo>
                    <a:pt x="38544" y="164623"/>
                  </a:lnTo>
                  <a:lnTo>
                    <a:pt x="41489" y="163040"/>
                  </a:lnTo>
                  <a:lnTo>
                    <a:pt x="41910" y="162814"/>
                  </a:lnTo>
                  <a:lnTo>
                    <a:pt x="46101" y="159639"/>
                  </a:lnTo>
                  <a:lnTo>
                    <a:pt x="48260" y="155575"/>
                  </a:lnTo>
                  <a:lnTo>
                    <a:pt x="47243" y="151384"/>
                  </a:lnTo>
                  <a:lnTo>
                    <a:pt x="47243" y="148336"/>
                  </a:lnTo>
                  <a:lnTo>
                    <a:pt x="46101" y="145161"/>
                  </a:lnTo>
                  <a:lnTo>
                    <a:pt x="46101" y="140970"/>
                  </a:lnTo>
                  <a:lnTo>
                    <a:pt x="46101" y="137922"/>
                  </a:lnTo>
                  <a:lnTo>
                    <a:pt x="46101" y="132715"/>
                  </a:lnTo>
                  <a:lnTo>
                    <a:pt x="47243" y="127508"/>
                  </a:lnTo>
                  <a:lnTo>
                    <a:pt x="48260" y="122428"/>
                  </a:lnTo>
                  <a:lnTo>
                    <a:pt x="48260" y="118237"/>
                  </a:lnTo>
                  <a:lnTo>
                    <a:pt x="46101" y="114046"/>
                  </a:lnTo>
                  <a:lnTo>
                    <a:pt x="42926" y="112014"/>
                  </a:lnTo>
                  <a:lnTo>
                    <a:pt x="26773" y="102983"/>
                  </a:lnTo>
                  <a:lnTo>
                    <a:pt x="18478" y="98345"/>
                  </a:lnTo>
                  <a:lnTo>
                    <a:pt x="15422" y="96637"/>
                  </a:lnTo>
                  <a:lnTo>
                    <a:pt x="14986" y="96393"/>
                  </a:lnTo>
                  <a:lnTo>
                    <a:pt x="13970" y="96393"/>
                  </a:lnTo>
                  <a:lnTo>
                    <a:pt x="12827" y="95377"/>
                  </a:lnTo>
                  <a:lnTo>
                    <a:pt x="12827" y="94361"/>
                  </a:lnTo>
                  <a:lnTo>
                    <a:pt x="13970" y="92329"/>
                  </a:lnTo>
                  <a:lnTo>
                    <a:pt x="26965" y="70742"/>
                  </a:lnTo>
                  <a:lnTo>
                    <a:pt x="33639" y="59658"/>
                  </a:lnTo>
                  <a:lnTo>
                    <a:pt x="36097" y="55574"/>
                  </a:lnTo>
                  <a:lnTo>
                    <a:pt x="36449" y="54991"/>
                  </a:lnTo>
                  <a:lnTo>
                    <a:pt x="37592" y="53975"/>
                  </a:lnTo>
                  <a:lnTo>
                    <a:pt x="37592" y="52832"/>
                  </a:lnTo>
                  <a:lnTo>
                    <a:pt x="38608" y="52832"/>
                  </a:lnTo>
                  <a:lnTo>
                    <a:pt x="39751" y="52832"/>
                  </a:lnTo>
                  <a:lnTo>
                    <a:pt x="40767" y="53975"/>
                  </a:lnTo>
                  <a:lnTo>
                    <a:pt x="56919" y="62932"/>
                  </a:lnTo>
                  <a:lnTo>
                    <a:pt x="65214" y="67532"/>
                  </a:lnTo>
                  <a:lnTo>
                    <a:pt x="68270" y="69226"/>
                  </a:lnTo>
                  <a:lnTo>
                    <a:pt x="68707" y="69469"/>
                  </a:lnTo>
                  <a:lnTo>
                    <a:pt x="70866" y="70485"/>
                  </a:lnTo>
                  <a:lnTo>
                    <a:pt x="71882" y="71501"/>
                  </a:lnTo>
                  <a:lnTo>
                    <a:pt x="74041" y="71501"/>
                  </a:lnTo>
                  <a:lnTo>
                    <a:pt x="76200" y="71501"/>
                  </a:lnTo>
                  <a:lnTo>
                    <a:pt x="78359" y="70485"/>
                  </a:lnTo>
                  <a:lnTo>
                    <a:pt x="80518" y="69469"/>
                  </a:lnTo>
                  <a:lnTo>
                    <a:pt x="83693" y="67437"/>
                  </a:lnTo>
                  <a:lnTo>
                    <a:pt x="85852" y="65278"/>
                  </a:lnTo>
                  <a:lnTo>
                    <a:pt x="89027" y="63246"/>
                  </a:lnTo>
                  <a:lnTo>
                    <a:pt x="94487" y="60198"/>
                  </a:lnTo>
                  <a:lnTo>
                    <a:pt x="100837" y="57023"/>
                  </a:lnTo>
                  <a:lnTo>
                    <a:pt x="106299" y="54991"/>
                  </a:lnTo>
                  <a:lnTo>
                    <a:pt x="110490" y="52832"/>
                  </a:lnTo>
                  <a:lnTo>
                    <a:pt x="113792" y="49784"/>
                  </a:lnTo>
                  <a:lnTo>
                    <a:pt x="113792" y="45593"/>
                  </a:lnTo>
                  <a:lnTo>
                    <a:pt x="113792" y="27017"/>
                  </a:lnTo>
                  <a:lnTo>
                    <a:pt x="113792" y="17478"/>
                  </a:lnTo>
                  <a:lnTo>
                    <a:pt x="113792" y="13964"/>
                  </a:lnTo>
                  <a:lnTo>
                    <a:pt x="113792" y="13462"/>
                  </a:lnTo>
                  <a:lnTo>
                    <a:pt x="113792" y="11430"/>
                  </a:lnTo>
                  <a:lnTo>
                    <a:pt x="113792" y="10414"/>
                  </a:lnTo>
                  <a:lnTo>
                    <a:pt x="114808" y="10414"/>
                  </a:lnTo>
                  <a:lnTo>
                    <a:pt x="115951" y="10414"/>
                  </a:lnTo>
                  <a:lnTo>
                    <a:pt x="141354" y="10414"/>
                  </a:lnTo>
                  <a:lnTo>
                    <a:pt x="154400" y="10414"/>
                  </a:lnTo>
                  <a:lnTo>
                    <a:pt x="159206" y="10414"/>
                  </a:lnTo>
                  <a:lnTo>
                    <a:pt x="159893" y="10414"/>
                  </a:lnTo>
                </a:path>
                <a:path w="276225" h="276225">
                  <a:moveTo>
                    <a:pt x="159893" y="0"/>
                  </a:moveTo>
                  <a:lnTo>
                    <a:pt x="159893" y="0"/>
                  </a:lnTo>
                  <a:lnTo>
                    <a:pt x="107315" y="0"/>
                  </a:lnTo>
                  <a:lnTo>
                    <a:pt x="102997" y="4191"/>
                  </a:lnTo>
                  <a:lnTo>
                    <a:pt x="102997" y="45593"/>
                  </a:lnTo>
                  <a:lnTo>
                    <a:pt x="95504" y="47752"/>
                  </a:lnTo>
                  <a:lnTo>
                    <a:pt x="89027" y="50800"/>
                  </a:lnTo>
                  <a:lnTo>
                    <a:pt x="83693" y="54991"/>
                  </a:lnTo>
                  <a:lnTo>
                    <a:pt x="80518" y="57023"/>
                  </a:lnTo>
                  <a:lnTo>
                    <a:pt x="77216" y="59055"/>
                  </a:lnTo>
                  <a:lnTo>
                    <a:pt x="74041" y="61214"/>
                  </a:lnTo>
                  <a:lnTo>
                    <a:pt x="57888" y="52183"/>
                  </a:lnTo>
                  <a:lnTo>
                    <a:pt x="49593" y="47545"/>
                  </a:lnTo>
                  <a:lnTo>
                    <a:pt x="46537" y="45837"/>
                  </a:lnTo>
                  <a:lnTo>
                    <a:pt x="46101" y="45593"/>
                  </a:lnTo>
                  <a:lnTo>
                    <a:pt x="42926" y="43561"/>
                  </a:lnTo>
                  <a:lnTo>
                    <a:pt x="40767" y="42545"/>
                  </a:lnTo>
                  <a:lnTo>
                    <a:pt x="37592" y="42545"/>
                  </a:lnTo>
                  <a:lnTo>
                    <a:pt x="34290" y="42545"/>
                  </a:lnTo>
                  <a:lnTo>
                    <a:pt x="30099" y="45593"/>
                  </a:lnTo>
                  <a:lnTo>
                    <a:pt x="27940" y="49784"/>
                  </a:lnTo>
                  <a:lnTo>
                    <a:pt x="14283" y="71957"/>
                  </a:lnTo>
                  <a:lnTo>
                    <a:pt x="7270" y="83343"/>
                  </a:lnTo>
                  <a:lnTo>
                    <a:pt x="4687" y="87538"/>
                  </a:lnTo>
                  <a:lnTo>
                    <a:pt x="4318" y="88138"/>
                  </a:lnTo>
                  <a:lnTo>
                    <a:pt x="2159" y="92329"/>
                  </a:lnTo>
                  <a:lnTo>
                    <a:pt x="2159" y="95377"/>
                  </a:lnTo>
                  <a:lnTo>
                    <a:pt x="3175" y="98552"/>
                  </a:lnTo>
                  <a:lnTo>
                    <a:pt x="3175" y="101600"/>
                  </a:lnTo>
                  <a:lnTo>
                    <a:pt x="6477" y="103759"/>
                  </a:lnTo>
                  <a:lnTo>
                    <a:pt x="9652" y="105791"/>
                  </a:lnTo>
                  <a:lnTo>
                    <a:pt x="25804" y="114748"/>
                  </a:lnTo>
                  <a:lnTo>
                    <a:pt x="34099" y="119348"/>
                  </a:lnTo>
                  <a:lnTo>
                    <a:pt x="37155" y="121042"/>
                  </a:lnTo>
                  <a:lnTo>
                    <a:pt x="37592" y="121285"/>
                  </a:lnTo>
                  <a:lnTo>
                    <a:pt x="36449" y="126492"/>
                  </a:lnTo>
                  <a:lnTo>
                    <a:pt x="35433" y="131699"/>
                  </a:lnTo>
                  <a:lnTo>
                    <a:pt x="35433" y="137922"/>
                  </a:lnTo>
                  <a:lnTo>
                    <a:pt x="35433" y="138938"/>
                  </a:lnTo>
                  <a:lnTo>
                    <a:pt x="35433" y="139954"/>
                  </a:lnTo>
                  <a:lnTo>
                    <a:pt x="35433" y="140970"/>
                  </a:lnTo>
                  <a:lnTo>
                    <a:pt x="36449" y="145161"/>
                  </a:lnTo>
                  <a:lnTo>
                    <a:pt x="36449" y="149352"/>
                  </a:lnTo>
                  <a:lnTo>
                    <a:pt x="37592" y="153416"/>
                  </a:lnTo>
                  <a:lnTo>
                    <a:pt x="21439" y="162446"/>
                  </a:lnTo>
                  <a:lnTo>
                    <a:pt x="13144" y="167084"/>
                  </a:lnTo>
                  <a:lnTo>
                    <a:pt x="10088" y="168792"/>
                  </a:lnTo>
                  <a:lnTo>
                    <a:pt x="9652" y="169037"/>
                  </a:lnTo>
                  <a:lnTo>
                    <a:pt x="2159" y="173228"/>
                  </a:lnTo>
                  <a:lnTo>
                    <a:pt x="0" y="178308"/>
                  </a:lnTo>
                  <a:lnTo>
                    <a:pt x="4318" y="185674"/>
                  </a:lnTo>
                  <a:lnTo>
                    <a:pt x="4318" y="186690"/>
                  </a:lnTo>
                  <a:lnTo>
                    <a:pt x="17313" y="208276"/>
                  </a:lnTo>
                  <a:lnTo>
                    <a:pt x="23987" y="219360"/>
                  </a:lnTo>
                  <a:lnTo>
                    <a:pt x="26445" y="223444"/>
                  </a:lnTo>
                  <a:lnTo>
                    <a:pt x="26797" y="224028"/>
                  </a:lnTo>
                  <a:lnTo>
                    <a:pt x="30099" y="229235"/>
                  </a:lnTo>
                  <a:lnTo>
                    <a:pt x="33274" y="231267"/>
                  </a:lnTo>
                  <a:lnTo>
                    <a:pt x="37592" y="231267"/>
                  </a:lnTo>
                  <a:lnTo>
                    <a:pt x="40767" y="231267"/>
                  </a:lnTo>
                  <a:lnTo>
                    <a:pt x="42926" y="230251"/>
                  </a:lnTo>
                  <a:lnTo>
                    <a:pt x="46101" y="229235"/>
                  </a:lnTo>
                  <a:lnTo>
                    <a:pt x="61666" y="220791"/>
                  </a:lnTo>
                  <a:lnTo>
                    <a:pt x="69659" y="216455"/>
                  </a:lnTo>
                  <a:lnTo>
                    <a:pt x="72604" y="214858"/>
                  </a:lnTo>
                  <a:lnTo>
                    <a:pt x="73025" y="214630"/>
                  </a:lnTo>
                  <a:lnTo>
                    <a:pt x="79797" y="219694"/>
                  </a:lnTo>
                  <a:lnTo>
                    <a:pt x="87201" y="224091"/>
                  </a:lnTo>
                  <a:lnTo>
                    <a:pt x="95009" y="227917"/>
                  </a:lnTo>
                  <a:lnTo>
                    <a:pt x="102997" y="231267"/>
                  </a:lnTo>
                  <a:lnTo>
                    <a:pt x="102997" y="249255"/>
                  </a:lnTo>
                  <a:lnTo>
                    <a:pt x="102997" y="258492"/>
                  </a:lnTo>
                  <a:lnTo>
                    <a:pt x="102997" y="261895"/>
                  </a:lnTo>
                  <a:lnTo>
                    <a:pt x="102997" y="262382"/>
                  </a:lnTo>
                  <a:lnTo>
                    <a:pt x="102997" y="271653"/>
                  </a:lnTo>
                  <a:lnTo>
                    <a:pt x="107315" y="275844"/>
                  </a:lnTo>
                  <a:lnTo>
                    <a:pt x="169545" y="275844"/>
                  </a:lnTo>
                  <a:lnTo>
                    <a:pt x="173862" y="271653"/>
                  </a:lnTo>
                  <a:lnTo>
                    <a:pt x="173862" y="231267"/>
                  </a:lnTo>
                  <a:lnTo>
                    <a:pt x="180340" y="228092"/>
                  </a:lnTo>
                  <a:lnTo>
                    <a:pt x="186817" y="225044"/>
                  </a:lnTo>
                  <a:lnTo>
                    <a:pt x="193167" y="221869"/>
                  </a:lnTo>
                  <a:lnTo>
                    <a:pt x="196469" y="219837"/>
                  </a:lnTo>
                  <a:lnTo>
                    <a:pt x="199644" y="216789"/>
                  </a:lnTo>
                  <a:lnTo>
                    <a:pt x="202819" y="214630"/>
                  </a:lnTo>
                  <a:lnTo>
                    <a:pt x="218971" y="224248"/>
                  </a:lnTo>
                  <a:lnTo>
                    <a:pt x="227266" y="229187"/>
                  </a:lnTo>
                  <a:lnTo>
                    <a:pt x="230322" y="231007"/>
                  </a:lnTo>
                  <a:lnTo>
                    <a:pt x="230759" y="231267"/>
                  </a:lnTo>
                  <a:lnTo>
                    <a:pt x="233934" y="232283"/>
                  </a:lnTo>
                  <a:lnTo>
                    <a:pt x="236093" y="233299"/>
                  </a:lnTo>
                  <a:lnTo>
                    <a:pt x="238252" y="233299"/>
                  </a:lnTo>
                  <a:lnTo>
                    <a:pt x="242570" y="233299"/>
                  </a:lnTo>
                  <a:lnTo>
                    <a:pt x="245745" y="231267"/>
                  </a:lnTo>
                  <a:lnTo>
                    <a:pt x="249047" y="226060"/>
                  </a:lnTo>
                  <a:lnTo>
                    <a:pt x="262042" y="204473"/>
                  </a:lnTo>
                  <a:lnTo>
                    <a:pt x="268716" y="193389"/>
                  </a:lnTo>
                  <a:lnTo>
                    <a:pt x="271174" y="189305"/>
                  </a:lnTo>
                  <a:lnTo>
                    <a:pt x="271526" y="188722"/>
                  </a:lnTo>
                  <a:lnTo>
                    <a:pt x="272669" y="187706"/>
                  </a:lnTo>
                  <a:lnTo>
                    <a:pt x="272669" y="186690"/>
                  </a:lnTo>
                  <a:lnTo>
                    <a:pt x="273685" y="185674"/>
                  </a:lnTo>
                  <a:lnTo>
                    <a:pt x="274828" y="182499"/>
                  </a:lnTo>
                  <a:lnTo>
                    <a:pt x="274828" y="179451"/>
                  </a:lnTo>
                  <a:lnTo>
                    <a:pt x="273685" y="177292"/>
                  </a:lnTo>
                  <a:lnTo>
                    <a:pt x="272669" y="175260"/>
                  </a:lnTo>
                  <a:lnTo>
                    <a:pt x="270510" y="172085"/>
                  </a:lnTo>
                  <a:lnTo>
                    <a:pt x="267208" y="170053"/>
                  </a:lnTo>
                  <a:lnTo>
                    <a:pt x="251128" y="161095"/>
                  </a:lnTo>
                  <a:lnTo>
                    <a:pt x="242871" y="156495"/>
                  </a:lnTo>
                  <a:lnTo>
                    <a:pt x="239829" y="154801"/>
                  </a:lnTo>
                  <a:lnTo>
                    <a:pt x="239395" y="154559"/>
                  </a:lnTo>
                  <a:lnTo>
                    <a:pt x="240411" y="149352"/>
                  </a:lnTo>
                  <a:lnTo>
                    <a:pt x="240411" y="144145"/>
                  </a:lnTo>
                  <a:lnTo>
                    <a:pt x="240411" y="126492"/>
                  </a:lnTo>
                  <a:lnTo>
                    <a:pt x="239395" y="122428"/>
                  </a:lnTo>
                  <a:lnTo>
                    <a:pt x="255474" y="113984"/>
                  </a:lnTo>
                  <a:lnTo>
                    <a:pt x="263731" y="109648"/>
                  </a:lnTo>
                  <a:lnTo>
                    <a:pt x="266773" y="108051"/>
                  </a:lnTo>
                  <a:lnTo>
                    <a:pt x="267208" y="107823"/>
                  </a:lnTo>
                  <a:lnTo>
                    <a:pt x="274828" y="102616"/>
                  </a:lnTo>
                  <a:lnTo>
                    <a:pt x="275844" y="97536"/>
                  </a:lnTo>
                  <a:lnTo>
                    <a:pt x="271526" y="89154"/>
                  </a:lnTo>
                  <a:lnTo>
                    <a:pt x="258530" y="67567"/>
                  </a:lnTo>
                  <a:lnTo>
                    <a:pt x="251856" y="56483"/>
                  </a:lnTo>
                  <a:lnTo>
                    <a:pt x="249398" y="52399"/>
                  </a:lnTo>
                  <a:lnTo>
                    <a:pt x="249047" y="51816"/>
                  </a:lnTo>
                  <a:lnTo>
                    <a:pt x="246887" y="46609"/>
                  </a:lnTo>
                  <a:lnTo>
                    <a:pt x="242570" y="44577"/>
                  </a:lnTo>
                  <a:lnTo>
                    <a:pt x="238252" y="44577"/>
                  </a:lnTo>
                  <a:lnTo>
                    <a:pt x="236093" y="44577"/>
                  </a:lnTo>
                  <a:lnTo>
                    <a:pt x="233934" y="45593"/>
                  </a:lnTo>
                  <a:lnTo>
                    <a:pt x="230759" y="46609"/>
                  </a:lnTo>
                  <a:lnTo>
                    <a:pt x="215266" y="55639"/>
                  </a:lnTo>
                  <a:lnTo>
                    <a:pt x="207311" y="60277"/>
                  </a:lnTo>
                  <a:lnTo>
                    <a:pt x="204380" y="61985"/>
                  </a:lnTo>
                  <a:lnTo>
                    <a:pt x="203962" y="62230"/>
                  </a:lnTo>
                  <a:lnTo>
                    <a:pt x="196705" y="56578"/>
                  </a:lnTo>
                  <a:lnTo>
                    <a:pt x="189341" y="51879"/>
                  </a:lnTo>
                  <a:lnTo>
                    <a:pt x="181762" y="47942"/>
                  </a:lnTo>
                  <a:lnTo>
                    <a:pt x="173862" y="44577"/>
                  </a:lnTo>
                  <a:lnTo>
                    <a:pt x="173862" y="26588"/>
                  </a:lnTo>
                  <a:lnTo>
                    <a:pt x="173862" y="17351"/>
                  </a:lnTo>
                  <a:lnTo>
                    <a:pt x="173862" y="13948"/>
                  </a:lnTo>
                  <a:lnTo>
                    <a:pt x="173862" y="13462"/>
                  </a:lnTo>
                  <a:lnTo>
                    <a:pt x="173862" y="4191"/>
                  </a:lnTo>
                  <a:lnTo>
                    <a:pt x="169545" y="0"/>
                  </a:lnTo>
                  <a:lnTo>
                    <a:pt x="159893" y="0"/>
                  </a:lnTo>
                  <a:close/>
                </a:path>
              </a:pathLst>
            </a:custGeom>
            <a:ln w="9144">
              <a:solidFill>
                <a:srgbClr val="23AC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1111" y="1594103"/>
              <a:ext cx="117348" cy="11430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4259073" y="1930401"/>
            <a:ext cx="713740" cy="677108"/>
          </a:xfrm>
          <a:prstGeom prst="rect">
            <a:avLst/>
          </a:prstGeom>
          <a:ln w="12192">
            <a:solidFill>
              <a:srgbClr val="23AC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spcBef>
                <a:spcPts val="7"/>
              </a:spcBef>
            </a:pPr>
            <a:endParaRPr sz="933">
              <a:latin typeface="Times New Roman"/>
              <a:cs typeface="Times New Roman"/>
            </a:endParaRPr>
          </a:p>
          <a:p>
            <a:pPr marL="39792">
              <a:spcBef>
                <a:spcPts val="7"/>
              </a:spcBef>
            </a:pPr>
            <a:r>
              <a:rPr sz="1067" spc="-7" dirty="0">
                <a:solidFill>
                  <a:srgbClr val="23ACFF"/>
                </a:solidFill>
                <a:latin typeface="Microsoft Sans Serif"/>
                <a:cs typeface="Microsoft Sans Serif"/>
              </a:rPr>
              <a:t>Monitoring</a:t>
            </a:r>
            <a:endParaRPr sz="1067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78960" y="1995423"/>
            <a:ext cx="474133" cy="439420"/>
          </a:xfrm>
          <a:custGeom>
            <a:avLst/>
            <a:gdLst/>
            <a:ahLst/>
            <a:cxnLst/>
            <a:rect l="l" t="t" r="r" b="b"/>
            <a:pathLst>
              <a:path w="355600" h="329564">
                <a:moveTo>
                  <a:pt x="332866" y="0"/>
                </a:moveTo>
                <a:lnTo>
                  <a:pt x="153277" y="0"/>
                </a:lnTo>
                <a:lnTo>
                  <a:pt x="61055" y="0"/>
                </a:lnTo>
                <a:lnTo>
                  <a:pt x="27078" y="0"/>
                </a:lnTo>
                <a:lnTo>
                  <a:pt x="22225" y="0"/>
                </a:lnTo>
                <a:lnTo>
                  <a:pt x="13555" y="1984"/>
                </a:lnTo>
                <a:lnTo>
                  <a:pt x="6492" y="7397"/>
                </a:lnTo>
                <a:lnTo>
                  <a:pt x="1740" y="15430"/>
                </a:lnTo>
                <a:lnTo>
                  <a:pt x="0" y="25273"/>
                </a:lnTo>
                <a:lnTo>
                  <a:pt x="0" y="164407"/>
                </a:lnTo>
                <a:lnTo>
                  <a:pt x="0" y="235854"/>
                </a:lnTo>
                <a:lnTo>
                  <a:pt x="0" y="262177"/>
                </a:lnTo>
                <a:lnTo>
                  <a:pt x="0" y="265938"/>
                </a:lnTo>
                <a:lnTo>
                  <a:pt x="1740" y="275780"/>
                </a:lnTo>
                <a:lnTo>
                  <a:pt x="6492" y="283813"/>
                </a:lnTo>
                <a:lnTo>
                  <a:pt x="13555" y="289226"/>
                </a:lnTo>
                <a:lnTo>
                  <a:pt x="22225" y="291211"/>
                </a:lnTo>
                <a:lnTo>
                  <a:pt x="99171" y="291211"/>
                </a:lnTo>
                <a:lnTo>
                  <a:pt x="138683" y="291211"/>
                </a:lnTo>
                <a:lnTo>
                  <a:pt x="153241" y="291211"/>
                </a:lnTo>
                <a:lnTo>
                  <a:pt x="155320" y="291211"/>
                </a:lnTo>
                <a:lnTo>
                  <a:pt x="155320" y="316484"/>
                </a:lnTo>
                <a:lnTo>
                  <a:pt x="129696" y="316484"/>
                </a:lnTo>
                <a:lnTo>
                  <a:pt x="116538" y="316484"/>
                </a:lnTo>
                <a:lnTo>
                  <a:pt x="111690" y="316484"/>
                </a:lnTo>
                <a:lnTo>
                  <a:pt x="110997" y="316484"/>
                </a:lnTo>
                <a:lnTo>
                  <a:pt x="110997" y="329184"/>
                </a:lnTo>
                <a:lnTo>
                  <a:pt x="187944" y="329184"/>
                </a:lnTo>
                <a:lnTo>
                  <a:pt x="227456" y="329184"/>
                </a:lnTo>
                <a:lnTo>
                  <a:pt x="242014" y="329184"/>
                </a:lnTo>
                <a:lnTo>
                  <a:pt x="244093" y="329184"/>
                </a:lnTo>
                <a:lnTo>
                  <a:pt x="244093" y="316484"/>
                </a:lnTo>
                <a:lnTo>
                  <a:pt x="218469" y="316484"/>
                </a:lnTo>
                <a:lnTo>
                  <a:pt x="205311" y="316484"/>
                </a:lnTo>
                <a:lnTo>
                  <a:pt x="200463" y="316484"/>
                </a:lnTo>
                <a:lnTo>
                  <a:pt x="199770" y="316484"/>
                </a:lnTo>
                <a:lnTo>
                  <a:pt x="199770" y="291211"/>
                </a:lnTo>
                <a:lnTo>
                  <a:pt x="276717" y="291211"/>
                </a:lnTo>
                <a:lnTo>
                  <a:pt x="316229" y="291211"/>
                </a:lnTo>
                <a:lnTo>
                  <a:pt x="330787" y="291211"/>
                </a:lnTo>
                <a:lnTo>
                  <a:pt x="332866" y="291211"/>
                </a:lnTo>
                <a:lnTo>
                  <a:pt x="341536" y="289226"/>
                </a:lnTo>
                <a:lnTo>
                  <a:pt x="348599" y="283813"/>
                </a:lnTo>
                <a:lnTo>
                  <a:pt x="353351" y="275780"/>
                </a:lnTo>
                <a:lnTo>
                  <a:pt x="355091" y="265938"/>
                </a:lnTo>
                <a:lnTo>
                  <a:pt x="355091" y="126803"/>
                </a:lnTo>
                <a:lnTo>
                  <a:pt x="355091" y="55356"/>
                </a:lnTo>
                <a:lnTo>
                  <a:pt x="355091" y="29033"/>
                </a:lnTo>
                <a:lnTo>
                  <a:pt x="355091" y="25273"/>
                </a:lnTo>
                <a:lnTo>
                  <a:pt x="353351" y="15430"/>
                </a:lnTo>
                <a:lnTo>
                  <a:pt x="348599" y="7397"/>
                </a:lnTo>
                <a:lnTo>
                  <a:pt x="341536" y="1984"/>
                </a:lnTo>
                <a:lnTo>
                  <a:pt x="332866" y="0"/>
                </a:lnTo>
                <a:close/>
              </a:path>
              <a:path w="355600" h="329564">
                <a:moveTo>
                  <a:pt x="188594" y="316484"/>
                </a:moveTo>
                <a:lnTo>
                  <a:pt x="166496" y="316484"/>
                </a:lnTo>
                <a:lnTo>
                  <a:pt x="166496" y="291211"/>
                </a:lnTo>
                <a:lnTo>
                  <a:pt x="188594" y="291211"/>
                </a:lnTo>
                <a:lnTo>
                  <a:pt x="188594" y="316484"/>
                </a:lnTo>
                <a:close/>
              </a:path>
              <a:path w="355600" h="329564">
                <a:moveTo>
                  <a:pt x="344042" y="265938"/>
                </a:moveTo>
                <a:lnTo>
                  <a:pt x="344042" y="272923"/>
                </a:lnTo>
                <a:lnTo>
                  <a:pt x="339089" y="278511"/>
                </a:lnTo>
                <a:lnTo>
                  <a:pt x="332866" y="278511"/>
                </a:lnTo>
                <a:lnTo>
                  <a:pt x="153277" y="278511"/>
                </a:lnTo>
                <a:lnTo>
                  <a:pt x="61055" y="278511"/>
                </a:lnTo>
                <a:lnTo>
                  <a:pt x="27078" y="278511"/>
                </a:lnTo>
                <a:lnTo>
                  <a:pt x="22225" y="278511"/>
                </a:lnTo>
                <a:lnTo>
                  <a:pt x="16001" y="278511"/>
                </a:lnTo>
                <a:lnTo>
                  <a:pt x="11049" y="272923"/>
                </a:lnTo>
                <a:lnTo>
                  <a:pt x="11049" y="18287"/>
                </a:lnTo>
                <a:lnTo>
                  <a:pt x="16001" y="12700"/>
                </a:lnTo>
                <a:lnTo>
                  <a:pt x="339089" y="12700"/>
                </a:lnTo>
                <a:lnTo>
                  <a:pt x="344042" y="18287"/>
                </a:lnTo>
                <a:lnTo>
                  <a:pt x="344042" y="25273"/>
                </a:lnTo>
                <a:lnTo>
                  <a:pt x="344042" y="265938"/>
                </a:lnTo>
                <a:close/>
              </a:path>
              <a:path w="355600" h="329564">
                <a:moveTo>
                  <a:pt x="21335" y="227076"/>
                </a:moveTo>
                <a:lnTo>
                  <a:pt x="332231" y="227076"/>
                </a:lnTo>
                <a:lnTo>
                  <a:pt x="332231" y="25908"/>
                </a:lnTo>
                <a:lnTo>
                  <a:pt x="21335" y="25908"/>
                </a:lnTo>
                <a:lnTo>
                  <a:pt x="21335" y="227076"/>
                </a:lnTo>
                <a:close/>
              </a:path>
              <a:path w="355600" h="329564">
                <a:moveTo>
                  <a:pt x="32512" y="38608"/>
                </a:moveTo>
                <a:lnTo>
                  <a:pt x="321055" y="38608"/>
                </a:lnTo>
                <a:lnTo>
                  <a:pt x="321055" y="214376"/>
                </a:lnTo>
                <a:lnTo>
                  <a:pt x="32512" y="214376"/>
                </a:lnTo>
                <a:lnTo>
                  <a:pt x="32512" y="38608"/>
                </a:lnTo>
                <a:close/>
              </a:path>
              <a:path w="355600" h="329564">
                <a:moveTo>
                  <a:pt x="166115" y="253746"/>
                </a:moveTo>
                <a:lnTo>
                  <a:pt x="166115" y="246634"/>
                </a:lnTo>
                <a:lnTo>
                  <a:pt x="170941" y="240792"/>
                </a:lnTo>
                <a:lnTo>
                  <a:pt x="176783" y="240792"/>
                </a:lnTo>
                <a:lnTo>
                  <a:pt x="182625" y="240792"/>
                </a:lnTo>
                <a:lnTo>
                  <a:pt x="187451" y="246634"/>
                </a:lnTo>
                <a:lnTo>
                  <a:pt x="187451" y="253746"/>
                </a:lnTo>
                <a:lnTo>
                  <a:pt x="187451" y="260858"/>
                </a:lnTo>
                <a:lnTo>
                  <a:pt x="182625" y="266700"/>
                </a:lnTo>
                <a:lnTo>
                  <a:pt x="176783" y="266700"/>
                </a:lnTo>
                <a:lnTo>
                  <a:pt x="170941" y="266700"/>
                </a:lnTo>
                <a:lnTo>
                  <a:pt x="166115" y="260858"/>
                </a:lnTo>
                <a:lnTo>
                  <a:pt x="166115" y="253746"/>
                </a:lnTo>
                <a:close/>
              </a:path>
            </a:pathLst>
          </a:custGeom>
          <a:ln w="9144">
            <a:solidFill>
              <a:srgbClr val="23AC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 txBox="1"/>
          <p:nvPr/>
        </p:nvSpPr>
        <p:spPr>
          <a:xfrm>
            <a:off x="5049521" y="1930401"/>
            <a:ext cx="713740" cy="677108"/>
          </a:xfrm>
          <a:prstGeom prst="rect">
            <a:avLst/>
          </a:prstGeom>
          <a:ln w="12192">
            <a:solidFill>
              <a:srgbClr val="23AC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spcBef>
                <a:spcPts val="7"/>
              </a:spcBef>
            </a:pPr>
            <a:endParaRPr sz="933">
              <a:latin typeface="Times New Roman"/>
              <a:cs typeface="Times New Roman"/>
            </a:endParaRPr>
          </a:p>
          <a:p>
            <a:pPr marL="115990">
              <a:spcBef>
                <a:spcPts val="7"/>
              </a:spcBef>
            </a:pPr>
            <a:r>
              <a:rPr sz="1067" spc="-7" dirty="0">
                <a:solidFill>
                  <a:srgbClr val="23ACFF"/>
                </a:solidFill>
                <a:latin typeface="Microsoft Sans Serif"/>
                <a:cs typeface="Microsoft Sans Serif"/>
              </a:rPr>
              <a:t>Logging</a:t>
            </a:r>
            <a:endParaRPr sz="1067">
              <a:latin typeface="Microsoft Sans Serif"/>
              <a:cs typeface="Microsoft Sans 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252720" y="2013712"/>
            <a:ext cx="304800" cy="369993"/>
            <a:chOff x="3939540" y="1510283"/>
            <a:chExt cx="228600" cy="277495"/>
          </a:xfrm>
        </p:grpSpPr>
        <p:sp>
          <p:nvSpPr>
            <p:cNvPr id="24" name="object 24"/>
            <p:cNvSpPr/>
            <p:nvPr/>
          </p:nvSpPr>
          <p:spPr>
            <a:xfrm>
              <a:off x="3944112" y="1514855"/>
              <a:ext cx="219710" cy="268605"/>
            </a:xfrm>
            <a:custGeom>
              <a:avLst/>
              <a:gdLst/>
              <a:ahLst/>
              <a:cxnLst/>
              <a:rect l="l" t="t" r="r" b="b"/>
              <a:pathLst>
                <a:path w="219710" h="268605">
                  <a:moveTo>
                    <a:pt x="147065" y="268224"/>
                  </a:moveTo>
                  <a:lnTo>
                    <a:pt x="0" y="268224"/>
                  </a:lnTo>
                  <a:lnTo>
                    <a:pt x="0" y="0"/>
                  </a:lnTo>
                  <a:lnTo>
                    <a:pt x="219455" y="0"/>
                  </a:lnTo>
                  <a:lnTo>
                    <a:pt x="219455" y="200279"/>
                  </a:lnTo>
                  <a:lnTo>
                    <a:pt x="147065" y="268224"/>
                  </a:lnTo>
                  <a:close/>
                </a:path>
                <a:path w="219710" h="268605">
                  <a:moveTo>
                    <a:pt x="11557" y="257429"/>
                  </a:moveTo>
                  <a:lnTo>
                    <a:pt x="141859" y="257429"/>
                  </a:lnTo>
                  <a:lnTo>
                    <a:pt x="207899" y="195834"/>
                  </a:lnTo>
                  <a:lnTo>
                    <a:pt x="207899" y="10795"/>
                  </a:lnTo>
                  <a:lnTo>
                    <a:pt x="11557" y="10795"/>
                  </a:lnTo>
                  <a:lnTo>
                    <a:pt x="11557" y="257429"/>
                  </a:lnTo>
                  <a:close/>
                </a:path>
              </a:pathLst>
            </a:custGeom>
            <a:ln w="9144">
              <a:solidFill>
                <a:srgbClr val="23AC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78224" y="1702307"/>
              <a:ext cx="89915" cy="8534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980688" y="1569719"/>
              <a:ext cx="147955" cy="93345"/>
            </a:xfrm>
            <a:custGeom>
              <a:avLst/>
              <a:gdLst/>
              <a:ahLst/>
              <a:cxnLst/>
              <a:rect l="l" t="t" r="r" b="b"/>
              <a:pathLst>
                <a:path w="147954" h="93344">
                  <a:moveTo>
                    <a:pt x="0" y="12191"/>
                  </a:moveTo>
                  <a:lnTo>
                    <a:pt x="147827" y="12191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  <a:path w="147954" h="93344">
                  <a:moveTo>
                    <a:pt x="0" y="53339"/>
                  </a:moveTo>
                  <a:lnTo>
                    <a:pt x="147827" y="53339"/>
                  </a:lnTo>
                  <a:lnTo>
                    <a:pt x="147827" y="41148"/>
                  </a:lnTo>
                  <a:lnTo>
                    <a:pt x="0" y="41148"/>
                  </a:lnTo>
                  <a:lnTo>
                    <a:pt x="0" y="53339"/>
                  </a:lnTo>
                  <a:close/>
                </a:path>
                <a:path w="147954" h="93344">
                  <a:moveTo>
                    <a:pt x="0" y="92963"/>
                  </a:moveTo>
                  <a:lnTo>
                    <a:pt x="147827" y="92963"/>
                  </a:lnTo>
                  <a:lnTo>
                    <a:pt x="147827" y="80771"/>
                  </a:lnTo>
                  <a:lnTo>
                    <a:pt x="0" y="80771"/>
                  </a:lnTo>
                  <a:lnTo>
                    <a:pt x="0" y="92963"/>
                  </a:lnTo>
                  <a:close/>
                </a:path>
              </a:pathLst>
            </a:custGeom>
            <a:ln w="9144">
              <a:solidFill>
                <a:srgbClr val="23AC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04801" y="1930401"/>
            <a:ext cx="715433" cy="677108"/>
          </a:xfrm>
          <a:prstGeom prst="rect">
            <a:avLst/>
          </a:prstGeom>
          <a:ln w="12191">
            <a:solidFill>
              <a:srgbClr val="23AC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spcBef>
                <a:spcPts val="7"/>
              </a:spcBef>
            </a:pPr>
            <a:endParaRPr sz="933">
              <a:latin typeface="Times New Roman"/>
              <a:cs typeface="Times New Roman"/>
            </a:endParaRPr>
          </a:p>
          <a:p>
            <a:pPr marL="171869">
              <a:spcBef>
                <a:spcPts val="7"/>
              </a:spcBef>
            </a:pPr>
            <a:r>
              <a:rPr sz="1067" dirty="0">
                <a:solidFill>
                  <a:srgbClr val="23ACFF"/>
                </a:solidFill>
                <a:latin typeface="Microsoft Sans Serif"/>
                <a:cs typeface="Microsoft Sans Serif"/>
              </a:rPr>
              <a:t>CI/CD</a:t>
            </a:r>
            <a:endParaRPr sz="1067">
              <a:latin typeface="Microsoft Sans Serif"/>
              <a:cs typeface="Microsoft Sans Serif"/>
            </a:endParaRPr>
          </a:p>
        </p:txBody>
      </p:sp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2975" y="1989328"/>
            <a:ext cx="438912" cy="430784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5839969" y="1930401"/>
            <a:ext cx="713740" cy="677108"/>
          </a:xfrm>
          <a:prstGeom prst="rect">
            <a:avLst/>
          </a:prstGeom>
          <a:ln w="12192">
            <a:solidFill>
              <a:srgbClr val="23AC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spcBef>
                <a:spcPts val="7"/>
              </a:spcBef>
            </a:pPr>
            <a:endParaRPr sz="933">
              <a:latin typeface="Times New Roman"/>
              <a:cs typeface="Times New Roman"/>
            </a:endParaRPr>
          </a:p>
          <a:p>
            <a:pPr marL="124457">
              <a:spcBef>
                <a:spcPts val="7"/>
              </a:spcBef>
            </a:pPr>
            <a:r>
              <a:rPr sz="1067" dirty="0">
                <a:solidFill>
                  <a:srgbClr val="23ACFF"/>
                </a:solidFill>
                <a:latin typeface="Microsoft Sans Serif"/>
                <a:cs typeface="Microsoft Sans Serif"/>
              </a:rPr>
              <a:t>..more..</a:t>
            </a:r>
            <a:endParaRPr sz="1067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95249" y="1930401"/>
            <a:ext cx="715433" cy="677108"/>
          </a:xfrm>
          <a:prstGeom prst="rect">
            <a:avLst/>
          </a:prstGeom>
          <a:ln w="12192">
            <a:solidFill>
              <a:srgbClr val="23AC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spcBef>
                <a:spcPts val="7"/>
              </a:spcBef>
            </a:pPr>
            <a:endParaRPr sz="933">
              <a:latin typeface="Times New Roman"/>
              <a:cs typeface="Times New Roman"/>
            </a:endParaRPr>
          </a:p>
          <a:p>
            <a:pPr marL="132923">
              <a:spcBef>
                <a:spcPts val="7"/>
              </a:spcBef>
            </a:pPr>
            <a:r>
              <a:rPr sz="1067" dirty="0">
                <a:solidFill>
                  <a:srgbClr val="23ACFF"/>
                </a:solidFill>
                <a:latin typeface="Microsoft Sans Serif"/>
                <a:cs typeface="Microsoft Sans Serif"/>
              </a:rPr>
              <a:t>Images</a:t>
            </a:r>
            <a:endParaRPr sz="1067">
              <a:latin typeface="Microsoft Sans Serif"/>
              <a:cs typeface="Microsoft Sans Serif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253745" y="2042159"/>
            <a:ext cx="400473" cy="311572"/>
            <a:chOff x="940308" y="1531619"/>
            <a:chExt cx="300355" cy="233679"/>
          </a:xfrm>
        </p:grpSpPr>
        <p:sp>
          <p:nvSpPr>
            <p:cNvPr id="32" name="object 32"/>
            <p:cNvSpPr/>
            <p:nvPr/>
          </p:nvSpPr>
          <p:spPr>
            <a:xfrm>
              <a:off x="991362" y="1619249"/>
              <a:ext cx="239395" cy="135890"/>
            </a:xfrm>
            <a:custGeom>
              <a:avLst/>
              <a:gdLst/>
              <a:ahLst/>
              <a:cxnLst/>
              <a:rect l="l" t="t" r="r" b="b"/>
              <a:pathLst>
                <a:path w="239394" h="135889">
                  <a:moveTo>
                    <a:pt x="198145" y="0"/>
                  </a:moveTo>
                  <a:lnTo>
                    <a:pt x="198145" y="0"/>
                  </a:lnTo>
                  <a:lnTo>
                    <a:pt x="235534" y="0"/>
                  </a:lnTo>
                  <a:lnTo>
                    <a:pt x="239268" y="3810"/>
                  </a:lnTo>
                  <a:lnTo>
                    <a:pt x="235534" y="7492"/>
                  </a:lnTo>
                  <a:lnTo>
                    <a:pt x="192303" y="77243"/>
                  </a:lnTo>
                  <a:lnTo>
                    <a:pt x="170103" y="113061"/>
                  </a:lnTo>
                  <a:lnTo>
                    <a:pt x="161925" y="126257"/>
                  </a:lnTo>
                  <a:lnTo>
                    <a:pt x="160756" y="128142"/>
                  </a:lnTo>
                  <a:lnTo>
                    <a:pt x="157022" y="131825"/>
                  </a:lnTo>
                  <a:lnTo>
                    <a:pt x="149542" y="135636"/>
                  </a:lnTo>
                  <a:lnTo>
                    <a:pt x="145808" y="135636"/>
                  </a:lnTo>
                  <a:lnTo>
                    <a:pt x="65837" y="135636"/>
                  </a:lnTo>
                  <a:lnTo>
                    <a:pt x="24771" y="135636"/>
                  </a:lnTo>
                  <a:lnTo>
                    <a:pt x="9641" y="135636"/>
                  </a:lnTo>
                  <a:lnTo>
                    <a:pt x="7480" y="135636"/>
                  </a:lnTo>
                  <a:lnTo>
                    <a:pt x="3733" y="135636"/>
                  </a:lnTo>
                  <a:lnTo>
                    <a:pt x="0" y="131825"/>
                  </a:lnTo>
                  <a:lnTo>
                    <a:pt x="3733" y="128142"/>
                  </a:lnTo>
                  <a:lnTo>
                    <a:pt x="14541" y="108539"/>
                  </a:lnTo>
                  <a:lnTo>
                    <a:pt x="20091" y="98472"/>
                  </a:lnTo>
                  <a:lnTo>
                    <a:pt x="22136" y="94763"/>
                  </a:lnTo>
                  <a:lnTo>
                    <a:pt x="22428" y="94234"/>
                  </a:lnTo>
                </a:path>
              </a:pathLst>
            </a:custGeom>
            <a:ln w="19812">
              <a:solidFill>
                <a:srgbClr val="23AC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6122" y="1578101"/>
              <a:ext cx="236219" cy="13563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976122" y="1578101"/>
              <a:ext cx="236220" cy="135890"/>
            </a:xfrm>
            <a:custGeom>
              <a:avLst/>
              <a:gdLst/>
              <a:ahLst/>
              <a:cxnLst/>
              <a:rect l="l" t="t" r="r" b="b"/>
              <a:pathLst>
                <a:path w="236219" h="135889">
                  <a:moveTo>
                    <a:pt x="194970" y="0"/>
                  </a:moveTo>
                  <a:lnTo>
                    <a:pt x="194970" y="0"/>
                  </a:lnTo>
                  <a:lnTo>
                    <a:pt x="236219" y="0"/>
                  </a:lnTo>
                  <a:lnTo>
                    <a:pt x="236219" y="3810"/>
                  </a:lnTo>
                  <a:lnTo>
                    <a:pt x="236219" y="7493"/>
                  </a:lnTo>
                  <a:lnTo>
                    <a:pt x="190698" y="77243"/>
                  </a:lnTo>
                  <a:lnTo>
                    <a:pt x="167322" y="113061"/>
                  </a:lnTo>
                  <a:lnTo>
                    <a:pt x="158710" y="126257"/>
                  </a:lnTo>
                  <a:lnTo>
                    <a:pt x="157480" y="128143"/>
                  </a:lnTo>
                  <a:lnTo>
                    <a:pt x="157480" y="131825"/>
                  </a:lnTo>
                  <a:lnTo>
                    <a:pt x="149974" y="135636"/>
                  </a:lnTo>
                  <a:lnTo>
                    <a:pt x="0" y="135636"/>
                  </a:lnTo>
                  <a:lnTo>
                    <a:pt x="0" y="131825"/>
                  </a:lnTo>
                  <a:lnTo>
                    <a:pt x="3746" y="128143"/>
                  </a:lnTo>
                  <a:lnTo>
                    <a:pt x="12417" y="112871"/>
                  </a:lnTo>
                  <a:lnTo>
                    <a:pt x="16870" y="105028"/>
                  </a:lnTo>
                  <a:lnTo>
                    <a:pt x="18510" y="102139"/>
                  </a:lnTo>
                  <a:lnTo>
                    <a:pt x="18745" y="101726"/>
                  </a:lnTo>
                </a:path>
              </a:pathLst>
            </a:custGeom>
            <a:ln w="19812">
              <a:solidFill>
                <a:srgbClr val="23AC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0214" y="1541525"/>
              <a:ext cx="236220" cy="13411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950214" y="1541525"/>
              <a:ext cx="236220" cy="134620"/>
            </a:xfrm>
            <a:custGeom>
              <a:avLst/>
              <a:gdLst/>
              <a:ahLst/>
              <a:cxnLst/>
              <a:rect l="l" t="t" r="r" b="b"/>
              <a:pathLst>
                <a:path w="236219" h="134619">
                  <a:moveTo>
                    <a:pt x="78740" y="7493"/>
                  </a:moveTo>
                  <a:lnTo>
                    <a:pt x="82486" y="3683"/>
                  </a:lnTo>
                  <a:lnTo>
                    <a:pt x="86233" y="0"/>
                  </a:lnTo>
                  <a:lnTo>
                    <a:pt x="93738" y="0"/>
                  </a:lnTo>
                  <a:lnTo>
                    <a:pt x="171771" y="0"/>
                  </a:lnTo>
                  <a:lnTo>
                    <a:pt x="211842" y="0"/>
                  </a:lnTo>
                  <a:lnTo>
                    <a:pt x="226605" y="0"/>
                  </a:lnTo>
                  <a:lnTo>
                    <a:pt x="228714" y="0"/>
                  </a:lnTo>
                  <a:lnTo>
                    <a:pt x="236220" y="0"/>
                  </a:lnTo>
                  <a:lnTo>
                    <a:pt x="236220" y="3683"/>
                  </a:lnTo>
                  <a:lnTo>
                    <a:pt x="236220" y="7493"/>
                  </a:lnTo>
                  <a:lnTo>
                    <a:pt x="192864" y="76362"/>
                  </a:lnTo>
                  <a:lnTo>
                    <a:pt x="170600" y="111728"/>
                  </a:lnTo>
                  <a:lnTo>
                    <a:pt x="162398" y="124757"/>
                  </a:lnTo>
                  <a:lnTo>
                    <a:pt x="161226" y="126619"/>
                  </a:lnTo>
                  <a:lnTo>
                    <a:pt x="157480" y="130428"/>
                  </a:lnTo>
                  <a:lnTo>
                    <a:pt x="149974" y="134112"/>
                  </a:lnTo>
                  <a:lnTo>
                    <a:pt x="146227" y="134112"/>
                  </a:lnTo>
                  <a:lnTo>
                    <a:pt x="66021" y="134112"/>
                  </a:lnTo>
                  <a:lnTo>
                    <a:pt x="24834" y="134112"/>
                  </a:lnTo>
                  <a:lnTo>
                    <a:pt x="9660" y="134112"/>
                  </a:lnTo>
                  <a:lnTo>
                    <a:pt x="7493" y="134112"/>
                  </a:lnTo>
                  <a:lnTo>
                    <a:pt x="3746" y="134112"/>
                  </a:lnTo>
                  <a:lnTo>
                    <a:pt x="0" y="130428"/>
                  </a:lnTo>
                  <a:lnTo>
                    <a:pt x="3746" y="126619"/>
                  </a:lnTo>
                  <a:lnTo>
                    <a:pt x="78740" y="7493"/>
                  </a:lnTo>
                  <a:close/>
                </a:path>
              </a:pathLst>
            </a:custGeom>
            <a:ln w="19812">
              <a:solidFill>
                <a:srgbClr val="23AC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1017270" y="1578101"/>
              <a:ext cx="100965" cy="56515"/>
            </a:xfrm>
            <a:custGeom>
              <a:avLst/>
              <a:gdLst/>
              <a:ahLst/>
              <a:cxnLst/>
              <a:rect l="l" t="t" r="r" b="b"/>
              <a:pathLst>
                <a:path w="100965" h="56514">
                  <a:moveTo>
                    <a:pt x="0" y="56007"/>
                  </a:moveTo>
                  <a:lnTo>
                    <a:pt x="34239" y="0"/>
                  </a:lnTo>
                </a:path>
                <a:path w="100965" h="56514">
                  <a:moveTo>
                    <a:pt x="33528" y="56007"/>
                  </a:moveTo>
                  <a:lnTo>
                    <a:pt x="66992" y="0"/>
                  </a:lnTo>
                </a:path>
                <a:path w="100965" h="56514">
                  <a:moveTo>
                    <a:pt x="67056" y="56007"/>
                  </a:moveTo>
                  <a:lnTo>
                    <a:pt x="100520" y="0"/>
                  </a:lnTo>
                </a:path>
              </a:pathLst>
            </a:custGeom>
            <a:ln w="19812">
              <a:solidFill>
                <a:srgbClr val="23AC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887729" y="1930401"/>
            <a:ext cx="713740" cy="677108"/>
          </a:xfrm>
          <a:prstGeom prst="rect">
            <a:avLst/>
          </a:prstGeom>
          <a:ln w="12191">
            <a:solidFill>
              <a:srgbClr val="23AC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spcBef>
                <a:spcPts val="7"/>
              </a:spcBef>
            </a:pPr>
            <a:endParaRPr sz="933">
              <a:latin typeface="Times New Roman"/>
              <a:cs typeface="Times New Roman"/>
            </a:endParaRPr>
          </a:p>
          <a:p>
            <a:pPr marL="17780">
              <a:spcBef>
                <a:spcPts val="7"/>
              </a:spcBef>
            </a:pPr>
            <a:r>
              <a:rPr sz="1067" spc="-7" dirty="0">
                <a:solidFill>
                  <a:srgbClr val="23ACFF"/>
                </a:solidFill>
                <a:latin typeface="Microsoft Sans Serif"/>
                <a:cs typeface="Microsoft Sans Serif"/>
              </a:rPr>
              <a:t>Networking</a:t>
            </a:r>
            <a:endParaRPr sz="1067">
              <a:latin typeface="Microsoft Sans Serif"/>
              <a:cs typeface="Microsoft Sans Serif"/>
            </a:endParaRPr>
          </a:p>
        </p:txBody>
      </p:sp>
      <p:pic>
        <p:nvPicPr>
          <p:cNvPr id="39" name="object 3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069212" y="2077339"/>
            <a:ext cx="352297" cy="350308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2678177" y="1930401"/>
            <a:ext cx="713740" cy="677108"/>
          </a:xfrm>
          <a:prstGeom prst="rect">
            <a:avLst/>
          </a:prstGeom>
          <a:ln w="12191">
            <a:solidFill>
              <a:srgbClr val="23AC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spcBef>
                <a:spcPts val="7"/>
              </a:spcBef>
            </a:pPr>
            <a:endParaRPr sz="933">
              <a:latin typeface="Times New Roman"/>
              <a:cs typeface="Times New Roman"/>
            </a:endParaRPr>
          </a:p>
          <a:p>
            <a:pPr marL="88898">
              <a:spcBef>
                <a:spcPts val="7"/>
              </a:spcBef>
            </a:pPr>
            <a:r>
              <a:rPr sz="1067" dirty="0">
                <a:solidFill>
                  <a:srgbClr val="23ACFF"/>
                </a:solidFill>
                <a:latin typeface="Microsoft Sans Serif"/>
                <a:cs typeface="Microsoft Sans Serif"/>
              </a:rPr>
              <a:t>Volumes</a:t>
            </a:r>
            <a:endParaRPr sz="1067">
              <a:latin typeface="Microsoft Sans Serif"/>
              <a:cs typeface="Microsoft Sans Serif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834640" y="2094992"/>
            <a:ext cx="400473" cy="314960"/>
            <a:chOff x="2125979" y="1571244"/>
            <a:chExt cx="300355" cy="236220"/>
          </a:xfrm>
        </p:grpSpPr>
        <p:sp>
          <p:nvSpPr>
            <p:cNvPr id="42" name="object 42"/>
            <p:cNvSpPr/>
            <p:nvPr/>
          </p:nvSpPr>
          <p:spPr>
            <a:xfrm>
              <a:off x="2135885" y="1707642"/>
              <a:ext cx="280670" cy="90170"/>
            </a:xfrm>
            <a:custGeom>
              <a:avLst/>
              <a:gdLst/>
              <a:ahLst/>
              <a:cxnLst/>
              <a:rect l="l" t="t" r="r" b="b"/>
              <a:pathLst>
                <a:path w="280669" h="90169">
                  <a:moveTo>
                    <a:pt x="280415" y="71882"/>
                  </a:moveTo>
                  <a:lnTo>
                    <a:pt x="278866" y="78503"/>
                  </a:lnTo>
                  <a:lnTo>
                    <a:pt x="274780" y="84280"/>
                  </a:lnTo>
                  <a:lnTo>
                    <a:pt x="269003" y="88366"/>
                  </a:lnTo>
                  <a:lnTo>
                    <a:pt x="262381" y="89916"/>
                  </a:lnTo>
                  <a:lnTo>
                    <a:pt x="121118" y="89916"/>
                  </a:lnTo>
                  <a:lnTo>
                    <a:pt x="48577" y="89916"/>
                  </a:lnTo>
                  <a:lnTo>
                    <a:pt x="21851" y="89916"/>
                  </a:lnTo>
                  <a:lnTo>
                    <a:pt x="18033" y="89916"/>
                  </a:lnTo>
                  <a:lnTo>
                    <a:pt x="11412" y="88366"/>
                  </a:lnTo>
                  <a:lnTo>
                    <a:pt x="5635" y="84280"/>
                  </a:lnTo>
                  <a:lnTo>
                    <a:pt x="1549" y="78503"/>
                  </a:lnTo>
                  <a:lnTo>
                    <a:pt x="0" y="71882"/>
                  </a:lnTo>
                  <a:lnTo>
                    <a:pt x="0" y="43320"/>
                  </a:lnTo>
                  <a:lnTo>
                    <a:pt x="0" y="28654"/>
                  </a:lnTo>
                  <a:lnTo>
                    <a:pt x="0" y="23250"/>
                  </a:lnTo>
                  <a:lnTo>
                    <a:pt x="0" y="22479"/>
                  </a:lnTo>
                  <a:lnTo>
                    <a:pt x="1549" y="13287"/>
                  </a:lnTo>
                  <a:lnTo>
                    <a:pt x="5635" y="6191"/>
                  </a:lnTo>
                  <a:lnTo>
                    <a:pt x="11412" y="1619"/>
                  </a:lnTo>
                  <a:lnTo>
                    <a:pt x="18033" y="0"/>
                  </a:lnTo>
                  <a:lnTo>
                    <a:pt x="159297" y="0"/>
                  </a:lnTo>
                  <a:lnTo>
                    <a:pt x="231838" y="0"/>
                  </a:lnTo>
                  <a:lnTo>
                    <a:pt x="258564" y="0"/>
                  </a:lnTo>
                  <a:lnTo>
                    <a:pt x="262381" y="0"/>
                  </a:lnTo>
                  <a:lnTo>
                    <a:pt x="269003" y="1619"/>
                  </a:lnTo>
                  <a:lnTo>
                    <a:pt x="274780" y="6191"/>
                  </a:lnTo>
                  <a:lnTo>
                    <a:pt x="278866" y="13287"/>
                  </a:lnTo>
                  <a:lnTo>
                    <a:pt x="280415" y="22479"/>
                  </a:lnTo>
                  <a:lnTo>
                    <a:pt x="280415" y="51040"/>
                  </a:lnTo>
                  <a:lnTo>
                    <a:pt x="280415" y="65706"/>
                  </a:lnTo>
                  <a:lnTo>
                    <a:pt x="280415" y="71110"/>
                  </a:lnTo>
                  <a:lnTo>
                    <a:pt x="280415" y="71882"/>
                  </a:lnTo>
                  <a:close/>
                </a:path>
              </a:pathLst>
            </a:custGeom>
            <a:ln w="19812">
              <a:solidFill>
                <a:srgbClr val="23AC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2135885" y="1581150"/>
              <a:ext cx="280670" cy="149860"/>
            </a:xfrm>
            <a:custGeom>
              <a:avLst/>
              <a:gdLst/>
              <a:ahLst/>
              <a:cxnLst/>
              <a:rect l="l" t="t" r="r" b="b"/>
              <a:pathLst>
                <a:path w="280669" h="149860">
                  <a:moveTo>
                    <a:pt x="221614" y="0"/>
                  </a:moveTo>
                  <a:lnTo>
                    <a:pt x="54228" y="0"/>
                  </a:lnTo>
                  <a:lnTo>
                    <a:pt x="47535" y="1551"/>
                  </a:lnTo>
                  <a:lnTo>
                    <a:pt x="41259" y="5651"/>
                  </a:lnTo>
                  <a:lnTo>
                    <a:pt x="35815" y="11465"/>
                  </a:lnTo>
                  <a:lnTo>
                    <a:pt x="31622" y="18161"/>
                  </a:lnTo>
                  <a:lnTo>
                    <a:pt x="4571" y="122174"/>
                  </a:lnTo>
                  <a:lnTo>
                    <a:pt x="0" y="135762"/>
                  </a:lnTo>
                  <a:lnTo>
                    <a:pt x="0" y="149351"/>
                  </a:lnTo>
                  <a:lnTo>
                    <a:pt x="280415" y="149351"/>
                  </a:lnTo>
                  <a:lnTo>
                    <a:pt x="280415" y="144779"/>
                  </a:lnTo>
                  <a:lnTo>
                    <a:pt x="279701" y="141821"/>
                  </a:lnTo>
                  <a:lnTo>
                    <a:pt x="278129" y="134635"/>
                  </a:lnTo>
                  <a:lnTo>
                    <a:pt x="276558" y="125759"/>
                  </a:lnTo>
                  <a:lnTo>
                    <a:pt x="275844" y="117728"/>
                  </a:lnTo>
                  <a:lnTo>
                    <a:pt x="248793" y="18161"/>
                  </a:lnTo>
                  <a:lnTo>
                    <a:pt x="244528" y="11465"/>
                  </a:lnTo>
                  <a:lnTo>
                    <a:pt x="238585" y="5651"/>
                  </a:lnTo>
                  <a:lnTo>
                    <a:pt x="230951" y="1551"/>
                  </a:lnTo>
                  <a:lnTo>
                    <a:pt x="2216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2135885" y="1581150"/>
              <a:ext cx="280670" cy="177165"/>
            </a:xfrm>
            <a:custGeom>
              <a:avLst/>
              <a:gdLst/>
              <a:ahLst/>
              <a:cxnLst/>
              <a:rect l="l" t="t" r="r" b="b"/>
              <a:pathLst>
                <a:path w="280669" h="177164">
                  <a:moveTo>
                    <a:pt x="280415" y="149351"/>
                  </a:moveTo>
                  <a:lnTo>
                    <a:pt x="280415" y="144779"/>
                  </a:lnTo>
                  <a:lnTo>
                    <a:pt x="279701" y="141821"/>
                  </a:lnTo>
                  <a:lnTo>
                    <a:pt x="278129" y="134635"/>
                  </a:lnTo>
                  <a:lnTo>
                    <a:pt x="276558" y="125759"/>
                  </a:lnTo>
                  <a:lnTo>
                    <a:pt x="275844" y="117728"/>
                  </a:lnTo>
                  <a:lnTo>
                    <a:pt x="260205" y="60166"/>
                  </a:lnTo>
                  <a:lnTo>
                    <a:pt x="252174" y="30607"/>
                  </a:lnTo>
                  <a:lnTo>
                    <a:pt x="249215" y="19716"/>
                  </a:lnTo>
                  <a:lnTo>
                    <a:pt x="248793" y="18161"/>
                  </a:lnTo>
                  <a:lnTo>
                    <a:pt x="244528" y="11465"/>
                  </a:lnTo>
                  <a:lnTo>
                    <a:pt x="238585" y="5651"/>
                  </a:lnTo>
                  <a:lnTo>
                    <a:pt x="230951" y="1551"/>
                  </a:lnTo>
                  <a:lnTo>
                    <a:pt x="221614" y="0"/>
                  </a:lnTo>
                  <a:lnTo>
                    <a:pt x="124844" y="0"/>
                  </a:lnTo>
                  <a:lnTo>
                    <a:pt x="75152" y="0"/>
                  </a:lnTo>
                  <a:lnTo>
                    <a:pt x="56844" y="0"/>
                  </a:lnTo>
                  <a:lnTo>
                    <a:pt x="54228" y="0"/>
                  </a:lnTo>
                  <a:lnTo>
                    <a:pt x="47535" y="1551"/>
                  </a:lnTo>
                  <a:lnTo>
                    <a:pt x="15984" y="78293"/>
                  </a:lnTo>
                  <a:lnTo>
                    <a:pt x="4994" y="120548"/>
                  </a:lnTo>
                  <a:lnTo>
                    <a:pt x="4571" y="122174"/>
                  </a:lnTo>
                  <a:lnTo>
                    <a:pt x="0" y="135762"/>
                  </a:lnTo>
                  <a:lnTo>
                    <a:pt x="0" y="144779"/>
                  </a:lnTo>
                  <a:lnTo>
                    <a:pt x="0" y="149351"/>
                  </a:lnTo>
                </a:path>
                <a:path w="280669" h="177164">
                  <a:moveTo>
                    <a:pt x="234695" y="171450"/>
                  </a:moveTo>
                  <a:lnTo>
                    <a:pt x="234695" y="168528"/>
                  </a:lnTo>
                  <a:lnTo>
                    <a:pt x="236727" y="166115"/>
                  </a:lnTo>
                  <a:lnTo>
                    <a:pt x="239268" y="166115"/>
                  </a:lnTo>
                  <a:lnTo>
                    <a:pt x="241807" y="166115"/>
                  </a:lnTo>
                  <a:lnTo>
                    <a:pt x="243839" y="168528"/>
                  </a:lnTo>
                  <a:lnTo>
                    <a:pt x="243839" y="171450"/>
                  </a:lnTo>
                  <a:lnTo>
                    <a:pt x="243839" y="174371"/>
                  </a:lnTo>
                  <a:lnTo>
                    <a:pt x="241807" y="176784"/>
                  </a:lnTo>
                  <a:lnTo>
                    <a:pt x="239268" y="176784"/>
                  </a:lnTo>
                  <a:lnTo>
                    <a:pt x="236727" y="176784"/>
                  </a:lnTo>
                  <a:lnTo>
                    <a:pt x="234695" y="174371"/>
                  </a:lnTo>
                  <a:lnTo>
                    <a:pt x="234695" y="171450"/>
                  </a:lnTo>
                  <a:close/>
                </a:path>
              </a:pathLst>
            </a:custGeom>
            <a:ln w="19812">
              <a:solidFill>
                <a:srgbClr val="23AC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5" name="object 45"/>
            <p:cNvSpPr/>
            <p:nvPr/>
          </p:nvSpPr>
          <p:spPr>
            <a:xfrm>
              <a:off x="2181605" y="1707642"/>
              <a:ext cx="40005" cy="90170"/>
            </a:xfrm>
            <a:custGeom>
              <a:avLst/>
              <a:gdLst/>
              <a:ahLst/>
              <a:cxnLst/>
              <a:rect l="l" t="t" r="r" b="b"/>
              <a:pathLst>
                <a:path w="40005" h="90169">
                  <a:moveTo>
                    <a:pt x="39624" y="0"/>
                  </a:moveTo>
                  <a:lnTo>
                    <a:pt x="0" y="0"/>
                  </a:lnTo>
                  <a:lnTo>
                    <a:pt x="0" y="89915"/>
                  </a:lnTo>
                  <a:lnTo>
                    <a:pt x="39624" y="89915"/>
                  </a:lnTo>
                  <a:lnTo>
                    <a:pt x="396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2181605" y="1707642"/>
              <a:ext cx="40005" cy="90170"/>
            </a:xfrm>
            <a:custGeom>
              <a:avLst/>
              <a:gdLst/>
              <a:ahLst/>
              <a:cxnLst/>
              <a:rect l="l" t="t" r="r" b="b"/>
              <a:pathLst>
                <a:path w="40005" h="90169">
                  <a:moveTo>
                    <a:pt x="0" y="89915"/>
                  </a:moveTo>
                  <a:lnTo>
                    <a:pt x="39624" y="89915"/>
                  </a:lnTo>
                  <a:lnTo>
                    <a:pt x="39624" y="0"/>
                  </a:lnTo>
                  <a:lnTo>
                    <a:pt x="0" y="0"/>
                  </a:lnTo>
                  <a:lnTo>
                    <a:pt x="0" y="89915"/>
                  </a:lnTo>
                  <a:close/>
                </a:path>
              </a:pathLst>
            </a:custGeom>
            <a:ln w="19812">
              <a:solidFill>
                <a:srgbClr val="23AC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2343149" y="1747266"/>
              <a:ext cx="10795" cy="10795"/>
            </a:xfrm>
            <a:custGeom>
              <a:avLst/>
              <a:gdLst/>
              <a:ahLst/>
              <a:cxnLst/>
              <a:rect l="l" t="t" r="r" b="b"/>
              <a:pathLst>
                <a:path w="10794" h="10794">
                  <a:moveTo>
                    <a:pt x="0" y="5334"/>
                  </a:moveTo>
                  <a:lnTo>
                    <a:pt x="0" y="2412"/>
                  </a:lnTo>
                  <a:lnTo>
                    <a:pt x="2412" y="0"/>
                  </a:lnTo>
                  <a:lnTo>
                    <a:pt x="5333" y="0"/>
                  </a:lnTo>
                  <a:lnTo>
                    <a:pt x="8255" y="0"/>
                  </a:lnTo>
                  <a:lnTo>
                    <a:pt x="10668" y="2412"/>
                  </a:lnTo>
                  <a:lnTo>
                    <a:pt x="10668" y="5334"/>
                  </a:lnTo>
                  <a:lnTo>
                    <a:pt x="10668" y="8255"/>
                  </a:lnTo>
                  <a:lnTo>
                    <a:pt x="8255" y="10668"/>
                  </a:lnTo>
                  <a:lnTo>
                    <a:pt x="5333" y="10668"/>
                  </a:lnTo>
                  <a:lnTo>
                    <a:pt x="2412" y="10668"/>
                  </a:lnTo>
                  <a:lnTo>
                    <a:pt x="0" y="8255"/>
                  </a:lnTo>
                  <a:lnTo>
                    <a:pt x="0" y="5334"/>
                  </a:lnTo>
                  <a:close/>
                </a:path>
              </a:pathLst>
            </a:custGeom>
            <a:ln w="19812">
              <a:solidFill>
                <a:srgbClr val="23AC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489201" y="5675376"/>
            <a:ext cx="1861820" cy="337698"/>
          </a:xfrm>
          <a:prstGeom prst="rect">
            <a:avLst/>
          </a:prstGeom>
          <a:ln w="9144">
            <a:solidFill>
              <a:srgbClr val="23ACFF"/>
            </a:solidFill>
          </a:ln>
        </p:spPr>
        <p:txBody>
          <a:bodyPr vert="horz" wrap="square" lIns="0" tIns="151552" rIns="0" bIns="0" rtlCol="0">
            <a:spAutoFit/>
          </a:bodyPr>
          <a:lstStyle/>
          <a:p>
            <a:pPr marL="1018515">
              <a:spcBef>
                <a:spcPts val="1192"/>
              </a:spcBef>
            </a:pPr>
            <a:r>
              <a:rPr sz="1200" spc="-7" dirty="0">
                <a:solidFill>
                  <a:srgbClr val="23ACFF"/>
                </a:solidFill>
                <a:latin typeface="Microsoft Sans Serif"/>
                <a:cs typeface="Microsoft Sans Serif"/>
              </a:rPr>
              <a:t>Virtual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683257" y="5806439"/>
            <a:ext cx="236220" cy="243840"/>
          </a:xfrm>
          <a:custGeom>
            <a:avLst/>
            <a:gdLst/>
            <a:ahLst/>
            <a:cxnLst/>
            <a:rect l="l" t="t" r="r" b="b"/>
            <a:pathLst>
              <a:path w="177164" h="182879">
                <a:moveTo>
                  <a:pt x="0" y="124968"/>
                </a:moveTo>
                <a:lnTo>
                  <a:pt x="131063" y="124968"/>
                </a:lnTo>
                <a:lnTo>
                  <a:pt x="131063" y="0"/>
                </a:lnTo>
                <a:lnTo>
                  <a:pt x="0" y="0"/>
                </a:lnTo>
                <a:lnTo>
                  <a:pt x="0" y="124968"/>
                </a:lnTo>
                <a:close/>
              </a:path>
              <a:path w="177164" h="182879">
                <a:moveTo>
                  <a:pt x="47243" y="182880"/>
                </a:moveTo>
                <a:lnTo>
                  <a:pt x="176783" y="182880"/>
                </a:lnTo>
                <a:lnTo>
                  <a:pt x="176783" y="57912"/>
                </a:lnTo>
                <a:lnTo>
                  <a:pt x="47243" y="57912"/>
                </a:lnTo>
                <a:lnTo>
                  <a:pt x="47243" y="182880"/>
                </a:lnTo>
                <a:close/>
              </a:path>
            </a:pathLst>
          </a:custGeom>
          <a:ln w="19812">
            <a:solidFill>
              <a:srgbClr val="23AC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50" name="object 5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551679" y="5663184"/>
            <a:ext cx="1983232" cy="520192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5402411" y="5812062"/>
            <a:ext cx="89069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spc="-7" dirty="0">
                <a:solidFill>
                  <a:srgbClr val="23ACFF"/>
                </a:solidFill>
                <a:latin typeface="Microsoft Sans Serif"/>
                <a:cs typeface="Microsoft Sans Serif"/>
              </a:rPr>
              <a:t>Public</a:t>
            </a:r>
            <a:r>
              <a:rPr sz="1200" spc="-67" dirty="0">
                <a:solidFill>
                  <a:srgbClr val="23ACFF"/>
                </a:solidFill>
                <a:latin typeface="Microsoft Sans Serif"/>
                <a:cs typeface="Microsoft Sans Serif"/>
              </a:rPr>
              <a:t> </a:t>
            </a:r>
            <a:r>
              <a:rPr sz="1200" spc="-7" dirty="0">
                <a:solidFill>
                  <a:srgbClr val="23ACFF"/>
                </a:solidFill>
                <a:latin typeface="Microsoft Sans Serif"/>
                <a:cs typeface="Microsoft Sans Serif"/>
              </a:rPr>
              <a:t>Cloud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81064" y="172077"/>
            <a:ext cx="14020800" cy="1271288"/>
          </a:xfrm>
          <a:prstGeom prst="rect">
            <a:avLst/>
          </a:prstGeom>
        </p:spPr>
        <p:txBody>
          <a:bodyPr vert="horz" wrap="square" lIns="0" tIns="90593" rIns="0" bIns="0" rtlCol="0" anchor="t" anchorCtr="0">
            <a:spAutoFit/>
          </a:bodyPr>
          <a:lstStyle/>
          <a:p>
            <a:pPr marL="16933" marR="6773">
              <a:lnSpc>
                <a:spcPts val="4613"/>
              </a:lnSpc>
              <a:spcBef>
                <a:spcPts val="713"/>
              </a:spcBef>
            </a:pPr>
            <a:r>
              <a:rPr spc="-7" dirty="0"/>
              <a:t>Containers</a:t>
            </a:r>
            <a:r>
              <a:rPr spc="7" dirty="0"/>
              <a:t> </a:t>
            </a:r>
            <a:r>
              <a:rPr spc="-13" dirty="0"/>
              <a:t>in</a:t>
            </a:r>
            <a:r>
              <a:rPr spc="40" dirty="0"/>
              <a:t> </a:t>
            </a:r>
            <a:r>
              <a:rPr spc="-7" dirty="0"/>
              <a:t>production with</a:t>
            </a:r>
            <a:r>
              <a:rPr spc="20" dirty="0"/>
              <a:t> </a:t>
            </a:r>
            <a:br>
              <a:rPr lang="en-US" spc="20" dirty="0"/>
            </a:br>
            <a:r>
              <a:rPr dirty="0"/>
              <a:t>Docker </a:t>
            </a:r>
            <a:r>
              <a:rPr spc="-1113" dirty="0"/>
              <a:t> </a:t>
            </a:r>
            <a:r>
              <a:rPr spc="-7" dirty="0"/>
              <a:t>Datacenter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6974331" y="1860295"/>
            <a:ext cx="4513580" cy="330135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46374" marR="6773" indent="-230288">
              <a:spcBef>
                <a:spcPts val="140"/>
              </a:spcBef>
              <a:buClr>
                <a:srgbClr val="1AAAF8"/>
              </a:buClr>
              <a:buChar char="•"/>
              <a:tabLst>
                <a:tab pos="247220" algn="l"/>
              </a:tabLst>
            </a:pP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Enterprise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container </a:t>
            </a:r>
            <a:r>
              <a:rPr sz="2667" spc="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orchestration,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management </a:t>
            </a:r>
            <a:r>
              <a:rPr sz="2667" spc="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and</a:t>
            </a: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security</a:t>
            </a:r>
            <a:r>
              <a:rPr sz="2667" spc="-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for</a:t>
            </a:r>
            <a:r>
              <a:rPr sz="2667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dev and ops</a:t>
            </a:r>
            <a:endParaRPr sz="2667" dirty="0">
              <a:latin typeface="Microsoft Sans Serif"/>
              <a:cs typeface="Microsoft Sans Serif"/>
            </a:endParaRPr>
          </a:p>
          <a:p>
            <a:pPr marL="246374" marR="571486" indent="-230288">
              <a:spcBef>
                <a:spcPts val="1600"/>
              </a:spcBef>
              <a:buClr>
                <a:srgbClr val="1AAAF8"/>
              </a:buClr>
              <a:buChar char="•"/>
              <a:tabLst>
                <a:tab pos="247220" algn="l"/>
              </a:tabLst>
            </a:pPr>
            <a:r>
              <a:rPr sz="2667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Available</a:t>
            </a:r>
            <a:r>
              <a:rPr sz="2667" spc="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today</a:t>
            </a:r>
            <a:r>
              <a:rPr sz="2667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for</a:t>
            </a: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 Linux </a:t>
            </a:r>
            <a:r>
              <a:rPr sz="2667" spc="-69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environments</a:t>
            </a:r>
            <a:endParaRPr sz="2667" dirty="0">
              <a:latin typeface="Microsoft Sans Serif"/>
              <a:cs typeface="Microsoft Sans Serif"/>
            </a:endParaRPr>
          </a:p>
          <a:p>
            <a:pPr marL="246374" marR="248914" indent="-230288">
              <a:spcBef>
                <a:spcPts val="1600"/>
              </a:spcBef>
              <a:buClr>
                <a:srgbClr val="1AAAF8"/>
              </a:buClr>
              <a:buChar char="•"/>
              <a:tabLst>
                <a:tab pos="247220" algn="l"/>
              </a:tabLst>
            </a:pP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Q4</a:t>
            </a:r>
            <a:r>
              <a:rPr sz="2667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2016</a:t>
            </a:r>
            <a:r>
              <a:rPr sz="2667" spc="-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beta</a:t>
            </a:r>
            <a:r>
              <a:rPr sz="2667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for</a:t>
            </a:r>
            <a:r>
              <a:rPr sz="2667" spc="-2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Windows </a:t>
            </a:r>
            <a:r>
              <a:rPr sz="2667" spc="-68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environments</a:t>
            </a:r>
            <a:endParaRPr sz="2667" dirty="0">
              <a:latin typeface="Microsoft Sans Serif"/>
              <a:cs typeface="Microsoft Sans Serif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43408" y="5679439"/>
            <a:ext cx="1987973" cy="335989"/>
          </a:xfrm>
          <a:prstGeom prst="rect">
            <a:avLst/>
          </a:prstGeom>
          <a:ln w="9144">
            <a:solidFill>
              <a:srgbClr val="23ACFF"/>
            </a:solidFill>
          </a:ln>
        </p:spPr>
        <p:txBody>
          <a:bodyPr vert="horz" wrap="square" lIns="0" tIns="149860" rIns="0" bIns="0" rtlCol="0">
            <a:spAutoFit/>
          </a:bodyPr>
          <a:lstStyle/>
          <a:p>
            <a:pPr marL="1011741">
              <a:spcBef>
                <a:spcPts val="1180"/>
              </a:spcBef>
            </a:pPr>
            <a:r>
              <a:rPr sz="1200" spc="-7" dirty="0">
                <a:solidFill>
                  <a:srgbClr val="23ACFF"/>
                </a:solidFill>
                <a:latin typeface="Microsoft Sans Serif"/>
                <a:cs typeface="Microsoft Sans Serif"/>
              </a:rPr>
              <a:t>Physical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25855" y="5728207"/>
            <a:ext cx="514773" cy="374227"/>
            <a:chOff x="469391" y="4296155"/>
            <a:chExt cx="386080" cy="280670"/>
          </a:xfrm>
        </p:grpSpPr>
        <p:sp>
          <p:nvSpPr>
            <p:cNvPr id="56" name="object 56"/>
            <p:cNvSpPr/>
            <p:nvPr/>
          </p:nvSpPr>
          <p:spPr>
            <a:xfrm>
              <a:off x="473964" y="4300219"/>
              <a:ext cx="376555" cy="271780"/>
            </a:xfrm>
            <a:custGeom>
              <a:avLst/>
              <a:gdLst/>
              <a:ahLst/>
              <a:cxnLst/>
              <a:rect l="l" t="t" r="r" b="b"/>
              <a:pathLst>
                <a:path w="376555" h="271779">
                  <a:moveTo>
                    <a:pt x="376428" y="263664"/>
                  </a:moveTo>
                  <a:lnTo>
                    <a:pt x="332320" y="263664"/>
                  </a:lnTo>
                  <a:lnTo>
                    <a:pt x="332320" y="104698"/>
                  </a:lnTo>
                  <a:lnTo>
                    <a:pt x="323672" y="104698"/>
                  </a:lnTo>
                  <a:lnTo>
                    <a:pt x="323672" y="263664"/>
                  </a:lnTo>
                  <a:lnTo>
                    <a:pt x="254330" y="263664"/>
                  </a:lnTo>
                  <a:lnTo>
                    <a:pt x="254330" y="104140"/>
                  </a:lnTo>
                  <a:lnTo>
                    <a:pt x="332320" y="104140"/>
                  </a:lnTo>
                  <a:lnTo>
                    <a:pt x="332320" y="96520"/>
                  </a:lnTo>
                  <a:lnTo>
                    <a:pt x="254330" y="96520"/>
                  </a:lnTo>
                  <a:lnTo>
                    <a:pt x="254330" y="8890"/>
                  </a:lnTo>
                  <a:lnTo>
                    <a:pt x="254330" y="0"/>
                  </a:lnTo>
                  <a:lnTo>
                    <a:pt x="245681" y="0"/>
                  </a:lnTo>
                  <a:lnTo>
                    <a:pt x="245681" y="8890"/>
                  </a:lnTo>
                  <a:lnTo>
                    <a:pt x="245681" y="96520"/>
                  </a:lnTo>
                  <a:lnTo>
                    <a:pt x="245681" y="104140"/>
                  </a:lnTo>
                  <a:lnTo>
                    <a:pt x="245681" y="263664"/>
                  </a:lnTo>
                  <a:lnTo>
                    <a:pt x="185064" y="263664"/>
                  </a:lnTo>
                  <a:lnTo>
                    <a:pt x="185064" y="223735"/>
                  </a:lnTo>
                  <a:lnTo>
                    <a:pt x="176428" y="223735"/>
                  </a:lnTo>
                  <a:lnTo>
                    <a:pt x="176428" y="263664"/>
                  </a:lnTo>
                  <a:lnTo>
                    <a:pt x="153530" y="263664"/>
                  </a:lnTo>
                  <a:lnTo>
                    <a:pt x="153530" y="223735"/>
                  </a:lnTo>
                  <a:lnTo>
                    <a:pt x="144894" y="223735"/>
                  </a:lnTo>
                  <a:lnTo>
                    <a:pt x="144894" y="263664"/>
                  </a:lnTo>
                  <a:lnTo>
                    <a:pt x="122097" y="263664"/>
                  </a:lnTo>
                  <a:lnTo>
                    <a:pt x="122097" y="223520"/>
                  </a:lnTo>
                  <a:lnTo>
                    <a:pt x="185064" y="223520"/>
                  </a:lnTo>
                  <a:lnTo>
                    <a:pt x="185064" y="215900"/>
                  </a:lnTo>
                  <a:lnTo>
                    <a:pt x="113360" y="215900"/>
                  </a:lnTo>
                  <a:lnTo>
                    <a:pt x="113360" y="223520"/>
                  </a:lnTo>
                  <a:lnTo>
                    <a:pt x="113360" y="263664"/>
                  </a:lnTo>
                  <a:lnTo>
                    <a:pt x="52755" y="263664"/>
                  </a:lnTo>
                  <a:lnTo>
                    <a:pt x="52755" y="8890"/>
                  </a:lnTo>
                  <a:lnTo>
                    <a:pt x="245681" y="8890"/>
                  </a:lnTo>
                  <a:lnTo>
                    <a:pt x="245681" y="0"/>
                  </a:lnTo>
                  <a:lnTo>
                    <a:pt x="44107" y="0"/>
                  </a:lnTo>
                  <a:lnTo>
                    <a:pt x="44107" y="8890"/>
                  </a:lnTo>
                  <a:lnTo>
                    <a:pt x="44107" y="263664"/>
                  </a:lnTo>
                  <a:lnTo>
                    <a:pt x="0" y="263664"/>
                  </a:lnTo>
                  <a:lnTo>
                    <a:pt x="0" y="271780"/>
                  </a:lnTo>
                  <a:lnTo>
                    <a:pt x="376428" y="271780"/>
                  </a:lnTo>
                  <a:lnTo>
                    <a:pt x="376428" y="263664"/>
                  </a:lnTo>
                  <a:close/>
                </a:path>
              </a:pathLst>
            </a:custGeom>
            <a:solidFill>
              <a:srgbClr val="23AC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473963" y="4300727"/>
              <a:ext cx="376555" cy="271780"/>
            </a:xfrm>
            <a:custGeom>
              <a:avLst/>
              <a:gdLst/>
              <a:ahLst/>
              <a:cxnLst/>
              <a:rect l="l" t="t" r="r" b="b"/>
              <a:pathLst>
                <a:path w="376555" h="271779">
                  <a:moveTo>
                    <a:pt x="332320" y="263156"/>
                  </a:moveTo>
                  <a:lnTo>
                    <a:pt x="332320" y="96075"/>
                  </a:lnTo>
                  <a:lnTo>
                    <a:pt x="254330" y="96075"/>
                  </a:lnTo>
                  <a:lnTo>
                    <a:pt x="254330" y="0"/>
                  </a:lnTo>
                  <a:lnTo>
                    <a:pt x="44107" y="0"/>
                  </a:lnTo>
                  <a:lnTo>
                    <a:pt x="44107" y="263156"/>
                  </a:lnTo>
                  <a:lnTo>
                    <a:pt x="0" y="263156"/>
                  </a:lnTo>
                  <a:lnTo>
                    <a:pt x="0" y="271272"/>
                  </a:lnTo>
                  <a:lnTo>
                    <a:pt x="376427" y="271272"/>
                  </a:lnTo>
                  <a:lnTo>
                    <a:pt x="376427" y="263156"/>
                  </a:lnTo>
                  <a:lnTo>
                    <a:pt x="332320" y="263156"/>
                  </a:lnTo>
                  <a:close/>
                </a:path>
                <a:path w="376555" h="271779">
                  <a:moveTo>
                    <a:pt x="323672" y="104190"/>
                  </a:moveTo>
                  <a:lnTo>
                    <a:pt x="323672" y="263156"/>
                  </a:lnTo>
                  <a:lnTo>
                    <a:pt x="254330" y="263156"/>
                  </a:lnTo>
                  <a:lnTo>
                    <a:pt x="254330" y="104190"/>
                  </a:lnTo>
                  <a:lnTo>
                    <a:pt x="323672" y="104190"/>
                  </a:lnTo>
                  <a:close/>
                </a:path>
                <a:path w="376555" h="271779">
                  <a:moveTo>
                    <a:pt x="52755" y="8115"/>
                  </a:moveTo>
                  <a:lnTo>
                    <a:pt x="245681" y="8115"/>
                  </a:lnTo>
                  <a:lnTo>
                    <a:pt x="245681" y="263156"/>
                  </a:lnTo>
                  <a:lnTo>
                    <a:pt x="185064" y="263156"/>
                  </a:lnTo>
                  <a:lnTo>
                    <a:pt x="185064" y="215112"/>
                  </a:lnTo>
                  <a:lnTo>
                    <a:pt x="153530" y="215112"/>
                  </a:lnTo>
                  <a:lnTo>
                    <a:pt x="144894" y="215112"/>
                  </a:lnTo>
                  <a:lnTo>
                    <a:pt x="113360" y="215112"/>
                  </a:lnTo>
                  <a:lnTo>
                    <a:pt x="113360" y="263156"/>
                  </a:lnTo>
                  <a:lnTo>
                    <a:pt x="52755" y="263156"/>
                  </a:lnTo>
                  <a:lnTo>
                    <a:pt x="52755" y="8115"/>
                  </a:lnTo>
                  <a:close/>
                </a:path>
                <a:path w="376555" h="271779">
                  <a:moveTo>
                    <a:pt x="144894" y="263156"/>
                  </a:moveTo>
                  <a:lnTo>
                    <a:pt x="122097" y="263156"/>
                  </a:lnTo>
                  <a:lnTo>
                    <a:pt x="122097" y="223227"/>
                  </a:lnTo>
                  <a:lnTo>
                    <a:pt x="144894" y="223227"/>
                  </a:lnTo>
                  <a:lnTo>
                    <a:pt x="144894" y="263156"/>
                  </a:lnTo>
                  <a:close/>
                </a:path>
                <a:path w="376555" h="271779">
                  <a:moveTo>
                    <a:pt x="176428" y="263156"/>
                  </a:moveTo>
                  <a:lnTo>
                    <a:pt x="153530" y="263156"/>
                  </a:lnTo>
                  <a:lnTo>
                    <a:pt x="153530" y="223227"/>
                  </a:lnTo>
                  <a:lnTo>
                    <a:pt x="176428" y="223227"/>
                  </a:lnTo>
                  <a:lnTo>
                    <a:pt x="176428" y="263156"/>
                  </a:lnTo>
                  <a:close/>
                </a:path>
              </a:pathLst>
            </a:custGeom>
            <a:ln w="9144">
              <a:solidFill>
                <a:srgbClr val="23AC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8" name="object 5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1019" y="4328159"/>
              <a:ext cx="164592" cy="156972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745235" y="4477511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36576" y="0"/>
                  </a:moveTo>
                  <a:lnTo>
                    <a:pt x="0" y="0"/>
                  </a:lnTo>
                  <a:lnTo>
                    <a:pt x="0" y="35051"/>
                  </a:lnTo>
                  <a:lnTo>
                    <a:pt x="36576" y="35051"/>
                  </a:lnTo>
                  <a:lnTo>
                    <a:pt x="36576" y="27038"/>
                  </a:lnTo>
                  <a:lnTo>
                    <a:pt x="8534" y="27038"/>
                  </a:lnTo>
                  <a:lnTo>
                    <a:pt x="8534" y="8013"/>
                  </a:lnTo>
                  <a:lnTo>
                    <a:pt x="36576" y="8013"/>
                  </a:lnTo>
                  <a:lnTo>
                    <a:pt x="36576" y="0"/>
                  </a:lnTo>
                  <a:close/>
                </a:path>
                <a:path w="36829" h="35560">
                  <a:moveTo>
                    <a:pt x="36576" y="8013"/>
                  </a:moveTo>
                  <a:lnTo>
                    <a:pt x="27940" y="8013"/>
                  </a:lnTo>
                  <a:lnTo>
                    <a:pt x="27940" y="27038"/>
                  </a:lnTo>
                  <a:lnTo>
                    <a:pt x="36576" y="27038"/>
                  </a:lnTo>
                  <a:lnTo>
                    <a:pt x="36576" y="8013"/>
                  </a:lnTo>
                  <a:close/>
                </a:path>
              </a:pathLst>
            </a:custGeom>
            <a:solidFill>
              <a:srgbClr val="23AC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745235" y="4477511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36576" y="35051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5051"/>
                  </a:lnTo>
                  <a:lnTo>
                    <a:pt x="36576" y="35051"/>
                  </a:lnTo>
                  <a:close/>
                </a:path>
                <a:path w="36829" h="35560">
                  <a:moveTo>
                    <a:pt x="8534" y="8013"/>
                  </a:moveTo>
                  <a:lnTo>
                    <a:pt x="27940" y="8013"/>
                  </a:lnTo>
                  <a:lnTo>
                    <a:pt x="27940" y="27038"/>
                  </a:lnTo>
                  <a:lnTo>
                    <a:pt x="8534" y="27038"/>
                  </a:lnTo>
                  <a:lnTo>
                    <a:pt x="8534" y="8013"/>
                  </a:lnTo>
                  <a:close/>
                </a:path>
              </a:pathLst>
            </a:custGeom>
            <a:ln w="9144">
              <a:solidFill>
                <a:srgbClr val="23AC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745235" y="4422647"/>
              <a:ext cx="36830" cy="33655"/>
            </a:xfrm>
            <a:custGeom>
              <a:avLst/>
              <a:gdLst/>
              <a:ahLst/>
              <a:cxnLst/>
              <a:rect l="l" t="t" r="r" b="b"/>
              <a:pathLst>
                <a:path w="36829" h="33654">
                  <a:moveTo>
                    <a:pt x="36576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36576" y="33527"/>
                  </a:lnTo>
                  <a:lnTo>
                    <a:pt x="36576" y="25679"/>
                  </a:lnTo>
                  <a:lnTo>
                    <a:pt x="8534" y="25679"/>
                  </a:lnTo>
                  <a:lnTo>
                    <a:pt x="8534" y="7848"/>
                  </a:lnTo>
                  <a:lnTo>
                    <a:pt x="36576" y="7848"/>
                  </a:lnTo>
                  <a:lnTo>
                    <a:pt x="36576" y="0"/>
                  </a:lnTo>
                  <a:close/>
                </a:path>
                <a:path w="36829" h="33654">
                  <a:moveTo>
                    <a:pt x="36576" y="7848"/>
                  </a:moveTo>
                  <a:lnTo>
                    <a:pt x="27940" y="7848"/>
                  </a:lnTo>
                  <a:lnTo>
                    <a:pt x="27940" y="25679"/>
                  </a:lnTo>
                  <a:lnTo>
                    <a:pt x="36576" y="25679"/>
                  </a:lnTo>
                  <a:lnTo>
                    <a:pt x="36576" y="7848"/>
                  </a:lnTo>
                  <a:close/>
                </a:path>
              </a:pathLst>
            </a:custGeom>
            <a:solidFill>
              <a:srgbClr val="23AC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745235" y="4422647"/>
              <a:ext cx="36830" cy="33655"/>
            </a:xfrm>
            <a:custGeom>
              <a:avLst/>
              <a:gdLst/>
              <a:ahLst/>
              <a:cxnLst/>
              <a:rect l="l" t="t" r="r" b="b"/>
              <a:pathLst>
                <a:path w="36829" h="33654">
                  <a:moveTo>
                    <a:pt x="36576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36576" y="33527"/>
                  </a:lnTo>
                  <a:lnTo>
                    <a:pt x="36576" y="0"/>
                  </a:lnTo>
                  <a:close/>
                </a:path>
                <a:path w="36829" h="33654">
                  <a:moveTo>
                    <a:pt x="27940" y="25679"/>
                  </a:moveTo>
                  <a:lnTo>
                    <a:pt x="8534" y="25679"/>
                  </a:lnTo>
                  <a:lnTo>
                    <a:pt x="8534" y="7848"/>
                  </a:lnTo>
                  <a:lnTo>
                    <a:pt x="27940" y="7848"/>
                  </a:lnTo>
                  <a:lnTo>
                    <a:pt x="27940" y="25679"/>
                  </a:lnTo>
                  <a:close/>
                </a:path>
              </a:pathLst>
            </a:custGeom>
            <a:ln w="9144">
              <a:solidFill>
                <a:srgbClr val="23AC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2286" y="1917953"/>
            <a:ext cx="5826641" cy="84090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787" y="6420037"/>
            <a:ext cx="220980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333" spc="-13" dirty="0">
                <a:solidFill>
                  <a:srgbClr val="1AAAF8"/>
                </a:solidFill>
                <a:latin typeface="Microsoft Sans Serif"/>
                <a:cs typeface="Microsoft Sans Serif"/>
              </a:rPr>
              <a:t>27</a:t>
            </a:r>
            <a:endParaRPr sz="1333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787" y="336295"/>
            <a:ext cx="3583940" cy="1208151"/>
          </a:xfrm>
          <a:prstGeom prst="rect">
            <a:avLst/>
          </a:prstGeom>
        </p:spPr>
        <p:txBody>
          <a:bodyPr vert="horz" wrap="square" lIns="0" tIns="17780" rIns="0" bIns="0" rtlCol="0" anchor="t" anchorCtr="0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3867" dirty="0"/>
              <a:t>Docker</a:t>
            </a:r>
            <a:r>
              <a:rPr sz="3867" spc="-47" dirty="0"/>
              <a:t> </a:t>
            </a:r>
            <a:r>
              <a:rPr sz="3867" dirty="0"/>
              <a:t>on</a:t>
            </a:r>
            <a:r>
              <a:rPr sz="3867" spc="-7" dirty="0"/>
              <a:t> </a:t>
            </a:r>
            <a:r>
              <a:rPr sz="3867" dirty="0"/>
              <a:t>Linux</a:t>
            </a:r>
            <a:endParaRPr sz="3867"/>
          </a:p>
        </p:txBody>
      </p:sp>
      <p:sp>
        <p:nvSpPr>
          <p:cNvPr id="4" name="object 4"/>
          <p:cNvSpPr txBox="1"/>
          <p:nvPr/>
        </p:nvSpPr>
        <p:spPr>
          <a:xfrm>
            <a:off x="409787" y="1432729"/>
            <a:ext cx="9476740" cy="4224960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246374" indent="-230288">
              <a:lnSpc>
                <a:spcPts val="2820"/>
              </a:lnSpc>
              <a:spcBef>
                <a:spcPts val="127"/>
              </a:spcBef>
              <a:buClr>
                <a:srgbClr val="1AAAF8"/>
              </a:buClr>
              <a:buChar char="•"/>
              <a:tabLst>
                <a:tab pos="247220" algn="l"/>
              </a:tabLst>
            </a:pPr>
            <a:r>
              <a:rPr sz="25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Create</a:t>
            </a:r>
            <a:r>
              <a:rPr sz="2533" spc="6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5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a</a:t>
            </a:r>
            <a:r>
              <a:rPr sz="2533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5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Linux</a:t>
            </a:r>
            <a:r>
              <a:rPr sz="2533" spc="6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5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VM</a:t>
            </a:r>
            <a:r>
              <a:rPr sz="2533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5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(or</a:t>
            </a:r>
            <a:r>
              <a:rPr sz="2533" spc="4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5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use</a:t>
            </a:r>
            <a:r>
              <a:rPr sz="2533" spc="5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5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physical),</a:t>
            </a:r>
            <a:r>
              <a:rPr sz="2533" spc="6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5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and</a:t>
            </a:r>
            <a:r>
              <a:rPr sz="2533" spc="6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533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install</a:t>
            </a:r>
            <a:r>
              <a:rPr sz="2533" spc="6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5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Docker</a:t>
            </a:r>
            <a:endParaRPr sz="2533">
              <a:latin typeface="Microsoft Sans Serif"/>
              <a:cs typeface="Microsoft Sans Serif"/>
            </a:endParaRPr>
          </a:p>
          <a:p>
            <a:pPr marL="474121">
              <a:lnSpc>
                <a:spcPts val="2980"/>
              </a:lnSpc>
            </a:pPr>
            <a:r>
              <a:rPr sz="2667" spc="200" dirty="0">
                <a:solidFill>
                  <a:srgbClr val="1AAAF8"/>
                </a:solidFill>
                <a:latin typeface="Microsoft Sans Serif"/>
                <a:cs typeface="Microsoft Sans Serif"/>
              </a:rPr>
              <a:t>−</a:t>
            </a:r>
            <a:r>
              <a:rPr sz="2667" spc="200" dirty="0">
                <a:solidFill>
                  <a:srgbClr val="244355"/>
                </a:solidFill>
                <a:latin typeface="Microsoft Sans Serif"/>
                <a:cs typeface="Microsoft Sans Serif"/>
              </a:rPr>
              <a:t>Requires</a:t>
            </a:r>
            <a:r>
              <a:rPr sz="2667" spc="-4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kernel</a:t>
            </a:r>
            <a:r>
              <a:rPr sz="2667" spc="-4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3.10</a:t>
            </a:r>
            <a:endParaRPr sz="2667">
              <a:latin typeface="Microsoft Sans Serif"/>
              <a:cs typeface="Microsoft Sans Serif"/>
            </a:endParaRPr>
          </a:p>
          <a:p>
            <a:pPr>
              <a:spcBef>
                <a:spcPts val="27"/>
              </a:spcBef>
            </a:pPr>
            <a:endParaRPr sz="2933">
              <a:latin typeface="Microsoft Sans Serif"/>
              <a:cs typeface="Microsoft Sans Serif"/>
            </a:endParaRPr>
          </a:p>
          <a:p>
            <a:pPr marL="246374" indent="-230288">
              <a:lnSpc>
                <a:spcPts val="2833"/>
              </a:lnSpc>
              <a:buClr>
                <a:srgbClr val="1AAAF8"/>
              </a:buClr>
              <a:buChar char="•"/>
              <a:tabLst>
                <a:tab pos="247220" algn="l"/>
              </a:tabLst>
            </a:pPr>
            <a:r>
              <a:rPr sz="25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Stable</a:t>
            </a:r>
            <a:r>
              <a:rPr sz="25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5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builds</a:t>
            </a:r>
            <a:endParaRPr sz="2533">
              <a:latin typeface="Microsoft Sans Serif"/>
              <a:cs typeface="Microsoft Sans Serif"/>
            </a:endParaRPr>
          </a:p>
          <a:p>
            <a:pPr marL="474121">
              <a:lnSpc>
                <a:spcPts val="2993"/>
              </a:lnSpc>
            </a:pPr>
            <a:r>
              <a:rPr sz="2667" spc="360" dirty="0">
                <a:solidFill>
                  <a:srgbClr val="1AAAF8"/>
                </a:solidFill>
                <a:latin typeface="Microsoft Sans Serif"/>
                <a:cs typeface="Microsoft Sans Serif"/>
              </a:rPr>
              <a:t>−</a:t>
            </a:r>
            <a:r>
              <a:rPr sz="2667" spc="360" dirty="0">
                <a:solidFill>
                  <a:srgbClr val="244355"/>
                </a:solidFill>
                <a:latin typeface="Consolas"/>
                <a:cs typeface="Consolas"/>
              </a:rPr>
              <a:t>curl</a:t>
            </a:r>
            <a:r>
              <a:rPr sz="2667" spc="7" dirty="0">
                <a:solidFill>
                  <a:srgbClr val="244355"/>
                </a:solidFill>
                <a:latin typeface="Consolas"/>
                <a:cs typeface="Consolas"/>
              </a:rPr>
              <a:t> </a:t>
            </a:r>
            <a:r>
              <a:rPr sz="2667" spc="-7" dirty="0">
                <a:solidFill>
                  <a:srgbClr val="244355"/>
                </a:solidFill>
                <a:latin typeface="Consolas"/>
                <a:cs typeface="Consolas"/>
              </a:rPr>
              <a:t>–sSL</a:t>
            </a:r>
            <a:r>
              <a:rPr sz="2667" dirty="0">
                <a:solidFill>
                  <a:srgbClr val="244355"/>
                </a:solidFill>
                <a:latin typeface="Consolas"/>
                <a:cs typeface="Consolas"/>
              </a:rPr>
              <a:t> </a:t>
            </a:r>
            <a:r>
              <a:rPr sz="2667" spc="-7" dirty="0">
                <a:solidFill>
                  <a:srgbClr val="244355"/>
                </a:solidFill>
                <a:latin typeface="Consolas"/>
                <a:cs typeface="Consolas"/>
              </a:rPr>
              <a:t>https://get.docker.com/ </a:t>
            </a:r>
            <a:r>
              <a:rPr sz="2667" dirty="0">
                <a:solidFill>
                  <a:srgbClr val="244355"/>
                </a:solidFill>
                <a:latin typeface="Consolas"/>
                <a:cs typeface="Consolas"/>
              </a:rPr>
              <a:t>|</a:t>
            </a:r>
            <a:r>
              <a:rPr sz="2667" spc="27" dirty="0">
                <a:solidFill>
                  <a:srgbClr val="244355"/>
                </a:solidFill>
                <a:latin typeface="Consolas"/>
                <a:cs typeface="Consolas"/>
              </a:rPr>
              <a:t> </a:t>
            </a:r>
            <a:r>
              <a:rPr sz="2667" spc="-13" dirty="0">
                <a:solidFill>
                  <a:srgbClr val="244355"/>
                </a:solidFill>
                <a:latin typeface="Consolas"/>
                <a:cs typeface="Consolas"/>
              </a:rPr>
              <a:t>sh</a:t>
            </a:r>
            <a:endParaRPr sz="2667">
              <a:latin typeface="Consolas"/>
              <a:cs typeface="Consolas"/>
            </a:endParaRPr>
          </a:p>
          <a:p>
            <a:pPr>
              <a:spcBef>
                <a:spcPts val="73"/>
              </a:spcBef>
            </a:pPr>
            <a:endParaRPr sz="2800">
              <a:latin typeface="Consolas"/>
              <a:cs typeface="Consolas"/>
            </a:endParaRPr>
          </a:p>
          <a:p>
            <a:pPr marL="246374" indent="-230288">
              <a:lnSpc>
                <a:spcPts val="2827"/>
              </a:lnSpc>
              <a:buClr>
                <a:srgbClr val="1AAAF8"/>
              </a:buClr>
              <a:buChar char="•"/>
              <a:tabLst>
                <a:tab pos="247220" algn="l"/>
              </a:tabLst>
            </a:pPr>
            <a:r>
              <a:rPr sz="2533" spc="-80" dirty="0">
                <a:solidFill>
                  <a:srgbClr val="244355"/>
                </a:solidFill>
                <a:latin typeface="Microsoft Sans Serif"/>
                <a:cs typeface="Microsoft Sans Serif"/>
              </a:rPr>
              <a:t>Test</a:t>
            </a:r>
            <a:r>
              <a:rPr sz="2533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5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and</a:t>
            </a:r>
            <a:r>
              <a:rPr sz="2533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5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experimental</a:t>
            </a:r>
            <a:r>
              <a:rPr sz="2533" spc="9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533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builds</a:t>
            </a:r>
            <a:endParaRPr sz="2533">
              <a:latin typeface="Microsoft Sans Serif"/>
              <a:cs typeface="Microsoft Sans Serif"/>
            </a:endParaRPr>
          </a:p>
          <a:p>
            <a:pPr marL="474121">
              <a:lnSpc>
                <a:spcPts val="2773"/>
              </a:lnSpc>
            </a:pPr>
            <a:r>
              <a:rPr sz="2667" spc="360" dirty="0">
                <a:solidFill>
                  <a:srgbClr val="1AAAF8"/>
                </a:solidFill>
                <a:latin typeface="Microsoft Sans Serif"/>
                <a:cs typeface="Microsoft Sans Serif"/>
              </a:rPr>
              <a:t>−</a:t>
            </a:r>
            <a:r>
              <a:rPr sz="2667" spc="360" dirty="0">
                <a:solidFill>
                  <a:srgbClr val="244355"/>
                </a:solidFill>
                <a:latin typeface="Consolas"/>
                <a:cs typeface="Consolas"/>
              </a:rPr>
              <a:t>curl</a:t>
            </a:r>
            <a:r>
              <a:rPr sz="2667" dirty="0">
                <a:solidFill>
                  <a:srgbClr val="244355"/>
                </a:solidFill>
                <a:latin typeface="Consolas"/>
                <a:cs typeface="Consolas"/>
              </a:rPr>
              <a:t> </a:t>
            </a:r>
            <a:r>
              <a:rPr sz="2667" spc="-7" dirty="0">
                <a:solidFill>
                  <a:srgbClr val="244355"/>
                </a:solidFill>
                <a:latin typeface="Consolas"/>
                <a:cs typeface="Consolas"/>
              </a:rPr>
              <a:t>–sSL</a:t>
            </a:r>
            <a:r>
              <a:rPr sz="2667" dirty="0">
                <a:solidFill>
                  <a:srgbClr val="244355"/>
                </a:solidFill>
                <a:latin typeface="Consolas"/>
                <a:cs typeface="Consolas"/>
              </a:rPr>
              <a:t> </a:t>
            </a:r>
            <a:r>
              <a:rPr sz="2667" spc="-7" dirty="0">
                <a:solidFill>
                  <a:srgbClr val="244355"/>
                </a:solidFill>
                <a:latin typeface="Consolas"/>
                <a:cs typeface="Consolas"/>
              </a:rPr>
              <a:t>https://test.docker.com/</a:t>
            </a:r>
            <a:r>
              <a:rPr sz="2667" spc="13" dirty="0">
                <a:solidFill>
                  <a:srgbClr val="244355"/>
                </a:solidFill>
                <a:latin typeface="Consolas"/>
                <a:cs typeface="Consolas"/>
              </a:rPr>
              <a:t> </a:t>
            </a:r>
            <a:r>
              <a:rPr sz="2667" dirty="0">
                <a:solidFill>
                  <a:srgbClr val="244355"/>
                </a:solidFill>
                <a:latin typeface="Consolas"/>
                <a:cs typeface="Consolas"/>
              </a:rPr>
              <a:t>|</a:t>
            </a:r>
            <a:r>
              <a:rPr sz="2667" spc="7" dirty="0">
                <a:solidFill>
                  <a:srgbClr val="244355"/>
                </a:solidFill>
                <a:latin typeface="Consolas"/>
                <a:cs typeface="Consolas"/>
              </a:rPr>
              <a:t> </a:t>
            </a:r>
            <a:r>
              <a:rPr sz="2667" dirty="0">
                <a:solidFill>
                  <a:srgbClr val="244355"/>
                </a:solidFill>
                <a:latin typeface="Consolas"/>
                <a:cs typeface="Consolas"/>
              </a:rPr>
              <a:t>sh</a:t>
            </a:r>
            <a:endParaRPr sz="2667">
              <a:latin typeface="Consolas"/>
              <a:cs typeface="Consolas"/>
            </a:endParaRPr>
          </a:p>
          <a:p>
            <a:pPr marL="474121">
              <a:lnSpc>
                <a:spcPts val="2987"/>
              </a:lnSpc>
            </a:pPr>
            <a:r>
              <a:rPr sz="2667" spc="360" dirty="0">
                <a:solidFill>
                  <a:srgbClr val="1AAAF8"/>
                </a:solidFill>
                <a:latin typeface="Microsoft Sans Serif"/>
                <a:cs typeface="Microsoft Sans Serif"/>
              </a:rPr>
              <a:t>−</a:t>
            </a:r>
            <a:r>
              <a:rPr sz="2667" spc="360" dirty="0">
                <a:solidFill>
                  <a:srgbClr val="244355"/>
                </a:solidFill>
                <a:latin typeface="Consolas"/>
                <a:cs typeface="Consolas"/>
              </a:rPr>
              <a:t>curl</a:t>
            </a:r>
            <a:r>
              <a:rPr sz="2667" spc="40" dirty="0">
                <a:solidFill>
                  <a:srgbClr val="244355"/>
                </a:solidFill>
                <a:latin typeface="Consolas"/>
                <a:cs typeface="Consolas"/>
              </a:rPr>
              <a:t> </a:t>
            </a:r>
            <a:r>
              <a:rPr sz="2667" spc="-7" dirty="0">
                <a:solidFill>
                  <a:srgbClr val="244355"/>
                </a:solidFill>
                <a:latin typeface="Consolas"/>
                <a:cs typeface="Consolas"/>
              </a:rPr>
              <a:t>–sSL</a:t>
            </a:r>
            <a:r>
              <a:rPr sz="2667" spc="33" dirty="0">
                <a:solidFill>
                  <a:srgbClr val="244355"/>
                </a:solidFill>
                <a:latin typeface="Consolas"/>
                <a:cs typeface="Consolas"/>
              </a:rPr>
              <a:t> </a:t>
            </a:r>
            <a:r>
              <a:rPr sz="2667" spc="-7" dirty="0">
                <a:solidFill>
                  <a:srgbClr val="244355"/>
                </a:solidFill>
                <a:latin typeface="Consolas"/>
                <a:cs typeface="Consolas"/>
              </a:rPr>
              <a:t>https://experimental.docker.com/</a:t>
            </a:r>
            <a:r>
              <a:rPr sz="2667" spc="40" dirty="0">
                <a:solidFill>
                  <a:srgbClr val="244355"/>
                </a:solidFill>
                <a:latin typeface="Consolas"/>
                <a:cs typeface="Consolas"/>
              </a:rPr>
              <a:t> </a:t>
            </a:r>
            <a:r>
              <a:rPr sz="2667" dirty="0">
                <a:solidFill>
                  <a:srgbClr val="244355"/>
                </a:solidFill>
                <a:latin typeface="Consolas"/>
                <a:cs typeface="Consolas"/>
              </a:rPr>
              <a:t>|</a:t>
            </a:r>
            <a:r>
              <a:rPr sz="2667" spc="33" dirty="0">
                <a:solidFill>
                  <a:srgbClr val="244355"/>
                </a:solidFill>
                <a:latin typeface="Consolas"/>
                <a:cs typeface="Consolas"/>
              </a:rPr>
              <a:t> </a:t>
            </a:r>
            <a:r>
              <a:rPr sz="2667" spc="-713" dirty="0">
                <a:solidFill>
                  <a:srgbClr val="244355"/>
                </a:solidFill>
                <a:latin typeface="Consolas"/>
                <a:cs typeface="Consolas"/>
              </a:rPr>
              <a:t>sh</a:t>
            </a:r>
            <a:endParaRPr sz="2667">
              <a:latin typeface="Consolas"/>
              <a:cs typeface="Consolas"/>
            </a:endParaRPr>
          </a:p>
          <a:p>
            <a:pPr marL="246374" indent="-230288">
              <a:spcBef>
                <a:spcPts val="2593"/>
              </a:spcBef>
              <a:buClr>
                <a:srgbClr val="1AAAF8"/>
              </a:buClr>
              <a:buChar char="•"/>
              <a:tabLst>
                <a:tab pos="247220" algn="l"/>
              </a:tabLst>
            </a:pPr>
            <a:r>
              <a:rPr sz="25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Can</a:t>
            </a:r>
            <a:r>
              <a:rPr sz="2533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5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also</a:t>
            </a:r>
            <a:r>
              <a:rPr sz="2533" spc="5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5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manually</a:t>
            </a:r>
            <a:r>
              <a:rPr sz="2533" spc="6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533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install</a:t>
            </a:r>
            <a:r>
              <a:rPr sz="2533" spc="5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5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(see</a:t>
            </a:r>
            <a:r>
              <a:rPr sz="2533" spc="4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5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docs)</a:t>
            </a:r>
            <a:endParaRPr sz="2533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787" y="336295"/>
            <a:ext cx="5761567" cy="1208151"/>
          </a:xfrm>
          <a:prstGeom prst="rect">
            <a:avLst/>
          </a:prstGeom>
        </p:spPr>
        <p:txBody>
          <a:bodyPr vert="horz" wrap="square" lIns="0" tIns="17780" rIns="0" bIns="0" rtlCol="0" anchor="t" anchorCtr="0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3867" dirty="0"/>
              <a:t>Docker</a:t>
            </a:r>
            <a:r>
              <a:rPr sz="3867" spc="-20" dirty="0"/>
              <a:t> </a:t>
            </a:r>
            <a:r>
              <a:rPr sz="3867" dirty="0"/>
              <a:t>for Windows / Mac</a:t>
            </a:r>
            <a:endParaRPr sz="3867"/>
          </a:p>
        </p:txBody>
      </p:sp>
      <p:sp>
        <p:nvSpPr>
          <p:cNvPr id="3" name="object 3"/>
          <p:cNvSpPr txBox="1"/>
          <p:nvPr/>
        </p:nvSpPr>
        <p:spPr>
          <a:xfrm>
            <a:off x="409788" y="1415966"/>
            <a:ext cx="8218593" cy="401686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46374" indent="-230288">
              <a:spcBef>
                <a:spcPts val="140"/>
              </a:spcBef>
              <a:buClr>
                <a:srgbClr val="1AAAF8"/>
              </a:buClr>
              <a:buChar char="•"/>
              <a:tabLst>
                <a:tab pos="247220" algn="l"/>
              </a:tabLst>
            </a:pPr>
            <a:r>
              <a:rPr sz="22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Currently</a:t>
            </a:r>
            <a:r>
              <a:rPr sz="2267" spc="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2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in</a:t>
            </a:r>
            <a:r>
              <a:rPr sz="2267" spc="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2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public</a:t>
            </a:r>
            <a:r>
              <a:rPr sz="2267" dirty="0">
                <a:solidFill>
                  <a:srgbClr val="244355"/>
                </a:solidFill>
                <a:latin typeface="Microsoft Sans Serif"/>
                <a:cs typeface="Microsoft Sans Serif"/>
              </a:rPr>
              <a:t> beta</a:t>
            </a:r>
            <a:endParaRPr sz="2267">
              <a:latin typeface="Microsoft Sans Serif"/>
              <a:cs typeface="Microsoft Sans Serif"/>
            </a:endParaRPr>
          </a:p>
          <a:p>
            <a:pPr>
              <a:spcBef>
                <a:spcPts val="60"/>
              </a:spcBef>
              <a:buClr>
                <a:srgbClr val="1AAAF8"/>
              </a:buClr>
              <a:buFont typeface="Microsoft Sans Serif"/>
              <a:buChar char="•"/>
            </a:pPr>
            <a:endParaRPr sz="2800">
              <a:latin typeface="Microsoft Sans Serif"/>
              <a:cs typeface="Microsoft Sans Serif"/>
            </a:endParaRPr>
          </a:p>
          <a:p>
            <a:pPr marL="246374" indent="-230288">
              <a:buClr>
                <a:srgbClr val="1AAAF8"/>
              </a:buClr>
              <a:buChar char="•"/>
              <a:tabLst>
                <a:tab pos="247220" algn="l"/>
              </a:tabLst>
            </a:pPr>
            <a:r>
              <a:rPr sz="2267" dirty="0">
                <a:solidFill>
                  <a:srgbClr val="244355"/>
                </a:solidFill>
                <a:latin typeface="Microsoft Sans Serif"/>
                <a:cs typeface="Microsoft Sans Serif"/>
              </a:rPr>
              <a:t>Easy</a:t>
            </a:r>
            <a:r>
              <a:rPr sz="2267" spc="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2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to</a:t>
            </a:r>
            <a:r>
              <a:rPr sz="2267" spc="4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2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install: </a:t>
            </a:r>
            <a:r>
              <a:rPr sz="2267" dirty="0">
                <a:solidFill>
                  <a:srgbClr val="244355"/>
                </a:solidFill>
                <a:latin typeface="Microsoft Sans Serif"/>
                <a:cs typeface="Microsoft Sans Serif"/>
              </a:rPr>
              <a:t>Get</a:t>
            </a:r>
            <a:r>
              <a:rPr sz="2267" spc="4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267" dirty="0">
                <a:solidFill>
                  <a:srgbClr val="244355"/>
                </a:solidFill>
                <a:latin typeface="Microsoft Sans Serif"/>
                <a:cs typeface="Microsoft Sans Serif"/>
              </a:rPr>
              <a:t>up</a:t>
            </a:r>
            <a:r>
              <a:rPr sz="2267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267" dirty="0">
                <a:solidFill>
                  <a:srgbClr val="244355"/>
                </a:solidFill>
                <a:latin typeface="Microsoft Sans Serif"/>
                <a:cs typeface="Microsoft Sans Serif"/>
              </a:rPr>
              <a:t>and</a:t>
            </a:r>
            <a:r>
              <a:rPr sz="2267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267" dirty="0">
                <a:solidFill>
                  <a:srgbClr val="244355"/>
                </a:solidFill>
                <a:latin typeface="Microsoft Sans Serif"/>
                <a:cs typeface="Microsoft Sans Serif"/>
              </a:rPr>
              <a:t>running</a:t>
            </a:r>
            <a:r>
              <a:rPr sz="2267" spc="4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267" dirty="0">
                <a:solidFill>
                  <a:srgbClr val="244355"/>
                </a:solidFill>
                <a:latin typeface="Microsoft Sans Serif"/>
                <a:cs typeface="Microsoft Sans Serif"/>
              </a:rPr>
              <a:t>on</a:t>
            </a:r>
            <a:r>
              <a:rPr sz="2267" spc="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267" dirty="0">
                <a:solidFill>
                  <a:srgbClr val="244355"/>
                </a:solidFill>
                <a:latin typeface="Microsoft Sans Serif"/>
                <a:cs typeface="Microsoft Sans Serif"/>
              </a:rPr>
              <a:t>Docker</a:t>
            </a:r>
            <a:r>
              <a:rPr sz="2267" spc="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2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in</a:t>
            </a:r>
            <a:r>
              <a:rPr sz="2267" spc="2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2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minutes</a:t>
            </a:r>
            <a:endParaRPr sz="2267">
              <a:latin typeface="Microsoft Sans Serif"/>
              <a:cs typeface="Microsoft Sans Serif"/>
            </a:endParaRPr>
          </a:p>
          <a:p>
            <a:pPr>
              <a:spcBef>
                <a:spcPts val="47"/>
              </a:spcBef>
              <a:buClr>
                <a:srgbClr val="1AAAF8"/>
              </a:buClr>
              <a:buFont typeface="Microsoft Sans Serif"/>
              <a:buChar char="•"/>
            </a:pPr>
            <a:endParaRPr sz="2800">
              <a:latin typeface="Microsoft Sans Serif"/>
              <a:cs typeface="Microsoft Sans Serif"/>
            </a:endParaRPr>
          </a:p>
          <a:p>
            <a:pPr marL="246374" indent="-230288">
              <a:spcBef>
                <a:spcPts val="7"/>
              </a:spcBef>
              <a:buClr>
                <a:srgbClr val="1AAAF8"/>
              </a:buClr>
              <a:buChar char="•"/>
              <a:tabLst>
                <a:tab pos="247220" algn="l"/>
              </a:tabLst>
            </a:pPr>
            <a:r>
              <a:rPr sz="2267" dirty="0">
                <a:solidFill>
                  <a:srgbClr val="244355"/>
                </a:solidFill>
                <a:latin typeface="Microsoft Sans Serif"/>
                <a:cs typeface="Microsoft Sans Serif"/>
              </a:rPr>
              <a:t>Leverages</a:t>
            </a:r>
            <a:r>
              <a:rPr sz="2267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2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Hyper-V</a:t>
            </a:r>
            <a:r>
              <a:rPr sz="2267" spc="4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2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(Windows)</a:t>
            </a:r>
            <a:r>
              <a:rPr sz="2267" spc="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267" dirty="0">
                <a:solidFill>
                  <a:srgbClr val="244355"/>
                </a:solidFill>
                <a:latin typeface="Microsoft Sans Serif"/>
                <a:cs typeface="Microsoft Sans Serif"/>
              </a:rPr>
              <a:t>or</a:t>
            </a:r>
            <a:r>
              <a:rPr sz="2267" spc="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267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xhyv</a:t>
            </a:r>
            <a:r>
              <a:rPr sz="2267" spc="7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267" dirty="0">
                <a:solidFill>
                  <a:srgbClr val="244355"/>
                </a:solidFill>
                <a:latin typeface="Microsoft Sans Serif"/>
                <a:cs typeface="Microsoft Sans Serif"/>
              </a:rPr>
              <a:t>(Mac)</a:t>
            </a:r>
            <a:endParaRPr sz="2267">
              <a:latin typeface="Microsoft Sans Serif"/>
              <a:cs typeface="Microsoft Sans Serif"/>
            </a:endParaRPr>
          </a:p>
          <a:p>
            <a:pPr marL="474121">
              <a:spcBef>
                <a:spcPts val="1773"/>
              </a:spcBef>
            </a:pPr>
            <a:r>
              <a:rPr sz="1867" spc="540" dirty="0">
                <a:solidFill>
                  <a:srgbClr val="1AAAF8"/>
                </a:solidFill>
                <a:latin typeface="Microsoft Sans Serif"/>
                <a:cs typeface="Microsoft Sans Serif"/>
              </a:rPr>
              <a:t>–</a:t>
            </a:r>
            <a:r>
              <a:rPr sz="1867" spc="200" dirty="0">
                <a:solidFill>
                  <a:srgbClr val="1AAAF8"/>
                </a:solidFill>
                <a:latin typeface="Microsoft Sans Serif"/>
                <a:cs typeface="Microsoft Sans Serif"/>
              </a:rPr>
              <a:t> </a:t>
            </a:r>
            <a:r>
              <a:rPr sz="1867" dirty="0">
                <a:solidFill>
                  <a:srgbClr val="244355"/>
                </a:solidFill>
                <a:latin typeface="Microsoft Sans Serif"/>
                <a:cs typeface="Microsoft Sans Serif"/>
              </a:rPr>
              <a:t>Docker</a:t>
            </a:r>
            <a:r>
              <a:rPr sz="1867" spc="-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1867" dirty="0">
                <a:solidFill>
                  <a:srgbClr val="244355"/>
                </a:solidFill>
                <a:latin typeface="Microsoft Sans Serif"/>
                <a:cs typeface="Microsoft Sans Serif"/>
              </a:rPr>
              <a:t>for</a:t>
            </a:r>
            <a:r>
              <a:rPr sz="18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1867" dirty="0">
                <a:solidFill>
                  <a:srgbClr val="244355"/>
                </a:solidFill>
                <a:latin typeface="Microsoft Sans Serif"/>
                <a:cs typeface="Microsoft Sans Serif"/>
              </a:rPr>
              <a:t>Windows</a:t>
            </a:r>
            <a:r>
              <a:rPr sz="1867" spc="-2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1867" dirty="0">
                <a:solidFill>
                  <a:srgbClr val="244355"/>
                </a:solidFill>
                <a:latin typeface="Microsoft Sans Serif"/>
                <a:cs typeface="Microsoft Sans Serif"/>
              </a:rPr>
              <a:t>requires</a:t>
            </a:r>
            <a:r>
              <a:rPr sz="1867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1867" dirty="0">
                <a:solidFill>
                  <a:srgbClr val="244355"/>
                </a:solidFill>
                <a:latin typeface="Microsoft Sans Serif"/>
                <a:cs typeface="Microsoft Sans Serif"/>
              </a:rPr>
              <a:t>Windows</a:t>
            </a:r>
            <a:r>
              <a:rPr sz="1867" spc="-2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1867" dirty="0">
                <a:solidFill>
                  <a:srgbClr val="244355"/>
                </a:solidFill>
                <a:latin typeface="Microsoft Sans Serif"/>
                <a:cs typeface="Microsoft Sans Serif"/>
              </a:rPr>
              <a:t>Pro</a:t>
            </a:r>
            <a:r>
              <a:rPr sz="1867" spc="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1867" dirty="0">
                <a:solidFill>
                  <a:srgbClr val="244355"/>
                </a:solidFill>
                <a:latin typeface="Microsoft Sans Serif"/>
                <a:cs typeface="Microsoft Sans Serif"/>
              </a:rPr>
              <a:t>10,</a:t>
            </a:r>
            <a:r>
              <a:rPr sz="18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1867" dirty="0">
                <a:solidFill>
                  <a:srgbClr val="244355"/>
                </a:solidFill>
                <a:latin typeface="Microsoft Sans Serif"/>
                <a:cs typeface="Microsoft Sans Serif"/>
              </a:rPr>
              <a:t>Enterprise,</a:t>
            </a:r>
            <a:r>
              <a:rPr sz="1867" spc="-5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1867" dirty="0">
                <a:solidFill>
                  <a:srgbClr val="244355"/>
                </a:solidFill>
                <a:latin typeface="Microsoft Sans Serif"/>
                <a:cs typeface="Microsoft Sans Serif"/>
              </a:rPr>
              <a:t>or</a:t>
            </a:r>
            <a:r>
              <a:rPr sz="1867" spc="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1867" dirty="0">
                <a:solidFill>
                  <a:srgbClr val="244355"/>
                </a:solidFill>
                <a:latin typeface="Microsoft Sans Serif"/>
                <a:cs typeface="Microsoft Sans Serif"/>
              </a:rPr>
              <a:t>Education</a:t>
            </a:r>
            <a:endParaRPr sz="1867">
              <a:latin typeface="Microsoft Sans Serif"/>
              <a:cs typeface="Microsoft Sans Serif"/>
            </a:endParaRPr>
          </a:p>
          <a:p>
            <a:pPr>
              <a:spcBef>
                <a:spcPts val="47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246374" indent="-230288">
              <a:buClr>
                <a:srgbClr val="1AAAF8"/>
              </a:buClr>
              <a:buChar char="•"/>
              <a:tabLst>
                <a:tab pos="247220" algn="l"/>
              </a:tabLst>
            </a:pPr>
            <a:r>
              <a:rPr sz="22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Full</a:t>
            </a:r>
            <a:r>
              <a:rPr sz="2267" spc="-1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267" dirty="0">
                <a:solidFill>
                  <a:srgbClr val="244355"/>
                </a:solidFill>
                <a:latin typeface="Microsoft Sans Serif"/>
                <a:cs typeface="Microsoft Sans Serif"/>
              </a:rPr>
              <a:t>API</a:t>
            </a:r>
            <a:r>
              <a:rPr sz="2267" spc="2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267" dirty="0">
                <a:solidFill>
                  <a:srgbClr val="244355"/>
                </a:solidFill>
                <a:latin typeface="Microsoft Sans Serif"/>
                <a:cs typeface="Microsoft Sans Serif"/>
              </a:rPr>
              <a:t>/</a:t>
            </a:r>
            <a:r>
              <a:rPr sz="2267" spc="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267" dirty="0">
                <a:solidFill>
                  <a:srgbClr val="244355"/>
                </a:solidFill>
                <a:latin typeface="Microsoft Sans Serif"/>
                <a:cs typeface="Microsoft Sans Serif"/>
              </a:rPr>
              <a:t>CLI</a:t>
            </a:r>
            <a:r>
              <a:rPr sz="2267" spc="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2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compatibility</a:t>
            </a:r>
            <a:endParaRPr sz="2267">
              <a:latin typeface="Microsoft Sans Serif"/>
              <a:cs typeface="Microsoft Sans Serif"/>
            </a:endParaRPr>
          </a:p>
          <a:p>
            <a:pPr>
              <a:spcBef>
                <a:spcPts val="47"/>
              </a:spcBef>
              <a:buClr>
                <a:srgbClr val="1AAAF8"/>
              </a:buClr>
              <a:buFont typeface="Microsoft Sans Serif"/>
              <a:buChar char="•"/>
            </a:pPr>
            <a:endParaRPr sz="2800">
              <a:latin typeface="Microsoft Sans Serif"/>
              <a:cs typeface="Microsoft Sans Serif"/>
            </a:endParaRPr>
          </a:p>
          <a:p>
            <a:pPr marL="246374" indent="-230288">
              <a:buClr>
                <a:srgbClr val="1AAAF8"/>
              </a:buClr>
              <a:buChar char="•"/>
              <a:tabLst>
                <a:tab pos="247220" algn="l"/>
              </a:tabLst>
            </a:pPr>
            <a:r>
              <a:rPr sz="22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OS</a:t>
            </a:r>
            <a:r>
              <a:rPr sz="2267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2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integration</a:t>
            </a:r>
            <a:r>
              <a:rPr sz="2267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2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for</a:t>
            </a:r>
            <a:r>
              <a:rPr sz="2267" spc="2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267" dirty="0">
                <a:solidFill>
                  <a:srgbClr val="244355"/>
                </a:solidFill>
                <a:latin typeface="Microsoft Sans Serif"/>
                <a:cs typeface="Microsoft Sans Serif"/>
              </a:rPr>
              <a:t>increased</a:t>
            </a:r>
            <a:r>
              <a:rPr sz="2267" spc="2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2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stability</a:t>
            </a:r>
            <a:r>
              <a:rPr sz="2267" spc="2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267" dirty="0">
                <a:solidFill>
                  <a:srgbClr val="244355"/>
                </a:solidFill>
                <a:latin typeface="Microsoft Sans Serif"/>
                <a:cs typeface="Microsoft Sans Serif"/>
              </a:rPr>
              <a:t>and</a:t>
            </a:r>
            <a:r>
              <a:rPr sz="2267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267" dirty="0">
                <a:solidFill>
                  <a:srgbClr val="244355"/>
                </a:solidFill>
                <a:latin typeface="Microsoft Sans Serif"/>
                <a:cs typeface="Microsoft Sans Serif"/>
              </a:rPr>
              <a:t>speed</a:t>
            </a:r>
            <a:endParaRPr sz="226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787" y="336295"/>
            <a:ext cx="5168053" cy="1208151"/>
          </a:xfrm>
          <a:prstGeom prst="rect">
            <a:avLst/>
          </a:prstGeom>
        </p:spPr>
        <p:txBody>
          <a:bodyPr vert="horz" wrap="square" lIns="0" tIns="17780" rIns="0" bIns="0" rtlCol="0" anchor="t" anchorCtr="0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3867" dirty="0"/>
              <a:t>Docker</a:t>
            </a:r>
            <a:r>
              <a:rPr sz="3867" spc="-20" dirty="0"/>
              <a:t> </a:t>
            </a:r>
            <a:r>
              <a:rPr sz="3867" dirty="0"/>
              <a:t>for</a:t>
            </a:r>
            <a:r>
              <a:rPr sz="3867" spc="-207" dirty="0"/>
              <a:t> </a:t>
            </a:r>
            <a:r>
              <a:rPr sz="3867" dirty="0"/>
              <a:t>Azure /</a:t>
            </a:r>
            <a:r>
              <a:rPr sz="3867" spc="-200" dirty="0"/>
              <a:t> </a:t>
            </a:r>
            <a:r>
              <a:rPr sz="3867" spc="-53" dirty="0"/>
              <a:t>AWS</a:t>
            </a:r>
            <a:endParaRPr sz="3867"/>
          </a:p>
        </p:txBody>
      </p:sp>
      <p:sp>
        <p:nvSpPr>
          <p:cNvPr id="3" name="object 3"/>
          <p:cNvSpPr txBox="1"/>
          <p:nvPr/>
        </p:nvSpPr>
        <p:spPr>
          <a:xfrm>
            <a:off x="409787" y="1784365"/>
            <a:ext cx="8336280" cy="3897776"/>
          </a:xfrm>
          <a:prstGeom prst="rect">
            <a:avLst/>
          </a:prstGeom>
        </p:spPr>
        <p:txBody>
          <a:bodyPr vert="horz" wrap="square" lIns="0" tIns="52493" rIns="0" bIns="0" rtlCol="0">
            <a:spAutoFit/>
          </a:bodyPr>
          <a:lstStyle/>
          <a:p>
            <a:pPr marL="246374" indent="-230288">
              <a:spcBef>
                <a:spcPts val="413"/>
              </a:spcBef>
              <a:buClr>
                <a:srgbClr val="1AAAF8"/>
              </a:buClr>
              <a:buChar char="•"/>
              <a:tabLst>
                <a:tab pos="247220" algn="l"/>
              </a:tabLst>
            </a:pP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Currently</a:t>
            </a:r>
            <a:r>
              <a:rPr sz="2667" spc="-4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in</a:t>
            </a:r>
            <a:r>
              <a:rPr sz="2667" spc="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private</a:t>
            </a:r>
            <a:r>
              <a:rPr sz="2667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beta</a:t>
            </a:r>
            <a:endParaRPr sz="2667">
              <a:latin typeface="Microsoft Sans Serif"/>
              <a:cs typeface="Microsoft Sans Serif"/>
            </a:endParaRPr>
          </a:p>
          <a:p>
            <a:pPr marL="474121">
              <a:spcBef>
                <a:spcPts val="253"/>
              </a:spcBef>
            </a:pPr>
            <a:r>
              <a:rPr sz="2400" spc="693" dirty="0">
                <a:solidFill>
                  <a:srgbClr val="1AAAF8"/>
                </a:solidFill>
                <a:latin typeface="Microsoft Sans Serif"/>
                <a:cs typeface="Microsoft Sans Serif"/>
                <a:hlinkClick r:id="rId2"/>
              </a:rPr>
              <a:t>–</a:t>
            </a:r>
            <a:r>
              <a:rPr sz="2400" spc="-233" dirty="0">
                <a:solidFill>
                  <a:srgbClr val="1AAAF8"/>
                </a:solidFill>
                <a:latin typeface="Microsoft Sans Serif"/>
                <a:cs typeface="Microsoft Sans Serif"/>
                <a:hlinkClick r:id="rId2"/>
              </a:rPr>
              <a:t> </a:t>
            </a:r>
            <a:r>
              <a:rPr sz="2400" u="heavy" dirty="0">
                <a:solidFill>
                  <a:srgbClr val="1AAAF8"/>
                </a:solidFill>
                <a:uFill>
                  <a:solidFill>
                    <a:srgbClr val="1AAAF8"/>
                  </a:solidFill>
                </a:uFill>
                <a:latin typeface="Microsoft Sans Serif"/>
                <a:cs typeface="Microsoft Sans Serif"/>
                <a:hlinkClick r:id="rId2"/>
              </a:rPr>
              <a:t>https:/</a:t>
            </a:r>
            <a:r>
              <a:rPr sz="2400" u="heavy" spc="7" dirty="0">
                <a:solidFill>
                  <a:srgbClr val="1AAAF8"/>
                </a:solidFill>
                <a:uFill>
                  <a:solidFill>
                    <a:srgbClr val="1AAAF8"/>
                  </a:solidFill>
                </a:uFill>
                <a:latin typeface="Microsoft Sans Serif"/>
                <a:cs typeface="Microsoft Sans Serif"/>
                <a:hlinkClick r:id="rId2"/>
              </a:rPr>
              <a:t>/</a:t>
            </a:r>
            <a:r>
              <a:rPr sz="2400" u="heavy" spc="-7" dirty="0">
                <a:solidFill>
                  <a:srgbClr val="1AAAF8"/>
                </a:solidFill>
                <a:uFill>
                  <a:solidFill>
                    <a:srgbClr val="1AAAF8"/>
                  </a:solidFill>
                </a:uFill>
                <a:latin typeface="Microsoft Sans Serif"/>
                <a:cs typeface="Microsoft Sans Serif"/>
                <a:hlinkClick r:id="rId2"/>
              </a:rPr>
              <a:t>b</a:t>
            </a:r>
            <a:r>
              <a:rPr sz="2400" u="heavy" spc="-20" dirty="0">
                <a:solidFill>
                  <a:srgbClr val="1AAAF8"/>
                </a:solidFill>
                <a:uFill>
                  <a:solidFill>
                    <a:srgbClr val="1AAAF8"/>
                  </a:solidFill>
                </a:uFill>
                <a:latin typeface="Microsoft Sans Serif"/>
                <a:cs typeface="Microsoft Sans Serif"/>
                <a:hlinkClick r:id="rId2"/>
              </a:rPr>
              <a:t>e</a:t>
            </a:r>
            <a:r>
              <a:rPr sz="2400" u="heavy" dirty="0">
                <a:solidFill>
                  <a:srgbClr val="1AAAF8"/>
                </a:solidFill>
                <a:uFill>
                  <a:solidFill>
                    <a:srgbClr val="1AAAF8"/>
                  </a:solidFill>
                </a:uFill>
                <a:latin typeface="Microsoft Sans Serif"/>
                <a:cs typeface="Microsoft Sans Serif"/>
                <a:hlinkClick r:id="rId2"/>
              </a:rPr>
              <a:t>ta.d</a:t>
            </a:r>
            <a:r>
              <a:rPr sz="2400" u="heavy" spc="-20" dirty="0">
                <a:solidFill>
                  <a:srgbClr val="1AAAF8"/>
                </a:solidFill>
                <a:uFill>
                  <a:solidFill>
                    <a:srgbClr val="1AAAF8"/>
                  </a:solidFill>
                </a:uFill>
                <a:latin typeface="Microsoft Sans Serif"/>
                <a:cs typeface="Microsoft Sans Serif"/>
                <a:hlinkClick r:id="rId2"/>
              </a:rPr>
              <a:t>o</a:t>
            </a:r>
            <a:r>
              <a:rPr sz="2400" u="heavy" dirty="0">
                <a:solidFill>
                  <a:srgbClr val="1AAAF8"/>
                </a:solidFill>
                <a:uFill>
                  <a:solidFill>
                    <a:srgbClr val="1AAAF8"/>
                  </a:solidFill>
                </a:uFill>
                <a:latin typeface="Microsoft Sans Serif"/>
                <a:cs typeface="Microsoft Sans Serif"/>
                <a:hlinkClick r:id="rId2"/>
              </a:rPr>
              <a:t>cke</a:t>
            </a:r>
            <a:r>
              <a:rPr sz="2400" u="heavy" spc="-140" dirty="0">
                <a:solidFill>
                  <a:srgbClr val="1AAAF8"/>
                </a:solidFill>
                <a:uFill>
                  <a:solidFill>
                    <a:srgbClr val="1AAAF8"/>
                  </a:solidFill>
                </a:uFill>
                <a:latin typeface="Microsoft Sans Serif"/>
                <a:cs typeface="Microsoft Sans Serif"/>
                <a:hlinkClick r:id="rId2"/>
              </a:rPr>
              <a:t>r</a:t>
            </a:r>
            <a:r>
              <a:rPr sz="2400" u="heavy" dirty="0">
                <a:solidFill>
                  <a:srgbClr val="1AAAF8"/>
                </a:solidFill>
                <a:uFill>
                  <a:solidFill>
                    <a:srgbClr val="1AAAF8"/>
                  </a:solidFill>
                </a:uFill>
                <a:latin typeface="Microsoft Sans Serif"/>
                <a:cs typeface="Microsoft Sans Serif"/>
                <a:hlinkClick r:id="rId2"/>
              </a:rPr>
              <a:t>.com/</a:t>
            </a:r>
            <a:endParaRPr sz="2400">
              <a:latin typeface="Microsoft Sans Serif"/>
              <a:cs typeface="Microsoft Sans Serif"/>
            </a:endParaRPr>
          </a:p>
          <a:p>
            <a:pPr>
              <a:spcBef>
                <a:spcPts val="13"/>
              </a:spcBef>
            </a:pPr>
            <a:endParaRPr sz="3400">
              <a:latin typeface="Microsoft Sans Serif"/>
              <a:cs typeface="Microsoft Sans Serif"/>
            </a:endParaRPr>
          </a:p>
          <a:p>
            <a:pPr marL="246374" indent="-230288">
              <a:buClr>
                <a:srgbClr val="1AAAF8"/>
              </a:buClr>
              <a:buChar char="•"/>
              <a:tabLst>
                <a:tab pos="247220" algn="l"/>
              </a:tabLst>
            </a:pP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Easily</a:t>
            </a:r>
            <a:r>
              <a:rPr sz="2667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deploy Docker</a:t>
            </a:r>
            <a:r>
              <a:rPr sz="2667" spc="-2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1.12</a:t>
            </a:r>
            <a:r>
              <a:rPr sz="2667" spc="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Swarm</a:t>
            </a:r>
            <a:r>
              <a:rPr sz="2667" spc="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clusters</a:t>
            </a:r>
            <a:r>
              <a:rPr sz="2667" spc="-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(Linux)</a:t>
            </a:r>
            <a:endParaRPr sz="2667">
              <a:latin typeface="Microsoft Sans Serif"/>
              <a:cs typeface="Microsoft Sans Serif"/>
            </a:endParaRPr>
          </a:p>
          <a:p>
            <a:pPr>
              <a:spcBef>
                <a:spcPts val="27"/>
              </a:spcBef>
              <a:buClr>
                <a:srgbClr val="1AAAF8"/>
              </a:buClr>
              <a:buFont typeface="Microsoft Sans Serif"/>
              <a:buChar char="•"/>
            </a:pPr>
            <a:endParaRPr sz="4133">
              <a:latin typeface="Microsoft Sans Serif"/>
              <a:cs typeface="Microsoft Sans Serif"/>
            </a:endParaRPr>
          </a:p>
          <a:p>
            <a:pPr marL="246374" indent="-230288">
              <a:buClr>
                <a:srgbClr val="1AAAF8"/>
              </a:buClr>
              <a:buChar char="•"/>
              <a:tabLst>
                <a:tab pos="247220" algn="l"/>
              </a:tabLst>
            </a:pP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Scale</a:t>
            </a:r>
            <a:r>
              <a:rPr sz="2667" spc="2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up and</a:t>
            </a:r>
            <a:r>
              <a:rPr sz="2667" spc="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down</a:t>
            </a:r>
            <a:r>
              <a:rPr sz="2667" spc="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easily</a:t>
            </a:r>
            <a:endParaRPr sz="2667">
              <a:latin typeface="Microsoft Sans Serif"/>
              <a:cs typeface="Microsoft Sans Serif"/>
            </a:endParaRPr>
          </a:p>
          <a:p>
            <a:pPr>
              <a:spcBef>
                <a:spcPts val="13"/>
              </a:spcBef>
              <a:buClr>
                <a:srgbClr val="1AAAF8"/>
              </a:buClr>
              <a:buFont typeface="Microsoft Sans Serif"/>
              <a:buChar char="•"/>
            </a:pPr>
            <a:endParaRPr sz="4133">
              <a:latin typeface="Microsoft Sans Serif"/>
              <a:cs typeface="Microsoft Sans Serif"/>
            </a:endParaRPr>
          </a:p>
          <a:p>
            <a:pPr marL="246374" indent="-230288">
              <a:buClr>
                <a:srgbClr val="1AAAF8"/>
              </a:buClr>
              <a:buChar char="•"/>
              <a:tabLst>
                <a:tab pos="247220" algn="l"/>
              </a:tabLst>
            </a:pP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Integrate</a:t>
            </a:r>
            <a:r>
              <a:rPr sz="2667" spc="-2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with</a:t>
            </a:r>
            <a:r>
              <a:rPr sz="2667" spc="4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underlying</a:t>
            </a:r>
            <a:r>
              <a:rPr sz="2667" spc="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platform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(i.e.</a:t>
            </a:r>
            <a:r>
              <a:rPr sz="2667" spc="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load</a:t>
            </a:r>
            <a:r>
              <a:rPr sz="2667" spc="4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balancers)</a:t>
            </a:r>
            <a:endParaRPr sz="266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E8F5A39-83CB-4EE1-6EE1-04341467B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spc="-7" dirty="0">
                <a:solidFill>
                  <a:srgbClr val="FFFFFF"/>
                </a:solidFill>
              </a:rPr>
              <a:t>Containers</a:t>
            </a:r>
            <a:r>
              <a:rPr lang="en-US" sz="6000" spc="73" dirty="0">
                <a:solidFill>
                  <a:srgbClr val="FFFFFF"/>
                </a:solidFill>
              </a:rPr>
              <a:t> </a:t>
            </a:r>
            <a:r>
              <a:rPr lang="en-US" sz="6000" spc="-7" dirty="0">
                <a:solidFill>
                  <a:srgbClr val="FFFFFF"/>
                </a:solidFill>
              </a:rPr>
              <a:t>are</a:t>
            </a:r>
            <a:r>
              <a:rPr lang="en-US" sz="6000" spc="53" dirty="0">
                <a:solidFill>
                  <a:srgbClr val="FFFFFF"/>
                </a:solidFill>
              </a:rPr>
              <a:t> </a:t>
            </a:r>
            <a:r>
              <a:rPr lang="en-US" sz="6000" spc="-7" dirty="0">
                <a:solidFill>
                  <a:srgbClr val="FFFFFF"/>
                </a:solidFill>
              </a:rPr>
              <a:t>not</a:t>
            </a:r>
            <a:r>
              <a:rPr lang="en-US" sz="6000" spc="27" dirty="0">
                <a:solidFill>
                  <a:srgbClr val="FFFFFF"/>
                </a:solidFill>
              </a:rPr>
              <a:t> </a:t>
            </a:r>
            <a:r>
              <a:rPr lang="en-US" sz="6000" spc="-7" dirty="0">
                <a:solidFill>
                  <a:srgbClr val="FFFFFF"/>
                </a:solidFill>
              </a:rPr>
              <a:t>VMs</a:t>
            </a:r>
            <a:endParaRPr lang="en-US" dirty="0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B855DBBC-25C3-164C-10AE-BD3A24F25E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BCBF0-E205-913F-8DC7-1F8BAFC1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11B04-11C5-E1DF-B285-2769FC9E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C1666-296E-418A-1023-BAA91FB4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05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1194817"/>
            <a:ext cx="14020800" cy="1271288"/>
          </a:xfrm>
          <a:prstGeom prst="rect">
            <a:avLst/>
          </a:prstGeom>
        </p:spPr>
        <p:txBody>
          <a:bodyPr vert="horz" wrap="square" lIns="0" tIns="90593" rIns="0" bIns="0" rtlCol="0" anchor="t" anchorCtr="0">
            <a:spAutoFit/>
          </a:bodyPr>
          <a:lstStyle/>
          <a:p>
            <a:pPr marL="16933" marR="6773">
              <a:lnSpc>
                <a:spcPts val="4613"/>
              </a:lnSpc>
              <a:spcBef>
                <a:spcPts val="713"/>
              </a:spcBef>
            </a:pPr>
            <a:r>
              <a:rPr dirty="0"/>
              <a:t>Docker +</a:t>
            </a:r>
            <a:r>
              <a:rPr spc="20" dirty="0"/>
              <a:t> </a:t>
            </a:r>
            <a:r>
              <a:rPr spc="-7" dirty="0"/>
              <a:t>Windows</a:t>
            </a:r>
            <a:r>
              <a:rPr spc="20" dirty="0"/>
              <a:t> </a:t>
            </a:r>
            <a:r>
              <a:rPr dirty="0"/>
              <a:t>Server</a:t>
            </a:r>
            <a:r>
              <a:rPr spc="-7" dirty="0"/>
              <a:t> </a:t>
            </a:r>
            <a:r>
              <a:rPr dirty="0"/>
              <a:t>=</a:t>
            </a:r>
            <a:r>
              <a:rPr spc="40" dirty="0"/>
              <a:t> </a:t>
            </a:r>
            <a:r>
              <a:rPr spc="-7" dirty="0"/>
              <a:t>Windows </a:t>
            </a:r>
            <a:r>
              <a:rPr spc="-1113" dirty="0"/>
              <a:t> </a:t>
            </a:r>
            <a:r>
              <a:rPr spc="-7" dirty="0"/>
              <a:t>Containers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9134" y="1481835"/>
            <a:ext cx="4352713" cy="807913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6374" marR="6773" indent="-230288">
              <a:lnSpc>
                <a:spcPts val="2880"/>
              </a:lnSpc>
              <a:spcBef>
                <a:spcPts val="500"/>
              </a:spcBef>
              <a:buChar char="•"/>
              <a:tabLst>
                <a:tab pos="247220" algn="l"/>
              </a:tabLst>
            </a:pP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Native</a:t>
            </a:r>
            <a:r>
              <a:rPr sz="2667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Windows</a:t>
            </a:r>
            <a:r>
              <a:rPr sz="2667" spc="-4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containers </a:t>
            </a:r>
            <a:r>
              <a:rPr sz="2667" spc="-68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powered</a:t>
            </a:r>
            <a:r>
              <a:rPr sz="2667" spc="-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by</a:t>
            </a:r>
            <a:r>
              <a:rPr sz="2667" spc="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Docker</a:t>
            </a:r>
            <a:r>
              <a:rPr sz="2667" spc="-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Engine</a:t>
            </a:r>
            <a:endParaRPr sz="2667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9134" y="2417065"/>
            <a:ext cx="5576993" cy="3814057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6374" marR="445336" indent="-230288">
              <a:lnSpc>
                <a:spcPts val="2880"/>
              </a:lnSpc>
              <a:spcBef>
                <a:spcPts val="500"/>
              </a:spcBef>
              <a:buChar char="•"/>
              <a:tabLst>
                <a:tab pos="247220" algn="l"/>
              </a:tabLst>
            </a:pP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Windows</a:t>
            </a:r>
            <a:r>
              <a:rPr sz="2667" spc="-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kernel</a:t>
            </a:r>
            <a:r>
              <a:rPr sz="2667" spc="-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engineered</a:t>
            </a:r>
            <a:r>
              <a:rPr sz="2667" spc="-5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with </a:t>
            </a:r>
            <a:r>
              <a:rPr sz="2667" spc="-68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new</a:t>
            </a:r>
            <a:r>
              <a:rPr sz="2667" spc="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primitives</a:t>
            </a:r>
            <a:r>
              <a:rPr sz="2667" spc="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to support </a:t>
            </a:r>
            <a:r>
              <a:rPr sz="2667" spc="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containers</a:t>
            </a:r>
            <a:endParaRPr sz="2667">
              <a:latin typeface="Microsoft Sans Serif"/>
              <a:cs typeface="Microsoft Sans Serif"/>
            </a:endParaRPr>
          </a:p>
          <a:p>
            <a:pPr marL="246374" marR="6773" indent="-230288">
              <a:lnSpc>
                <a:spcPts val="2880"/>
              </a:lnSpc>
              <a:spcBef>
                <a:spcPts val="1600"/>
              </a:spcBef>
              <a:buChar char="•"/>
              <a:tabLst>
                <a:tab pos="247220" algn="l"/>
              </a:tabLst>
            </a:pP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Deep</a:t>
            </a:r>
            <a:r>
              <a:rPr sz="2667" spc="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integration with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 2+</a:t>
            </a:r>
            <a:r>
              <a:rPr sz="2667" spc="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years of </a:t>
            </a:r>
            <a:r>
              <a:rPr sz="2667" spc="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engineering</a:t>
            </a:r>
            <a:r>
              <a:rPr sz="2667" spc="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collaboration</a:t>
            </a:r>
            <a:r>
              <a:rPr sz="2667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in</a:t>
            </a:r>
            <a:r>
              <a:rPr sz="2667" spc="5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Docker </a:t>
            </a:r>
            <a:r>
              <a:rPr sz="2667" spc="-69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Engine</a:t>
            </a:r>
            <a:r>
              <a:rPr sz="2667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and Windows</a:t>
            </a: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Server</a:t>
            </a:r>
            <a:endParaRPr sz="2667">
              <a:latin typeface="Microsoft Sans Serif"/>
              <a:cs typeface="Microsoft Sans Serif"/>
            </a:endParaRPr>
          </a:p>
          <a:p>
            <a:pPr marL="246374" marR="564713" indent="-230288">
              <a:lnSpc>
                <a:spcPct val="90000"/>
              </a:lnSpc>
              <a:spcBef>
                <a:spcPts val="1560"/>
              </a:spcBef>
              <a:buChar char="•"/>
              <a:tabLst>
                <a:tab pos="247220" algn="l"/>
              </a:tabLst>
            </a:pP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Microsoft </a:t>
            </a: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is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top 5 Docker open </a:t>
            </a:r>
            <a:r>
              <a:rPr sz="2667" spc="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source</a:t>
            </a:r>
            <a:r>
              <a:rPr sz="2667" spc="-4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project</a:t>
            </a:r>
            <a:r>
              <a:rPr sz="2667" spc="-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contributor</a:t>
            </a:r>
            <a:r>
              <a:rPr sz="2667" spc="-5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and</a:t>
            </a: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a </a:t>
            </a:r>
            <a:r>
              <a:rPr sz="2667" spc="-69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dirty="0">
                <a:solidFill>
                  <a:srgbClr val="244355"/>
                </a:solidFill>
                <a:latin typeface="Microsoft Sans Serif"/>
                <a:cs typeface="Microsoft Sans Serif"/>
              </a:rPr>
              <a:t>Docker</a:t>
            </a:r>
            <a:r>
              <a:rPr sz="2667" spc="-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667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maintainer</a:t>
            </a:r>
            <a:endParaRPr sz="2667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967" y="4563871"/>
            <a:ext cx="4718472" cy="311197"/>
          </a:xfrm>
          <a:prstGeom prst="rect">
            <a:avLst/>
          </a:prstGeom>
          <a:solidFill>
            <a:srgbClr val="393838"/>
          </a:solidFill>
          <a:ln w="12192">
            <a:solidFill>
              <a:srgbClr val="094462"/>
            </a:solidFill>
          </a:ln>
        </p:spPr>
        <p:txBody>
          <a:bodyPr vert="horz" wrap="square" lIns="0" tIns="64347" rIns="0" bIns="0" rtlCol="0">
            <a:spAutoFit/>
          </a:bodyPr>
          <a:lstStyle/>
          <a:p>
            <a:pPr algn="ctr">
              <a:spcBef>
                <a:spcPts val="507"/>
              </a:spcBef>
            </a:pPr>
            <a:r>
              <a:rPr sz="1600" dirty="0">
                <a:solidFill>
                  <a:srgbClr val="FFFFFF"/>
                </a:solidFill>
                <a:latin typeface="Microsoft Sans Serif"/>
                <a:cs typeface="Microsoft Sans Serif"/>
              </a:rPr>
              <a:t>Infrastructure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967" y="4094481"/>
            <a:ext cx="4718472" cy="310341"/>
          </a:xfrm>
          <a:prstGeom prst="rect">
            <a:avLst/>
          </a:prstGeom>
          <a:solidFill>
            <a:srgbClr val="393838"/>
          </a:solidFill>
          <a:ln w="12192">
            <a:solidFill>
              <a:srgbClr val="374247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363099">
              <a:spcBef>
                <a:spcPts val="500"/>
              </a:spcBef>
            </a:pPr>
            <a:r>
              <a:rPr sz="1600" spc="-7" dirty="0">
                <a:solidFill>
                  <a:srgbClr val="FFFFFF"/>
                </a:solidFill>
                <a:latin typeface="Microsoft Sans Serif"/>
                <a:cs typeface="Microsoft Sans Serif"/>
              </a:rPr>
              <a:t>Windows</a:t>
            </a:r>
            <a:r>
              <a:rPr sz="16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7" dirty="0">
                <a:solidFill>
                  <a:srgbClr val="FFFFFF"/>
                </a:solidFill>
                <a:latin typeface="Microsoft Sans Serif"/>
                <a:cs typeface="Microsoft Sans Serif"/>
              </a:rPr>
              <a:t>Server</a:t>
            </a:r>
            <a:r>
              <a:rPr sz="1600" dirty="0">
                <a:solidFill>
                  <a:srgbClr val="FFFFFF"/>
                </a:solidFill>
                <a:latin typeface="Microsoft Sans Serif"/>
                <a:cs typeface="Microsoft Sans Serif"/>
              </a:rPr>
              <a:t> 2016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1" y="2997201"/>
            <a:ext cx="1221740" cy="305212"/>
          </a:xfrm>
          <a:prstGeom prst="rect">
            <a:avLst/>
          </a:prstGeom>
          <a:solidFill>
            <a:srgbClr val="1AAAF8"/>
          </a:solidFill>
        </p:spPr>
        <p:txBody>
          <a:bodyPr vert="horz" wrap="square" lIns="0" tIns="88900" rIns="0" bIns="0" rtlCol="0">
            <a:spAutoFit/>
          </a:bodyPr>
          <a:lstStyle/>
          <a:p>
            <a:pPr marL="245527">
              <a:spcBef>
                <a:spcPts val="700"/>
              </a:spcBef>
            </a:pP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Bins/Libs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1" y="2479039"/>
            <a:ext cx="1221740" cy="304356"/>
          </a:xfrm>
          <a:prstGeom prst="rect">
            <a:avLst/>
          </a:prstGeom>
          <a:solidFill>
            <a:srgbClr val="1AAAF8"/>
          </a:solidFill>
        </p:spPr>
        <p:txBody>
          <a:bodyPr vert="horz" wrap="square" lIns="0" tIns="88053" rIns="0" bIns="0" rtlCol="0">
            <a:spAutoFit/>
          </a:bodyPr>
          <a:lstStyle/>
          <a:p>
            <a:pPr marL="847" algn="ctr">
              <a:spcBef>
                <a:spcPts val="693"/>
              </a:spcBef>
            </a:pP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App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5967" y="2363215"/>
            <a:ext cx="1439333" cy="1127759"/>
          </a:xfrm>
          <a:custGeom>
            <a:avLst/>
            <a:gdLst/>
            <a:ahLst/>
            <a:cxnLst/>
            <a:rect l="l" t="t" r="r" b="b"/>
            <a:pathLst>
              <a:path w="1079500" h="845819">
                <a:moveTo>
                  <a:pt x="0" y="845819"/>
                </a:moveTo>
                <a:lnTo>
                  <a:pt x="1078992" y="845819"/>
                </a:lnTo>
                <a:lnTo>
                  <a:pt x="1078992" y="0"/>
                </a:lnTo>
                <a:lnTo>
                  <a:pt x="0" y="0"/>
                </a:lnTo>
                <a:lnTo>
                  <a:pt x="0" y="845819"/>
                </a:lnTo>
                <a:close/>
              </a:path>
            </a:pathLst>
          </a:custGeom>
          <a:ln w="12192">
            <a:solidFill>
              <a:srgbClr val="1AAAF8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497839" y="3592577"/>
            <a:ext cx="4734560" cy="319745"/>
          </a:xfrm>
          <a:prstGeom prst="rect">
            <a:avLst/>
          </a:prstGeom>
          <a:solidFill>
            <a:srgbClr val="1AAAF8"/>
          </a:solidFill>
        </p:spPr>
        <p:txBody>
          <a:bodyPr vert="horz" wrap="square" lIns="0" tIns="72813" rIns="0" bIns="0" rtlCol="0">
            <a:spAutoFit/>
          </a:bodyPr>
          <a:lstStyle/>
          <a:p>
            <a:pPr algn="ctr">
              <a:spcBef>
                <a:spcPts val="573"/>
              </a:spcBef>
            </a:pPr>
            <a:r>
              <a:rPr sz="1600" dirty="0">
                <a:solidFill>
                  <a:srgbClr val="FFFFFF"/>
                </a:solidFill>
                <a:latin typeface="Microsoft Sans Serif"/>
                <a:cs typeface="Microsoft Sans Serif"/>
              </a:rPr>
              <a:t>Docker</a:t>
            </a:r>
            <a:r>
              <a:rPr sz="1600" spc="-53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7" dirty="0">
                <a:solidFill>
                  <a:srgbClr val="FFFFFF"/>
                </a:solidFill>
                <a:latin typeface="Microsoft Sans Serif"/>
                <a:cs typeface="Microsoft Sans Serif"/>
              </a:rPr>
              <a:t>Engine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61616" y="3005327"/>
            <a:ext cx="1172633" cy="305212"/>
          </a:xfrm>
          <a:prstGeom prst="rect">
            <a:avLst/>
          </a:prstGeom>
          <a:solidFill>
            <a:srgbClr val="1AAAF8"/>
          </a:solidFill>
        </p:spPr>
        <p:txBody>
          <a:bodyPr vert="horz" wrap="square" lIns="0" tIns="88900" rIns="0" bIns="0" rtlCol="0">
            <a:spAutoFit/>
          </a:bodyPr>
          <a:lstStyle/>
          <a:p>
            <a:pPr marL="222668">
              <a:spcBef>
                <a:spcPts val="700"/>
              </a:spcBef>
            </a:pP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Bins/Libs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51457" y="2487169"/>
            <a:ext cx="1172633" cy="304356"/>
          </a:xfrm>
          <a:prstGeom prst="rect">
            <a:avLst/>
          </a:prstGeom>
          <a:solidFill>
            <a:srgbClr val="1AAAF8"/>
          </a:solidFill>
        </p:spPr>
        <p:txBody>
          <a:bodyPr vert="horz" wrap="square" lIns="0" tIns="88053" rIns="0" bIns="0" rtlCol="0">
            <a:spAutoFit/>
          </a:bodyPr>
          <a:lstStyle/>
          <a:p>
            <a:pPr algn="ctr">
              <a:spcBef>
                <a:spcPts val="693"/>
              </a:spcBef>
            </a:pP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App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45793" y="2369311"/>
            <a:ext cx="1396153" cy="1130300"/>
          </a:xfrm>
          <a:custGeom>
            <a:avLst/>
            <a:gdLst/>
            <a:ahLst/>
            <a:cxnLst/>
            <a:rect l="l" t="t" r="r" b="b"/>
            <a:pathLst>
              <a:path w="1047114" h="847725">
                <a:moveTo>
                  <a:pt x="0" y="847344"/>
                </a:moveTo>
                <a:lnTo>
                  <a:pt x="1046988" y="847344"/>
                </a:lnTo>
                <a:lnTo>
                  <a:pt x="1046988" y="0"/>
                </a:lnTo>
                <a:lnTo>
                  <a:pt x="0" y="0"/>
                </a:lnTo>
                <a:lnTo>
                  <a:pt x="0" y="847344"/>
                </a:lnTo>
                <a:close/>
              </a:path>
            </a:pathLst>
          </a:custGeom>
          <a:ln w="12192">
            <a:solidFill>
              <a:srgbClr val="1AAAF8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 txBox="1"/>
          <p:nvPr/>
        </p:nvSpPr>
        <p:spPr>
          <a:xfrm>
            <a:off x="3879089" y="2997201"/>
            <a:ext cx="1221740" cy="305212"/>
          </a:xfrm>
          <a:prstGeom prst="rect">
            <a:avLst/>
          </a:prstGeom>
          <a:solidFill>
            <a:srgbClr val="1AAAF8"/>
          </a:solidFill>
        </p:spPr>
        <p:txBody>
          <a:bodyPr vert="horz" wrap="square" lIns="0" tIns="88900" rIns="0" bIns="0" rtlCol="0">
            <a:spAutoFit/>
          </a:bodyPr>
          <a:lstStyle/>
          <a:p>
            <a:pPr marL="246374">
              <a:spcBef>
                <a:spcPts val="700"/>
              </a:spcBef>
            </a:pP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Bins/Libs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79089" y="2479039"/>
            <a:ext cx="1221740" cy="304356"/>
          </a:xfrm>
          <a:prstGeom prst="rect">
            <a:avLst/>
          </a:prstGeom>
          <a:solidFill>
            <a:srgbClr val="1AAAF8"/>
          </a:solidFill>
        </p:spPr>
        <p:txBody>
          <a:bodyPr vert="horz" wrap="square" lIns="0" tIns="88053" rIns="0" bIns="0" rtlCol="0">
            <a:spAutoFit/>
          </a:bodyPr>
          <a:lstStyle/>
          <a:p>
            <a:pPr marL="1693" algn="ctr">
              <a:spcBef>
                <a:spcPts val="693"/>
              </a:spcBef>
            </a:pP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App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85615" y="2363215"/>
            <a:ext cx="1439333" cy="1127759"/>
          </a:xfrm>
          <a:custGeom>
            <a:avLst/>
            <a:gdLst/>
            <a:ahLst/>
            <a:cxnLst/>
            <a:rect l="l" t="t" r="r" b="b"/>
            <a:pathLst>
              <a:path w="1079500" h="845819">
                <a:moveTo>
                  <a:pt x="0" y="845819"/>
                </a:moveTo>
                <a:lnTo>
                  <a:pt x="1078991" y="845819"/>
                </a:lnTo>
                <a:lnTo>
                  <a:pt x="1078991" y="0"/>
                </a:lnTo>
                <a:lnTo>
                  <a:pt x="0" y="0"/>
                </a:lnTo>
                <a:lnTo>
                  <a:pt x="0" y="845819"/>
                </a:lnTo>
                <a:close/>
              </a:path>
            </a:pathLst>
          </a:custGeom>
          <a:ln w="12192">
            <a:solidFill>
              <a:srgbClr val="1AAAF8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787" y="336295"/>
            <a:ext cx="3343487" cy="1208151"/>
          </a:xfrm>
          <a:prstGeom prst="rect">
            <a:avLst/>
          </a:prstGeom>
        </p:spPr>
        <p:txBody>
          <a:bodyPr vert="horz" wrap="square" lIns="0" tIns="17780" rIns="0" bIns="0" rtlCol="0" anchor="t" anchorCtr="0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3867" spc="-33" dirty="0"/>
              <a:t>Walk,</a:t>
            </a:r>
            <a:r>
              <a:rPr sz="3867" spc="-20" dirty="0"/>
              <a:t> </a:t>
            </a:r>
            <a:r>
              <a:rPr sz="3867" dirty="0"/>
              <a:t>Jog,</a:t>
            </a:r>
            <a:r>
              <a:rPr sz="3867" spc="-40" dirty="0"/>
              <a:t> </a:t>
            </a:r>
            <a:r>
              <a:rPr sz="3867" dirty="0"/>
              <a:t>Run</a:t>
            </a:r>
            <a:endParaRPr sz="3867"/>
          </a:p>
        </p:txBody>
      </p:sp>
      <p:sp>
        <p:nvSpPr>
          <p:cNvPr id="3" name="object 3"/>
          <p:cNvSpPr txBox="1"/>
          <p:nvPr/>
        </p:nvSpPr>
        <p:spPr>
          <a:xfrm>
            <a:off x="409787" y="1205180"/>
            <a:ext cx="8948420" cy="4471459"/>
          </a:xfrm>
          <a:prstGeom prst="rect">
            <a:avLst/>
          </a:prstGeom>
        </p:spPr>
        <p:txBody>
          <a:bodyPr vert="horz" wrap="square" lIns="0" tIns="55033" rIns="0" bIns="0" rtlCol="0">
            <a:spAutoFit/>
          </a:bodyPr>
          <a:lstStyle/>
          <a:p>
            <a:pPr marL="16933">
              <a:spcBef>
                <a:spcPts val="433"/>
              </a:spcBef>
            </a:pPr>
            <a:r>
              <a:rPr sz="2133" spc="-20" dirty="0">
                <a:solidFill>
                  <a:srgbClr val="244355"/>
                </a:solidFill>
                <a:latin typeface="Microsoft Sans Serif"/>
                <a:cs typeface="Microsoft Sans Serif"/>
              </a:rPr>
              <a:t>Walk:</a:t>
            </a:r>
            <a:endParaRPr sz="2133">
              <a:latin typeface="Microsoft Sans Serif"/>
              <a:cs typeface="Microsoft Sans Serif"/>
            </a:endParaRPr>
          </a:p>
          <a:p>
            <a:pPr marL="246374" indent="-230288">
              <a:spcBef>
                <a:spcPts val="305"/>
              </a:spcBef>
              <a:buClr>
                <a:srgbClr val="1AAAF8"/>
              </a:buClr>
              <a:buChar char="•"/>
              <a:tabLst>
                <a:tab pos="247220" algn="l"/>
              </a:tabLst>
            </a:pPr>
            <a:r>
              <a:rPr sz="2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Setup</a:t>
            </a:r>
            <a:r>
              <a:rPr sz="2133" spc="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your</a:t>
            </a:r>
            <a:r>
              <a:rPr sz="2133" spc="6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preferred</a:t>
            </a:r>
            <a:r>
              <a:rPr sz="2133" spc="6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Docker</a:t>
            </a:r>
            <a:r>
              <a:rPr sz="2133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environment</a:t>
            </a:r>
            <a:endParaRPr sz="2133">
              <a:latin typeface="Microsoft Sans Serif"/>
              <a:cs typeface="Microsoft Sans Serif"/>
            </a:endParaRPr>
          </a:p>
          <a:p>
            <a:pPr marL="246374" indent="-230288">
              <a:spcBef>
                <a:spcPts val="287"/>
              </a:spcBef>
              <a:buClr>
                <a:srgbClr val="1AAAF8"/>
              </a:buClr>
              <a:buChar char="•"/>
              <a:tabLst>
                <a:tab pos="247220" algn="l"/>
              </a:tabLst>
            </a:pPr>
            <a:r>
              <a:rPr sz="2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Fire</a:t>
            </a:r>
            <a:r>
              <a:rPr sz="2133" spc="4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up</a:t>
            </a:r>
            <a:r>
              <a:rPr sz="2133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some</a:t>
            </a:r>
            <a:r>
              <a:rPr sz="2133" spc="5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prebuilt</a:t>
            </a:r>
            <a:r>
              <a:rPr sz="2133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images</a:t>
            </a:r>
            <a:r>
              <a:rPr sz="2133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(nginx,</a:t>
            </a:r>
            <a:r>
              <a:rPr sz="2133" spc="6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hello-world,</a:t>
            </a:r>
            <a:r>
              <a:rPr sz="2133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mikegcoleman/catweb)</a:t>
            </a:r>
            <a:endParaRPr sz="2133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1AAAF8"/>
              </a:buClr>
              <a:buFont typeface="Microsoft Sans Serif"/>
              <a:buChar char="•"/>
            </a:pPr>
            <a:endParaRPr sz="2800">
              <a:latin typeface="Microsoft Sans Serif"/>
              <a:cs typeface="Microsoft Sans Serif"/>
            </a:endParaRPr>
          </a:p>
          <a:p>
            <a:pPr marL="16933"/>
            <a:r>
              <a:rPr sz="2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Jog:</a:t>
            </a:r>
            <a:endParaRPr sz="2133">
              <a:latin typeface="Microsoft Sans Serif"/>
              <a:cs typeface="Microsoft Sans Serif"/>
            </a:endParaRPr>
          </a:p>
          <a:p>
            <a:pPr marL="246374" indent="-230288">
              <a:spcBef>
                <a:spcPts val="292"/>
              </a:spcBef>
              <a:buClr>
                <a:srgbClr val="1AAAF8"/>
              </a:buClr>
              <a:buChar char="•"/>
              <a:tabLst>
                <a:tab pos="247220" algn="l"/>
              </a:tabLst>
            </a:pPr>
            <a:r>
              <a:rPr sz="2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Pick</a:t>
            </a:r>
            <a:r>
              <a:rPr sz="2133" spc="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a</a:t>
            </a:r>
            <a:r>
              <a:rPr sz="2133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20" dirty="0">
                <a:solidFill>
                  <a:srgbClr val="244355"/>
                </a:solidFill>
                <a:latin typeface="Microsoft Sans Serif"/>
                <a:cs typeface="Microsoft Sans Serif"/>
              </a:rPr>
              <a:t>well</a:t>
            </a:r>
            <a:r>
              <a:rPr sz="2133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documented</a:t>
            </a:r>
            <a:r>
              <a:rPr sz="2133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solution</a:t>
            </a:r>
            <a:r>
              <a:rPr sz="2133" spc="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(Wordpress,</a:t>
            </a:r>
            <a:r>
              <a:rPr sz="2133" spc="6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Jenkins,</a:t>
            </a:r>
            <a:r>
              <a:rPr sz="2133" spc="4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etc)</a:t>
            </a:r>
            <a:endParaRPr sz="2133">
              <a:latin typeface="Microsoft Sans Serif"/>
              <a:cs typeface="Microsoft Sans Serif"/>
            </a:endParaRPr>
          </a:p>
          <a:p>
            <a:pPr marL="246374" indent="-230288">
              <a:spcBef>
                <a:spcPts val="300"/>
              </a:spcBef>
              <a:buClr>
                <a:srgbClr val="1AAAF8"/>
              </a:buClr>
              <a:buChar char="•"/>
              <a:tabLst>
                <a:tab pos="247220" algn="l"/>
              </a:tabLst>
            </a:pPr>
            <a:r>
              <a:rPr sz="2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Build</a:t>
            </a:r>
            <a:r>
              <a:rPr sz="2133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 it</a:t>
            </a:r>
            <a:r>
              <a:rPr sz="2133" spc="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for</a:t>
            </a:r>
            <a:r>
              <a:rPr sz="2133" spc="4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yourself</a:t>
            </a:r>
            <a:r>
              <a:rPr sz="2133" spc="4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(blogs</a:t>
            </a:r>
            <a:r>
              <a:rPr sz="2133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are</a:t>
            </a:r>
            <a:r>
              <a:rPr sz="2133" spc="4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your</a:t>
            </a:r>
            <a:r>
              <a:rPr sz="2133" spc="4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friend)</a:t>
            </a:r>
            <a:endParaRPr sz="2133">
              <a:latin typeface="Microsoft Sans Serif"/>
              <a:cs typeface="Microsoft Sans Serif"/>
            </a:endParaRPr>
          </a:p>
          <a:p>
            <a:pPr>
              <a:spcBef>
                <a:spcPts val="60"/>
              </a:spcBef>
              <a:buClr>
                <a:srgbClr val="1AAAF8"/>
              </a:buClr>
              <a:buFont typeface="Microsoft Sans Serif"/>
              <a:buChar char="•"/>
            </a:pPr>
            <a:endParaRPr sz="2733">
              <a:latin typeface="Microsoft Sans Serif"/>
              <a:cs typeface="Microsoft Sans Serif"/>
            </a:endParaRPr>
          </a:p>
          <a:p>
            <a:pPr marL="16933"/>
            <a:r>
              <a:rPr sz="2133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Run:</a:t>
            </a:r>
            <a:endParaRPr sz="2133">
              <a:latin typeface="Microsoft Sans Serif"/>
              <a:cs typeface="Microsoft Sans Serif"/>
            </a:endParaRPr>
          </a:p>
          <a:p>
            <a:pPr marL="246374" indent="-230288">
              <a:spcBef>
                <a:spcPts val="305"/>
              </a:spcBef>
              <a:buClr>
                <a:srgbClr val="1AAAF8"/>
              </a:buClr>
              <a:buChar char="•"/>
              <a:tabLst>
                <a:tab pos="247220" algn="l"/>
              </a:tabLst>
            </a:pPr>
            <a:r>
              <a:rPr sz="2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Extend</a:t>
            </a:r>
            <a:r>
              <a:rPr sz="2133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one</a:t>
            </a:r>
            <a:r>
              <a:rPr sz="2133" spc="2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your</a:t>
            </a:r>
            <a:r>
              <a:rPr sz="2133" spc="6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27" dirty="0">
                <a:solidFill>
                  <a:srgbClr val="244355"/>
                </a:solidFill>
                <a:latin typeface="Microsoft Sans Serif"/>
                <a:cs typeface="Microsoft Sans Serif"/>
              </a:rPr>
              <a:t>Walk</a:t>
            </a:r>
            <a:r>
              <a:rPr sz="2133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solution</a:t>
            </a:r>
            <a:r>
              <a:rPr sz="2133" spc="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or</a:t>
            </a:r>
            <a:r>
              <a:rPr sz="2133" spc="6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Dockerize</a:t>
            </a:r>
            <a:r>
              <a:rPr sz="2133" spc="1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an</a:t>
            </a:r>
            <a:r>
              <a:rPr sz="2133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existing</a:t>
            </a:r>
            <a:r>
              <a:rPr sz="2133" spc="2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project</a:t>
            </a:r>
            <a:endParaRPr sz="2133">
              <a:latin typeface="Microsoft Sans Serif"/>
              <a:cs typeface="Microsoft Sans Serif"/>
            </a:endParaRPr>
          </a:p>
          <a:p>
            <a:pPr marL="246374" indent="-230288">
              <a:spcBef>
                <a:spcPts val="305"/>
              </a:spcBef>
              <a:buClr>
                <a:srgbClr val="1AAAF8"/>
              </a:buClr>
              <a:buChar char="•"/>
              <a:tabLst>
                <a:tab pos="247220" algn="l"/>
              </a:tabLst>
            </a:pPr>
            <a:r>
              <a:rPr sz="2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Build</a:t>
            </a:r>
            <a:r>
              <a:rPr sz="2133" spc="-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your</a:t>
            </a:r>
            <a:r>
              <a:rPr sz="2133" spc="4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own</a:t>
            </a:r>
            <a:r>
              <a:rPr sz="2133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Dockerfiles</a:t>
            </a:r>
            <a:endParaRPr sz="2133">
              <a:latin typeface="Microsoft Sans Serif"/>
              <a:cs typeface="Microsoft Sans Serif"/>
            </a:endParaRPr>
          </a:p>
          <a:p>
            <a:pPr marL="246374" indent="-230288">
              <a:spcBef>
                <a:spcPts val="287"/>
              </a:spcBef>
              <a:buClr>
                <a:srgbClr val="1AAAF8"/>
              </a:buClr>
              <a:buChar char="•"/>
              <a:tabLst>
                <a:tab pos="247220" algn="l"/>
              </a:tabLst>
            </a:pPr>
            <a:r>
              <a:rPr sz="2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Experiment</a:t>
            </a:r>
            <a:r>
              <a:rPr sz="2133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with</a:t>
            </a:r>
            <a:r>
              <a:rPr sz="2133" spc="4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Docker</a:t>
            </a:r>
            <a:r>
              <a:rPr sz="2133" spc="3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Compose</a:t>
            </a:r>
            <a:r>
              <a:rPr sz="2133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and</a:t>
            </a:r>
            <a:r>
              <a:rPr sz="2133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Swarm</a:t>
            </a:r>
            <a:r>
              <a:rPr sz="2133" spc="7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2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Mode</a:t>
            </a:r>
            <a:endParaRPr sz="2133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29512" y="1743582"/>
            <a:ext cx="4627880" cy="83691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lang="en-US" sz="5333" spc="-7" dirty="0">
                <a:solidFill>
                  <a:srgbClr val="FFFFFF"/>
                </a:solidFill>
                <a:latin typeface="Microsoft Sans Serif"/>
                <a:cs typeface="Microsoft Sans Serif"/>
              </a:rPr>
              <a:t>GitHub Link</a:t>
            </a:r>
            <a:endParaRPr sz="5333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9512" y="3001468"/>
            <a:ext cx="7576820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2667" spc="-7" dirty="0">
                <a:solidFill>
                  <a:srgbClr val="FFFFFF"/>
                </a:solidFill>
                <a:latin typeface="Microsoft Sans Serif"/>
                <a:cs typeface="Microsoft Sans Serif"/>
              </a:rPr>
              <a:t>https://github.com/lets-start-devops</a:t>
            </a:r>
            <a:endParaRPr sz="2667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67738" y="1972182"/>
            <a:ext cx="3423073" cy="83691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5333" spc="-7" dirty="0">
                <a:solidFill>
                  <a:srgbClr val="FFFFFF"/>
                </a:solidFill>
                <a:latin typeface="Microsoft Sans Serif"/>
                <a:cs typeface="Microsoft Sans Serif"/>
              </a:rPr>
              <a:t>Thank</a:t>
            </a:r>
            <a:r>
              <a:rPr sz="5333" spc="-93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333" spc="-133" dirty="0">
                <a:solidFill>
                  <a:srgbClr val="FFFFFF"/>
                </a:solidFill>
                <a:latin typeface="Microsoft Sans Serif"/>
                <a:cs typeface="Microsoft Sans Serif"/>
              </a:rPr>
              <a:t>You.</a:t>
            </a:r>
            <a:endParaRPr sz="5333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9388" y="3649980"/>
            <a:ext cx="1751753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dirty="0">
                <a:solidFill>
                  <a:srgbClr val="FFFFFF"/>
                </a:solidFill>
                <a:latin typeface="Microsoft Sans Serif"/>
                <a:cs typeface="Microsoft Sans Serif"/>
              </a:rPr>
              <a:t>Que</a:t>
            </a:r>
            <a:r>
              <a:rPr sz="2667" spc="7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667" spc="-7" dirty="0">
                <a:solidFill>
                  <a:srgbClr val="FFFFFF"/>
                </a:solidFill>
                <a:latin typeface="Microsoft Sans Serif"/>
                <a:cs typeface="Microsoft Sans Serif"/>
              </a:rPr>
              <a:t>tions?</a:t>
            </a:r>
            <a:endParaRPr sz="266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787" y="6430196"/>
            <a:ext cx="119380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spc="-7" dirty="0">
                <a:solidFill>
                  <a:srgbClr val="797979"/>
                </a:solidFill>
                <a:latin typeface="Microsoft Sans Serif"/>
                <a:cs typeface="Microsoft Sans Serif"/>
              </a:rPr>
              <a:t>4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787" y="326407"/>
            <a:ext cx="7846060" cy="1372171"/>
          </a:xfrm>
          <a:prstGeom prst="rect">
            <a:avLst/>
          </a:prstGeom>
        </p:spPr>
        <p:txBody>
          <a:bodyPr vert="horz" wrap="square" lIns="0" tIns="17780" rIns="0" bIns="0" rtlCol="0" anchor="t" anchorCtr="0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dirty="0"/>
              <a:t>Docker </a:t>
            </a:r>
            <a:r>
              <a:rPr spc="-7" dirty="0"/>
              <a:t>containers</a:t>
            </a:r>
            <a:r>
              <a:rPr spc="13" dirty="0"/>
              <a:t> </a:t>
            </a:r>
            <a:r>
              <a:rPr dirty="0"/>
              <a:t>are NOT</a:t>
            </a:r>
            <a:r>
              <a:rPr spc="-60" dirty="0"/>
              <a:t> </a:t>
            </a:r>
            <a:r>
              <a:rPr dirty="0"/>
              <a:t>VMs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9477" y="2773680"/>
            <a:ext cx="7043420" cy="151475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121" indent="-457189">
              <a:spcBef>
                <a:spcPts val="133"/>
              </a:spcBef>
              <a:buClr>
                <a:srgbClr val="1AAAF8"/>
              </a:buClr>
              <a:buChar char="•"/>
              <a:tabLst>
                <a:tab pos="473275" algn="l"/>
                <a:tab pos="474121" algn="l"/>
              </a:tabLst>
            </a:pPr>
            <a:r>
              <a:rPr sz="3133" dirty="0">
                <a:solidFill>
                  <a:srgbClr val="244355"/>
                </a:solidFill>
                <a:latin typeface="Microsoft Sans Serif"/>
                <a:cs typeface="Microsoft Sans Serif"/>
              </a:rPr>
              <a:t>Easy</a:t>
            </a:r>
            <a:r>
              <a:rPr sz="3133" spc="2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3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connection</a:t>
            </a:r>
            <a:r>
              <a:rPr sz="3133" spc="4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3133" dirty="0">
                <a:solidFill>
                  <a:srgbClr val="244355"/>
                </a:solidFill>
                <a:latin typeface="Microsoft Sans Serif"/>
                <a:cs typeface="Microsoft Sans Serif"/>
              </a:rPr>
              <a:t>to</a:t>
            </a:r>
            <a:r>
              <a:rPr sz="3133" spc="2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3133" dirty="0">
                <a:solidFill>
                  <a:srgbClr val="244355"/>
                </a:solidFill>
                <a:latin typeface="Microsoft Sans Serif"/>
                <a:cs typeface="Microsoft Sans Serif"/>
              </a:rPr>
              <a:t>make</a:t>
            </a:r>
            <a:endParaRPr sz="3133" dirty="0">
              <a:latin typeface="Microsoft Sans Serif"/>
              <a:cs typeface="Microsoft Sans Serif"/>
            </a:endParaRPr>
          </a:p>
          <a:p>
            <a:pPr marL="474121" indent="-457189">
              <a:spcBef>
                <a:spcPts val="160"/>
              </a:spcBef>
              <a:buClr>
                <a:srgbClr val="1AAAF8"/>
              </a:buClr>
              <a:buChar char="•"/>
              <a:tabLst>
                <a:tab pos="473275" algn="l"/>
                <a:tab pos="474121" algn="l"/>
              </a:tabLst>
            </a:pPr>
            <a:r>
              <a:rPr sz="3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Fundamentally</a:t>
            </a:r>
            <a:r>
              <a:rPr sz="3133" spc="9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3133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different</a:t>
            </a:r>
            <a:r>
              <a:rPr sz="3133" spc="80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3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architectures</a:t>
            </a:r>
            <a:endParaRPr sz="3133" dirty="0">
              <a:latin typeface="Microsoft Sans Serif"/>
              <a:cs typeface="Microsoft Sans Serif"/>
            </a:endParaRPr>
          </a:p>
          <a:p>
            <a:pPr marL="474121" indent="-457189">
              <a:spcBef>
                <a:spcPts val="167"/>
              </a:spcBef>
              <a:buClr>
                <a:srgbClr val="1AAAF8"/>
              </a:buClr>
              <a:buChar char="•"/>
              <a:tabLst>
                <a:tab pos="473275" algn="l"/>
                <a:tab pos="474121" algn="l"/>
              </a:tabLst>
            </a:pPr>
            <a:r>
              <a:rPr sz="3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Fundamentally</a:t>
            </a:r>
            <a:r>
              <a:rPr sz="3133" spc="73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3133" spc="-13" dirty="0">
                <a:solidFill>
                  <a:srgbClr val="244355"/>
                </a:solidFill>
                <a:latin typeface="Microsoft Sans Serif"/>
                <a:cs typeface="Microsoft Sans Serif"/>
              </a:rPr>
              <a:t>different</a:t>
            </a:r>
            <a:r>
              <a:rPr sz="3133" spc="67" dirty="0">
                <a:solidFill>
                  <a:srgbClr val="244355"/>
                </a:solidFill>
                <a:latin typeface="Microsoft Sans Serif"/>
                <a:cs typeface="Microsoft Sans Serif"/>
              </a:rPr>
              <a:t> </a:t>
            </a:r>
            <a:r>
              <a:rPr sz="3133" spc="-7" dirty="0">
                <a:solidFill>
                  <a:srgbClr val="244355"/>
                </a:solidFill>
                <a:latin typeface="Microsoft Sans Serif"/>
                <a:cs typeface="Microsoft Sans Serif"/>
              </a:rPr>
              <a:t>benefits</a:t>
            </a:r>
            <a:endParaRPr sz="3133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70157" y="6415111"/>
            <a:ext cx="1065683" cy="25179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09787" y="6430196"/>
            <a:ext cx="119380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spc="-7" dirty="0">
                <a:solidFill>
                  <a:srgbClr val="797979"/>
                </a:solidFill>
                <a:latin typeface="Microsoft Sans Serif"/>
                <a:cs typeface="Microsoft Sans Serif"/>
              </a:rPr>
              <a:t>5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9787" y="326407"/>
            <a:ext cx="1120140" cy="67460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4267" dirty="0">
                <a:solidFill>
                  <a:srgbClr val="1AAAF8"/>
                </a:solidFill>
                <a:latin typeface="Microsoft Sans Serif"/>
                <a:cs typeface="Microsoft Sans Serif"/>
              </a:rPr>
              <a:t>VMs</a:t>
            </a:r>
            <a:endParaRPr sz="4267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215552" y="1001015"/>
            <a:ext cx="7837593" cy="5398347"/>
            <a:chOff x="1709927" y="764243"/>
            <a:chExt cx="5878195" cy="40487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0932" y="764243"/>
              <a:ext cx="5817063" cy="4048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9927" y="798576"/>
              <a:ext cx="5748528" cy="3960876"/>
            </a:xfrm>
            <a:prstGeom prst="rect">
              <a:avLst/>
            </a:prstGeom>
          </p:spPr>
        </p:pic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F1594AE7-78C4-CAEB-F9CB-0C98DAD8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5209BF-B6E9-72A2-B29B-1A036ADE9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70157" y="6415111"/>
            <a:ext cx="1065683" cy="25179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09787" y="6430196"/>
            <a:ext cx="119380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spc="-7" dirty="0">
                <a:solidFill>
                  <a:srgbClr val="797979"/>
                </a:solidFill>
                <a:latin typeface="Microsoft Sans Serif"/>
                <a:cs typeface="Microsoft Sans Serif"/>
              </a:rPr>
              <a:t>6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dirty="0"/>
              <a:t>Co</a:t>
            </a:r>
            <a:r>
              <a:rPr spc="-20" dirty="0"/>
              <a:t>n</a:t>
            </a:r>
            <a:r>
              <a:rPr dirty="0"/>
              <a:t>t</a:t>
            </a:r>
            <a:r>
              <a:rPr spc="-13" dirty="0"/>
              <a:t>a</a:t>
            </a:r>
            <a:r>
              <a:rPr spc="-7" dirty="0"/>
              <a:t>i</a:t>
            </a:r>
            <a:r>
              <a:rPr spc="-33" dirty="0"/>
              <a:t>n</a:t>
            </a:r>
            <a:r>
              <a:rPr dirty="0"/>
              <a:t>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70CE33-D376-9892-AE57-8B859D06A7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object 5"/>
          <p:cNvGrpSpPr/>
          <p:nvPr/>
        </p:nvGrpSpPr>
        <p:grpSpPr>
          <a:xfrm>
            <a:off x="4933949" y="1041492"/>
            <a:ext cx="5892800" cy="5150272"/>
            <a:chOff x="2808732" y="782551"/>
            <a:chExt cx="4419600" cy="3862704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6832" y="782551"/>
              <a:ext cx="4381500" cy="3862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8732" y="870204"/>
              <a:ext cx="4312920" cy="37749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70157" y="6415111"/>
            <a:ext cx="1065683" cy="25179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09787" y="6430196"/>
            <a:ext cx="119380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spc="-7" dirty="0">
                <a:solidFill>
                  <a:srgbClr val="797979"/>
                </a:solidFill>
                <a:latin typeface="Microsoft Sans Serif"/>
                <a:cs typeface="Microsoft Sans Serif"/>
              </a:rPr>
              <a:t>7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pc="-7" dirty="0"/>
              <a:t>They’re </a:t>
            </a:r>
            <a:r>
              <a:rPr spc="-20" dirty="0"/>
              <a:t>different,</a:t>
            </a:r>
            <a:r>
              <a:rPr spc="47" dirty="0"/>
              <a:t> </a:t>
            </a:r>
            <a:r>
              <a:rPr spc="-7" dirty="0"/>
              <a:t>not</a:t>
            </a:r>
            <a:r>
              <a:rPr spc="53" dirty="0"/>
              <a:t> </a:t>
            </a:r>
            <a:r>
              <a:rPr spc="-13" dirty="0"/>
              <a:t>mutually</a:t>
            </a:r>
            <a:r>
              <a:rPr spc="33" dirty="0"/>
              <a:t> </a:t>
            </a:r>
            <a:r>
              <a:rPr spc="-13" dirty="0"/>
              <a:t>exclusive</a:t>
            </a:r>
          </a:p>
        </p:txBody>
      </p:sp>
      <p:sp>
        <p:nvSpPr>
          <p:cNvPr id="17" name="Online Image Placeholder 16">
            <a:extLst>
              <a:ext uri="{FF2B5EF4-FFF2-40B4-BE49-F238E27FC236}">
                <a16:creationId xmlns:a16="http://schemas.microsoft.com/office/drawing/2014/main" id="{19B9A86E-B6D8-75D8-B9F8-CC1867C910B2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/>
      </p:sp>
      <p:sp>
        <p:nvSpPr>
          <p:cNvPr id="18" name="Online Image Placeholder 17">
            <a:extLst>
              <a:ext uri="{FF2B5EF4-FFF2-40B4-BE49-F238E27FC236}">
                <a16:creationId xmlns:a16="http://schemas.microsoft.com/office/drawing/2014/main" id="{1E3B19BF-CCD7-D87C-1AFC-D76E55FCBF09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/>
      </p:sp>
      <p:sp>
        <p:nvSpPr>
          <p:cNvPr id="19" name="Online Image Placeholder 18">
            <a:extLst>
              <a:ext uri="{FF2B5EF4-FFF2-40B4-BE49-F238E27FC236}">
                <a16:creationId xmlns:a16="http://schemas.microsoft.com/office/drawing/2014/main" id="{F3FF8E9C-E002-C31B-4C23-175114018C8F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/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9E87628-B128-D15C-D18F-67B153CE7BF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DE24608-FEAD-7E94-5D4D-038834542A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896ACF2-BAC9-3303-B598-CC6EECDAFA07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3621A09-FC88-7E8C-67EE-3F2D932961E9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BAB6F88-83E9-1A9A-3395-B79067C4C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505CC79-295F-7F7F-C57F-C2A64E468E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object 5"/>
          <p:cNvGrpSpPr/>
          <p:nvPr/>
        </p:nvGrpSpPr>
        <p:grpSpPr>
          <a:xfrm>
            <a:off x="1019175" y="981075"/>
            <a:ext cx="11140122" cy="4457488"/>
            <a:chOff x="144779" y="1001355"/>
            <a:chExt cx="8616315" cy="35096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779" y="1001355"/>
              <a:ext cx="8616258" cy="350920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72000" y="3136391"/>
              <a:ext cx="1762125" cy="358140"/>
            </a:xfrm>
            <a:custGeom>
              <a:avLst/>
              <a:gdLst/>
              <a:ahLst/>
              <a:cxnLst/>
              <a:rect l="l" t="t" r="r" b="b"/>
              <a:pathLst>
                <a:path w="1762125" h="358139">
                  <a:moveTo>
                    <a:pt x="1761744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1761744" y="358139"/>
                  </a:lnTo>
                  <a:lnTo>
                    <a:pt x="1761744" y="0"/>
                  </a:lnTo>
                  <a:close/>
                </a:path>
              </a:pathLst>
            </a:custGeom>
            <a:solidFill>
              <a:srgbClr val="1AAAF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1618" y="3248024"/>
              <a:ext cx="756285" cy="13881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541008" y="3136391"/>
              <a:ext cx="873760" cy="349250"/>
            </a:xfrm>
            <a:custGeom>
              <a:avLst/>
              <a:gdLst/>
              <a:ahLst/>
              <a:cxnLst/>
              <a:rect l="l" t="t" r="r" b="b"/>
              <a:pathLst>
                <a:path w="873759" h="349250">
                  <a:moveTo>
                    <a:pt x="873251" y="0"/>
                  </a:moveTo>
                  <a:lnTo>
                    <a:pt x="0" y="0"/>
                  </a:lnTo>
                  <a:lnTo>
                    <a:pt x="0" y="348995"/>
                  </a:lnTo>
                  <a:lnTo>
                    <a:pt x="873251" y="348995"/>
                  </a:lnTo>
                  <a:lnTo>
                    <a:pt x="873251" y="0"/>
                  </a:lnTo>
                  <a:close/>
                </a:path>
              </a:pathLst>
            </a:custGeom>
            <a:solidFill>
              <a:srgbClr val="1AAAF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9608" y="3246374"/>
              <a:ext cx="430657" cy="1363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5333" spc="-13" dirty="0">
                <a:solidFill>
                  <a:srgbClr val="FFFFFF"/>
                </a:solidFill>
              </a:rPr>
              <a:t>Build,</a:t>
            </a:r>
            <a:r>
              <a:rPr sz="5333" spc="47" dirty="0">
                <a:solidFill>
                  <a:srgbClr val="FFFFFF"/>
                </a:solidFill>
              </a:rPr>
              <a:t> </a:t>
            </a:r>
            <a:r>
              <a:rPr sz="5333" spc="-13" dirty="0">
                <a:solidFill>
                  <a:srgbClr val="FFFFFF"/>
                </a:solidFill>
              </a:rPr>
              <a:t>Ship,</a:t>
            </a:r>
            <a:r>
              <a:rPr sz="5333" spc="40" dirty="0">
                <a:solidFill>
                  <a:srgbClr val="FFFFFF"/>
                </a:solidFill>
              </a:rPr>
              <a:t> </a:t>
            </a:r>
            <a:r>
              <a:rPr sz="5333" spc="-7" dirty="0">
                <a:solidFill>
                  <a:srgbClr val="FFFFFF"/>
                </a:solidFill>
              </a:rPr>
              <a:t>and</a:t>
            </a:r>
            <a:r>
              <a:rPr sz="5333" spc="53" dirty="0">
                <a:solidFill>
                  <a:srgbClr val="FFFFFF"/>
                </a:solidFill>
              </a:rPr>
              <a:t> </a:t>
            </a:r>
            <a:r>
              <a:rPr sz="5333" spc="-7" dirty="0">
                <a:solidFill>
                  <a:srgbClr val="FFFFFF"/>
                </a:solidFill>
              </a:rPr>
              <a:t>Run</a:t>
            </a:r>
            <a:endParaRPr sz="5333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F41E78A-8FF1-ED6B-0E6A-FB44D7101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58200" y="4744211"/>
              <a:ext cx="434340" cy="2575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7A08B-DCB0-4B9D-A025-EFEE54EC3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1113</Words>
  <Application>Microsoft Office PowerPoint</Application>
  <PresentationFormat>Widescreen</PresentationFormat>
  <Paragraphs>282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Avenir Next LT Pro</vt:lpstr>
      <vt:lpstr>Calibri</vt:lpstr>
      <vt:lpstr>Consolas</vt:lpstr>
      <vt:lpstr>Microsoft Sans Serif</vt:lpstr>
      <vt:lpstr>Times New Roman</vt:lpstr>
      <vt:lpstr>Office Theme</vt:lpstr>
      <vt:lpstr>Docker Workshop</vt:lpstr>
      <vt:lpstr>Agenda</vt:lpstr>
      <vt:lpstr>Containers are not VMs</vt:lpstr>
      <vt:lpstr>Docker containers are NOT VMs</vt:lpstr>
      <vt:lpstr>PowerPoint Presentation</vt:lpstr>
      <vt:lpstr>Containers</vt:lpstr>
      <vt:lpstr>They’re different, not mutually exclusive</vt:lpstr>
      <vt:lpstr>Build, Ship, and Run</vt:lpstr>
      <vt:lpstr>PowerPoint Presentation</vt:lpstr>
      <vt:lpstr>Some Docker vocabulary</vt:lpstr>
      <vt:lpstr>Basic Docker Commands</vt:lpstr>
      <vt:lpstr>Dockerfile – Linux Example</vt:lpstr>
      <vt:lpstr>Put it all together: Build, Ship, Run Workflow</vt:lpstr>
      <vt:lpstr>PowerPoint Presentation</vt:lpstr>
      <vt:lpstr>Now you try it!</vt:lpstr>
      <vt:lpstr>Docker Container Architecture</vt:lpstr>
      <vt:lpstr>Image Layers</vt:lpstr>
      <vt:lpstr>Docker File System</vt:lpstr>
      <vt:lpstr>Copy on Write</vt:lpstr>
      <vt:lpstr>What about data persistence?</vt:lpstr>
      <vt:lpstr>PowerPoint Presentation</vt:lpstr>
      <vt:lpstr>3 out 4 Top initiatives revolve  around applications</vt:lpstr>
      <vt:lpstr>+</vt:lpstr>
      <vt:lpstr>PowerPoint Presentation</vt:lpstr>
      <vt:lpstr>Containers in production with  Docker  Datacenter</vt:lpstr>
      <vt:lpstr>PowerPoint Presentation</vt:lpstr>
      <vt:lpstr>Docker on Linux</vt:lpstr>
      <vt:lpstr>Docker for Windows / Mac</vt:lpstr>
      <vt:lpstr>Docker for Azure / AWS</vt:lpstr>
      <vt:lpstr>Docker + Windows Server = Windows  Containers</vt:lpstr>
      <vt:lpstr>Walk, Jog, Run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2021-05-30T21:15:46Z</dcterms:created>
  <dcterms:modified xsi:type="dcterms:W3CDTF">2023-03-23T15:56:17Z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