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8" r:id="rId4"/>
    <p:sldId id="267" r:id="rId5"/>
    <p:sldId id="257" r:id="rId6"/>
    <p:sldId id="265" r:id="rId7"/>
    <p:sldId id="271" r:id="rId8"/>
    <p:sldId id="259" r:id="rId9"/>
    <p:sldId id="258" r:id="rId10"/>
    <p:sldId id="260" r:id="rId11"/>
    <p:sldId id="264" r:id="rId12"/>
    <p:sldId id="269" r:id="rId13"/>
    <p:sldId id="270" r:id="rId14"/>
    <p:sldId id="263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60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3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2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48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66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50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7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D371E4-0CFF-4188-8CFA-5EBB6E6DC5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3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71E4-0CFF-4188-8CFA-5EBB6E6DC511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45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araluzzana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olframalpha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calculadoraonline.com.br/basic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akinator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altinho.pe.gov.br/v1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bge.gov.b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bnb.com.b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witch.tv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9CE5C-3299-4687-8B3A-9A3EB9FB1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COMPARANDO WEBSITES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8FA2B3-522C-4CAD-8288-8DD564553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15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BB9D66A-822C-42FD-993F-3797C4F35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97" y="1924094"/>
            <a:ext cx="8553157" cy="43431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BC0F91D-B60F-4338-856B-5EC57BA4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QUE PODEM MELHORAR – exemplo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EC52-4030-4779-9CE6-8D0E046E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pt-BR" dirty="0">
                <a:hlinkClick r:id="rId3"/>
              </a:rPr>
              <a:t>https://www.chiaraluzzana.com/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6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EBC81-90D9-40AC-B488-CBD65E3D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QUE PODEM MELHORAR – EXEMPLO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C384E4-6CDD-4713-8E34-6944F042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hlinkClick r:id="rId2"/>
              </a:rPr>
              <a:t>Wolfram|Alpha</a:t>
            </a:r>
            <a:r>
              <a:rPr lang="pt-BR" dirty="0">
                <a:hlinkClick r:id="rId2"/>
              </a:rPr>
              <a:t>: </a:t>
            </a:r>
            <a:r>
              <a:rPr lang="pt-BR" dirty="0" err="1">
                <a:hlinkClick r:id="rId2"/>
              </a:rPr>
              <a:t>Computational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Intelligence</a:t>
            </a:r>
            <a:r>
              <a:rPr lang="pt-BR" dirty="0">
                <a:hlinkClick r:id="rId2"/>
              </a:rPr>
              <a:t> (wolframalpha.com)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22168A-C735-4FA8-9E7D-96652948F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076" y="2536475"/>
            <a:ext cx="8011813" cy="40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0F335-94F6-4C5F-8148-4C5377A0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que podem melhorar – exemplo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96A4AD-17D2-4139-9ACD-B91BB635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Calculadora Completa e Grátis - Calculadora Online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F1CD7F-D0C1-4A4C-8918-833937706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184" y="2518117"/>
            <a:ext cx="6850533" cy="417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5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D6A4B98-F3EB-4D1C-94FD-70BFC1378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00" y="1909387"/>
            <a:ext cx="9425354" cy="47056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D2142A-0EAE-441D-B72F-67B8090D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que podem melhorar – exemplo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D3F6A-F99E-4501-B306-DB1CE2EF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hlinkClick r:id="rId3"/>
              </a:rPr>
              <a:t>Akinator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50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2F00C-5FF9-47F8-8CAD-6F5D16E7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QUE PODEM MELHORAR – EXEMPLO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529DF-991F-43CE-9729-935F2763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Prefeitura do Altinho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B669B2-83B0-4D74-875C-74AE30F33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08" y="2572105"/>
            <a:ext cx="8339184" cy="40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9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368FB-B3B4-4C51-A1CC-5830AECE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7EF86-0775-4A30-B1FA-1DF655E88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09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8632F-9374-49FC-8E00-F411126D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USABILIDADE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D8057E-65C1-44D5-8A4A-2D45A6000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Fácil de aprender</a:t>
            </a:r>
            <a:r>
              <a:rPr lang="pt-BR" dirty="0"/>
              <a:t> (requer pouco ou nenhum treinamento); [UI]</a:t>
            </a:r>
          </a:p>
          <a:p>
            <a:r>
              <a:rPr lang="pt-BR" b="1" dirty="0"/>
              <a:t>Fácil de lembrar</a:t>
            </a:r>
            <a:r>
              <a:rPr lang="pt-BR" dirty="0"/>
              <a:t> (mais fácil de usar na segunda vez ou após um tempo prolongado sem uso); [UI]</a:t>
            </a:r>
          </a:p>
          <a:p>
            <a:r>
              <a:rPr lang="pt-BR" b="1" dirty="0"/>
              <a:t>Maximizar produtividade </a:t>
            </a:r>
            <a:r>
              <a:rPr lang="pt-BR" dirty="0"/>
              <a:t>(</a:t>
            </a:r>
            <a:r>
              <a:rPr lang="pt-BR" b="1" dirty="0"/>
              <a:t>rápido de usar</a:t>
            </a:r>
            <a:r>
              <a:rPr lang="pt-BR" dirty="0"/>
              <a:t>, </a:t>
            </a:r>
            <a:r>
              <a:rPr lang="pt-BR" b="1" dirty="0"/>
              <a:t>eficaz</a:t>
            </a:r>
            <a:r>
              <a:rPr lang="pt-BR" dirty="0"/>
              <a:t>, </a:t>
            </a:r>
            <a:r>
              <a:rPr lang="pt-BR" b="1" dirty="0"/>
              <a:t>eficiente</a:t>
            </a:r>
            <a:r>
              <a:rPr lang="pt-BR" dirty="0"/>
              <a:t>); [UI]</a:t>
            </a:r>
          </a:p>
          <a:p>
            <a:r>
              <a:rPr lang="pt-BR" b="1" dirty="0"/>
              <a:t>Minimizar erros e ser tolerante a eles </a:t>
            </a:r>
            <a:r>
              <a:rPr lang="pt-BR" dirty="0"/>
              <a:t>caso aconteçam (se acontecerem erros, informar adequadamente ao usuário); [UX]</a:t>
            </a:r>
          </a:p>
          <a:p>
            <a:r>
              <a:rPr lang="pt-BR" b="1" dirty="0"/>
              <a:t>Maximizar a satisfação</a:t>
            </a:r>
            <a:r>
              <a:rPr lang="pt-BR" dirty="0"/>
              <a:t> (dar confiança, segurança ao usuário); [UX]</a:t>
            </a:r>
          </a:p>
          <a:p>
            <a:r>
              <a:rPr lang="pt-BR" dirty="0"/>
              <a:t>Eficaz: fazer as coisas certas (macro). Eficiente: fazer certo as coisas (micro).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15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8298C-D70C-4532-AA10-E3352D30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CRITÉRIOS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C759F-B06E-4A7B-99D4-3B0FB19C7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Está </a:t>
            </a:r>
            <a:r>
              <a:rPr lang="pt-BR" b="1" dirty="0"/>
              <a:t>claro e óbvio</a:t>
            </a:r>
            <a:r>
              <a:rPr lang="pt-BR" dirty="0"/>
              <a:t> o suficiente?</a:t>
            </a:r>
          </a:p>
          <a:p>
            <a:r>
              <a:rPr lang="pt-BR" dirty="0"/>
              <a:t>A interface é </a:t>
            </a:r>
            <a:r>
              <a:rPr lang="pt-BR" b="1" dirty="0"/>
              <a:t>autoexplicativa</a:t>
            </a:r>
            <a:r>
              <a:rPr lang="pt-BR" dirty="0"/>
              <a:t>?</a:t>
            </a:r>
          </a:p>
          <a:p>
            <a:r>
              <a:rPr lang="pt-BR" b="1" dirty="0"/>
              <a:t>Qual o problema/tarefa</a:t>
            </a:r>
            <a:r>
              <a:rPr lang="pt-BR" dirty="0"/>
              <a:t> é resolvida nesta página/tela? (</a:t>
            </a:r>
            <a:r>
              <a:rPr lang="pt-BR" b="1" dirty="0"/>
              <a:t>objetivo</a:t>
            </a:r>
            <a:r>
              <a:rPr lang="pt-BR" dirty="0"/>
              <a:t>)</a:t>
            </a:r>
          </a:p>
          <a:p>
            <a:r>
              <a:rPr lang="pt-BR" b="1" dirty="0"/>
              <a:t>Para quem</a:t>
            </a:r>
            <a:r>
              <a:rPr lang="pt-BR" dirty="0"/>
              <a:t> você está criando essa interface?</a:t>
            </a:r>
          </a:p>
          <a:p>
            <a:r>
              <a:rPr lang="pt-BR" dirty="0"/>
              <a:t>A interface e seus elementos são </a:t>
            </a:r>
            <a:r>
              <a:rPr lang="pt-BR" b="1" dirty="0"/>
              <a:t>consistentes </a:t>
            </a:r>
            <a:r>
              <a:rPr lang="pt-BR" dirty="0"/>
              <a:t>entre si e com o mundo externo?</a:t>
            </a:r>
          </a:p>
          <a:p>
            <a:r>
              <a:rPr lang="pt-BR" dirty="0"/>
              <a:t>Ao entrar em sua tela/site, o usuário precisa conseguir responder rapidamente e facilmente:</a:t>
            </a:r>
          </a:p>
          <a:p>
            <a:r>
              <a:rPr lang="pt-BR" b="1" dirty="0"/>
              <a:t>O que é</a:t>
            </a:r>
            <a:r>
              <a:rPr lang="pt-BR" dirty="0"/>
              <a:t> isto?</a:t>
            </a:r>
          </a:p>
          <a:p>
            <a:r>
              <a:rPr lang="pt-BR" b="1" dirty="0"/>
              <a:t>O que tem</a:t>
            </a:r>
            <a:r>
              <a:rPr lang="pt-BR" dirty="0"/>
              <a:t> por aqui?</a:t>
            </a:r>
          </a:p>
          <a:p>
            <a:r>
              <a:rPr lang="pt-BR" b="1" dirty="0"/>
              <a:t>O que posso fazer</a:t>
            </a:r>
            <a:r>
              <a:rPr lang="pt-BR" dirty="0"/>
              <a:t> aqui?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528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8298C-D70C-4532-AA10-E3352D30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CRITÉRIOS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C759F-B06E-4A7B-99D4-3B0FB19C7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Como </a:t>
            </a:r>
            <a:r>
              <a:rPr lang="pt-BR" b="1" dirty="0"/>
              <a:t>reduzir</a:t>
            </a:r>
            <a:r>
              <a:rPr lang="pt-BR" dirty="0"/>
              <a:t>?</a:t>
            </a:r>
          </a:p>
          <a:p>
            <a:r>
              <a:rPr lang="pt-BR" dirty="0"/>
              <a:t>Como </a:t>
            </a:r>
            <a:r>
              <a:rPr lang="pt-BR" b="1" dirty="0"/>
              <a:t>organizar</a:t>
            </a:r>
            <a:r>
              <a:rPr lang="pt-BR" dirty="0"/>
              <a:t>?</a:t>
            </a:r>
          </a:p>
          <a:p>
            <a:r>
              <a:rPr lang="pt-BR" dirty="0"/>
              <a:t>Como </a:t>
            </a:r>
            <a:r>
              <a:rPr lang="pt-BR" b="1" dirty="0"/>
              <a:t>simplificar</a:t>
            </a:r>
            <a:r>
              <a:rPr lang="pt-BR" dirty="0"/>
              <a:t>?</a:t>
            </a:r>
          </a:p>
          <a:p>
            <a:r>
              <a:rPr lang="pt-BR" dirty="0"/>
              <a:t>Como </a:t>
            </a:r>
            <a:r>
              <a:rPr lang="pt-BR" b="1" dirty="0"/>
              <a:t>reduzir o</a:t>
            </a:r>
            <a:r>
              <a:rPr lang="pt-BR" dirty="0"/>
              <a:t> </a:t>
            </a:r>
            <a:r>
              <a:rPr lang="pt-BR" b="1" dirty="0"/>
              <a:t>tempo </a:t>
            </a:r>
            <a:r>
              <a:rPr lang="pt-BR" dirty="0"/>
              <a:t>que o usuário gasta para completar sua tarefa?</a:t>
            </a:r>
          </a:p>
          <a:p>
            <a:r>
              <a:rPr lang="pt-BR" dirty="0"/>
              <a:t>Como ela pode ser</a:t>
            </a:r>
            <a:r>
              <a:rPr lang="pt-BR" b="1" dirty="0"/>
              <a:t> mais fácil de usar</a:t>
            </a:r>
            <a:r>
              <a:rPr lang="pt-BR" dirty="0"/>
              <a:t>?</a:t>
            </a:r>
          </a:p>
          <a:p>
            <a:r>
              <a:rPr lang="pt-BR" dirty="0"/>
              <a:t>Como tornar </a:t>
            </a:r>
            <a:r>
              <a:rPr lang="pt-BR" b="1" dirty="0"/>
              <a:t>mais objetivo</a:t>
            </a:r>
            <a:r>
              <a:rPr lang="pt-BR" dirty="0"/>
              <a:t>?</a:t>
            </a:r>
          </a:p>
          <a:p>
            <a:r>
              <a:rPr lang="pt-BR" dirty="0"/>
              <a:t>Quais </a:t>
            </a:r>
            <a:r>
              <a:rPr lang="pt-BR" b="1" dirty="0"/>
              <a:t>distrações </a:t>
            </a:r>
            <a:r>
              <a:rPr lang="pt-BR" dirty="0"/>
              <a:t>o usuário tem nesta interação? Como podemos removê-las?</a:t>
            </a:r>
          </a:p>
          <a:p>
            <a:r>
              <a:rPr lang="pt-BR" dirty="0"/>
              <a:t>Está </a:t>
            </a:r>
            <a:r>
              <a:rPr lang="pt-BR" b="1" dirty="0"/>
              <a:t>claro e óbvio</a:t>
            </a:r>
            <a:r>
              <a:rPr lang="pt-BR" dirty="0"/>
              <a:t> o suficiente?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10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E4937-C99E-4261-A430-1E028B6B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INTERFACES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FF4826-2575-4644-9893-5603C3591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0F91D-B60F-4338-856B-5EC57BA4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INTERFACES – exemplo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EC52-4030-4779-9CE6-8D0E046E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IBGE | Portal do IBGE | IBGE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690A19-8575-4E0B-93E4-63015A6FC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778" y="2646218"/>
            <a:ext cx="7990449" cy="383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9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E375A93-35C6-4B7B-8D7F-CA5962137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21" y="2576732"/>
            <a:ext cx="8553157" cy="41560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5BE223-E8DD-4D1A-9765-F1A37D4F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INTERFACES – EXEMPLO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E976D8-4CE0-42D1-944B-65452A6A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Aluguéis de Condomínios e Casas de Veraneio – </a:t>
            </a:r>
            <a:r>
              <a:rPr lang="pt-BR" dirty="0" err="1">
                <a:hlinkClick r:id="rId3"/>
              </a:rPr>
              <a:t>Airbnb</a:t>
            </a:r>
            <a:r>
              <a:rPr lang="pt-BR" dirty="0">
                <a:hlinkClick r:id="rId3"/>
              </a:rPr>
              <a:t> - </a:t>
            </a:r>
            <a:r>
              <a:rPr lang="pt-BR" dirty="0" err="1">
                <a:hlinkClick r:id="rId3"/>
              </a:rPr>
              <a:t>Airbnb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12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0F91D-B60F-4338-856B-5EC57BA4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INTERFACES – exemplo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EC52-4030-4779-9CE6-8D0E046E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hlinkClick r:id="rId2"/>
              </a:rPr>
              <a:t>Twitch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ED618-A690-4036-B5B9-876CBA856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31"/>
          <a:stretch/>
        </p:blipFill>
        <p:spPr>
          <a:xfrm>
            <a:off x="1723419" y="2574387"/>
            <a:ext cx="9059594" cy="38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5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E4937-C99E-4261-A430-1E028B6B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QUE PODEM MELHORAR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FF4826-2575-4644-9893-5603C3591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83861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297</TotalTime>
  <Words>122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Galeria</vt:lpstr>
      <vt:lpstr>COMPARANDO WEBSITES</vt:lpstr>
      <vt:lpstr>CRITÉRIOS DE USABILIDADE</vt:lpstr>
      <vt:lpstr>OUTROS CRITÉRIOS</vt:lpstr>
      <vt:lpstr>OUTROS CRITÉRIOS</vt:lpstr>
      <vt:lpstr>BOAS INTERFACES</vt:lpstr>
      <vt:lpstr>BOAS INTERFACES – exemplo 1</vt:lpstr>
      <vt:lpstr>BOAS INTERFACES – EXEMPLO 2</vt:lpstr>
      <vt:lpstr>BOAS INTERFACES – exemplo 3</vt:lpstr>
      <vt:lpstr>INTERFACES QUE PODEM MELHORAR</vt:lpstr>
      <vt:lpstr>INTERFACES QUE PODEM MELHORAR – exemplo 1</vt:lpstr>
      <vt:lpstr>INTERFACES QUE PODEM MELHORAR – EXEMPLO 2</vt:lpstr>
      <vt:lpstr>Interfaces que podem melhorar – exemplo 3</vt:lpstr>
      <vt:lpstr>Interfaces que podem melhorar – exemplo 4</vt:lpstr>
      <vt:lpstr>INTERFACES QUE PODEM MELHORAR – EXEMPLO 5</vt:lpstr>
      <vt:lpstr>LISTA DE PARÂMETROS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Tendências - 2022</dc:title>
  <dc:creator>Letonio Jose</dc:creator>
  <cp:lastModifiedBy>Letonio Jose</cp:lastModifiedBy>
  <cp:revision>27</cp:revision>
  <dcterms:created xsi:type="dcterms:W3CDTF">2022-11-08T18:22:38Z</dcterms:created>
  <dcterms:modified xsi:type="dcterms:W3CDTF">2022-11-10T20:09:17Z</dcterms:modified>
</cp:coreProperties>
</file>