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71" r:id="rId16"/>
    <p:sldId id="269" r:id="rId17"/>
    <p:sldId id="275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/>
    <p:restoredTop sz="84439" autoAdjust="0"/>
  </p:normalViewPr>
  <p:slideViewPr>
    <p:cSldViewPr snapToGrid="0" snapToObjects="1">
      <p:cViewPr>
        <p:scale>
          <a:sx n="118" d="100"/>
          <a:sy n="118" d="100"/>
        </p:scale>
        <p:origin x="-72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981CE-6930-4FE5-8FCD-8534A313A6F7}" type="datetimeFigureOut">
              <a:rPr lang="hu-HU" smtClean="0"/>
              <a:t>2015.11.25.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46522-5D13-4875-AACD-B8616C37C0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08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2535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648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1079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648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648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648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1079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Iterator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648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Command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648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Strategy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648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Observer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648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9697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107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1079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64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64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648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648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64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64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8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8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9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1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6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8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35E7D-4ACD-984D-94B9-DD7ED74B6E6E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9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Tervezési minták a valóságban</a:t>
            </a:r>
            <a:endParaRPr lang="en-US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18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Papp Krisztián</a:t>
            </a:r>
            <a:endParaRPr lang="en-US" sz="1800" b="1" dirty="0">
              <a:solidFill>
                <a:srgbClr val="BEBFCD"/>
              </a:solidFill>
              <a:latin typeface="Roboto Black" charset="0"/>
              <a:ea typeface="Roboto Black" charset="0"/>
              <a:cs typeface="Roboto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5349875"/>
            <a:ext cx="952500" cy="9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105413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Prototype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pattern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/>
            </a:r>
            <a:b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</a:br>
            <a:endParaRPr lang="en-US" sz="1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253212"/>
            <a:ext cx="8024574" cy="262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/>
          <p:cNvSpPr txBox="1"/>
          <p:nvPr/>
        </p:nvSpPr>
        <p:spPr>
          <a:xfrm>
            <a:off x="713571" y="2564648"/>
            <a:ext cx="10163979" cy="890471"/>
          </a:xfrm>
          <a:prstGeom prst="rect">
            <a:avLst/>
          </a:prstGeom>
          <a:solidFill>
            <a:schemeClr val="bg1">
              <a:alpha val="41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720000" y="1254516"/>
            <a:ext cx="78656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bg1"/>
                </a:solidFill>
              </a:rPr>
              <a:t>A </a:t>
            </a:r>
            <a:r>
              <a:rPr lang="hu-HU" sz="2000" dirty="0" err="1" smtClean="0">
                <a:solidFill>
                  <a:schemeClr val="bg1"/>
                </a:solidFill>
              </a:rPr>
              <a:t>prototype</a:t>
            </a:r>
            <a:r>
              <a:rPr lang="hu-HU" sz="2000" dirty="0" smtClean="0">
                <a:solidFill>
                  <a:schemeClr val="bg1"/>
                </a:solidFill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</a:rPr>
              <a:t>pattern</a:t>
            </a:r>
            <a:r>
              <a:rPr lang="hu-HU" sz="2000" dirty="0" smtClean="0">
                <a:solidFill>
                  <a:schemeClr val="bg1"/>
                </a:solidFill>
              </a:rPr>
              <a:t> használata bizonyos esetekben leredukálja az objektumok inicializálásának erőforrásigényét. Ez főleg akkor számít, mikor többnyire ugyanazzal az adattal hoznánk létre azokat.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bg1"/>
                </a:solidFill>
              </a:rPr>
              <a:t>Tegyük fel, hogy a programunk olyan objektumokat használ, amik neten át érkező, közel ugyanolyan információból jönnek létre, azok </a:t>
            </a:r>
            <a:r>
              <a:rPr lang="hu-HU" sz="2000" dirty="0" err="1" smtClean="0">
                <a:solidFill>
                  <a:schemeClr val="bg1"/>
                </a:solidFill>
              </a:rPr>
              <a:t>parseolásával</a:t>
            </a:r>
            <a:r>
              <a:rPr lang="hu-HU" sz="2000" dirty="0" smtClean="0">
                <a:solidFill>
                  <a:schemeClr val="bg1"/>
                </a:solidFill>
              </a:rPr>
              <a:t>. Ahelyett, hogy minden egyes példányosításkor ráengednénk valami JSON </a:t>
            </a:r>
            <a:r>
              <a:rPr lang="hu-HU" sz="2000" dirty="0" err="1" smtClean="0">
                <a:solidFill>
                  <a:schemeClr val="bg1"/>
                </a:solidFill>
              </a:rPr>
              <a:t>parsert</a:t>
            </a:r>
            <a:r>
              <a:rPr lang="hu-HU" sz="2000" dirty="0" smtClean="0">
                <a:solidFill>
                  <a:schemeClr val="bg1"/>
                </a:solidFill>
              </a:rPr>
              <a:t>, szimplán klónozzuk le az eredeti objektumot amikor szükséges.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bg1"/>
                </a:solidFill>
              </a:rPr>
              <a:t>Hasonló a helyzet azon esetekben, ahol egy objektum nagy mennyiségű memóriát foglal, pl. képadatokat. A memóriaszükséglet csökkenthető, hogy leklónozzuk az eredeti objektumot és benne egészen addig csa</a:t>
            </a:r>
            <a:r>
              <a:rPr lang="hu-HU" sz="2000" dirty="0" smtClean="0">
                <a:solidFill>
                  <a:schemeClr val="bg1"/>
                </a:solidFill>
              </a:rPr>
              <a:t>k az előző kép referenciája lesz, amíg felül nem ütjük azt.</a:t>
            </a:r>
            <a:endParaRPr lang="en-US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2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6" name="Cím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>
                <a:solidFill>
                  <a:schemeClr val="bg1"/>
                </a:solidFill>
                <a:latin typeface="Roboto Black"/>
              </a:rPr>
              <a:t>Structural</a:t>
            </a:r>
            <a:r>
              <a:rPr lang="hu-HU" dirty="0" smtClean="0">
                <a:solidFill>
                  <a:schemeClr val="bg1"/>
                </a:solidFill>
                <a:latin typeface="Roboto Black"/>
              </a:rPr>
              <a:t> </a:t>
            </a:r>
            <a:r>
              <a:rPr lang="hu-HU" dirty="0" err="1" smtClean="0">
                <a:solidFill>
                  <a:schemeClr val="bg1"/>
                </a:solidFill>
                <a:latin typeface="Roboto Black"/>
              </a:rPr>
              <a:t>patterns</a:t>
            </a:r>
            <a:endParaRPr lang="hu-HU" dirty="0">
              <a:solidFill>
                <a:schemeClr val="bg1"/>
              </a:solidFill>
              <a:latin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6167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105413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Adapter </a:t>
            </a:r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pattern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/>
            </a:r>
            <a:b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</a:b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Zend</a:t>
            </a:r>
            <a:r>
              <a:rPr lang="hu-HU" sz="14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\Db\Adapter\</a:t>
            </a: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Adapter</a:t>
            </a:r>
            <a:endParaRPr lang="en-US" sz="1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20000" y="1586289"/>
            <a:ext cx="7865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bg1"/>
                </a:solidFill>
              </a:rPr>
              <a:t>Az Adapter segíti </a:t>
            </a:r>
            <a:r>
              <a:rPr lang="hu-HU" sz="2000" dirty="0">
                <a:solidFill>
                  <a:schemeClr val="bg1"/>
                </a:solidFill>
              </a:rPr>
              <a:t>két nem kompatibilis interfész </a:t>
            </a:r>
            <a:r>
              <a:rPr lang="hu-HU" sz="2000" dirty="0" smtClean="0">
                <a:solidFill>
                  <a:schemeClr val="bg1"/>
                </a:solidFill>
              </a:rPr>
              <a:t>együttműködését.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bg1"/>
                </a:solidFill>
              </a:rPr>
              <a:t>Akkor </a:t>
            </a:r>
            <a:r>
              <a:rPr lang="hu-HU" sz="2000" dirty="0">
                <a:solidFill>
                  <a:schemeClr val="bg1"/>
                </a:solidFill>
              </a:rPr>
              <a:t>használjuk, amikor két különböző osztály nem kompatibilis interfészét szeretnénk együttműködésre bírni. </a:t>
            </a:r>
            <a:endParaRPr lang="hu-HU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bg1"/>
                </a:solidFill>
              </a:rPr>
              <a:t>Az </a:t>
            </a:r>
            <a:r>
              <a:rPr lang="hu-HU" sz="2000" dirty="0">
                <a:solidFill>
                  <a:schemeClr val="bg1"/>
                </a:solidFill>
              </a:rPr>
              <a:t>interfészek lehetnek nem kompatibilisek, de a belső funkcionalitás illeszkedik az igényekhez. </a:t>
            </a:r>
            <a:endParaRPr lang="hu-HU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bg1"/>
                </a:solidFill>
              </a:rPr>
              <a:t>A minta </a:t>
            </a:r>
            <a:r>
              <a:rPr lang="hu-HU" sz="2000" dirty="0">
                <a:solidFill>
                  <a:schemeClr val="bg1"/>
                </a:solidFill>
              </a:rPr>
              <a:t>lehetővé teszi a másként nem kompatibilis osztályok együttműködését azáltal, hogy konvertálja az egyik osztály interfészét a kliens által elvárt másik interfészébe.</a:t>
            </a:r>
            <a:endParaRPr lang="hu-HU" sz="20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586289"/>
            <a:ext cx="6604764" cy="279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586289"/>
            <a:ext cx="10496989" cy="111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0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105413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Adapter </a:t>
            </a:r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pattern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/>
            </a:r>
            <a:b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</a:b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Zend</a:t>
            </a:r>
            <a:r>
              <a:rPr lang="hu-HU" sz="14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\Db\Adapter\</a:t>
            </a: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Adapter</a:t>
            </a:r>
            <a:endParaRPr lang="en-US" sz="1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28" y="1497722"/>
            <a:ext cx="10228888" cy="1827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497722"/>
            <a:ext cx="8804326" cy="5075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99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105413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Facade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pattern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/>
            </a:r>
            <a:b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</a:b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lIluminate</a:t>
            </a:r>
            <a:r>
              <a:rPr lang="hu-HU" sz="14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\</a:t>
            </a: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Support</a:t>
            </a:r>
            <a:r>
              <a:rPr lang="hu-HU" sz="14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\</a:t>
            </a: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Facades</a:t>
            </a:r>
            <a:r>
              <a:rPr lang="hu-HU" sz="14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\</a:t>
            </a: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Facade</a:t>
            </a:r>
            <a:r>
              <a:rPr lang="hu-HU" sz="14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 (</a:t>
            </a: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Laravel</a:t>
            </a:r>
            <a:r>
              <a:rPr lang="hu-HU" sz="14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 5.0)</a:t>
            </a:r>
            <a:endParaRPr lang="en-US" sz="1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432290"/>
            <a:ext cx="5199719" cy="161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zövegdoboz 2"/>
          <p:cNvSpPr txBox="1"/>
          <p:nvPr/>
        </p:nvSpPr>
        <p:spPr>
          <a:xfrm>
            <a:off x="784926" y="1432290"/>
            <a:ext cx="7808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bg1"/>
                </a:solidFill>
              </a:rPr>
              <a:t>Célja, hogy elfedje a komplex háttérműveleteket és egy egyszerű interfészt biztosítson a kliens számára.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bg1"/>
                </a:solidFill>
              </a:rPr>
              <a:t>Ezáltal az adott </a:t>
            </a:r>
            <a:r>
              <a:rPr lang="hu-HU" sz="2000" dirty="0" err="1" smtClean="0">
                <a:solidFill>
                  <a:schemeClr val="bg1"/>
                </a:solidFill>
              </a:rPr>
              <a:t>library</a:t>
            </a:r>
            <a:r>
              <a:rPr lang="hu-HU" sz="2000" dirty="0" smtClean="0">
                <a:solidFill>
                  <a:schemeClr val="bg1"/>
                </a:solidFill>
              </a:rPr>
              <a:t> könnyebben használható, tesztelhető, hiszen a </a:t>
            </a:r>
            <a:r>
              <a:rPr lang="hu-HU" sz="2000" dirty="0" err="1" smtClean="0">
                <a:solidFill>
                  <a:schemeClr val="bg1"/>
                </a:solidFill>
              </a:rPr>
              <a:t>Facade</a:t>
            </a:r>
            <a:r>
              <a:rPr lang="hu-HU" sz="2000" dirty="0" smtClean="0">
                <a:solidFill>
                  <a:schemeClr val="bg1"/>
                </a:solidFill>
              </a:rPr>
              <a:t> biztosít a gyakori műveletekre egyszerű metódusokat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bg1"/>
                </a:solidFill>
              </a:rPr>
              <a:t>Redukálja a függőségeket a külső kódban a </a:t>
            </a:r>
            <a:r>
              <a:rPr lang="hu-HU" sz="2000" dirty="0" err="1" smtClean="0">
                <a:solidFill>
                  <a:schemeClr val="bg1"/>
                </a:solidFill>
              </a:rPr>
              <a:t>library</a:t>
            </a:r>
            <a:r>
              <a:rPr lang="hu-HU" sz="2000" dirty="0" smtClean="0">
                <a:solidFill>
                  <a:schemeClr val="bg1"/>
                </a:solidFill>
              </a:rPr>
              <a:t> felé, hiszen azok csak a </a:t>
            </a:r>
            <a:r>
              <a:rPr lang="hu-HU" sz="2000" dirty="0" err="1" smtClean="0">
                <a:solidFill>
                  <a:schemeClr val="bg1"/>
                </a:solidFill>
              </a:rPr>
              <a:t>Facade-et</a:t>
            </a:r>
            <a:r>
              <a:rPr lang="hu-HU" sz="2000" dirty="0" smtClean="0">
                <a:solidFill>
                  <a:schemeClr val="bg1"/>
                </a:solidFill>
              </a:rPr>
              <a:t> használják majd.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bg1"/>
                </a:solidFill>
              </a:rPr>
              <a:t>Egy komplex, de gyengén megírt </a:t>
            </a:r>
            <a:r>
              <a:rPr lang="hu-HU" sz="2000" dirty="0" err="1" smtClean="0">
                <a:solidFill>
                  <a:schemeClr val="bg1"/>
                </a:solidFill>
              </a:rPr>
              <a:t>API-t</a:t>
            </a:r>
            <a:r>
              <a:rPr lang="hu-HU" sz="2000" dirty="0" smtClean="0">
                <a:solidFill>
                  <a:schemeClr val="bg1"/>
                </a:solidFill>
              </a:rPr>
              <a:t> el tudunk burkolni egy apróbb, de jól megírt </a:t>
            </a:r>
            <a:r>
              <a:rPr lang="hu-HU" sz="2000" dirty="0" err="1" smtClean="0">
                <a:solidFill>
                  <a:schemeClr val="bg1"/>
                </a:solidFill>
              </a:rPr>
              <a:t>API-val</a:t>
            </a:r>
            <a:r>
              <a:rPr lang="hu-HU" sz="2000" dirty="0" smtClean="0">
                <a:solidFill>
                  <a:schemeClr val="bg1"/>
                </a:solidFill>
              </a:rPr>
              <a:t>.</a:t>
            </a:r>
            <a:endParaRPr lang="hu-HU" sz="2000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432290"/>
            <a:ext cx="6804256" cy="319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432290"/>
            <a:ext cx="558165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432289"/>
            <a:ext cx="6689045" cy="381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41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6" name="Cím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>
                <a:solidFill>
                  <a:schemeClr val="bg1"/>
                </a:solidFill>
                <a:latin typeface="Roboto Black"/>
              </a:rPr>
              <a:t>Behavioral</a:t>
            </a:r>
            <a:r>
              <a:rPr lang="hu-HU" dirty="0" smtClean="0">
                <a:solidFill>
                  <a:schemeClr val="bg1"/>
                </a:solidFill>
                <a:latin typeface="Roboto Black"/>
              </a:rPr>
              <a:t> </a:t>
            </a:r>
            <a:r>
              <a:rPr lang="hu-HU" dirty="0" err="1" smtClean="0">
                <a:solidFill>
                  <a:schemeClr val="bg1"/>
                </a:solidFill>
                <a:latin typeface="Roboto Black"/>
              </a:rPr>
              <a:t>patterns</a:t>
            </a:r>
            <a:endParaRPr lang="hu-HU" dirty="0">
              <a:solidFill>
                <a:schemeClr val="bg1"/>
              </a:solidFill>
              <a:latin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2648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105413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Iterator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pattern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/>
            </a:r>
            <a:b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</a:b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Zend</a:t>
            </a:r>
            <a:r>
              <a:rPr lang="hu-HU" sz="14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\Db\</a:t>
            </a: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ResultSet</a:t>
            </a:r>
            <a:r>
              <a:rPr lang="hu-HU" sz="14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\</a:t>
            </a: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ResultSet</a:t>
            </a:r>
            <a:r>
              <a:rPr lang="hu-HU" sz="14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/>
            </a:r>
            <a:br>
              <a:rPr lang="hu-HU" sz="14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</a:b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java.util.Scanner</a:t>
            </a:r>
            <a:endParaRPr lang="en-US" sz="1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594131"/>
            <a:ext cx="2945692" cy="216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-2687"/>
            <a:ext cx="4957088" cy="686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594131"/>
            <a:ext cx="55816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/>
          <p:nvPr/>
        </p:nvSpPr>
        <p:spPr>
          <a:xfrm>
            <a:off x="713571" y="2416146"/>
            <a:ext cx="10163979" cy="890471"/>
          </a:xfrm>
          <a:prstGeom prst="rect">
            <a:avLst/>
          </a:prstGeom>
          <a:solidFill>
            <a:schemeClr val="bg1">
              <a:alpha val="41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720000" y="1537487"/>
            <a:ext cx="6133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</a:rPr>
              <a:t>Egy listából adnak vissza objektumokat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</a:rPr>
              <a:t>A tömböt elburkolják és plusz funkcionalitással látják azt el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3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105413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Command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pattern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/>
            </a:r>
            <a:b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</a:b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java.lang.Runnable</a:t>
            </a:r>
            <a:endParaRPr lang="en-US" sz="1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720000" y="1537487"/>
            <a:ext cx="9435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</a:rPr>
              <a:t>Egy objektumba van foglalva minden információ egy adott feladat végrehajtására. Ezek az infók lehetnek a metódus neve, az objektum ami végrehajthatja és annak paraméterei.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</a:rPr>
              <a:t>Négy elem jöhet szóba: </a:t>
            </a:r>
            <a:r>
              <a:rPr lang="en-US" i="1" dirty="0" smtClean="0">
                <a:solidFill>
                  <a:schemeClr val="bg1"/>
                </a:solidFill>
              </a:rPr>
              <a:t>command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i="1" dirty="0">
                <a:solidFill>
                  <a:schemeClr val="bg1"/>
                </a:solidFill>
              </a:rPr>
              <a:t>receiver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i="1" dirty="0">
                <a:solidFill>
                  <a:schemeClr val="bg1"/>
                </a:solidFill>
              </a:rPr>
              <a:t>invoker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hu-HU" dirty="0" smtClean="0">
                <a:solidFill>
                  <a:schemeClr val="bg1"/>
                </a:solidFill>
              </a:rPr>
              <a:t>és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i="1" dirty="0">
                <a:solidFill>
                  <a:schemeClr val="bg1"/>
                </a:solidFill>
              </a:rPr>
              <a:t>client</a:t>
            </a:r>
            <a:r>
              <a:rPr lang="en-US" dirty="0">
                <a:solidFill>
                  <a:schemeClr val="bg1"/>
                </a:solidFill>
              </a:rPr>
              <a:t>. A </a:t>
            </a:r>
            <a:r>
              <a:rPr lang="en-US" i="1" dirty="0">
                <a:solidFill>
                  <a:schemeClr val="bg1"/>
                </a:solidFill>
              </a:rPr>
              <a:t>command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hu-HU" dirty="0" smtClean="0">
                <a:solidFill>
                  <a:schemeClr val="bg1"/>
                </a:solidFill>
              </a:rPr>
              <a:t>objektum ami meghív a </a:t>
            </a:r>
            <a:r>
              <a:rPr lang="hu-HU" dirty="0" err="1" smtClean="0">
                <a:solidFill>
                  <a:schemeClr val="bg1"/>
                </a:solidFill>
              </a:rPr>
              <a:t>receiver</a:t>
            </a:r>
            <a:r>
              <a:rPr lang="hu-HU" dirty="0" smtClean="0">
                <a:solidFill>
                  <a:schemeClr val="bg1"/>
                </a:solidFill>
              </a:rPr>
              <a:t> objektumon egy metódust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hu-HU" dirty="0" smtClean="0">
                <a:solidFill>
                  <a:schemeClr val="bg1"/>
                </a:solidFill>
              </a:rPr>
              <a:t> Az ehhez szükséges információ a </a:t>
            </a:r>
            <a:r>
              <a:rPr lang="hu-HU" dirty="0" err="1" smtClean="0">
                <a:solidFill>
                  <a:schemeClr val="bg1"/>
                </a:solidFill>
              </a:rPr>
              <a:t>command</a:t>
            </a:r>
            <a:r>
              <a:rPr lang="hu-HU" dirty="0" smtClean="0">
                <a:solidFill>
                  <a:schemeClr val="bg1"/>
                </a:solidFill>
              </a:rPr>
              <a:t> objektumban van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hu-HU" dirty="0" smtClean="0">
                <a:solidFill>
                  <a:schemeClr val="bg1"/>
                </a:solidFill>
              </a:rPr>
              <a:t>A </a:t>
            </a:r>
            <a:r>
              <a:rPr lang="en-US" i="1" dirty="0" smtClean="0">
                <a:solidFill>
                  <a:schemeClr val="bg1"/>
                </a:solidFill>
              </a:rPr>
              <a:t>receiver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hu-HU" dirty="0" smtClean="0">
                <a:solidFill>
                  <a:schemeClr val="bg1"/>
                </a:solidFill>
              </a:rPr>
              <a:t>végzi a konkrét feladatot</a:t>
            </a:r>
            <a:r>
              <a:rPr lang="en-US" dirty="0" smtClean="0">
                <a:solidFill>
                  <a:schemeClr val="bg1"/>
                </a:solidFill>
              </a:rPr>
              <a:t>. A</a:t>
            </a:r>
            <a:r>
              <a:rPr lang="hu-HU" dirty="0" smtClean="0">
                <a:solidFill>
                  <a:schemeClr val="bg1"/>
                </a:solidFill>
              </a:rPr>
              <a:t>z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i="1" dirty="0">
                <a:solidFill>
                  <a:schemeClr val="bg1"/>
                </a:solidFill>
              </a:rPr>
              <a:t>invoker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hu-HU" dirty="0" smtClean="0">
                <a:solidFill>
                  <a:schemeClr val="bg1"/>
                </a:solidFill>
              </a:rPr>
              <a:t>tudja hogy kell végrehajtani a </a:t>
            </a:r>
            <a:r>
              <a:rPr lang="hu-HU" dirty="0" err="1" smtClean="0">
                <a:solidFill>
                  <a:schemeClr val="bg1"/>
                </a:solidFill>
              </a:rPr>
              <a:t>commandot</a:t>
            </a:r>
            <a:r>
              <a:rPr lang="hu-HU" dirty="0" smtClean="0">
                <a:solidFill>
                  <a:schemeClr val="bg1"/>
                </a:solidFill>
              </a:rPr>
              <a:t>, de nem tudja mi történik a háttérben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hu-HU" dirty="0" smtClean="0">
                <a:solidFill>
                  <a:schemeClr val="bg1"/>
                </a:solidFill>
              </a:rPr>
              <a:t>Az </a:t>
            </a:r>
            <a:r>
              <a:rPr lang="hu-HU" dirty="0" err="1" smtClean="0">
                <a:solidFill>
                  <a:schemeClr val="bg1"/>
                </a:solidFill>
              </a:rPr>
              <a:t>invokert</a:t>
            </a:r>
            <a:r>
              <a:rPr lang="hu-HU" dirty="0" smtClean="0">
                <a:solidFill>
                  <a:schemeClr val="bg1"/>
                </a:solidFill>
              </a:rPr>
              <a:t> és a </a:t>
            </a:r>
            <a:r>
              <a:rPr lang="hu-HU" dirty="0" err="1" smtClean="0">
                <a:solidFill>
                  <a:schemeClr val="bg1"/>
                </a:solidFill>
              </a:rPr>
              <a:t>commandokat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a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i="1" dirty="0">
                <a:solidFill>
                  <a:schemeClr val="bg1"/>
                </a:solidFill>
              </a:rPr>
              <a:t>client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hu-HU" dirty="0" smtClean="0">
                <a:solidFill>
                  <a:schemeClr val="bg1"/>
                </a:solidFill>
              </a:rPr>
              <a:t>birtokolja és dönti el mikor melyik </a:t>
            </a:r>
            <a:r>
              <a:rPr lang="hu-HU" dirty="0" err="1" smtClean="0">
                <a:solidFill>
                  <a:schemeClr val="bg1"/>
                </a:solidFill>
              </a:rPr>
              <a:t>commandot</a:t>
            </a:r>
            <a:r>
              <a:rPr lang="hu-HU" dirty="0" smtClean="0">
                <a:solidFill>
                  <a:schemeClr val="bg1"/>
                </a:solidFill>
              </a:rPr>
              <a:t> hajtja végre, mégpedig úgy, hogy átad egy </a:t>
            </a:r>
            <a:r>
              <a:rPr lang="hu-HU" dirty="0" err="1" smtClean="0">
                <a:solidFill>
                  <a:schemeClr val="bg1"/>
                </a:solidFill>
              </a:rPr>
              <a:t>commandot</a:t>
            </a:r>
            <a:r>
              <a:rPr lang="hu-HU" dirty="0" smtClean="0">
                <a:solidFill>
                  <a:schemeClr val="bg1"/>
                </a:solidFill>
              </a:rPr>
              <a:t> az </a:t>
            </a:r>
            <a:r>
              <a:rPr lang="hu-HU" dirty="0" err="1" smtClean="0">
                <a:solidFill>
                  <a:schemeClr val="bg1"/>
                </a:solidFill>
              </a:rPr>
              <a:t>invokernek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hu-HU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</a:rPr>
              <a:t>Vegyünk egy programot, ami </a:t>
            </a:r>
            <a:r>
              <a:rPr lang="hu-HU" dirty="0" err="1" smtClean="0">
                <a:solidFill>
                  <a:schemeClr val="bg1"/>
                </a:solidFill>
              </a:rPr>
              <a:t>commandok</a:t>
            </a:r>
            <a:r>
              <a:rPr lang="hu-HU" dirty="0" smtClean="0">
                <a:solidFill>
                  <a:schemeClr val="bg1"/>
                </a:solidFill>
              </a:rPr>
              <a:t> sorozatát hajtja végre. Ha minden </a:t>
            </a:r>
            <a:r>
              <a:rPr lang="hu-HU" dirty="0" err="1" smtClean="0">
                <a:solidFill>
                  <a:schemeClr val="bg1"/>
                </a:solidFill>
              </a:rPr>
              <a:t>commandnak</a:t>
            </a:r>
            <a:r>
              <a:rPr lang="hu-HU" dirty="0" smtClean="0">
                <a:solidFill>
                  <a:schemeClr val="bg1"/>
                </a:solidFill>
              </a:rPr>
              <a:t> van egy </a:t>
            </a:r>
            <a:r>
              <a:rPr lang="en-US" dirty="0" err="1" smtClean="0">
                <a:solidFill>
                  <a:schemeClr val="bg1"/>
                </a:solidFill>
              </a:rPr>
              <a:t>getEstimatedDuration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met</a:t>
            </a:r>
            <a:r>
              <a:rPr lang="hu-HU" dirty="0" err="1" smtClean="0">
                <a:solidFill>
                  <a:schemeClr val="bg1"/>
                </a:solidFill>
              </a:rPr>
              <a:t>ódusa</a:t>
            </a:r>
            <a:r>
              <a:rPr lang="hu-HU" dirty="0" smtClean="0">
                <a:solidFill>
                  <a:schemeClr val="bg1"/>
                </a:solidFill>
              </a:rPr>
              <a:t>, könnyen tudjuk kalkulálni a teljes szükséges időt és ebből már egy </a:t>
            </a:r>
            <a:r>
              <a:rPr lang="hu-HU" dirty="0" err="1" smtClean="0">
                <a:solidFill>
                  <a:schemeClr val="bg1"/>
                </a:solidFill>
              </a:rPr>
              <a:t>progressbar-t</a:t>
            </a:r>
            <a:r>
              <a:rPr lang="hu-HU" dirty="0" smtClean="0">
                <a:solidFill>
                  <a:schemeClr val="bg1"/>
                </a:solidFill>
              </a:rPr>
              <a:t> is tudunk rajzolni akár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hu-HU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</a:rPr>
              <a:t>Ha a felhasználó minden művelete </a:t>
            </a:r>
            <a:r>
              <a:rPr lang="hu-HU" dirty="0" err="1" smtClean="0">
                <a:solidFill>
                  <a:schemeClr val="bg1"/>
                </a:solidFill>
              </a:rPr>
              <a:t>command</a:t>
            </a:r>
            <a:r>
              <a:rPr lang="hu-HU" dirty="0" smtClean="0">
                <a:solidFill>
                  <a:schemeClr val="bg1"/>
                </a:solidFill>
              </a:rPr>
              <a:t> objektumokként valósul meg és hajtódik végre, akkor egy listába gyűjtve soron követhetjük azokat és megvalósíthatjuk a „vissza” gombot a </a:t>
            </a:r>
            <a:r>
              <a:rPr lang="hu-HU" dirty="0" err="1" smtClean="0">
                <a:solidFill>
                  <a:schemeClr val="bg1"/>
                </a:solidFill>
              </a:rPr>
              <a:t>commandokon</a:t>
            </a:r>
            <a:r>
              <a:rPr lang="hu-HU" dirty="0" smtClean="0">
                <a:solidFill>
                  <a:schemeClr val="bg1"/>
                </a:solidFill>
              </a:rPr>
              <a:t> megvalósított </a:t>
            </a:r>
            <a:r>
              <a:rPr lang="hu-HU" dirty="0" err="1" smtClean="0">
                <a:solidFill>
                  <a:schemeClr val="bg1"/>
                </a:solidFill>
              </a:rPr>
              <a:t>undo</a:t>
            </a:r>
            <a:r>
              <a:rPr lang="hu-HU" dirty="0" smtClean="0">
                <a:solidFill>
                  <a:schemeClr val="bg1"/>
                </a:solidFill>
              </a:rPr>
              <a:t>() metódussal.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</a:rPr>
              <a:t>Ezt továbbgondolva egy adatbázisban ha elkezdünk egy tranzakciót, akkor </a:t>
            </a:r>
            <a:r>
              <a:rPr lang="hu-HU" dirty="0" err="1" smtClean="0">
                <a:solidFill>
                  <a:schemeClr val="bg1"/>
                </a:solidFill>
              </a:rPr>
              <a:t>commandok</a:t>
            </a:r>
            <a:r>
              <a:rPr lang="hu-HU" dirty="0" smtClean="0">
                <a:solidFill>
                  <a:schemeClr val="bg1"/>
                </a:solidFill>
              </a:rPr>
              <a:t> sora fut le, ami ha valahol hibába ütközik, akkor az </a:t>
            </a:r>
            <a:r>
              <a:rPr lang="hu-HU" dirty="0" err="1" smtClean="0">
                <a:solidFill>
                  <a:schemeClr val="bg1"/>
                </a:solidFill>
              </a:rPr>
              <a:t>undo</a:t>
            </a:r>
            <a:r>
              <a:rPr lang="hu-HU" dirty="0" smtClean="0">
                <a:solidFill>
                  <a:schemeClr val="bg1"/>
                </a:solidFill>
              </a:rPr>
              <a:t> mintájára egy rollback-et meg tudunk valósítani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537487"/>
            <a:ext cx="19716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537487"/>
            <a:ext cx="4254771" cy="335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4"/>
          <p:cNvSpPr txBox="1"/>
          <p:nvPr/>
        </p:nvSpPr>
        <p:spPr>
          <a:xfrm>
            <a:off x="713571" y="2416146"/>
            <a:ext cx="10163979" cy="890471"/>
          </a:xfrm>
          <a:prstGeom prst="rect">
            <a:avLst/>
          </a:prstGeom>
          <a:solidFill>
            <a:schemeClr val="bg1">
              <a:alpha val="41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720000" y="3555775"/>
            <a:ext cx="10163979" cy="890471"/>
          </a:xfrm>
          <a:prstGeom prst="rect">
            <a:avLst/>
          </a:prstGeom>
          <a:solidFill>
            <a:schemeClr val="bg1">
              <a:alpha val="41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71" y="1537487"/>
            <a:ext cx="5484928" cy="355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44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8" grpId="1" animBg="1"/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105413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Strategy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pattern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/>
            </a:r>
            <a:b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</a:b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Zend</a:t>
            </a:r>
            <a:r>
              <a:rPr lang="hu-HU" sz="14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\</a:t>
            </a: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View</a:t>
            </a:r>
            <a:r>
              <a:rPr lang="hu-HU" sz="14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\</a:t>
            </a: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Strategy</a:t>
            </a:r>
            <a:r>
              <a:rPr lang="hu-HU" sz="14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\</a:t>
            </a: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PhpRenderingStrategy</a:t>
            </a:r>
            <a:endParaRPr lang="en-US" sz="1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720000" y="1537487"/>
            <a:ext cx="6133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</a:rPr>
              <a:t>A kliens egy adott stratégia alapján végzi el a feladatot. A stratégia egy külön objektum, a feladat megvalósításának logikája ezen objektumban van.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</a:rPr>
              <a:t>Akkor használatos, amikor egy adott feladatra többféle megvalósítást kell implementálnunk az alkalmazásunkban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540000"/>
            <a:ext cx="7820025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4"/>
          <p:cNvSpPr txBox="1"/>
          <p:nvPr/>
        </p:nvSpPr>
        <p:spPr>
          <a:xfrm>
            <a:off x="720000" y="1594131"/>
            <a:ext cx="7826454" cy="707380"/>
          </a:xfrm>
          <a:prstGeom prst="rect">
            <a:avLst/>
          </a:prstGeom>
          <a:solidFill>
            <a:schemeClr val="bg1">
              <a:alpha val="41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720000" y="2583104"/>
            <a:ext cx="7826454" cy="443318"/>
          </a:xfrm>
          <a:prstGeom prst="rect">
            <a:avLst/>
          </a:prstGeom>
          <a:solidFill>
            <a:schemeClr val="bg1">
              <a:alpha val="41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590200"/>
            <a:ext cx="8407297" cy="542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/>
          <p:nvPr/>
        </p:nvSpPr>
        <p:spPr>
          <a:xfrm>
            <a:off x="720000" y="1218525"/>
            <a:ext cx="8407297" cy="890471"/>
          </a:xfrm>
          <a:prstGeom prst="rect">
            <a:avLst/>
          </a:prstGeom>
          <a:solidFill>
            <a:schemeClr val="bg1">
              <a:alpha val="41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713571" y="4463604"/>
            <a:ext cx="8413726" cy="445236"/>
          </a:xfrm>
          <a:prstGeom prst="rect">
            <a:avLst/>
          </a:prstGeom>
          <a:solidFill>
            <a:schemeClr val="bg1">
              <a:alpha val="41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6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105413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Observer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pattern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/>
            </a:r>
            <a:b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</a:b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android.widget.Button</a:t>
            </a:r>
            <a:endParaRPr lang="en-US" sz="1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719999" y="1537487"/>
            <a:ext cx="8165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</a:rPr>
              <a:t>Egy objektumpéldányt, az </a:t>
            </a:r>
            <a:r>
              <a:rPr lang="hu-HU" dirty="0" err="1" smtClean="0">
                <a:solidFill>
                  <a:schemeClr val="bg1"/>
                </a:solidFill>
              </a:rPr>
              <a:t>observert</a:t>
            </a:r>
            <a:r>
              <a:rPr lang="hu-HU" dirty="0" smtClean="0">
                <a:solidFill>
                  <a:schemeClr val="bg1"/>
                </a:solidFill>
              </a:rPr>
              <a:t>, átadjuk egy másik objektumnak, az </a:t>
            </a:r>
            <a:r>
              <a:rPr lang="hu-HU" dirty="0" err="1" smtClean="0">
                <a:solidFill>
                  <a:schemeClr val="bg1"/>
                </a:solidFill>
              </a:rPr>
              <a:t>observable-nek</a:t>
            </a:r>
            <a:r>
              <a:rPr lang="hu-HU" dirty="0" smtClean="0">
                <a:solidFill>
                  <a:schemeClr val="bg1"/>
                </a:solidFill>
              </a:rPr>
              <a:t>. Az </a:t>
            </a:r>
            <a:r>
              <a:rPr lang="hu-HU" dirty="0" err="1" smtClean="0">
                <a:solidFill>
                  <a:schemeClr val="bg1"/>
                </a:solidFill>
              </a:rPr>
              <a:t>observable</a:t>
            </a:r>
            <a:r>
              <a:rPr lang="hu-HU" dirty="0" smtClean="0">
                <a:solidFill>
                  <a:schemeClr val="bg1"/>
                </a:solidFill>
              </a:rPr>
              <a:t> az állapotváltozásairól értesíti az </a:t>
            </a:r>
            <a:r>
              <a:rPr lang="hu-HU" dirty="0" err="1" smtClean="0">
                <a:solidFill>
                  <a:schemeClr val="bg1"/>
                </a:solidFill>
              </a:rPr>
              <a:t>observert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smtClean="0">
                <a:solidFill>
                  <a:schemeClr val="bg1"/>
                </a:solidFill>
              </a:rPr>
              <a:t>úgy, hogy adott eseményre specifikus metódusokat hív meg rajta és esetleg az állapotváltozásról/eseményről információkat átad paraméterként.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1443090"/>
            <a:ext cx="7305519" cy="216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53" y="1477882"/>
            <a:ext cx="7599809" cy="258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/>
          <p:nvPr/>
        </p:nvSpPr>
        <p:spPr>
          <a:xfrm>
            <a:off x="720001" y="2297507"/>
            <a:ext cx="7606237" cy="257074"/>
          </a:xfrm>
          <a:prstGeom prst="rect">
            <a:avLst/>
          </a:prstGeom>
          <a:solidFill>
            <a:schemeClr val="bg1">
              <a:alpha val="41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720001" y="2841241"/>
            <a:ext cx="7606237" cy="257074"/>
          </a:xfrm>
          <a:prstGeom prst="rect">
            <a:avLst/>
          </a:prstGeom>
          <a:solidFill>
            <a:schemeClr val="bg1">
              <a:alpha val="41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1" y="1477882"/>
            <a:ext cx="6983618" cy="360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4"/>
          <p:cNvSpPr txBox="1"/>
          <p:nvPr/>
        </p:nvSpPr>
        <p:spPr>
          <a:xfrm>
            <a:off x="713570" y="2297507"/>
            <a:ext cx="7606238" cy="890471"/>
          </a:xfrm>
          <a:prstGeom prst="rect">
            <a:avLst/>
          </a:prstGeom>
          <a:solidFill>
            <a:schemeClr val="bg1">
              <a:alpha val="41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4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9" grpId="1" animBg="1"/>
      <p:bldP spid="10" grpId="0" animBg="1"/>
      <p:bldP spid="10" grpId="1" animBg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5613" y="135135"/>
            <a:ext cx="6913293" cy="11517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http://bit.ly/1Ysx0hC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912" y="5349875"/>
            <a:ext cx="952500" cy="937618"/>
          </a:xfrm>
          <a:prstGeom prst="rect">
            <a:avLst/>
          </a:prstGeom>
        </p:spPr>
      </p:pic>
      <p:pic>
        <p:nvPicPr>
          <p:cNvPr id="1026" name="Picture 2" descr="C:\Users\Papp\Downloads\qrc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6" y="1286868"/>
            <a:ext cx="500062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7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6" name="Cím 5"/>
          <p:cNvSpPr>
            <a:spLocks noGrp="1"/>
          </p:cNvSpPr>
          <p:nvPr>
            <p:ph type="ctrTitle"/>
          </p:nvPr>
        </p:nvSpPr>
        <p:spPr>
          <a:xfrm>
            <a:off x="0" y="1122362"/>
            <a:ext cx="12251342" cy="3053127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Roboto Black"/>
              </a:rPr>
              <a:t>Köszönöm a figyelmet!</a:t>
            </a:r>
            <a:endParaRPr lang="hu-HU" dirty="0">
              <a:solidFill>
                <a:schemeClr val="bg1"/>
              </a:solidFill>
              <a:latin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6371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6" name="Cím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>
                <a:solidFill>
                  <a:schemeClr val="bg1"/>
                </a:solidFill>
                <a:latin typeface="Roboto Black"/>
              </a:rPr>
              <a:t>Creational</a:t>
            </a:r>
            <a:r>
              <a:rPr lang="hu-HU" dirty="0" smtClean="0">
                <a:solidFill>
                  <a:schemeClr val="bg1"/>
                </a:solidFill>
                <a:latin typeface="Roboto Black"/>
              </a:rPr>
              <a:t> </a:t>
            </a:r>
            <a:r>
              <a:rPr lang="hu-HU" dirty="0" err="1" smtClean="0">
                <a:solidFill>
                  <a:schemeClr val="bg1"/>
                </a:solidFill>
                <a:latin typeface="Roboto Black"/>
              </a:rPr>
              <a:t>patterns</a:t>
            </a:r>
            <a:endParaRPr lang="hu-HU" dirty="0">
              <a:solidFill>
                <a:schemeClr val="bg1"/>
              </a:solidFill>
              <a:latin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5021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748322" y="1409827"/>
            <a:ext cx="84454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Singleton</a:t>
            </a:r>
            <a:endParaRPr lang="hu-HU" sz="2000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A </a:t>
            </a:r>
            <a:r>
              <a:rPr lang="hu-HU" sz="2000" dirty="0" err="1">
                <a:solidFill>
                  <a:schemeClr val="bg1"/>
                </a:solidFill>
              </a:rPr>
              <a:t>singleton</a:t>
            </a:r>
            <a:r>
              <a:rPr lang="hu-HU" sz="2000" dirty="0">
                <a:solidFill>
                  <a:schemeClr val="bg1"/>
                </a:solidFill>
              </a:rPr>
              <a:t> legfeljebb egy példányt jelent az objektumunkból. </a:t>
            </a:r>
            <a:r>
              <a:rPr lang="hu-HU" sz="2000" dirty="0" smtClean="0">
                <a:solidFill>
                  <a:schemeClr val="bg1"/>
                </a:solidFill>
              </a:rPr>
              <a:t>MVC </a:t>
            </a:r>
            <a:r>
              <a:rPr lang="hu-HU" sz="2000" dirty="0" err="1" smtClean="0">
                <a:solidFill>
                  <a:schemeClr val="bg1"/>
                </a:solidFill>
              </a:rPr>
              <a:t>How-to</a:t>
            </a:r>
            <a:r>
              <a:rPr lang="hu-HU" sz="2000" dirty="0" smtClean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tutorialokban</a:t>
            </a:r>
            <a:r>
              <a:rPr lang="hu-HU" sz="2000" dirty="0">
                <a:solidFill>
                  <a:schemeClr val="bg1"/>
                </a:solidFill>
              </a:rPr>
              <a:t> ilyen </a:t>
            </a:r>
            <a:r>
              <a:rPr lang="hu-HU" sz="2000" dirty="0" err="1">
                <a:solidFill>
                  <a:schemeClr val="bg1"/>
                </a:solidFill>
              </a:rPr>
              <a:t>pl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smtClean="0">
                <a:solidFill>
                  <a:schemeClr val="bg1"/>
                </a:solidFill>
              </a:rPr>
              <a:t>az ún. </a:t>
            </a:r>
            <a:r>
              <a:rPr lang="hu-HU" sz="2000" dirty="0" err="1" smtClean="0">
                <a:solidFill>
                  <a:schemeClr val="bg1"/>
                </a:solidFill>
              </a:rPr>
              <a:t>R</a:t>
            </a:r>
            <a:r>
              <a:rPr lang="hu-HU" sz="2000" dirty="0" err="1" smtClean="0">
                <a:solidFill>
                  <a:schemeClr val="bg1"/>
                </a:solidFill>
              </a:rPr>
              <a:t>egistry</a:t>
            </a:r>
            <a:r>
              <a:rPr lang="hu-HU" sz="2000" dirty="0">
                <a:solidFill>
                  <a:schemeClr val="bg1"/>
                </a:solidFill>
              </a:rPr>
              <a:t>, ami egy általános </a:t>
            </a:r>
            <a:r>
              <a:rPr lang="hu-HU" sz="2000" dirty="0" err="1" smtClean="0">
                <a:solidFill>
                  <a:schemeClr val="bg1"/>
                </a:solidFill>
              </a:rPr>
              <a:t>key</a:t>
            </a:r>
            <a:r>
              <a:rPr lang="hu-HU" sz="2000" dirty="0" err="1">
                <a:solidFill>
                  <a:schemeClr val="bg1"/>
                </a:solidFill>
              </a:rPr>
              <a:t>-</a:t>
            </a:r>
            <a:r>
              <a:rPr lang="hu-HU" sz="2000" dirty="0" err="1" smtClean="0">
                <a:solidFill>
                  <a:schemeClr val="bg1"/>
                </a:solidFill>
              </a:rPr>
              <a:t>value</a:t>
            </a:r>
            <a:r>
              <a:rPr lang="hu-HU" sz="2000" dirty="0" smtClean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collectiont</a:t>
            </a:r>
            <a:r>
              <a:rPr lang="hu-HU" sz="2000" dirty="0">
                <a:solidFill>
                  <a:schemeClr val="bg1"/>
                </a:solidFill>
              </a:rPr>
              <a:t> jelent amin az alkalmazásunkban bárhol </a:t>
            </a:r>
            <a:r>
              <a:rPr lang="hu-HU" sz="2000" dirty="0" smtClean="0">
                <a:solidFill>
                  <a:schemeClr val="bg1"/>
                </a:solidFill>
              </a:rPr>
              <a:t>tárolhatunk </a:t>
            </a:r>
            <a:r>
              <a:rPr lang="hu-HU" sz="2000" dirty="0">
                <a:solidFill>
                  <a:schemeClr val="bg1"/>
                </a:solidFill>
              </a:rPr>
              <a:t>és elérhetünk adatokat.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Mi a baj ezzel?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Nincs </a:t>
            </a:r>
            <a:r>
              <a:rPr lang="hu-HU" sz="2000" dirty="0" err="1">
                <a:solidFill>
                  <a:schemeClr val="bg1"/>
                </a:solidFill>
              </a:rPr>
              <a:t>garbage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collection</a:t>
            </a:r>
            <a:r>
              <a:rPr lang="hu-HU" sz="2000" dirty="0">
                <a:solidFill>
                  <a:schemeClr val="bg1"/>
                </a:solidFill>
              </a:rPr>
              <a:t>, ha egyszer példányosítottuk az a futás végéig memóriát foglal.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Nehezen tesztelhető.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Habár nem a globális névtérbe kerül a dolog, de mégis bárhonnan bármilyen forrásból a programunk eléri azt. Ha valami módosul benne, kereshetjük a helyét.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Mivel lehet kiváltani? Passzolni kell azt az objektumreferenciát az alkalmazásban, tehát </a:t>
            </a:r>
            <a:r>
              <a:rPr lang="hu-HU" sz="2000" dirty="0" err="1">
                <a:solidFill>
                  <a:schemeClr val="bg1"/>
                </a:solidFill>
              </a:rPr>
              <a:t>gettereken</a:t>
            </a:r>
            <a:r>
              <a:rPr lang="hu-HU" sz="2000" dirty="0">
                <a:solidFill>
                  <a:schemeClr val="bg1"/>
                </a:solidFill>
              </a:rPr>
              <a:t>/</a:t>
            </a:r>
            <a:r>
              <a:rPr lang="hu-HU" sz="2000" dirty="0" err="1">
                <a:solidFill>
                  <a:schemeClr val="bg1"/>
                </a:solidFill>
              </a:rPr>
              <a:t>settereken</a:t>
            </a:r>
            <a:r>
              <a:rPr lang="hu-HU" sz="2000" dirty="0">
                <a:solidFill>
                  <a:schemeClr val="bg1"/>
                </a:solidFill>
              </a:rPr>
              <a:t> át minden </a:t>
            </a:r>
            <a:r>
              <a:rPr lang="hu-HU" sz="2000" dirty="0" err="1">
                <a:solidFill>
                  <a:schemeClr val="bg1"/>
                </a:solidFill>
              </a:rPr>
              <a:t>contextben</a:t>
            </a:r>
            <a:r>
              <a:rPr lang="hu-HU" sz="2000" dirty="0">
                <a:solidFill>
                  <a:schemeClr val="bg1"/>
                </a:solidFill>
              </a:rPr>
              <a:t> valahogy elérhetővé kell tenni.</a:t>
            </a:r>
          </a:p>
          <a:p>
            <a:r>
              <a:rPr lang="hu-HU" sz="2000" dirty="0">
                <a:solidFill>
                  <a:schemeClr val="bg1"/>
                </a:solidFill>
              </a:rPr>
              <a:t> </a:t>
            </a:r>
          </a:p>
          <a:p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2387600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Singleton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pattern</a:t>
            </a:r>
            <a:r>
              <a:rPr lang="en-US" sz="40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</a:b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java.lang.System</a:t>
            </a:r>
            <a:endParaRPr lang="en-US" sz="1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60" y="1406678"/>
            <a:ext cx="8473800" cy="487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8322" y="1650775"/>
            <a:ext cx="10277076" cy="857759"/>
          </a:xfrm>
          <a:prstGeom prst="rect">
            <a:avLst/>
          </a:prstGeom>
          <a:solidFill>
            <a:schemeClr val="bg1">
              <a:alpha val="41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720000" y="5241370"/>
            <a:ext cx="10333720" cy="648318"/>
          </a:xfrm>
          <a:prstGeom prst="rect">
            <a:avLst/>
          </a:prstGeom>
          <a:solidFill>
            <a:schemeClr val="bg1">
              <a:alpha val="41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22" y="1409827"/>
            <a:ext cx="5705076" cy="33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08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1" animBg="1"/>
      <p:bldP spid="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748322" y="1409827"/>
            <a:ext cx="7845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Egy olyan objektum/osztály, ami minden esetben egy új (vagy annak vélt) objektumot szolgáltat a kliens felé az ún. </a:t>
            </a:r>
            <a:r>
              <a:rPr lang="hu-HU" sz="2000" dirty="0" err="1">
                <a:solidFill>
                  <a:schemeClr val="bg1"/>
                </a:solidFill>
              </a:rPr>
              <a:t>factory</a:t>
            </a:r>
            <a:r>
              <a:rPr lang="hu-HU" sz="2000" dirty="0">
                <a:solidFill>
                  <a:schemeClr val="bg1"/>
                </a:solidFill>
              </a:rPr>
              <a:t> metódusokon keresztül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Ezen objektumok egy általános interfészt valósítanak meg és minimálisan felkészítettek, nincs bennük bonyolult DI megvalósítás.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Itt vigyázni kell, hogy az ún. </a:t>
            </a:r>
            <a:r>
              <a:rPr lang="hu-HU" sz="2000" dirty="0" err="1">
                <a:solidFill>
                  <a:schemeClr val="bg1"/>
                </a:solidFill>
              </a:rPr>
              <a:t>OCP-t</a:t>
            </a:r>
            <a:r>
              <a:rPr lang="hu-HU" sz="2000" dirty="0">
                <a:solidFill>
                  <a:schemeClr val="bg1"/>
                </a:solidFill>
              </a:rPr>
              <a:t> ne sértsük meg, amikor bővíteni akarjuk a dolgot.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2387600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Factory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pattern</a:t>
            </a:r>
            <a:r>
              <a:rPr lang="en-US" sz="40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</a:b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Laravel</a:t>
            </a:r>
            <a:r>
              <a:rPr lang="hu-HU" sz="14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 5.0 </a:t>
            </a: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Core</a:t>
            </a:r>
            <a:endParaRPr lang="en-US" sz="1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273174"/>
            <a:ext cx="7873742" cy="522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9809" y="3885547"/>
            <a:ext cx="10390365" cy="1277172"/>
          </a:xfrm>
          <a:prstGeom prst="rect">
            <a:avLst/>
          </a:prstGeom>
          <a:solidFill>
            <a:schemeClr val="bg1">
              <a:alpha val="41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5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2387600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Factory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– miért?</a:t>
            </a:r>
            <a:r>
              <a:rPr lang="en-US" sz="40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</a:br>
            <a:endParaRPr lang="en-US" sz="1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488135"/>
            <a:ext cx="6911076" cy="479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9808" y="2129575"/>
            <a:ext cx="10390365" cy="1277172"/>
          </a:xfrm>
          <a:prstGeom prst="rect">
            <a:avLst/>
          </a:prstGeom>
          <a:solidFill>
            <a:schemeClr val="bg1">
              <a:alpha val="41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719807" y="3249228"/>
            <a:ext cx="10390365" cy="1277172"/>
          </a:xfrm>
          <a:prstGeom prst="rect">
            <a:avLst/>
          </a:prstGeom>
          <a:solidFill>
            <a:schemeClr val="bg1">
              <a:alpha val="41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5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2387600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Abstract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Factory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pattern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/>
            </a:r>
            <a:b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</a:b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javax.xml.parsers.DocumentBuilderFactory</a:t>
            </a:r>
            <a:endParaRPr lang="en-US" sz="1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765550"/>
            <a:ext cx="10463496" cy="332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/>
          <p:nvPr/>
        </p:nvSpPr>
        <p:spPr>
          <a:xfrm>
            <a:off x="719807" y="1765550"/>
            <a:ext cx="10390365" cy="1277172"/>
          </a:xfrm>
          <a:prstGeom prst="rect">
            <a:avLst/>
          </a:prstGeom>
          <a:solidFill>
            <a:schemeClr val="bg1">
              <a:alpha val="41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719805" y="3042722"/>
            <a:ext cx="10390365" cy="1277172"/>
          </a:xfrm>
          <a:prstGeom prst="rect">
            <a:avLst/>
          </a:prstGeom>
          <a:solidFill>
            <a:schemeClr val="bg1">
              <a:alpha val="41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4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2387600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Builder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pattern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/>
            </a:r>
            <a:b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</a:b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Notification.Builder</a:t>
            </a:r>
            <a:r>
              <a:rPr lang="hu-HU" sz="14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 (</a:t>
            </a: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Android</a:t>
            </a:r>
            <a:r>
              <a:rPr lang="hu-HU" sz="14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)</a:t>
            </a:r>
            <a:endParaRPr lang="en-US" sz="1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720000" y="1553671"/>
            <a:ext cx="8076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Ez is objektumok létrehozására „termett”, viszont itt általában komoly kompozit osztályokat hozunk </a:t>
            </a:r>
            <a:r>
              <a:rPr lang="hu-HU" sz="2000" dirty="0" smtClean="0">
                <a:solidFill>
                  <a:schemeClr val="bg1"/>
                </a:solidFill>
              </a:rPr>
              <a:t>létre </a:t>
            </a:r>
            <a:r>
              <a:rPr lang="hu-HU" sz="2000" dirty="0">
                <a:solidFill>
                  <a:schemeClr val="bg1"/>
                </a:solidFill>
              </a:rPr>
              <a:t>és már folyik benne </a:t>
            </a:r>
            <a:r>
              <a:rPr lang="hu-HU" sz="2000" dirty="0" err="1">
                <a:solidFill>
                  <a:schemeClr val="bg1"/>
                </a:solidFill>
              </a:rPr>
              <a:t>dependency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injection</a:t>
            </a:r>
            <a:r>
              <a:rPr lang="hu-HU" sz="2000" dirty="0">
                <a:solidFill>
                  <a:schemeClr val="bg1"/>
                </a:solidFill>
              </a:rPr>
              <a:t>, valamint a lényeg, hogy a kliens számára lehetőség van a készített objektum „specifikációjának” </a:t>
            </a:r>
            <a:r>
              <a:rPr lang="hu-HU" sz="2000" dirty="0" smtClean="0">
                <a:solidFill>
                  <a:schemeClr val="bg1"/>
                </a:solidFill>
              </a:rPr>
              <a:t>változtatására, több lépésben.</a:t>
            </a:r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71" y="1553671"/>
            <a:ext cx="9370950" cy="207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/>
          <p:cNvSpPr txBox="1"/>
          <p:nvPr/>
        </p:nvSpPr>
        <p:spPr>
          <a:xfrm>
            <a:off x="584098" y="1809112"/>
            <a:ext cx="10163979" cy="890471"/>
          </a:xfrm>
          <a:prstGeom prst="rect">
            <a:avLst/>
          </a:prstGeom>
          <a:solidFill>
            <a:schemeClr val="bg1">
              <a:alpha val="41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20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2387600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Builder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pattern</a:t>
            </a:r>
            <a: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/>
            </a:r>
            <a:br>
              <a:rPr lang="hu-HU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</a:b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Notification.Builder</a:t>
            </a:r>
            <a:r>
              <a:rPr lang="hu-HU" sz="14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 (</a:t>
            </a:r>
            <a:r>
              <a:rPr lang="hu-HU" sz="1400" b="1" dirty="0" err="1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Android</a:t>
            </a:r>
            <a:r>
              <a:rPr lang="hu-HU" sz="14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)</a:t>
            </a:r>
            <a:endParaRPr lang="en-US" sz="1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1385297"/>
            <a:ext cx="9369811" cy="326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85298"/>
            <a:ext cx="4434627" cy="527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/>
          <p:nvPr/>
        </p:nvSpPr>
        <p:spPr>
          <a:xfrm>
            <a:off x="584097" y="2037129"/>
            <a:ext cx="10163979" cy="890471"/>
          </a:xfrm>
          <a:prstGeom prst="rect">
            <a:avLst/>
          </a:prstGeom>
          <a:solidFill>
            <a:schemeClr val="bg1">
              <a:alpha val="41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583521" y="5638258"/>
            <a:ext cx="10163979" cy="890471"/>
          </a:xfrm>
          <a:prstGeom prst="rect">
            <a:avLst/>
          </a:prstGeom>
          <a:solidFill>
            <a:schemeClr val="bg1">
              <a:alpha val="41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83" y="1385297"/>
            <a:ext cx="5186922" cy="281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5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656</Words>
  <Application>Microsoft Office PowerPoint</Application>
  <PresentationFormat>Egyéni</PresentationFormat>
  <Paragraphs>78</Paragraphs>
  <Slides>20</Slides>
  <Notes>20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1" baseType="lpstr">
      <vt:lpstr>Office Theme</vt:lpstr>
      <vt:lpstr>Tervezési minták a valóságban</vt:lpstr>
      <vt:lpstr>http://bit.ly/1Ysx0hC</vt:lpstr>
      <vt:lpstr>Creational patterns</vt:lpstr>
      <vt:lpstr>Singleton pattern java.lang.System</vt:lpstr>
      <vt:lpstr>Factory pattern Laravel 5.0 Core</vt:lpstr>
      <vt:lpstr>Factory – miért? </vt:lpstr>
      <vt:lpstr>Abstract Factory pattern javax.xml.parsers.DocumentBuilderFactory</vt:lpstr>
      <vt:lpstr>Builder pattern Notification.Builder (Android)</vt:lpstr>
      <vt:lpstr>Builder pattern Notification.Builder (Android)</vt:lpstr>
      <vt:lpstr>Prototype pattern </vt:lpstr>
      <vt:lpstr>Structural patterns</vt:lpstr>
      <vt:lpstr>Adapter pattern Zend\Db\Adapter\Adapter</vt:lpstr>
      <vt:lpstr>Adapter pattern Zend\Db\Adapter\Adapter</vt:lpstr>
      <vt:lpstr>Facade pattern lIluminate\Support\Facades\Facade (Laravel 5.0)</vt:lpstr>
      <vt:lpstr>Behavioral patterns</vt:lpstr>
      <vt:lpstr>Iterator pattern Zend\Db\ResultSet\ResultSet java.util.Scanner</vt:lpstr>
      <vt:lpstr>Command pattern java.lang.Runnable</vt:lpstr>
      <vt:lpstr>Strategy pattern Zend\View\Strategy\PhpRenderingStrategy</vt:lpstr>
      <vt:lpstr>Observer pattern android.widget.Button</vt:lpstr>
      <vt:lpstr>Köszönöm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 itt a főcím</dc:title>
  <dc:creator>Microsoft Office User</dc:creator>
  <cp:lastModifiedBy>Krisztián Papp</cp:lastModifiedBy>
  <cp:revision>51</cp:revision>
  <dcterms:created xsi:type="dcterms:W3CDTF">2015-11-24T19:45:44Z</dcterms:created>
  <dcterms:modified xsi:type="dcterms:W3CDTF">2015-11-25T15:01:01Z</dcterms:modified>
</cp:coreProperties>
</file>