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5"/>
  </p:notesMasterIdLst>
  <p:sldIdLst>
    <p:sldId id="256" r:id="rId2"/>
    <p:sldId id="279" r:id="rId3"/>
    <p:sldId id="316" r:id="rId4"/>
    <p:sldId id="274" r:id="rId5"/>
    <p:sldId id="277" r:id="rId6"/>
    <p:sldId id="280" r:id="rId7"/>
    <p:sldId id="288" r:id="rId8"/>
    <p:sldId id="302" r:id="rId9"/>
    <p:sldId id="285" r:id="rId10"/>
    <p:sldId id="281" r:id="rId11"/>
    <p:sldId id="282" r:id="rId12"/>
    <p:sldId id="300" r:id="rId13"/>
    <p:sldId id="286" r:id="rId14"/>
    <p:sldId id="283" r:id="rId15"/>
    <p:sldId id="284" r:id="rId16"/>
    <p:sldId id="290" r:id="rId17"/>
    <p:sldId id="292" r:id="rId18"/>
    <p:sldId id="293" r:id="rId19"/>
    <p:sldId id="299" r:id="rId20"/>
    <p:sldId id="298" r:id="rId21"/>
    <p:sldId id="295" r:id="rId22"/>
    <p:sldId id="297" r:id="rId23"/>
    <p:sldId id="291" r:id="rId24"/>
    <p:sldId id="294" r:id="rId25"/>
    <p:sldId id="301" r:id="rId26"/>
    <p:sldId id="303" r:id="rId27"/>
    <p:sldId id="306" r:id="rId28"/>
    <p:sldId id="307" r:id="rId29"/>
    <p:sldId id="313" r:id="rId30"/>
    <p:sldId id="315" r:id="rId31"/>
    <p:sldId id="308" r:id="rId32"/>
    <p:sldId id="310" r:id="rId33"/>
    <p:sldId id="305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EBF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79"/>
    <p:restoredTop sz="84439" autoAdjust="0"/>
  </p:normalViewPr>
  <p:slideViewPr>
    <p:cSldViewPr snapToGrid="0" snapToObjects="1">
      <p:cViewPr varScale="1">
        <p:scale>
          <a:sx n="56" d="100"/>
          <a:sy n="56" d="100"/>
        </p:scale>
        <p:origin x="76" y="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E981CE-6930-4FE5-8FCD-8534A313A6F7}" type="datetimeFigureOut">
              <a:rPr lang="hu-HU" smtClean="0"/>
              <a:t>2016. 02. 24.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C46522-5D13-4875-AACD-B8616C37C0D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108725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C46522-5D13-4875-AACD-B8616C37C0DF}" type="slidenum">
              <a:rPr lang="hu-HU" smtClean="0"/>
              <a:t>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025357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Kódlefedettség</a:t>
            </a:r>
          </a:p>
          <a:p>
            <a:r>
              <a:rPr lang="hu-HU" dirty="0"/>
              <a:t>Elágazások</a:t>
            </a:r>
            <a:r>
              <a:rPr lang="hu-HU" baseline="0" dirty="0"/>
              <a:t> vizsgálata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C46522-5D13-4875-AACD-B8616C37C0DF}" type="slidenum">
              <a:rPr lang="hu-HU" smtClean="0"/>
              <a:t>10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279594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bg1"/>
                </a:solidFill>
              </a:rPr>
              <a:t>Bátrabban nyúlunk majd a kódhoz, ha változtatni kell dolgokat. hiszen ha jól le vannak fedve tesztekkel, akkor </a:t>
            </a:r>
            <a:r>
              <a:rPr lang="hu-HU" dirty="0" err="1">
                <a:solidFill>
                  <a:schemeClr val="bg1"/>
                </a:solidFill>
              </a:rPr>
              <a:t>ellenőrízni</a:t>
            </a:r>
            <a:r>
              <a:rPr lang="hu-HU" dirty="0">
                <a:solidFill>
                  <a:schemeClr val="bg1"/>
                </a:solidFill>
              </a:rPr>
              <a:t> tudjuk, hogy a módosításunk nem rontott-e el valamit a rendszerben.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bg1"/>
                </a:solidFill>
              </a:rPr>
              <a:t>A kód </a:t>
            </a:r>
            <a:r>
              <a:rPr lang="hu-HU" dirty="0" err="1">
                <a:solidFill>
                  <a:schemeClr val="bg1"/>
                </a:solidFill>
              </a:rPr>
              <a:t>újrahasznosítható</a:t>
            </a:r>
            <a:r>
              <a:rPr lang="hu-HU" dirty="0">
                <a:solidFill>
                  <a:schemeClr val="bg1"/>
                </a:solidFill>
              </a:rPr>
              <a:t> lesz. Ahhoz, hogy unit testekkel tesztelni tudjunk valamit, modulárisnak kell lennie.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bg1"/>
                </a:solidFill>
              </a:rPr>
              <a:t>Könnyebb </a:t>
            </a:r>
            <a:r>
              <a:rPr lang="hu-HU" dirty="0" err="1">
                <a:solidFill>
                  <a:schemeClr val="bg1"/>
                </a:solidFill>
              </a:rPr>
              <a:t>debuggolni</a:t>
            </a:r>
            <a:r>
              <a:rPr lang="hu-HU" dirty="0">
                <a:solidFill>
                  <a:schemeClr val="bg1"/>
                </a:solidFill>
              </a:rPr>
              <a:t>. Ha kódunk egy teszten elhasal, csak a legutóbbi módosításainkat kell vizsgálni.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u="sng" dirty="0">
                <a:solidFill>
                  <a:schemeClr val="bg1"/>
                </a:solidFill>
              </a:rPr>
              <a:t>A fejlesztés gyorsabb. </a:t>
            </a:r>
            <a:r>
              <a:rPr lang="hu-HU" dirty="0">
                <a:solidFill>
                  <a:schemeClr val="bg1"/>
                </a:solidFill>
              </a:rPr>
              <a:t>Hogyan? Unit tesztek nélkül is ugyanúgy leteszteljük a kódunkat. Elindítjuk az alkalmazást, </a:t>
            </a:r>
            <a:r>
              <a:rPr lang="hu-HU" dirty="0" err="1">
                <a:solidFill>
                  <a:schemeClr val="bg1"/>
                </a:solidFill>
              </a:rPr>
              <a:t>brakepointokat</a:t>
            </a:r>
            <a:r>
              <a:rPr lang="hu-HU" dirty="0">
                <a:solidFill>
                  <a:schemeClr val="bg1"/>
                </a:solidFill>
              </a:rPr>
              <a:t> állítunk be, </a:t>
            </a:r>
            <a:r>
              <a:rPr lang="hu-HU" dirty="0" err="1">
                <a:solidFill>
                  <a:schemeClr val="bg1"/>
                </a:solidFill>
              </a:rPr>
              <a:t>logokat</a:t>
            </a:r>
            <a:r>
              <a:rPr lang="hu-HU" dirty="0">
                <a:solidFill>
                  <a:schemeClr val="bg1"/>
                </a:solidFill>
              </a:rPr>
              <a:t> nézünk, kitöltjük a </a:t>
            </a:r>
            <a:r>
              <a:rPr lang="hu-HU" dirty="0" err="1">
                <a:solidFill>
                  <a:schemeClr val="bg1"/>
                </a:solidFill>
              </a:rPr>
              <a:t>formokat</a:t>
            </a:r>
            <a:r>
              <a:rPr lang="hu-HU" dirty="0">
                <a:solidFill>
                  <a:schemeClr val="bg1"/>
                </a:solidFill>
              </a:rPr>
              <a:t>, stb. A tesztek megírása is időt vesz igénybe, de közel se annyit, mint a fentiek. Ráadásul amit egyszer megírtunk, azt már csak le kell futtatnunk.</a:t>
            </a:r>
            <a:endParaRPr lang="hu-HU" u="sng" dirty="0">
              <a:solidFill>
                <a:schemeClr val="bg1"/>
              </a:solidFill>
            </a:endParaRP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C46522-5D13-4875-AACD-B8616C37C0DF}" type="slidenum">
              <a:rPr lang="hu-HU" smtClean="0"/>
              <a:t>11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19817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 </a:t>
            </a:r>
            <a:r>
              <a:rPr lang="hu-HU" dirty="0" err="1"/>
              <a:t>new</a:t>
            </a:r>
            <a:r>
              <a:rPr lang="hu-HU" dirty="0"/>
              <a:t> kulcsszó belebetonozza azt a</a:t>
            </a:r>
            <a:r>
              <a:rPr lang="hu-HU" baseline="0" dirty="0"/>
              <a:t> </a:t>
            </a:r>
            <a:r>
              <a:rPr lang="hu-HU" baseline="0" dirty="0" err="1"/>
              <a:t>Loggert</a:t>
            </a:r>
            <a:r>
              <a:rPr lang="hu-HU" baseline="0" dirty="0"/>
              <a:t> az osztályunkba.</a:t>
            </a:r>
          </a:p>
          <a:p>
            <a:r>
              <a:rPr lang="hu-HU" baseline="0" dirty="0" err="1"/>
              <a:t>Dependency</a:t>
            </a:r>
            <a:r>
              <a:rPr lang="hu-HU" baseline="0" dirty="0"/>
              <a:t> </a:t>
            </a:r>
            <a:r>
              <a:rPr lang="hu-HU" baseline="0" dirty="0" err="1"/>
              <a:t>injectionnel</a:t>
            </a:r>
            <a:r>
              <a:rPr lang="hu-HU" baseline="0" dirty="0"/>
              <a:t>, sőt inkább interfészek alkalmazásával modulárisabbá válik a kód.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C46522-5D13-4875-AACD-B8616C37C0DF}" type="slidenum">
              <a:rPr lang="hu-HU" smtClean="0"/>
              <a:t>12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204150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/>
              <a:t>Dummy</a:t>
            </a:r>
            <a:r>
              <a:rPr lang="hu-HU" dirty="0"/>
              <a:t> – csak a metódus miatt kell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C46522-5D13-4875-AACD-B8616C37C0DF}" type="slidenum">
              <a:rPr lang="hu-HU" smtClean="0"/>
              <a:t>13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079965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/>
              <a:t>Stub</a:t>
            </a:r>
            <a:r>
              <a:rPr lang="hu-HU" baseline="0" dirty="0"/>
              <a:t> – a metódus és annak visszatérési értéke miatt kell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C46522-5D13-4875-AACD-B8616C37C0DF}" type="slidenum">
              <a:rPr lang="hu-HU" smtClean="0"/>
              <a:t>14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742616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/>
              <a:t>Mock</a:t>
            </a:r>
            <a:r>
              <a:rPr lang="hu-HU" dirty="0"/>
              <a:t>, a metódus,</a:t>
            </a:r>
            <a:r>
              <a:rPr lang="hu-HU" baseline="0" dirty="0"/>
              <a:t> annak paraméterei és a visszatérési érték miatt kell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C46522-5D13-4875-AACD-B8616C37C0DF}" type="slidenum">
              <a:rPr lang="hu-HU" smtClean="0"/>
              <a:t>15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018911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/>
              <a:t>Fake</a:t>
            </a:r>
            <a:r>
              <a:rPr lang="hu-HU" baseline="0" dirty="0"/>
              <a:t> adatokkal feltöltött objektumok </a:t>
            </a:r>
            <a:r>
              <a:rPr lang="hu-HU" baseline="0" dirty="0" err="1"/>
              <a:t>példányosítására</a:t>
            </a:r>
            <a:r>
              <a:rPr lang="hu-HU" baseline="0" dirty="0"/>
              <a:t> szolgál.</a:t>
            </a:r>
          </a:p>
          <a:p>
            <a:r>
              <a:rPr lang="hu-HU" dirty="0"/>
              <a:t>Nagy mennyiségű objektumot is lehet vele gyártani.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C46522-5D13-4875-AACD-B8616C37C0DF}" type="slidenum">
              <a:rPr lang="hu-HU" smtClean="0"/>
              <a:t>16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587237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 </a:t>
            </a:r>
            <a:r>
              <a:rPr lang="hu-HU" dirty="0" err="1"/>
              <a:t>laravellel</a:t>
            </a:r>
            <a:r>
              <a:rPr lang="hu-HU" dirty="0"/>
              <a:t> </a:t>
            </a:r>
            <a:r>
              <a:rPr lang="hu-HU" dirty="0" err="1"/>
              <a:t>shippelt</a:t>
            </a:r>
            <a:r>
              <a:rPr lang="hu-HU" dirty="0"/>
              <a:t> phpunit.xml</a:t>
            </a:r>
          </a:p>
          <a:p>
            <a:r>
              <a:rPr lang="hu-HU" dirty="0" err="1"/>
              <a:t>Example</a:t>
            </a:r>
            <a:r>
              <a:rPr lang="hu-HU" dirty="0"/>
              <a:t> tesztekkel van </a:t>
            </a:r>
            <a:r>
              <a:rPr lang="hu-HU" dirty="0" err="1"/>
              <a:t>flevértezve</a:t>
            </a:r>
            <a:r>
              <a:rPr lang="hu-HU" dirty="0"/>
              <a:t>.</a:t>
            </a:r>
          </a:p>
          <a:p>
            <a:r>
              <a:rPr lang="hu-HU" dirty="0"/>
              <a:t>A </a:t>
            </a:r>
            <a:r>
              <a:rPr lang="hu-HU" dirty="0" err="1"/>
              <a:t>bootstrap</a:t>
            </a:r>
            <a:r>
              <a:rPr lang="hu-HU" baseline="0" dirty="0"/>
              <a:t> során a </a:t>
            </a:r>
            <a:r>
              <a:rPr lang="hu-HU" baseline="0" dirty="0" err="1"/>
              <a:t>composeres</a:t>
            </a:r>
            <a:r>
              <a:rPr lang="hu-HU" baseline="0" dirty="0"/>
              <a:t> </a:t>
            </a:r>
            <a:r>
              <a:rPr lang="hu-HU" baseline="0" dirty="0" err="1"/>
              <a:t>autoloadert</a:t>
            </a:r>
            <a:r>
              <a:rPr lang="hu-HU" baseline="0" dirty="0"/>
              <a:t> húzza be</a:t>
            </a:r>
          </a:p>
          <a:p>
            <a:r>
              <a:rPr lang="hu-HU" baseline="0" dirty="0"/>
              <a:t>A </a:t>
            </a:r>
            <a:r>
              <a:rPr lang="hu-HU" baseline="0" dirty="0" err="1"/>
              <a:t>tests</a:t>
            </a:r>
            <a:r>
              <a:rPr lang="hu-HU" baseline="0" dirty="0"/>
              <a:t> mappából szedi a teszteket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C46522-5D13-4875-AACD-B8616C37C0DF}" type="slidenum">
              <a:rPr lang="hu-HU" smtClean="0"/>
              <a:t>17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584123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/>
              <a:t>Sqlite</a:t>
            </a:r>
            <a:r>
              <a:rPr lang="hu-HU" dirty="0"/>
              <a:t> </a:t>
            </a:r>
            <a:r>
              <a:rPr lang="hu-HU" dirty="0" err="1"/>
              <a:t>memory</a:t>
            </a:r>
            <a:r>
              <a:rPr lang="hu-HU" dirty="0"/>
              <a:t> </a:t>
            </a:r>
            <a:r>
              <a:rPr lang="hu-HU" dirty="0" err="1"/>
              <a:t>database</a:t>
            </a:r>
            <a:endParaRPr lang="hu-HU" dirty="0"/>
          </a:p>
          <a:p>
            <a:r>
              <a:rPr lang="hu-HU" dirty="0" err="1"/>
              <a:t>Use</a:t>
            </a:r>
            <a:r>
              <a:rPr lang="hu-HU" dirty="0"/>
              <a:t> </a:t>
            </a:r>
            <a:r>
              <a:rPr lang="hu-HU" dirty="0" err="1"/>
              <a:t>DatabaseMigrations</a:t>
            </a:r>
            <a:r>
              <a:rPr lang="hu-HU" dirty="0"/>
              <a:t> </a:t>
            </a:r>
            <a:r>
              <a:rPr lang="hu-HU" dirty="0" err="1"/>
              <a:t>trait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C46522-5D13-4875-AACD-B8616C37C0DF}" type="slidenum">
              <a:rPr lang="hu-HU" smtClean="0"/>
              <a:t>18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503741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Ha memóriával</a:t>
            </a:r>
            <a:r>
              <a:rPr lang="hu-HU" baseline="0" dirty="0"/>
              <a:t> manipuláló adatbázist használunk, akkor ezt ajánlott a tesztünkbe beletenni, mert különben mindig üres adatbázis fogad majd</a:t>
            </a:r>
          </a:p>
          <a:p>
            <a:r>
              <a:rPr lang="hu-HU" baseline="0" dirty="0"/>
              <a:t>A tesztek előtt </a:t>
            </a:r>
            <a:r>
              <a:rPr lang="hu-HU" baseline="0" dirty="0" err="1"/>
              <a:t>migrál</a:t>
            </a:r>
            <a:r>
              <a:rPr lang="hu-HU" baseline="0" dirty="0"/>
              <a:t> (gyors, mert memóriában dolgozunk), a végén pedig </a:t>
            </a:r>
            <a:r>
              <a:rPr lang="hu-HU" baseline="0" dirty="0" err="1"/>
              <a:t>reseteli</a:t>
            </a:r>
            <a:r>
              <a:rPr lang="hu-HU" baseline="0" dirty="0"/>
              <a:t> azokat.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C46522-5D13-4875-AACD-B8616C37C0DF}" type="slidenum">
              <a:rPr lang="hu-HU" smtClean="0"/>
              <a:t>19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569250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Miért</a:t>
            </a:r>
            <a:r>
              <a:rPr lang="hu-HU" baseline="0" dirty="0"/>
              <a:t> kell hibát találni? Mert minél hamarabb megvan a hiba, annál kevesebb idő azt kijavítani.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C46522-5D13-4875-AACD-B8616C37C0DF}" type="slidenum">
              <a:rPr lang="hu-HU" smtClean="0"/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946613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 </a:t>
            </a:r>
            <a:r>
              <a:rPr lang="hu-HU" dirty="0" err="1"/>
              <a:t>facade</a:t>
            </a:r>
            <a:r>
              <a:rPr lang="hu-HU" dirty="0"/>
              <a:t>-ok nehezen </a:t>
            </a:r>
            <a:r>
              <a:rPr lang="hu-HU" dirty="0" err="1"/>
              <a:t>tesztelhetőek</a:t>
            </a:r>
            <a:r>
              <a:rPr lang="hu-HU" dirty="0"/>
              <a:t>,</a:t>
            </a:r>
            <a:r>
              <a:rPr lang="hu-HU" baseline="0" dirty="0"/>
              <a:t> hiszen nem látjuk a mélyben rejlő logikát.</a:t>
            </a:r>
          </a:p>
          <a:p>
            <a:r>
              <a:rPr lang="hu-HU" baseline="0" dirty="0"/>
              <a:t>Gondoljunk csak egy Mail-re, egy DB-re vagy hasonlóra a </a:t>
            </a:r>
            <a:r>
              <a:rPr lang="hu-HU" baseline="0" dirty="0" err="1"/>
              <a:t>laravel</a:t>
            </a:r>
            <a:r>
              <a:rPr lang="hu-HU" baseline="0" dirty="0"/>
              <a:t> esetében.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C46522-5D13-4875-AACD-B8616C37C0DF}" type="slidenum">
              <a:rPr lang="hu-HU" smtClean="0"/>
              <a:t>20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932997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Senkit ne tévesszen meg, privát metódust nem</a:t>
            </a:r>
            <a:r>
              <a:rPr lang="hu-HU" baseline="0" dirty="0"/>
              <a:t> tesztelünk, viszont tudjuk, hogy tesztünk során ez a kódrészlet is </a:t>
            </a:r>
            <a:r>
              <a:rPr lang="hu-HU" baseline="0" dirty="0" err="1"/>
              <a:t>meghívódik</a:t>
            </a:r>
            <a:r>
              <a:rPr lang="hu-HU" baseline="0" dirty="0"/>
              <a:t>.</a:t>
            </a:r>
          </a:p>
          <a:p>
            <a:r>
              <a:rPr lang="hu-HU" baseline="0" dirty="0"/>
              <a:t>Ezért, hogy ne küldjünk e-mailt, vagy hogy teszteljük, hogy valóban </a:t>
            </a:r>
            <a:r>
              <a:rPr lang="hu-HU" baseline="0" dirty="0" err="1"/>
              <a:t>meghívódik</a:t>
            </a:r>
            <a:r>
              <a:rPr lang="hu-HU" baseline="0" dirty="0"/>
              <a:t>, </a:t>
            </a:r>
            <a:r>
              <a:rPr lang="hu-HU" baseline="0" dirty="0" err="1"/>
              <a:t>stubot</a:t>
            </a:r>
            <a:r>
              <a:rPr lang="hu-HU" baseline="0" dirty="0"/>
              <a:t> kell gyártani belőle.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C46522-5D13-4875-AACD-B8616C37C0DF}" type="slidenum">
              <a:rPr lang="hu-HU" smtClean="0"/>
              <a:t>21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2822007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Szerencsénkre egy ilyen mail metódust is</a:t>
            </a:r>
            <a:r>
              <a:rPr lang="hu-HU" baseline="0" dirty="0"/>
              <a:t> ki tudunk </a:t>
            </a:r>
            <a:r>
              <a:rPr lang="hu-HU" baseline="0" dirty="0" err="1"/>
              <a:t>mockolni</a:t>
            </a:r>
            <a:r>
              <a:rPr lang="hu-HU" baseline="0" dirty="0"/>
              <a:t>, hogy leteszteljünk minden átadott paramétert.</a:t>
            </a:r>
          </a:p>
          <a:p>
            <a:r>
              <a:rPr lang="hu-HU" baseline="0" dirty="0"/>
              <a:t>Ha nem vagyunk kíváncsiak ezekre, akkor elég egy Mail::</a:t>
            </a:r>
            <a:r>
              <a:rPr lang="hu-HU" baseline="0" dirty="0" err="1"/>
              <a:t>prepends</a:t>
            </a:r>
            <a:r>
              <a:rPr lang="hu-HU" baseline="0" dirty="0"/>
              <a:t>(</a:t>
            </a:r>
            <a:r>
              <a:rPr lang="hu-HU" baseline="0" dirty="0" err="1"/>
              <a:t>true</a:t>
            </a:r>
            <a:r>
              <a:rPr lang="hu-HU" baseline="0" dirty="0"/>
              <a:t>) is.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C46522-5D13-4875-AACD-B8616C37C0DF}" type="slidenum">
              <a:rPr lang="hu-HU" smtClean="0"/>
              <a:t>22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3607465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Az </a:t>
            </a:r>
            <a:r>
              <a:rPr lang="hu-HU" dirty="0" err="1"/>
              <a:t>eloquent</a:t>
            </a:r>
            <a:r>
              <a:rPr lang="hu-HU" baseline="0" dirty="0"/>
              <a:t> esetében szintén egy apróbb </a:t>
            </a:r>
            <a:r>
              <a:rPr lang="hu-HU" baseline="0" dirty="0" err="1"/>
              <a:t>facade-al</a:t>
            </a:r>
            <a:r>
              <a:rPr lang="hu-HU" baseline="0" dirty="0"/>
              <a:t> dolgozunk. </a:t>
            </a:r>
            <a:r>
              <a:rPr lang="hu-HU" baseline="0" dirty="0" err="1"/>
              <a:t>Model</a:t>
            </a:r>
            <a:r>
              <a:rPr lang="hu-HU" baseline="0" dirty="0"/>
              <a:t>::</a:t>
            </a:r>
            <a:r>
              <a:rPr lang="hu-HU" baseline="0" dirty="0" err="1"/>
              <a:t>all</a:t>
            </a:r>
            <a:r>
              <a:rPr lang="hu-HU" baseline="0" dirty="0"/>
              <a:t>() és máris ott van az összes objektum, pedig a logika itt sem az </a:t>
            </a:r>
            <a:r>
              <a:rPr lang="hu-HU" baseline="0" dirty="0" err="1"/>
              <a:t>all</a:t>
            </a:r>
            <a:r>
              <a:rPr lang="hu-HU" baseline="0" dirty="0"/>
              <a:t> metódusban van.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C46522-5D13-4875-AACD-B8616C37C0DF}" type="slidenum">
              <a:rPr lang="hu-HU" smtClean="0"/>
              <a:t>23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407988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Példa. Tipikus, egyszerű példa,</a:t>
            </a:r>
            <a:r>
              <a:rPr lang="hu-HU" baseline="0" dirty="0"/>
              <a:t> ott a </a:t>
            </a:r>
            <a:r>
              <a:rPr lang="hu-HU" baseline="0" dirty="0" err="1"/>
              <a:t>controller</a:t>
            </a:r>
            <a:r>
              <a:rPr lang="hu-HU" baseline="0" dirty="0"/>
              <a:t> indexében valami, amit ki szeretnénk pl. </a:t>
            </a:r>
            <a:r>
              <a:rPr lang="hu-HU" baseline="0" dirty="0" err="1"/>
              <a:t>listázni</a:t>
            </a:r>
            <a:r>
              <a:rPr lang="hu-HU" baseline="0" dirty="0"/>
              <a:t>. Lekérjük a lapozót hozzá és átadjuk a </a:t>
            </a:r>
            <a:r>
              <a:rPr lang="hu-HU" baseline="0" dirty="0" err="1"/>
              <a:t>view-nak</a:t>
            </a:r>
            <a:r>
              <a:rPr lang="hu-HU" baseline="0" dirty="0"/>
              <a:t>.</a:t>
            </a:r>
          </a:p>
          <a:p>
            <a:r>
              <a:rPr lang="hu-HU" baseline="0" dirty="0"/>
              <a:t>Egyszerűbb alkalmazások esetében ezzel nincs is baj.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C46522-5D13-4875-AACD-B8616C37C0DF}" type="slidenum">
              <a:rPr lang="hu-HU" smtClean="0"/>
              <a:t>24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172830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 </a:t>
            </a:r>
            <a:r>
              <a:rPr lang="hu-HU" dirty="0" err="1"/>
              <a:t>repository</a:t>
            </a:r>
            <a:r>
              <a:rPr lang="hu-HU" baseline="0" dirty="0"/>
              <a:t> EGY adott objektum keresésére és tárolására van.</a:t>
            </a:r>
          </a:p>
          <a:p>
            <a:r>
              <a:rPr lang="hu-HU" baseline="0" dirty="0"/>
              <a:t>A DAO adatot fog </a:t>
            </a:r>
            <a:r>
              <a:rPr lang="hu-HU" baseline="0" dirty="0" err="1"/>
              <a:t>elővadászni</a:t>
            </a:r>
            <a:r>
              <a:rPr lang="hu-HU" baseline="0" dirty="0"/>
              <a:t> nekünk, viszont nem köt egy adott objektumhoz</a:t>
            </a:r>
          </a:p>
          <a:p>
            <a:r>
              <a:rPr lang="hu-HU" baseline="0" dirty="0"/>
              <a:t>Ezáltal az adatok lekérésének logikáját átvisszük a </a:t>
            </a:r>
            <a:r>
              <a:rPr lang="hu-HU" baseline="0" dirty="0" err="1"/>
              <a:t>repositoryba</a:t>
            </a:r>
            <a:r>
              <a:rPr lang="hu-HU" baseline="0" dirty="0"/>
              <a:t>.</a:t>
            </a:r>
          </a:p>
          <a:p>
            <a:r>
              <a:rPr lang="hu-HU" baseline="0" dirty="0"/>
              <a:t>A </a:t>
            </a:r>
            <a:r>
              <a:rPr lang="hu-HU" baseline="0" dirty="0" err="1"/>
              <a:t>laravel</a:t>
            </a:r>
            <a:r>
              <a:rPr lang="hu-HU" baseline="0" dirty="0"/>
              <a:t> </a:t>
            </a:r>
            <a:r>
              <a:rPr lang="hu-HU" baseline="0" dirty="0" err="1"/>
              <a:t>IoC</a:t>
            </a:r>
            <a:r>
              <a:rPr lang="hu-HU" baseline="0" dirty="0"/>
              <a:t> </a:t>
            </a:r>
            <a:r>
              <a:rPr lang="hu-HU" baseline="0" dirty="0" err="1"/>
              <a:t>container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C46522-5D13-4875-AACD-B8616C37C0DF}" type="slidenum">
              <a:rPr lang="hu-HU" smtClean="0"/>
              <a:t>25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7359692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Létrehozunk</a:t>
            </a:r>
            <a:r>
              <a:rPr lang="hu-HU" baseline="0" dirty="0"/>
              <a:t> egy </a:t>
            </a:r>
            <a:r>
              <a:rPr lang="hu-HU" baseline="0" dirty="0" err="1"/>
              <a:t>repository</a:t>
            </a:r>
            <a:r>
              <a:rPr lang="hu-HU" baseline="0" dirty="0"/>
              <a:t> osztályt és azon keresztül piszkáljuk a </a:t>
            </a:r>
            <a:r>
              <a:rPr lang="hu-HU" baseline="0" dirty="0" err="1"/>
              <a:t>Modeljeinket</a:t>
            </a:r>
            <a:r>
              <a:rPr lang="hu-HU" baseline="0" dirty="0"/>
              <a:t>. A </a:t>
            </a:r>
            <a:r>
              <a:rPr lang="hu-HU" baseline="0" dirty="0" err="1"/>
              <a:t>repository</a:t>
            </a:r>
            <a:r>
              <a:rPr lang="hu-HU" baseline="0" dirty="0"/>
              <a:t>-t beinjektáljuk a </a:t>
            </a:r>
            <a:r>
              <a:rPr lang="hu-HU" baseline="0" dirty="0" err="1"/>
              <a:t>controllerünkbe</a:t>
            </a:r>
            <a:r>
              <a:rPr lang="hu-HU" baseline="0" dirty="0"/>
              <a:t>, a modellünk egy példányát, ami igazából egy </a:t>
            </a:r>
            <a:r>
              <a:rPr lang="hu-HU" baseline="0" dirty="0" err="1"/>
              <a:t>querybuilder</a:t>
            </a:r>
            <a:r>
              <a:rPr lang="hu-HU" baseline="0" dirty="0"/>
              <a:t> lesz, pedig a </a:t>
            </a:r>
            <a:r>
              <a:rPr lang="hu-HU" baseline="0" dirty="0" err="1"/>
              <a:t>repositoryba</a:t>
            </a:r>
            <a:r>
              <a:rPr lang="hu-HU" baseline="0" dirty="0"/>
              <a:t>.</a:t>
            </a:r>
          </a:p>
          <a:p>
            <a:r>
              <a:rPr lang="hu-HU" baseline="0" dirty="0"/>
              <a:t>Beszédesebb nevű lekéréseket hozunk benne létre, de a háttérben a lekérések ugyanazok maradnak.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C46522-5D13-4875-AACD-B8616C37C0DF}" type="slidenum">
              <a:rPr lang="hu-HU" smtClean="0"/>
              <a:t>26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7866065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C46522-5D13-4875-AACD-B8616C37C0DF}" type="slidenum">
              <a:rPr lang="hu-HU" smtClean="0"/>
              <a:t>27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2236700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Nincsenek</a:t>
            </a:r>
            <a:r>
              <a:rPr lang="hu-HU" baseline="0" dirty="0"/>
              <a:t> </a:t>
            </a:r>
            <a:r>
              <a:rPr lang="hu-HU" baseline="0" dirty="0" err="1"/>
              <a:t>mockok</a:t>
            </a:r>
            <a:r>
              <a:rPr lang="hu-HU" baseline="0" dirty="0"/>
              <a:t>. </a:t>
            </a:r>
          </a:p>
          <a:p>
            <a:r>
              <a:rPr lang="hu-HU" baseline="0" dirty="0"/>
              <a:t>Nagyobb szeletet fed le, mint a unit tesztek</a:t>
            </a:r>
          </a:p>
          <a:p>
            <a:r>
              <a:rPr lang="hu-HU" baseline="0" dirty="0"/>
              <a:t>Kevesebb van belőle, mint unit testből, de tovább is futnak.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C46522-5D13-4875-AACD-B8616C37C0DF}" type="slidenum">
              <a:rPr lang="hu-HU" smtClean="0"/>
              <a:t>28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2091670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Külső szemlélő is megérti</a:t>
            </a:r>
          </a:p>
          <a:p>
            <a:r>
              <a:rPr lang="hu-HU" dirty="0"/>
              <a:t>Black boksz.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C46522-5D13-4875-AACD-B8616C37C0DF}" type="slidenum">
              <a:rPr lang="hu-HU" smtClean="0"/>
              <a:t>29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561914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sz="1200" dirty="0">
                <a:solidFill>
                  <a:srgbClr val="BEBFCD"/>
                </a:solidFill>
              </a:rPr>
              <a:t>Verifikálás</a:t>
            </a:r>
            <a:r>
              <a:rPr lang="hu-HU" sz="1200" baseline="0" dirty="0">
                <a:solidFill>
                  <a:srgbClr val="BEBFCD"/>
                </a:solidFill>
              </a:rPr>
              <a:t> – ésszerűen lett implementálva „Jól csináltuk amit csináltunk?” </a:t>
            </a:r>
          </a:p>
          <a:p>
            <a:r>
              <a:rPr lang="hu-HU" sz="1200" baseline="0" dirty="0">
                <a:solidFill>
                  <a:srgbClr val="BEBFCD"/>
                </a:solidFill>
              </a:rPr>
              <a:t>Példa.: E-mail küldés -&gt; AMQP – </a:t>
            </a:r>
            <a:r>
              <a:rPr lang="hu-HU" sz="1200" baseline="0" dirty="0" err="1">
                <a:solidFill>
                  <a:srgbClr val="BEBFCD"/>
                </a:solidFill>
              </a:rPr>
              <a:t>Laravel</a:t>
            </a:r>
            <a:r>
              <a:rPr lang="hu-HU" sz="1200" baseline="0" dirty="0">
                <a:solidFill>
                  <a:srgbClr val="BEBFCD"/>
                </a:solidFill>
              </a:rPr>
              <a:t> </a:t>
            </a:r>
            <a:r>
              <a:rPr lang="hu-HU" sz="1200" baseline="0" dirty="0" err="1">
                <a:solidFill>
                  <a:srgbClr val="BEBFCD"/>
                </a:solidFill>
              </a:rPr>
              <a:t>Queue</a:t>
            </a:r>
            <a:endParaRPr lang="hu-HU" sz="1200" baseline="0" dirty="0">
              <a:solidFill>
                <a:srgbClr val="BEBFCD"/>
              </a:solidFill>
            </a:endParaRPr>
          </a:p>
          <a:p>
            <a:r>
              <a:rPr lang="hu-HU" sz="1200" baseline="0" dirty="0" err="1">
                <a:solidFill>
                  <a:srgbClr val="BEBFCD"/>
                </a:solidFill>
              </a:rPr>
              <a:t>Validálás</a:t>
            </a:r>
            <a:r>
              <a:rPr lang="hu-HU" sz="1200" baseline="0" dirty="0">
                <a:solidFill>
                  <a:srgbClr val="BEBFCD"/>
                </a:solidFill>
              </a:rPr>
              <a:t> – leírt követelményeknek megfelel „Azt csináltuk, amit kértek?”</a:t>
            </a:r>
          </a:p>
          <a:p>
            <a:r>
              <a:rPr lang="hu-HU" sz="1200" baseline="0" dirty="0">
                <a:solidFill>
                  <a:srgbClr val="BEBFCD"/>
                </a:solidFill>
              </a:rPr>
              <a:t>Van elfelejtett jelszó e-mailküldés v. nincs?</a:t>
            </a:r>
            <a:endParaRPr lang="hu-HU" sz="1200" dirty="0">
              <a:solidFill>
                <a:srgbClr val="BEBFCD"/>
              </a:solidFill>
            </a:endParaRPr>
          </a:p>
          <a:p>
            <a:r>
              <a:rPr lang="hu-HU" sz="1200" dirty="0">
                <a:solidFill>
                  <a:srgbClr val="BEBFCD"/>
                </a:solidFill>
              </a:rPr>
              <a:t>       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C46522-5D13-4875-AACD-B8616C37C0DF}" type="slidenum">
              <a:rPr lang="hu-HU" smtClean="0"/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9247822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Külső szemlélő</a:t>
            </a:r>
            <a:r>
              <a:rPr lang="hu-HU" baseline="0" dirty="0"/>
              <a:t> számára is érthető</a:t>
            </a:r>
          </a:p>
          <a:p>
            <a:r>
              <a:rPr lang="hu-HU" baseline="0" dirty="0"/>
              <a:t>Tipikusan </a:t>
            </a:r>
            <a:r>
              <a:rPr lang="hu-HU" baseline="0" dirty="0" err="1"/>
              <a:t>black</a:t>
            </a:r>
            <a:r>
              <a:rPr lang="hu-HU" baseline="0" dirty="0"/>
              <a:t>/</a:t>
            </a:r>
            <a:r>
              <a:rPr lang="hu-HU" baseline="0" dirty="0" err="1"/>
              <a:t>grey</a:t>
            </a:r>
            <a:r>
              <a:rPr lang="hu-HU" baseline="0" dirty="0"/>
              <a:t>-boksz</a:t>
            </a:r>
          </a:p>
          <a:p>
            <a:endParaRPr lang="hu-HU" baseline="0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C46522-5D13-4875-AACD-B8616C37C0DF}" type="slidenum">
              <a:rPr lang="hu-HU" smtClean="0"/>
              <a:t>30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046382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C46522-5D13-4875-AACD-B8616C37C0DF}" type="slidenum">
              <a:rPr lang="hu-HU" smtClean="0"/>
              <a:t>31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6165641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 a cél?</a:t>
            </a:r>
          </a:p>
          <a:p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Leírjuk mi a cél, először</a:t>
            </a:r>
            <a:r>
              <a:rPr lang="hu-H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pszeudókód</a:t>
            </a:r>
            <a:r>
              <a:rPr lang="hu-H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jelleggel, utána megvalósítjuk azt.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C46522-5D13-4875-AACD-B8616C37C0DF}" type="slidenum">
              <a:rPr lang="hu-HU" smtClean="0"/>
              <a:t>32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7081937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C46522-5D13-4875-AACD-B8616C37C0DF}" type="slidenum">
              <a:rPr lang="hu-HU" smtClean="0"/>
              <a:t>33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929218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Mindenki teszteli az</a:t>
            </a:r>
            <a:r>
              <a:rPr lang="hu-HU" baseline="0" dirty="0"/>
              <a:t> alkalmazás bizonyos részeit a maga módján.</a:t>
            </a:r>
            <a:br>
              <a:rPr lang="hu-HU" baseline="0" dirty="0"/>
            </a:br>
            <a:r>
              <a:rPr lang="hu-HU" baseline="0" dirty="0"/>
              <a:t>A tesztelő a felállított </a:t>
            </a:r>
            <a:r>
              <a:rPr lang="hu-HU" baseline="0" dirty="0" err="1"/>
              <a:t>scenario</a:t>
            </a:r>
            <a:r>
              <a:rPr lang="hu-HU" baseline="0" dirty="0"/>
              <a:t>-k, tesztesetek alapján.</a:t>
            </a:r>
          </a:p>
          <a:p>
            <a:r>
              <a:rPr lang="hu-HU" baseline="0" dirty="0"/>
              <a:t>A fejlesztő többnyire unit teszteket ír, ritka eset, hogy unit tesztelést más végezne.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C46522-5D13-4875-AACD-B8616C37C0DF}" type="slidenum">
              <a:rPr lang="hu-HU" smtClean="0"/>
              <a:t>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546485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>
                <a:solidFill>
                  <a:srgbClr val="BEBFCD"/>
                </a:solidFill>
              </a:rPr>
              <a:t>amíg változnak a specifikációk, addig mélyreható teszteket írni felesleges, mert lehet a változó igényeknek megfelelően újra kell őket írni.</a:t>
            </a:r>
          </a:p>
          <a:p>
            <a:r>
              <a:rPr lang="hu-HU" dirty="0">
                <a:solidFill>
                  <a:srgbClr val="BEBFCD"/>
                </a:solidFill>
              </a:rPr>
              <a:t>Ezért ebben a szakaszban inkább csak „</a:t>
            </a:r>
            <a:r>
              <a:rPr lang="hu-HU" dirty="0" err="1">
                <a:solidFill>
                  <a:srgbClr val="BEBFCD"/>
                </a:solidFill>
              </a:rPr>
              <a:t>scenariokat</a:t>
            </a:r>
            <a:r>
              <a:rPr lang="hu-HU" dirty="0">
                <a:solidFill>
                  <a:srgbClr val="BEBFCD"/>
                </a:solidFill>
              </a:rPr>
              <a:t>” érdemes felsorolni, amit később részletezni lehet.</a:t>
            </a:r>
          </a:p>
          <a:p>
            <a:r>
              <a:rPr lang="hu-HU" dirty="0"/>
              <a:t>Van</a:t>
            </a:r>
            <a:r>
              <a:rPr lang="hu-HU" baseline="0" dirty="0"/>
              <a:t> az a mondás, hogy majd az utolsó X hónapban írjuk a teszteket. Erre az X hónapra már nem lesz idő, mert tesztek nélkül 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C46522-5D13-4875-AACD-B8616C37C0DF}" type="slidenum">
              <a:rPr lang="hu-HU" smtClean="0"/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993533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C46522-5D13-4875-AACD-B8616C37C0DF}" type="slidenum">
              <a:rPr lang="hu-HU" smtClean="0"/>
              <a:t>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599502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Unit teszt.</a:t>
            </a:r>
            <a:r>
              <a:rPr lang="hu-HU" baseline="0" dirty="0"/>
              <a:t> Kivesszük az alkalmazásunk egy apró részét, optimális esetben egy osztályt, </a:t>
            </a:r>
            <a:r>
              <a:rPr lang="hu-HU" baseline="0" dirty="0" err="1"/>
              <a:t>példányosítjuk</a:t>
            </a:r>
            <a:r>
              <a:rPr lang="hu-HU" baseline="0" dirty="0"/>
              <a:t> és „stimuláljuk”, hogy megfelelően válaszol-e.</a:t>
            </a:r>
          </a:p>
          <a:p>
            <a:r>
              <a:rPr lang="hu-HU" baseline="0" dirty="0" err="1"/>
              <a:t>Integration</a:t>
            </a:r>
            <a:r>
              <a:rPr lang="hu-HU" baseline="0" dirty="0"/>
              <a:t> teszt: Unit-ok tömkelege, egy-egy komponens</a:t>
            </a:r>
          </a:p>
          <a:p>
            <a:r>
              <a:rPr lang="hu-HU" baseline="0" dirty="0"/>
              <a:t>System teszt: a rendszer egésze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C46522-5D13-4875-AACD-B8616C37C0DF}" type="slidenum">
              <a:rPr lang="hu-HU" smtClean="0"/>
              <a:t>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118596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C46522-5D13-4875-AACD-B8616C37C0DF}" type="slidenum">
              <a:rPr lang="hu-HU" smtClean="0"/>
              <a:t>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234375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/>
              <a:t>Asszerció</a:t>
            </a:r>
            <a:r>
              <a:rPr lang="hu-HU" dirty="0"/>
              <a:t> : oly kijelentés, amely tényszerűen és nem szükségesként vagy lehetségesként állít valamit</a:t>
            </a:r>
          </a:p>
          <a:p>
            <a:r>
              <a:rPr lang="hu-HU" dirty="0"/>
              <a:t>Olyan,</a:t>
            </a:r>
            <a:r>
              <a:rPr lang="hu-HU" baseline="0" dirty="0"/>
              <a:t> mint egy IF, ami hibát dob, ha nem igaz értéket kap.</a:t>
            </a:r>
          </a:p>
          <a:p>
            <a:r>
              <a:rPr lang="hu-HU" baseline="0" dirty="0"/>
              <a:t>Sokféle </a:t>
            </a:r>
            <a:r>
              <a:rPr lang="hu-HU" baseline="0" dirty="0" err="1"/>
              <a:t>assert</a:t>
            </a:r>
            <a:r>
              <a:rPr lang="hu-HU" baseline="0" dirty="0"/>
              <a:t> van, valamint ezek </a:t>
            </a:r>
            <a:r>
              <a:rPr lang="hu-HU" baseline="0" dirty="0" err="1"/>
              <a:t>bővíthetőek</a:t>
            </a:r>
            <a:r>
              <a:rPr lang="hu-HU" baseline="0" dirty="0"/>
              <a:t> is.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C46522-5D13-4875-AACD-B8616C37C0DF}" type="slidenum">
              <a:rPr lang="hu-HU" smtClean="0"/>
              <a:t>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310412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35E7D-4ACD-984D-94B9-DD7ED74B6E6E}" type="datetimeFigureOut">
              <a:rPr lang="en-US" smtClean="0"/>
              <a:t>2/24/2016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5DC5A-7174-EF40-BE1F-4DAB7649A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05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Click to edit Master text styles</a:t>
            </a:r>
          </a:p>
          <a:p>
            <a:pPr lvl="1"/>
            <a:r>
              <a:rPr lang="hu-HU"/>
              <a:t>Second level</a:t>
            </a:r>
          </a:p>
          <a:p>
            <a:pPr lvl="2"/>
            <a:r>
              <a:rPr lang="hu-HU"/>
              <a:t>Third level</a:t>
            </a:r>
          </a:p>
          <a:p>
            <a:pPr lvl="3"/>
            <a:r>
              <a:rPr lang="hu-HU"/>
              <a:t>Fourth level</a:t>
            </a:r>
          </a:p>
          <a:p>
            <a:pPr lvl="4"/>
            <a:r>
              <a:rPr lang="hu-HU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35E7D-4ACD-984D-94B9-DD7ED74B6E6E}" type="datetimeFigureOut">
              <a:rPr lang="en-US" smtClean="0"/>
              <a:t>2/24/2016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5DC5A-7174-EF40-BE1F-4DAB7649A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17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Click to edit Master text styles</a:t>
            </a:r>
          </a:p>
          <a:p>
            <a:pPr lvl="1"/>
            <a:r>
              <a:rPr lang="hu-HU"/>
              <a:t>Second level</a:t>
            </a:r>
          </a:p>
          <a:p>
            <a:pPr lvl="2"/>
            <a:r>
              <a:rPr lang="hu-HU"/>
              <a:t>Third level</a:t>
            </a:r>
          </a:p>
          <a:p>
            <a:pPr lvl="3"/>
            <a:r>
              <a:rPr lang="hu-HU"/>
              <a:t>Fourth level</a:t>
            </a:r>
          </a:p>
          <a:p>
            <a:pPr lvl="4"/>
            <a:r>
              <a:rPr lang="hu-HU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35E7D-4ACD-984D-94B9-DD7ED74B6E6E}" type="datetimeFigureOut">
              <a:rPr lang="en-US" smtClean="0"/>
              <a:t>2/24/2016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5DC5A-7174-EF40-BE1F-4DAB7649A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298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Click to edit Master text styles</a:t>
            </a:r>
          </a:p>
          <a:p>
            <a:pPr lvl="1"/>
            <a:r>
              <a:rPr lang="hu-HU"/>
              <a:t>Second level</a:t>
            </a:r>
          </a:p>
          <a:p>
            <a:pPr lvl="2"/>
            <a:r>
              <a:rPr lang="hu-HU"/>
              <a:t>Third level</a:t>
            </a:r>
          </a:p>
          <a:p>
            <a:pPr lvl="3"/>
            <a:r>
              <a:rPr lang="hu-HU"/>
              <a:t>Fourth level</a:t>
            </a:r>
          </a:p>
          <a:p>
            <a:pPr lvl="4"/>
            <a:r>
              <a:rPr lang="hu-HU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35E7D-4ACD-984D-94B9-DD7ED74B6E6E}" type="datetimeFigureOut">
              <a:rPr lang="en-US" smtClean="0"/>
              <a:t>2/24/2016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5DC5A-7174-EF40-BE1F-4DAB7649A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67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35E7D-4ACD-984D-94B9-DD7ED74B6E6E}" type="datetimeFigureOut">
              <a:rPr lang="en-US" smtClean="0"/>
              <a:t>2/24/2016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5DC5A-7174-EF40-BE1F-4DAB7649A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374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Click to edit Master text styles</a:t>
            </a:r>
          </a:p>
          <a:p>
            <a:pPr lvl="1"/>
            <a:r>
              <a:rPr lang="hu-HU"/>
              <a:t>Second level</a:t>
            </a:r>
          </a:p>
          <a:p>
            <a:pPr lvl="2"/>
            <a:r>
              <a:rPr lang="hu-HU"/>
              <a:t>Third level</a:t>
            </a:r>
          </a:p>
          <a:p>
            <a:pPr lvl="3"/>
            <a:r>
              <a:rPr lang="hu-HU"/>
              <a:t>Fourth level</a:t>
            </a:r>
          </a:p>
          <a:p>
            <a:pPr lvl="4"/>
            <a:r>
              <a:rPr lang="hu-HU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Click to edit Master text styles</a:t>
            </a:r>
          </a:p>
          <a:p>
            <a:pPr lvl="1"/>
            <a:r>
              <a:rPr lang="hu-HU"/>
              <a:t>Second level</a:t>
            </a:r>
          </a:p>
          <a:p>
            <a:pPr lvl="2"/>
            <a:r>
              <a:rPr lang="hu-HU"/>
              <a:t>Third level</a:t>
            </a:r>
          </a:p>
          <a:p>
            <a:pPr lvl="3"/>
            <a:r>
              <a:rPr lang="hu-HU"/>
              <a:t>Fourth level</a:t>
            </a:r>
          </a:p>
          <a:p>
            <a:pPr lvl="4"/>
            <a:r>
              <a:rPr lang="hu-HU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35E7D-4ACD-984D-94B9-DD7ED74B6E6E}" type="datetimeFigureOut">
              <a:rPr lang="en-US" smtClean="0"/>
              <a:t>2/24/2016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5DC5A-7174-EF40-BE1F-4DAB7649A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85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Click to edit Master text styles</a:t>
            </a:r>
          </a:p>
          <a:p>
            <a:pPr lvl="1"/>
            <a:r>
              <a:rPr lang="hu-HU"/>
              <a:t>Second level</a:t>
            </a:r>
          </a:p>
          <a:p>
            <a:pPr lvl="2"/>
            <a:r>
              <a:rPr lang="hu-HU"/>
              <a:t>Third level</a:t>
            </a:r>
          </a:p>
          <a:p>
            <a:pPr lvl="3"/>
            <a:r>
              <a:rPr lang="hu-HU"/>
              <a:t>Fourth level</a:t>
            </a:r>
          </a:p>
          <a:p>
            <a:pPr lvl="4"/>
            <a:r>
              <a:rPr lang="hu-HU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Click to edit Master text styles</a:t>
            </a:r>
          </a:p>
          <a:p>
            <a:pPr lvl="1"/>
            <a:r>
              <a:rPr lang="hu-HU"/>
              <a:t>Second level</a:t>
            </a:r>
          </a:p>
          <a:p>
            <a:pPr lvl="2"/>
            <a:r>
              <a:rPr lang="hu-HU"/>
              <a:t>Third level</a:t>
            </a:r>
          </a:p>
          <a:p>
            <a:pPr lvl="3"/>
            <a:r>
              <a:rPr lang="hu-HU"/>
              <a:t>Fourth level</a:t>
            </a:r>
          </a:p>
          <a:p>
            <a:pPr lvl="4"/>
            <a:r>
              <a:rPr lang="hu-HU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35E7D-4ACD-984D-94B9-DD7ED74B6E6E}" type="datetimeFigureOut">
              <a:rPr lang="en-US" smtClean="0"/>
              <a:t>2/24/2016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5DC5A-7174-EF40-BE1F-4DAB7649A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180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35E7D-4ACD-984D-94B9-DD7ED74B6E6E}" type="datetimeFigureOut">
              <a:rPr lang="en-US" smtClean="0"/>
              <a:t>2/24/2016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5DC5A-7174-EF40-BE1F-4DAB7649A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693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35E7D-4ACD-984D-94B9-DD7ED74B6E6E}" type="datetimeFigureOut">
              <a:rPr lang="en-US" smtClean="0"/>
              <a:t>2/24/2016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5DC5A-7174-EF40-BE1F-4DAB7649A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210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Click to edit Master text styles</a:t>
            </a:r>
          </a:p>
          <a:p>
            <a:pPr lvl="1"/>
            <a:r>
              <a:rPr lang="hu-HU"/>
              <a:t>Second level</a:t>
            </a:r>
          </a:p>
          <a:p>
            <a:pPr lvl="2"/>
            <a:r>
              <a:rPr lang="hu-HU"/>
              <a:t>Third level</a:t>
            </a:r>
          </a:p>
          <a:p>
            <a:pPr lvl="3"/>
            <a:r>
              <a:rPr lang="hu-HU"/>
              <a:t>Fourth level</a:t>
            </a:r>
          </a:p>
          <a:p>
            <a:pPr lvl="4"/>
            <a:r>
              <a:rPr lang="hu-HU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35E7D-4ACD-984D-94B9-DD7ED74B6E6E}" type="datetimeFigureOut">
              <a:rPr lang="en-US" smtClean="0"/>
              <a:t>2/24/2016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5DC5A-7174-EF40-BE1F-4DAB7649A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760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35E7D-4ACD-984D-94B9-DD7ED74B6E6E}" type="datetimeFigureOut">
              <a:rPr lang="en-US" smtClean="0"/>
              <a:t>2/24/2016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5DC5A-7174-EF40-BE1F-4DAB7649A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389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Click to edit Master text styles</a:t>
            </a:r>
          </a:p>
          <a:p>
            <a:pPr lvl="1"/>
            <a:r>
              <a:rPr lang="hu-HU"/>
              <a:t>Second level</a:t>
            </a:r>
          </a:p>
          <a:p>
            <a:pPr lvl="2"/>
            <a:r>
              <a:rPr lang="hu-HU"/>
              <a:t>Third level</a:t>
            </a:r>
          </a:p>
          <a:p>
            <a:pPr lvl="3"/>
            <a:r>
              <a:rPr lang="hu-HU"/>
              <a:t>Fourth level</a:t>
            </a:r>
          </a:p>
          <a:p>
            <a:pPr lvl="4"/>
            <a:r>
              <a:rPr lang="hu-HU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B35E7D-4ACD-984D-94B9-DD7ED74B6E6E}" type="datetimeFigureOut">
              <a:rPr lang="en-US" smtClean="0"/>
              <a:t>2/24/2016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A5DC5A-7174-EF40-BE1F-4DAB7649A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496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jp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2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PNG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PNG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PNG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1.PNG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jpg"/><Relationship Id="rId5" Type="http://schemas.openxmlformats.org/officeDocument/2006/relationships/image" Target="../media/image35.jpg"/><Relationship Id="rId4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7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8.PNG"/><Relationship Id="rId4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9.png"/><Relationship Id="rId4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1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PNG"/><Relationship Id="rId5" Type="http://schemas.openxmlformats.org/officeDocument/2006/relationships/image" Target="../media/image40.jpg"/><Relationship Id="rId10" Type="http://schemas.openxmlformats.org/officeDocument/2006/relationships/image" Target="../media/image45.PNG"/><Relationship Id="rId4" Type="http://schemas.openxmlformats.org/officeDocument/2006/relationships/image" Target="../media/image2.png"/><Relationship Id="rId9" Type="http://schemas.openxmlformats.org/officeDocument/2006/relationships/image" Target="../media/image4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jp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jpg"/><Relationship Id="rId5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Tesztelés </a:t>
            </a:r>
            <a:r>
              <a:rPr lang="hu-HU" dirty="0" err="1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Laravel</a:t>
            </a:r>
            <a:r>
              <a:rPr lang="hu-HU" dirty="0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 5 alatt</a:t>
            </a:r>
            <a:endParaRPr lang="en-US" dirty="0">
              <a:solidFill>
                <a:schemeClr val="bg1"/>
              </a:solidFill>
              <a:latin typeface="Roboto Thin" charset="0"/>
              <a:ea typeface="Roboto Thin" charset="0"/>
              <a:cs typeface="Roboto Thin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hu-HU" sz="1800" b="1" dirty="0">
                <a:solidFill>
                  <a:srgbClr val="BEBFCD"/>
                </a:solidFill>
                <a:latin typeface="Roboto Black" charset="0"/>
                <a:ea typeface="Roboto Black" charset="0"/>
                <a:cs typeface="Roboto Black" charset="0"/>
              </a:rPr>
              <a:t>Papp Krisztián</a:t>
            </a:r>
            <a:endParaRPr lang="en-US" sz="1800" b="1" dirty="0">
              <a:solidFill>
                <a:srgbClr val="BEBFCD"/>
              </a:solidFill>
              <a:latin typeface="Roboto Black" charset="0"/>
              <a:ea typeface="Roboto Black" charset="0"/>
              <a:cs typeface="Roboto Black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9750" y="5349875"/>
            <a:ext cx="952500" cy="937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0103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00" y="540000"/>
            <a:ext cx="9144000" cy="1054131"/>
          </a:xfrm>
        </p:spPr>
        <p:txBody>
          <a:bodyPr anchor="t" anchorCtr="0">
            <a:normAutofit/>
          </a:bodyPr>
          <a:lstStyle/>
          <a:p>
            <a:pPr algn="l"/>
            <a:r>
              <a:rPr lang="hu-HU" sz="3200" b="1" dirty="0">
                <a:solidFill>
                  <a:srgbClr val="BEBFCD"/>
                </a:solidFill>
                <a:latin typeface="Roboto Thin" charset="0"/>
                <a:ea typeface="Roboto Thin" charset="0"/>
                <a:cs typeface="Roboto Thin" charset="0"/>
              </a:rPr>
              <a:t>Unit testing (</a:t>
            </a:r>
            <a:r>
              <a:rPr lang="hu-HU" sz="3200" b="1" dirty="0" err="1">
                <a:solidFill>
                  <a:srgbClr val="BEBFCD"/>
                </a:solidFill>
                <a:latin typeface="Roboto Thin" charset="0"/>
                <a:ea typeface="Roboto Thin" charset="0"/>
                <a:cs typeface="Roboto Thin" charset="0"/>
              </a:rPr>
              <a:t>white-box</a:t>
            </a:r>
            <a:r>
              <a:rPr lang="hu-HU" sz="3200" b="1" dirty="0">
                <a:solidFill>
                  <a:srgbClr val="BEBFCD"/>
                </a:solidFill>
                <a:latin typeface="Roboto Thin" charset="0"/>
                <a:ea typeface="Roboto Thin" charset="0"/>
                <a:cs typeface="Roboto Thin" charset="0"/>
              </a:rPr>
              <a:t>)</a:t>
            </a:r>
            <a:endParaRPr lang="en-US" sz="1400" b="1" dirty="0">
              <a:solidFill>
                <a:srgbClr val="BEBFCD"/>
              </a:solidFill>
              <a:latin typeface="Roboto Thin" charset="0"/>
              <a:ea typeface="Roboto Thin" charset="0"/>
              <a:cs typeface="Roboto Thin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1300" y="5349875"/>
            <a:ext cx="952500" cy="937618"/>
          </a:xfrm>
          <a:prstGeom prst="rect">
            <a:avLst/>
          </a:prstGeom>
        </p:spPr>
      </p:pic>
      <p:sp>
        <p:nvSpPr>
          <p:cNvPr id="3" name="Szövegdoboz 2"/>
          <p:cNvSpPr txBox="1"/>
          <p:nvPr/>
        </p:nvSpPr>
        <p:spPr>
          <a:xfrm>
            <a:off x="720000" y="1458686"/>
            <a:ext cx="8598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solidFill>
                  <a:srgbClr val="BEBFCD"/>
                </a:solidFill>
              </a:rPr>
              <a:t>A rendszer legkisebb egyedülálló elemeit vizsgáljuk.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solidFill>
                  <a:srgbClr val="BEBFCD"/>
                </a:solidFill>
              </a:rPr>
              <a:t>A cél az, hogy meggyőződjünk, minden elem úgy viselkedik, ahogy megtervezték.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57648" y="2399237"/>
            <a:ext cx="4283244" cy="2205813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9999" y="2399238"/>
            <a:ext cx="6198593" cy="3908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954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1300" y="5349875"/>
            <a:ext cx="952500" cy="937618"/>
          </a:xfrm>
          <a:prstGeom prst="rect">
            <a:avLst/>
          </a:prstGeom>
        </p:spPr>
      </p:pic>
      <p:sp>
        <p:nvSpPr>
          <p:cNvPr id="4" name="Szövegdoboz 3"/>
          <p:cNvSpPr txBox="1"/>
          <p:nvPr/>
        </p:nvSpPr>
        <p:spPr>
          <a:xfrm>
            <a:off x="719999" y="435428"/>
            <a:ext cx="42874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b="1" dirty="0">
                <a:solidFill>
                  <a:srgbClr val="BEBFCD"/>
                </a:solidFill>
                <a:latin typeface="Roboto Thin"/>
              </a:rPr>
              <a:t>Miért jó ez nekünk?</a:t>
            </a:r>
          </a:p>
        </p:txBody>
      </p:sp>
      <p:pic>
        <p:nvPicPr>
          <p:cNvPr id="8" name="Kép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17357" y="310079"/>
            <a:ext cx="4147458" cy="2943543"/>
          </a:xfrm>
          <a:prstGeom prst="rect">
            <a:avLst/>
          </a:prstGeom>
        </p:spPr>
      </p:pic>
      <p:sp>
        <p:nvSpPr>
          <p:cNvPr id="5" name="Szövegdoboz 4"/>
          <p:cNvSpPr txBox="1"/>
          <p:nvPr/>
        </p:nvSpPr>
        <p:spPr>
          <a:xfrm>
            <a:off x="719999" y="1491343"/>
            <a:ext cx="663874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>
                <a:solidFill>
                  <a:srgbClr val="BEBFCD"/>
                </a:solidFill>
              </a:rPr>
              <a:t>Bátrabban nyúlunk a kódhoz.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>
                <a:solidFill>
                  <a:srgbClr val="BEBFCD"/>
                </a:solidFill>
              </a:rPr>
              <a:t>Újrahasznosíthatóság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err="1">
                <a:solidFill>
                  <a:srgbClr val="BEBFCD"/>
                </a:solidFill>
              </a:rPr>
              <a:t>Debuggolhatóság</a:t>
            </a:r>
            <a:endParaRPr lang="hu-HU" sz="2800" dirty="0">
              <a:solidFill>
                <a:srgbClr val="BEBFCD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u="sng" dirty="0">
                <a:solidFill>
                  <a:srgbClr val="BEBFCD"/>
                </a:solidFill>
              </a:rPr>
              <a:t>Gyorsabb fejlesztés</a:t>
            </a:r>
          </a:p>
        </p:txBody>
      </p:sp>
    </p:spTree>
    <p:extLst>
      <p:ext uri="{BB962C8B-B14F-4D97-AF65-F5344CB8AC3E}">
        <p14:creationId xmlns:p14="http://schemas.microsoft.com/office/powerpoint/2010/main" val="1351116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Kép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999" y="1368376"/>
            <a:ext cx="10093361" cy="38965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00" y="540000"/>
            <a:ext cx="9144000" cy="1054131"/>
          </a:xfrm>
        </p:spPr>
        <p:txBody>
          <a:bodyPr anchor="t" anchorCtr="0">
            <a:normAutofit/>
          </a:bodyPr>
          <a:lstStyle/>
          <a:p>
            <a:pPr algn="l"/>
            <a:r>
              <a:rPr lang="hu-HU" sz="3200" b="1" dirty="0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Test </a:t>
            </a:r>
            <a:r>
              <a:rPr lang="hu-HU" sz="3200" b="1" dirty="0" err="1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Doubles</a:t>
            </a:r>
            <a:endParaRPr lang="en-US" sz="1400" b="1" dirty="0">
              <a:solidFill>
                <a:schemeClr val="bg1"/>
              </a:solidFill>
              <a:latin typeface="Roboto Thin" charset="0"/>
              <a:ea typeface="Roboto Thin" charset="0"/>
              <a:cs typeface="Roboto Thin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1300" y="5349875"/>
            <a:ext cx="952500" cy="937618"/>
          </a:xfrm>
          <a:prstGeom prst="rect">
            <a:avLst/>
          </a:prstGeom>
        </p:spPr>
      </p:pic>
      <p:sp>
        <p:nvSpPr>
          <p:cNvPr id="3" name="Szövegdoboz 2"/>
          <p:cNvSpPr txBox="1"/>
          <p:nvPr/>
        </p:nvSpPr>
        <p:spPr>
          <a:xfrm>
            <a:off x="720000" y="1594131"/>
            <a:ext cx="8405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hu-HU" dirty="0">
              <a:solidFill>
                <a:schemeClr val="bg1"/>
              </a:solidFill>
            </a:endParaRPr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9997" y="1368376"/>
            <a:ext cx="10093361" cy="3892885"/>
          </a:xfrm>
          <a:prstGeom prst="rect">
            <a:avLst/>
          </a:prstGeom>
        </p:spPr>
      </p:pic>
      <p:pic>
        <p:nvPicPr>
          <p:cNvPr id="4" name="Kép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9998" y="649414"/>
            <a:ext cx="7825288" cy="581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118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ép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993" y="1316938"/>
            <a:ext cx="7928241" cy="5081635"/>
          </a:xfrm>
          <a:prstGeom prst="rect">
            <a:avLst/>
          </a:prstGeom>
        </p:spPr>
      </p:pic>
      <p:pic>
        <p:nvPicPr>
          <p:cNvPr id="4" name="Kép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4993" y="1316938"/>
            <a:ext cx="8639762" cy="50816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00" y="540000"/>
            <a:ext cx="9144000" cy="1054131"/>
          </a:xfrm>
        </p:spPr>
        <p:txBody>
          <a:bodyPr anchor="t" anchorCtr="0">
            <a:normAutofit/>
          </a:bodyPr>
          <a:lstStyle/>
          <a:p>
            <a:pPr algn="l"/>
            <a:r>
              <a:rPr lang="hu-HU" sz="3200" b="1" dirty="0">
                <a:solidFill>
                  <a:srgbClr val="BEBFCD"/>
                </a:solidFill>
                <a:latin typeface="Roboto Thin" charset="0"/>
                <a:ea typeface="Roboto Thin" charset="0"/>
                <a:cs typeface="Roboto Thin" charset="0"/>
              </a:rPr>
              <a:t>Test </a:t>
            </a:r>
            <a:r>
              <a:rPr lang="hu-HU" sz="3200" b="1" dirty="0" err="1">
                <a:solidFill>
                  <a:srgbClr val="BEBFCD"/>
                </a:solidFill>
                <a:latin typeface="Roboto Thin" charset="0"/>
                <a:ea typeface="Roboto Thin" charset="0"/>
                <a:cs typeface="Roboto Thin" charset="0"/>
              </a:rPr>
              <a:t>Doubles</a:t>
            </a:r>
            <a:r>
              <a:rPr lang="hu-HU" sz="3200" b="1" dirty="0">
                <a:solidFill>
                  <a:srgbClr val="BEBFCD"/>
                </a:solidFill>
                <a:latin typeface="Roboto Thin" charset="0"/>
                <a:ea typeface="Roboto Thin" charset="0"/>
                <a:cs typeface="Roboto Thin" charset="0"/>
              </a:rPr>
              <a:t> - </a:t>
            </a:r>
            <a:r>
              <a:rPr lang="hu-HU" sz="3200" b="1" dirty="0" err="1">
                <a:solidFill>
                  <a:srgbClr val="BEBFCD"/>
                </a:solidFill>
                <a:latin typeface="Roboto Thin" charset="0"/>
                <a:ea typeface="Roboto Thin" charset="0"/>
                <a:cs typeface="Roboto Thin" charset="0"/>
              </a:rPr>
              <a:t>Dummy</a:t>
            </a:r>
            <a:endParaRPr lang="en-US" sz="1400" b="1" dirty="0">
              <a:solidFill>
                <a:srgbClr val="BEBFCD"/>
              </a:solidFill>
              <a:latin typeface="Roboto Thin" charset="0"/>
              <a:ea typeface="Roboto Thin" charset="0"/>
              <a:cs typeface="Roboto Thin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1300" y="5349875"/>
            <a:ext cx="952500" cy="937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224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00" y="540000"/>
            <a:ext cx="9144000" cy="1054131"/>
          </a:xfrm>
        </p:spPr>
        <p:txBody>
          <a:bodyPr anchor="t" anchorCtr="0">
            <a:normAutofit/>
          </a:bodyPr>
          <a:lstStyle/>
          <a:p>
            <a:pPr algn="l"/>
            <a:r>
              <a:rPr lang="hu-HU" sz="3200" b="1" dirty="0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Test </a:t>
            </a:r>
            <a:r>
              <a:rPr lang="hu-HU" sz="3200" b="1" dirty="0" err="1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Doubles</a:t>
            </a:r>
            <a:r>
              <a:rPr lang="hu-HU" sz="3200" b="1" dirty="0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 - </a:t>
            </a:r>
            <a:r>
              <a:rPr lang="hu-HU" sz="3200" b="1" dirty="0" err="1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Stub</a:t>
            </a:r>
            <a:endParaRPr lang="en-US" sz="1400" b="1" dirty="0">
              <a:solidFill>
                <a:schemeClr val="bg1"/>
              </a:solidFill>
              <a:latin typeface="Roboto Thin" charset="0"/>
              <a:ea typeface="Roboto Thin" charset="0"/>
              <a:cs typeface="Roboto Thin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1300" y="5349875"/>
            <a:ext cx="952500" cy="937618"/>
          </a:xfrm>
          <a:prstGeom prst="rect">
            <a:avLst/>
          </a:prstGeom>
        </p:spPr>
      </p:pic>
      <p:pic>
        <p:nvPicPr>
          <p:cNvPr id="4" name="Kép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0000" y="276505"/>
            <a:ext cx="8335865" cy="6199917"/>
          </a:xfrm>
          <a:prstGeom prst="rect">
            <a:avLst/>
          </a:prstGeom>
        </p:spPr>
      </p:pic>
      <p:pic>
        <p:nvPicPr>
          <p:cNvPr id="3" name="Kép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0000" y="1403052"/>
            <a:ext cx="9914492" cy="3946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230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00" y="540000"/>
            <a:ext cx="9144000" cy="1054131"/>
          </a:xfrm>
        </p:spPr>
        <p:txBody>
          <a:bodyPr anchor="t" anchorCtr="0">
            <a:normAutofit/>
          </a:bodyPr>
          <a:lstStyle/>
          <a:p>
            <a:pPr algn="l"/>
            <a:r>
              <a:rPr lang="hu-HU" sz="3200" b="1" dirty="0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Test </a:t>
            </a:r>
            <a:r>
              <a:rPr lang="hu-HU" sz="3200" b="1" dirty="0" err="1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Doubles</a:t>
            </a:r>
            <a:r>
              <a:rPr lang="hu-HU" sz="3200" b="1" dirty="0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 - </a:t>
            </a:r>
            <a:r>
              <a:rPr lang="hu-HU" sz="3200" b="1" dirty="0" err="1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Mock</a:t>
            </a:r>
            <a:endParaRPr lang="en-US" sz="1400" b="1" dirty="0">
              <a:solidFill>
                <a:schemeClr val="bg1"/>
              </a:solidFill>
              <a:latin typeface="Roboto Thin" charset="0"/>
              <a:ea typeface="Roboto Thin" charset="0"/>
              <a:cs typeface="Roboto Thin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1300" y="5349875"/>
            <a:ext cx="952500" cy="937618"/>
          </a:xfrm>
          <a:prstGeom prst="rect">
            <a:avLst/>
          </a:prstGeom>
        </p:spPr>
      </p:pic>
      <p:pic>
        <p:nvPicPr>
          <p:cNvPr id="3" name="Kép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0000" y="226018"/>
            <a:ext cx="8192646" cy="6286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005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00" y="540000"/>
            <a:ext cx="9144000" cy="1054131"/>
          </a:xfrm>
        </p:spPr>
        <p:txBody>
          <a:bodyPr anchor="t" anchorCtr="0">
            <a:normAutofit/>
          </a:bodyPr>
          <a:lstStyle/>
          <a:p>
            <a:pPr algn="l"/>
            <a:r>
              <a:rPr lang="hu-HU" sz="3200" b="1" dirty="0">
                <a:solidFill>
                  <a:srgbClr val="BEBFCD"/>
                </a:solidFill>
                <a:latin typeface="Roboto Thin" charset="0"/>
                <a:ea typeface="Roboto Thin" charset="0"/>
                <a:cs typeface="Roboto Thin" charset="0"/>
              </a:rPr>
              <a:t>Test </a:t>
            </a:r>
            <a:r>
              <a:rPr lang="hu-HU" sz="3200" b="1" dirty="0" err="1">
                <a:solidFill>
                  <a:srgbClr val="BEBFCD"/>
                </a:solidFill>
                <a:latin typeface="Roboto Thin" charset="0"/>
                <a:ea typeface="Roboto Thin" charset="0"/>
                <a:cs typeface="Roboto Thin" charset="0"/>
              </a:rPr>
              <a:t>Doubles</a:t>
            </a:r>
            <a:r>
              <a:rPr lang="hu-HU" sz="3200" b="1" dirty="0">
                <a:solidFill>
                  <a:srgbClr val="BEBFCD"/>
                </a:solidFill>
                <a:latin typeface="Roboto Thin" charset="0"/>
                <a:ea typeface="Roboto Thin" charset="0"/>
                <a:cs typeface="Roboto Thin" charset="0"/>
              </a:rPr>
              <a:t> - </a:t>
            </a:r>
            <a:r>
              <a:rPr lang="hu-HU" sz="3200" b="1" dirty="0" err="1">
                <a:solidFill>
                  <a:srgbClr val="BEBFCD"/>
                </a:solidFill>
                <a:latin typeface="Roboto Thin" charset="0"/>
                <a:ea typeface="Roboto Thin" charset="0"/>
                <a:cs typeface="Roboto Thin" charset="0"/>
              </a:rPr>
              <a:t>Fa</a:t>
            </a:r>
            <a:r>
              <a:rPr lang="hu-HU" sz="3200" b="1" strike="sngStrike" dirty="0" err="1">
                <a:solidFill>
                  <a:srgbClr val="BEBFCD"/>
                </a:solidFill>
                <a:latin typeface="Roboto Thin" charset="0"/>
                <a:ea typeface="Roboto Thin" charset="0"/>
                <a:cs typeface="Roboto Thin" charset="0"/>
              </a:rPr>
              <a:t>ke</a:t>
            </a:r>
            <a:r>
              <a:rPr lang="hu-HU" sz="3200" b="1" dirty="0" err="1">
                <a:solidFill>
                  <a:srgbClr val="BEBFCD"/>
                </a:solidFill>
                <a:latin typeface="Roboto Thin" charset="0"/>
                <a:ea typeface="Roboto Thin" charset="0"/>
                <a:cs typeface="Roboto Thin" charset="0"/>
              </a:rPr>
              <a:t>tory</a:t>
            </a:r>
            <a:endParaRPr lang="en-US" sz="1400" b="1" dirty="0">
              <a:solidFill>
                <a:srgbClr val="BEBFCD"/>
              </a:solidFill>
              <a:latin typeface="Roboto Thin" charset="0"/>
              <a:ea typeface="Roboto Thin" charset="0"/>
              <a:cs typeface="Roboto Thin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1300" y="5349875"/>
            <a:ext cx="952500" cy="937618"/>
          </a:xfrm>
          <a:prstGeom prst="rect">
            <a:avLst/>
          </a:prstGeom>
        </p:spPr>
      </p:pic>
      <p:pic>
        <p:nvPicPr>
          <p:cNvPr id="3" name="Kép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0000" y="1208314"/>
            <a:ext cx="10557931" cy="3276600"/>
          </a:xfrm>
          <a:prstGeom prst="rect">
            <a:avLst/>
          </a:prstGeom>
        </p:spPr>
      </p:pic>
      <p:pic>
        <p:nvPicPr>
          <p:cNvPr id="4" name="Kép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0000" y="4796281"/>
            <a:ext cx="8297320" cy="1753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906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9999" y="540000"/>
            <a:ext cx="9294333" cy="5365041"/>
          </a:xfrm>
        </p:spPr>
        <p:txBody>
          <a:bodyPr anchor="t" anchorCtr="0">
            <a:normAutofit/>
          </a:bodyPr>
          <a:lstStyle/>
          <a:p>
            <a:pPr algn="l"/>
            <a:r>
              <a:rPr lang="hu-HU" sz="3200" b="1" dirty="0">
                <a:solidFill>
                  <a:srgbClr val="BEBFCD"/>
                </a:solidFill>
                <a:latin typeface="Roboto Black"/>
              </a:rPr>
              <a:t>/</a:t>
            </a:r>
            <a:r>
              <a:rPr lang="hu-HU" sz="3200" b="1" dirty="0" err="1">
                <a:solidFill>
                  <a:srgbClr val="BEBFCD"/>
                </a:solidFill>
                <a:latin typeface="Roboto Black"/>
              </a:rPr>
              <a:t>tests</a:t>
            </a:r>
            <a:r>
              <a:rPr lang="hu-HU" sz="3200" b="1" dirty="0">
                <a:solidFill>
                  <a:srgbClr val="BEBFCD"/>
                </a:solidFill>
                <a:latin typeface="Roboto Black"/>
              </a:rPr>
              <a:t>/</a:t>
            </a:r>
            <a:br>
              <a:rPr lang="hu-HU" sz="3200" b="1" dirty="0">
                <a:solidFill>
                  <a:srgbClr val="BEBFCD"/>
                </a:solidFill>
                <a:latin typeface="Roboto Black"/>
              </a:rPr>
            </a:br>
            <a:r>
              <a:rPr lang="hu-HU" sz="3200" b="1" dirty="0">
                <a:solidFill>
                  <a:srgbClr val="BEBFCD"/>
                </a:solidFill>
                <a:latin typeface="Roboto Black"/>
              </a:rPr>
              <a:t>	/unit/</a:t>
            </a:r>
            <a:br>
              <a:rPr lang="hu-HU" sz="3200" b="1" dirty="0">
                <a:solidFill>
                  <a:srgbClr val="BEBFCD"/>
                </a:solidFill>
                <a:latin typeface="Roboto Black"/>
              </a:rPr>
            </a:br>
            <a:r>
              <a:rPr lang="hu-HU" sz="3200" b="1" dirty="0">
                <a:solidFill>
                  <a:srgbClr val="BEBFCD"/>
                </a:solidFill>
                <a:latin typeface="Roboto Black"/>
              </a:rPr>
              <a:t>	/</a:t>
            </a:r>
            <a:r>
              <a:rPr lang="hu-HU" sz="3200" b="1" dirty="0" err="1">
                <a:solidFill>
                  <a:srgbClr val="BEBFCD"/>
                </a:solidFill>
                <a:latin typeface="Roboto Black"/>
              </a:rPr>
              <a:t>integration</a:t>
            </a:r>
            <a:r>
              <a:rPr lang="hu-HU" sz="3200" b="1" dirty="0">
                <a:solidFill>
                  <a:srgbClr val="BEBFCD"/>
                </a:solidFill>
                <a:latin typeface="Roboto Black"/>
              </a:rPr>
              <a:t>/</a:t>
            </a:r>
            <a:endParaRPr lang="en-US" sz="1400" b="1" dirty="0">
              <a:solidFill>
                <a:srgbClr val="BEBFCD"/>
              </a:solidFill>
              <a:latin typeface="Roboto Thin" charset="0"/>
              <a:ea typeface="Roboto Thin" charset="0"/>
              <a:cs typeface="Roboto Thin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1300" y="5349875"/>
            <a:ext cx="952500" cy="937618"/>
          </a:xfrm>
          <a:prstGeom prst="rect">
            <a:avLst/>
          </a:prstGeom>
        </p:spPr>
      </p:pic>
      <p:pic>
        <p:nvPicPr>
          <p:cNvPr id="3" name="Kép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06368" y="189466"/>
            <a:ext cx="5573218" cy="6565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5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1300" y="5349875"/>
            <a:ext cx="952500" cy="937618"/>
          </a:xfrm>
          <a:prstGeom prst="rect">
            <a:avLst/>
          </a:prstGeom>
        </p:spPr>
      </p:pic>
      <p:pic>
        <p:nvPicPr>
          <p:cNvPr id="3" name="Kép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6265" y="1247279"/>
            <a:ext cx="7888077" cy="4930047"/>
          </a:xfrm>
          <a:prstGeom prst="rect">
            <a:avLst/>
          </a:prstGeom>
        </p:spPr>
      </p:pic>
      <p:sp>
        <p:nvSpPr>
          <p:cNvPr id="4" name="Szövegdoboz 3"/>
          <p:cNvSpPr txBox="1"/>
          <p:nvPr/>
        </p:nvSpPr>
        <p:spPr>
          <a:xfrm>
            <a:off x="826265" y="297455"/>
            <a:ext cx="66211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BEBFCD"/>
                </a:solidFill>
              </a:rPr>
              <a:t>Config/</a:t>
            </a:r>
            <a:r>
              <a:rPr lang="hu-HU" sz="2800" b="1" dirty="0" err="1">
                <a:solidFill>
                  <a:srgbClr val="BEBFCD"/>
                </a:solidFill>
              </a:rPr>
              <a:t>database.php</a:t>
            </a:r>
            <a:endParaRPr lang="hu-HU" sz="2800" b="1" dirty="0">
              <a:solidFill>
                <a:srgbClr val="BEBFC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12269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1300" y="5349875"/>
            <a:ext cx="952500" cy="937618"/>
          </a:xfrm>
          <a:prstGeom prst="rect">
            <a:avLst/>
          </a:prstGeom>
        </p:spPr>
      </p:pic>
      <p:sp>
        <p:nvSpPr>
          <p:cNvPr id="4" name="Szövegdoboz 3"/>
          <p:cNvSpPr txBox="1"/>
          <p:nvPr/>
        </p:nvSpPr>
        <p:spPr>
          <a:xfrm>
            <a:off x="826265" y="297455"/>
            <a:ext cx="66211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 err="1">
                <a:solidFill>
                  <a:srgbClr val="BEBFCD"/>
                </a:solidFill>
              </a:rPr>
              <a:t>Tests</a:t>
            </a:r>
            <a:r>
              <a:rPr lang="hu-HU" sz="2800" b="1" dirty="0">
                <a:solidFill>
                  <a:srgbClr val="BEBFCD"/>
                </a:solidFill>
              </a:rPr>
              <a:t>/</a:t>
            </a:r>
            <a:r>
              <a:rPr lang="hu-HU" sz="2800" b="1" dirty="0" err="1">
                <a:solidFill>
                  <a:srgbClr val="BEBFCD"/>
                </a:solidFill>
              </a:rPr>
              <a:t>TestCase.php</a:t>
            </a:r>
            <a:endParaRPr lang="hu-HU" sz="2800" b="1" dirty="0">
              <a:solidFill>
                <a:srgbClr val="BEBFCD"/>
              </a:solidFill>
            </a:endParaRPr>
          </a:p>
        </p:txBody>
      </p:sp>
      <p:pic>
        <p:nvPicPr>
          <p:cNvPr id="2" name="Kép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2707" y="1252279"/>
            <a:ext cx="9526657" cy="3826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289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00" y="540000"/>
            <a:ext cx="9144000" cy="1054131"/>
          </a:xfrm>
        </p:spPr>
        <p:txBody>
          <a:bodyPr anchor="t" anchorCtr="0">
            <a:normAutofit/>
          </a:bodyPr>
          <a:lstStyle/>
          <a:p>
            <a:pPr algn="l"/>
            <a:r>
              <a:rPr lang="hu-HU" sz="3200" b="1" dirty="0">
                <a:solidFill>
                  <a:srgbClr val="BEBFCD"/>
                </a:solidFill>
                <a:latin typeface="Roboto Thin" charset="0"/>
                <a:ea typeface="Roboto Thin" charset="0"/>
                <a:cs typeface="Roboto Thin" charset="0"/>
              </a:rPr>
              <a:t>A tesztelés folyamata</a:t>
            </a:r>
            <a:endParaRPr lang="en-US" sz="1400" b="1" dirty="0">
              <a:solidFill>
                <a:srgbClr val="BEBFCD"/>
              </a:solidFill>
              <a:latin typeface="Roboto Thin" charset="0"/>
              <a:ea typeface="Roboto Thin" charset="0"/>
              <a:cs typeface="Roboto Thin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1300" y="5349875"/>
            <a:ext cx="952500" cy="937618"/>
          </a:xfrm>
          <a:prstGeom prst="rect">
            <a:avLst/>
          </a:prstGeom>
        </p:spPr>
      </p:pic>
      <p:sp>
        <p:nvSpPr>
          <p:cNvPr id="3" name="Szövegdoboz 2"/>
          <p:cNvSpPr txBox="1"/>
          <p:nvPr/>
        </p:nvSpPr>
        <p:spPr>
          <a:xfrm>
            <a:off x="719999" y="1537487"/>
            <a:ext cx="111780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b="1" dirty="0">
                <a:solidFill>
                  <a:srgbClr val="BEBFCD"/>
                </a:solidFill>
                <a:latin typeface="Roboto Black" charset="0"/>
                <a:ea typeface="Roboto Black" charset="0"/>
                <a:cs typeface="Roboto Black" charset="0"/>
              </a:rPr>
              <a:t>„A tesztelés az a folyamat, amikor a rendszert vagy annak egyes elemeit értékeljük azzal a szándékkal, hogy meggyőződjünk, kielégíti-e a specifikációban leírt igényeket, vagy sem.”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b="1" dirty="0">
                <a:solidFill>
                  <a:srgbClr val="BEBFCD"/>
                </a:solidFill>
                <a:latin typeface="Roboto Black" charset="0"/>
                <a:ea typeface="Roboto Black" charset="0"/>
                <a:cs typeface="Roboto Black" charset="0"/>
              </a:rPr>
              <a:t>E folyamat során fény derül, hogy vannak-e benne hiányzó követelmények, rések, hibák.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b="1" dirty="0">
                <a:solidFill>
                  <a:srgbClr val="BEBFCD"/>
                </a:solidFill>
                <a:latin typeface="Roboto Black" charset="0"/>
                <a:ea typeface="Roboto Black" charset="0"/>
                <a:cs typeface="Roboto Black" charset="0"/>
              </a:rPr>
              <a:t>A tesztelés legfőbb célja, hogy </a:t>
            </a:r>
            <a:r>
              <a:rPr lang="hu-HU" b="1" u="sng" dirty="0">
                <a:solidFill>
                  <a:srgbClr val="BEBFCD"/>
                </a:solidFill>
                <a:latin typeface="Roboto Black" charset="0"/>
                <a:ea typeface="Roboto Black" charset="0"/>
                <a:cs typeface="Roboto Black" charset="0"/>
              </a:rPr>
              <a:t>hibát találjon</a:t>
            </a:r>
            <a:r>
              <a:rPr lang="hu-HU" b="1" dirty="0">
                <a:solidFill>
                  <a:srgbClr val="BEBFCD"/>
                </a:solidFill>
                <a:latin typeface="Roboto Black" charset="0"/>
                <a:ea typeface="Roboto Black" charset="0"/>
                <a:cs typeface="Roboto Black" charset="0"/>
              </a:rPr>
              <a:t>.</a:t>
            </a:r>
            <a:endParaRPr lang="en-US" b="1" dirty="0">
              <a:solidFill>
                <a:srgbClr val="BEBFCD"/>
              </a:solidFill>
              <a:latin typeface="Roboto Black" charset="0"/>
              <a:ea typeface="Roboto Black" charset="0"/>
              <a:cs typeface="Roboto Black" charset="0"/>
            </a:endParaRPr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99175" y="3505465"/>
            <a:ext cx="4619733" cy="2623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920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1300" y="5349875"/>
            <a:ext cx="952500" cy="937618"/>
          </a:xfrm>
          <a:prstGeom prst="rect">
            <a:avLst/>
          </a:prstGeom>
        </p:spPr>
      </p:pic>
      <p:sp>
        <p:nvSpPr>
          <p:cNvPr id="6" name="Cím 5"/>
          <p:cNvSpPr>
            <a:spLocks noGrp="1"/>
          </p:cNvSpPr>
          <p:nvPr>
            <p:ph type="ctrTitle"/>
          </p:nvPr>
        </p:nvSpPr>
        <p:spPr>
          <a:xfrm>
            <a:off x="0" y="1122362"/>
            <a:ext cx="12251342" cy="2491171"/>
          </a:xfrm>
        </p:spPr>
        <p:txBody>
          <a:bodyPr/>
          <a:lstStyle/>
          <a:p>
            <a:r>
              <a:rPr lang="hu-HU" dirty="0">
                <a:solidFill>
                  <a:srgbClr val="BEBFCD"/>
                </a:solidFill>
                <a:latin typeface="Roboto Black"/>
              </a:rPr>
              <a:t>Mi a helyzet a </a:t>
            </a:r>
            <a:r>
              <a:rPr lang="hu-HU" dirty="0" err="1">
                <a:solidFill>
                  <a:srgbClr val="BEBFCD"/>
                </a:solidFill>
                <a:latin typeface="Roboto Black"/>
              </a:rPr>
              <a:t>Facade</a:t>
            </a:r>
            <a:r>
              <a:rPr lang="hu-HU" dirty="0">
                <a:solidFill>
                  <a:srgbClr val="BEBFCD"/>
                </a:solidFill>
                <a:latin typeface="Roboto Black"/>
              </a:rPr>
              <a:t>-okkal?</a:t>
            </a:r>
          </a:p>
        </p:txBody>
      </p:sp>
    </p:spTree>
    <p:extLst>
      <p:ext uri="{BB962C8B-B14F-4D97-AF65-F5344CB8AC3E}">
        <p14:creationId xmlns:p14="http://schemas.microsoft.com/office/powerpoint/2010/main" val="27988835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1300" y="5349875"/>
            <a:ext cx="952500" cy="937618"/>
          </a:xfrm>
          <a:prstGeom prst="rect">
            <a:avLst/>
          </a:prstGeom>
        </p:spPr>
      </p:pic>
      <p:pic>
        <p:nvPicPr>
          <p:cNvPr id="2" name="Kép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8562" y="508327"/>
            <a:ext cx="11273781" cy="3843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6519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1300" y="5349875"/>
            <a:ext cx="952500" cy="937618"/>
          </a:xfrm>
          <a:prstGeom prst="rect">
            <a:avLst/>
          </a:prstGeom>
        </p:spPr>
      </p:pic>
      <p:pic>
        <p:nvPicPr>
          <p:cNvPr id="2" name="Kép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8562" y="508327"/>
            <a:ext cx="11273781" cy="3843335"/>
          </a:xfrm>
          <a:prstGeom prst="rect">
            <a:avLst/>
          </a:prstGeom>
        </p:spPr>
      </p:pic>
      <p:pic>
        <p:nvPicPr>
          <p:cNvPr id="3" name="Kép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8561" y="475277"/>
            <a:ext cx="11424811" cy="4841548"/>
          </a:xfrm>
          <a:prstGeom prst="rect">
            <a:avLst/>
          </a:prstGeom>
        </p:spPr>
      </p:pic>
      <p:sp>
        <p:nvSpPr>
          <p:cNvPr id="4" name="Téglalap 3"/>
          <p:cNvSpPr/>
          <p:nvPr/>
        </p:nvSpPr>
        <p:spPr>
          <a:xfrm>
            <a:off x="488561" y="5647788"/>
            <a:ext cx="39147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sz="2800" dirty="0">
                <a:solidFill>
                  <a:srgbClr val="BEBFCD"/>
                </a:solidFill>
              </a:rPr>
              <a:t>Statikus metódusok.. </a:t>
            </a:r>
            <a:r>
              <a:rPr lang="hu-HU" sz="2800" dirty="0" err="1">
                <a:solidFill>
                  <a:srgbClr val="BEBFCD"/>
                </a:solidFill>
              </a:rPr>
              <a:t>ajajj</a:t>
            </a:r>
            <a:endParaRPr lang="hu-HU" sz="2800" dirty="0">
              <a:solidFill>
                <a:srgbClr val="BEBFC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31380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1300" y="5349875"/>
            <a:ext cx="952500" cy="937618"/>
          </a:xfrm>
          <a:prstGeom prst="rect">
            <a:avLst/>
          </a:prstGeom>
        </p:spPr>
      </p:pic>
      <p:sp>
        <p:nvSpPr>
          <p:cNvPr id="6" name="Cím 5"/>
          <p:cNvSpPr>
            <a:spLocks noGrp="1"/>
          </p:cNvSpPr>
          <p:nvPr>
            <p:ph type="ctrTitle"/>
          </p:nvPr>
        </p:nvSpPr>
        <p:spPr>
          <a:xfrm>
            <a:off x="0" y="1122362"/>
            <a:ext cx="12251342" cy="3053127"/>
          </a:xfrm>
        </p:spPr>
        <p:txBody>
          <a:bodyPr/>
          <a:lstStyle/>
          <a:p>
            <a:r>
              <a:rPr lang="hu-HU" dirty="0">
                <a:solidFill>
                  <a:srgbClr val="BEBFCD"/>
                </a:solidFill>
                <a:latin typeface="Roboto Black"/>
              </a:rPr>
              <a:t>Na és az </a:t>
            </a:r>
            <a:r>
              <a:rPr lang="hu-HU" dirty="0" err="1">
                <a:solidFill>
                  <a:srgbClr val="BEBFCD"/>
                </a:solidFill>
                <a:latin typeface="Roboto Black"/>
              </a:rPr>
              <a:t>Eloquenttel</a:t>
            </a:r>
            <a:r>
              <a:rPr lang="hu-HU" dirty="0">
                <a:solidFill>
                  <a:srgbClr val="BEBFCD"/>
                </a:solidFill>
                <a:latin typeface="Roboto Black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6226517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1300" y="5349875"/>
            <a:ext cx="952500" cy="937618"/>
          </a:xfrm>
          <a:prstGeom prst="rect">
            <a:avLst/>
          </a:prstGeom>
        </p:spPr>
      </p:pic>
      <p:pic>
        <p:nvPicPr>
          <p:cNvPr id="2" name="Kép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8561" y="1652260"/>
            <a:ext cx="11360654" cy="3015482"/>
          </a:xfrm>
          <a:prstGeom prst="rect">
            <a:avLst/>
          </a:prstGeom>
        </p:spPr>
      </p:pic>
      <p:sp>
        <p:nvSpPr>
          <p:cNvPr id="5" name="Téglalap 4"/>
          <p:cNvSpPr/>
          <p:nvPr/>
        </p:nvSpPr>
        <p:spPr>
          <a:xfrm>
            <a:off x="488561" y="445009"/>
            <a:ext cx="701820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sz="2800" dirty="0">
                <a:solidFill>
                  <a:srgbClr val="BEBFCD"/>
                </a:solidFill>
              </a:rPr>
              <a:t>Statikus metódusok! Ha nem lenne még elég…</a:t>
            </a:r>
          </a:p>
        </p:txBody>
      </p:sp>
    </p:spTree>
    <p:extLst>
      <p:ext uri="{BB962C8B-B14F-4D97-AF65-F5344CB8AC3E}">
        <p14:creationId xmlns:p14="http://schemas.microsoft.com/office/powerpoint/2010/main" val="39509880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1300" y="5349875"/>
            <a:ext cx="952500" cy="937618"/>
          </a:xfrm>
          <a:prstGeom prst="rect">
            <a:avLst/>
          </a:prstGeom>
        </p:spPr>
      </p:pic>
      <p:sp>
        <p:nvSpPr>
          <p:cNvPr id="6" name="Cím 5"/>
          <p:cNvSpPr>
            <a:spLocks noGrp="1"/>
          </p:cNvSpPr>
          <p:nvPr>
            <p:ph type="ctrTitle"/>
          </p:nvPr>
        </p:nvSpPr>
        <p:spPr>
          <a:xfrm>
            <a:off x="0" y="1122362"/>
            <a:ext cx="12251342" cy="3053127"/>
          </a:xfrm>
        </p:spPr>
        <p:txBody>
          <a:bodyPr/>
          <a:lstStyle/>
          <a:p>
            <a:r>
              <a:rPr lang="hu-HU" dirty="0">
                <a:solidFill>
                  <a:srgbClr val="BEBFCD"/>
                </a:solidFill>
                <a:latin typeface="Roboto Black"/>
              </a:rPr>
              <a:t>Megoldás: </a:t>
            </a:r>
            <a:br>
              <a:rPr lang="hu-HU" dirty="0">
                <a:solidFill>
                  <a:srgbClr val="BEBFCD"/>
                </a:solidFill>
                <a:latin typeface="Roboto Black"/>
              </a:rPr>
            </a:br>
            <a:r>
              <a:rPr lang="hu-HU" dirty="0" err="1">
                <a:solidFill>
                  <a:srgbClr val="BEBFCD"/>
                </a:solidFill>
                <a:latin typeface="Roboto Black"/>
              </a:rPr>
              <a:t>Repository</a:t>
            </a:r>
            <a:r>
              <a:rPr lang="hu-HU" dirty="0">
                <a:solidFill>
                  <a:srgbClr val="BEBFCD"/>
                </a:solidFill>
                <a:latin typeface="Roboto Black"/>
              </a:rPr>
              <a:t> / DAO!</a:t>
            </a:r>
            <a:br>
              <a:rPr lang="hu-HU" dirty="0">
                <a:solidFill>
                  <a:srgbClr val="BEBFCD"/>
                </a:solidFill>
                <a:latin typeface="Roboto Black"/>
              </a:rPr>
            </a:br>
            <a:r>
              <a:rPr lang="hu-HU" sz="2000" dirty="0">
                <a:solidFill>
                  <a:srgbClr val="BEBFCD"/>
                </a:solidFill>
                <a:latin typeface="Roboto Black"/>
              </a:rPr>
              <a:t>(meg egy kis </a:t>
            </a:r>
            <a:r>
              <a:rPr lang="hu-HU" sz="2000" dirty="0" err="1">
                <a:solidFill>
                  <a:srgbClr val="BEBFCD"/>
                </a:solidFill>
                <a:latin typeface="Roboto Black"/>
              </a:rPr>
              <a:t>Laravel</a:t>
            </a:r>
            <a:r>
              <a:rPr lang="hu-HU" sz="2000" dirty="0">
                <a:solidFill>
                  <a:srgbClr val="BEBFCD"/>
                </a:solidFill>
                <a:latin typeface="Roboto Black"/>
              </a:rPr>
              <a:t> </a:t>
            </a:r>
            <a:r>
              <a:rPr lang="hu-HU" sz="2000" dirty="0" err="1">
                <a:solidFill>
                  <a:srgbClr val="BEBFCD"/>
                </a:solidFill>
                <a:latin typeface="Roboto Black"/>
              </a:rPr>
              <a:t>black</a:t>
            </a:r>
            <a:r>
              <a:rPr lang="hu-HU" sz="2000" dirty="0">
                <a:solidFill>
                  <a:srgbClr val="BEBFCD"/>
                </a:solidFill>
                <a:latin typeface="Roboto Black"/>
              </a:rPr>
              <a:t> </a:t>
            </a:r>
            <a:r>
              <a:rPr lang="hu-HU" sz="2000" dirty="0" err="1">
                <a:solidFill>
                  <a:srgbClr val="BEBFCD"/>
                </a:solidFill>
                <a:latin typeface="Roboto Black"/>
              </a:rPr>
              <a:t>magic</a:t>
            </a:r>
            <a:r>
              <a:rPr lang="hu-HU" sz="2000" dirty="0">
                <a:solidFill>
                  <a:srgbClr val="BEBFCD"/>
                </a:solidFill>
                <a:latin typeface="Roboto Black"/>
              </a:rPr>
              <a:t>)</a:t>
            </a:r>
            <a:endParaRPr lang="hu-HU" dirty="0">
              <a:solidFill>
                <a:srgbClr val="BEBFCD"/>
              </a:solidFill>
              <a:latin typeface="Roboto Black"/>
            </a:endParaRPr>
          </a:p>
        </p:txBody>
      </p:sp>
    </p:spTree>
    <p:extLst>
      <p:ext uri="{BB962C8B-B14F-4D97-AF65-F5344CB8AC3E}">
        <p14:creationId xmlns:p14="http://schemas.microsoft.com/office/powerpoint/2010/main" val="25271067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1300" y="5349875"/>
            <a:ext cx="952500" cy="937618"/>
          </a:xfrm>
          <a:prstGeom prst="rect">
            <a:avLst/>
          </a:prstGeom>
        </p:spPr>
      </p:pic>
      <p:pic>
        <p:nvPicPr>
          <p:cNvPr id="3" name="Kép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8972" y="465956"/>
            <a:ext cx="6893452" cy="3737784"/>
          </a:xfrm>
          <a:prstGeom prst="rect">
            <a:avLst/>
          </a:prstGeom>
        </p:spPr>
      </p:pic>
      <p:pic>
        <p:nvPicPr>
          <p:cNvPr id="4" name="Kép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8972" y="4810097"/>
            <a:ext cx="11228624" cy="1100846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8972" y="465955"/>
            <a:ext cx="10641532" cy="5444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831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1300" y="5349875"/>
            <a:ext cx="952500" cy="937618"/>
          </a:xfrm>
          <a:prstGeom prst="rect">
            <a:avLst/>
          </a:prstGeom>
        </p:spPr>
      </p:pic>
      <p:sp>
        <p:nvSpPr>
          <p:cNvPr id="5" name="Téglalap 4"/>
          <p:cNvSpPr/>
          <p:nvPr/>
        </p:nvSpPr>
        <p:spPr>
          <a:xfrm>
            <a:off x="488561" y="445009"/>
            <a:ext cx="68837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sz="3200" b="1" dirty="0">
                <a:solidFill>
                  <a:srgbClr val="BEBFCD"/>
                </a:solidFill>
              </a:rPr>
              <a:t>Hogy tegyük az életünket egyszerűbbé?</a:t>
            </a:r>
          </a:p>
        </p:txBody>
      </p:sp>
      <p:sp>
        <p:nvSpPr>
          <p:cNvPr id="3" name="Szövegdoboz 2"/>
          <p:cNvSpPr txBox="1"/>
          <p:nvPr/>
        </p:nvSpPr>
        <p:spPr>
          <a:xfrm>
            <a:off x="587829" y="1584888"/>
            <a:ext cx="10765971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>
                <a:solidFill>
                  <a:srgbClr val="BEBFCD"/>
                </a:solidFill>
              </a:rPr>
              <a:t>A konstruktor legyen </a:t>
            </a:r>
            <a:r>
              <a:rPr lang="hu-HU" sz="2800" dirty="0" err="1">
                <a:solidFill>
                  <a:srgbClr val="BEBFCD"/>
                </a:solidFill>
              </a:rPr>
              <a:t>light</a:t>
            </a:r>
            <a:r>
              <a:rPr lang="hu-HU" sz="2800" dirty="0">
                <a:solidFill>
                  <a:srgbClr val="BEBFCD"/>
                </a:solidFill>
              </a:rPr>
              <a:t>. 1 teszt = 1 </a:t>
            </a:r>
            <a:r>
              <a:rPr lang="hu-HU" sz="2800" dirty="0" err="1">
                <a:solidFill>
                  <a:srgbClr val="BEBFCD"/>
                </a:solidFill>
              </a:rPr>
              <a:t>példányosítás</a:t>
            </a:r>
            <a:r>
              <a:rPr lang="hu-HU" sz="2800" dirty="0">
                <a:solidFill>
                  <a:srgbClr val="BEBFCD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err="1">
                <a:solidFill>
                  <a:srgbClr val="BEBFCD"/>
                </a:solidFill>
              </a:rPr>
              <a:t>Dependency</a:t>
            </a:r>
            <a:r>
              <a:rPr lang="hu-HU" sz="2800" dirty="0">
                <a:solidFill>
                  <a:srgbClr val="BEBFCD"/>
                </a:solidFill>
              </a:rPr>
              <a:t> </a:t>
            </a:r>
            <a:r>
              <a:rPr lang="hu-HU" sz="2800" dirty="0" err="1">
                <a:solidFill>
                  <a:srgbClr val="BEBFCD"/>
                </a:solidFill>
              </a:rPr>
              <a:t>Injection</a:t>
            </a:r>
            <a:r>
              <a:rPr lang="hu-HU" sz="2800" dirty="0">
                <a:solidFill>
                  <a:srgbClr val="BEBFCD"/>
                </a:solidFill>
              </a:rPr>
              <a:t>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err="1">
                <a:solidFill>
                  <a:srgbClr val="BEBFCD"/>
                </a:solidFill>
              </a:rPr>
              <a:t>Singletonokat</a:t>
            </a:r>
            <a:r>
              <a:rPr lang="hu-HU" sz="2800" dirty="0">
                <a:solidFill>
                  <a:srgbClr val="BEBFCD"/>
                </a:solidFill>
              </a:rPr>
              <a:t> kerüljük.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>
                <a:solidFill>
                  <a:srgbClr val="BEBFCD"/>
                </a:solidFill>
              </a:rPr>
              <a:t>Statikus metódusokat szintén (objektumorientált a kódunk, nemde?)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>
                <a:solidFill>
                  <a:srgbClr val="BEBFCD"/>
                </a:solidFill>
              </a:rPr>
              <a:t>Service -&gt; </a:t>
            </a:r>
            <a:r>
              <a:rPr lang="hu-HU" sz="2800" dirty="0" err="1">
                <a:solidFill>
                  <a:srgbClr val="BEBFCD"/>
                </a:solidFill>
              </a:rPr>
              <a:t>Mock</a:t>
            </a:r>
            <a:endParaRPr lang="hu-HU" sz="2800" dirty="0">
              <a:solidFill>
                <a:srgbClr val="BEBFCD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>
                <a:solidFill>
                  <a:srgbClr val="BEBFCD"/>
                </a:solidFill>
              </a:rPr>
              <a:t>Tesztjeink legyenek egymástól függetlenek, mindegy mi is a sorrend a futtatásukkor.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>
              <a:solidFill>
                <a:srgbClr val="BEBFCD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>
              <a:solidFill>
                <a:srgbClr val="BEBFC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14509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1300" y="5349875"/>
            <a:ext cx="952500" cy="937618"/>
          </a:xfrm>
          <a:prstGeom prst="rect">
            <a:avLst/>
          </a:prstGeom>
        </p:spPr>
      </p:pic>
      <p:sp>
        <p:nvSpPr>
          <p:cNvPr id="6" name="Cím 5"/>
          <p:cNvSpPr>
            <a:spLocks noGrp="1"/>
          </p:cNvSpPr>
          <p:nvPr>
            <p:ph type="ctrTitle"/>
          </p:nvPr>
        </p:nvSpPr>
        <p:spPr>
          <a:xfrm>
            <a:off x="0" y="1122362"/>
            <a:ext cx="12251342" cy="978581"/>
          </a:xfrm>
        </p:spPr>
        <p:txBody>
          <a:bodyPr/>
          <a:lstStyle/>
          <a:p>
            <a:r>
              <a:rPr lang="hu-HU" dirty="0" err="1">
                <a:solidFill>
                  <a:srgbClr val="BEBFCD"/>
                </a:solidFill>
                <a:latin typeface="Roboto Black"/>
              </a:rPr>
              <a:t>Integration</a:t>
            </a:r>
            <a:r>
              <a:rPr lang="hu-HU" dirty="0">
                <a:solidFill>
                  <a:srgbClr val="BEBFCD"/>
                </a:solidFill>
                <a:latin typeface="Roboto Black"/>
              </a:rPr>
              <a:t> </a:t>
            </a:r>
            <a:r>
              <a:rPr lang="hu-HU" dirty="0" err="1">
                <a:solidFill>
                  <a:srgbClr val="BEBFCD"/>
                </a:solidFill>
                <a:latin typeface="Roboto Black"/>
              </a:rPr>
              <a:t>tests</a:t>
            </a:r>
            <a:endParaRPr lang="hu-HU" dirty="0">
              <a:solidFill>
                <a:srgbClr val="BEBFCD"/>
              </a:solidFill>
              <a:latin typeface="Roboto Black"/>
            </a:endParaRPr>
          </a:p>
        </p:txBody>
      </p:sp>
      <p:pic>
        <p:nvPicPr>
          <p:cNvPr id="2" name="Kép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47372" y="2818579"/>
            <a:ext cx="2881086" cy="2881086"/>
          </a:xfrm>
          <a:prstGeom prst="rect">
            <a:avLst/>
          </a:prstGeom>
        </p:spPr>
      </p:pic>
      <p:pic>
        <p:nvPicPr>
          <p:cNvPr id="3" name="Kép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68737" y="3138170"/>
            <a:ext cx="3200400" cy="2044700"/>
          </a:xfrm>
          <a:prstGeom prst="rect">
            <a:avLst/>
          </a:prstGeom>
        </p:spPr>
      </p:pic>
      <p:sp>
        <p:nvSpPr>
          <p:cNvPr id="4" name="Jobbra nyíl 3"/>
          <p:cNvSpPr/>
          <p:nvPr/>
        </p:nvSpPr>
        <p:spPr>
          <a:xfrm>
            <a:off x="4855029" y="3886200"/>
            <a:ext cx="1621971" cy="6204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522273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1300" y="5349875"/>
            <a:ext cx="952500" cy="937618"/>
          </a:xfrm>
          <a:prstGeom prst="rect">
            <a:avLst/>
          </a:prstGeom>
        </p:spPr>
      </p:pic>
      <p:pic>
        <p:nvPicPr>
          <p:cNvPr id="3" name="Kép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58823" y="940934"/>
            <a:ext cx="6791325" cy="4562475"/>
          </a:xfrm>
          <a:prstGeom prst="rect">
            <a:avLst/>
          </a:prstGeom>
        </p:spPr>
      </p:pic>
      <p:sp>
        <p:nvSpPr>
          <p:cNvPr id="8" name="Téglalap 7"/>
          <p:cNvSpPr/>
          <p:nvPr/>
        </p:nvSpPr>
        <p:spPr>
          <a:xfrm>
            <a:off x="488561" y="356159"/>
            <a:ext cx="233108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sz="3200" b="1" dirty="0" err="1">
                <a:solidFill>
                  <a:srgbClr val="BEBFCD"/>
                </a:solidFill>
              </a:rPr>
              <a:t>Codeception</a:t>
            </a:r>
            <a:endParaRPr lang="hu-HU" sz="3200" b="1" dirty="0">
              <a:solidFill>
                <a:srgbClr val="BEBFC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0834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00" y="540000"/>
            <a:ext cx="9144000" cy="1054131"/>
          </a:xfrm>
        </p:spPr>
        <p:txBody>
          <a:bodyPr anchor="t" anchorCtr="0">
            <a:normAutofit/>
          </a:bodyPr>
          <a:lstStyle/>
          <a:p>
            <a:pPr algn="l"/>
            <a:r>
              <a:rPr lang="hu-HU" sz="3200" b="1" dirty="0">
                <a:solidFill>
                  <a:srgbClr val="BEBFCD"/>
                </a:solidFill>
                <a:latin typeface="Roboto Thin" charset="0"/>
                <a:ea typeface="Roboto Thin" charset="0"/>
                <a:cs typeface="Roboto Thin" charset="0"/>
              </a:rPr>
              <a:t>Verifikálás (design) – </a:t>
            </a:r>
            <a:r>
              <a:rPr lang="hu-HU" sz="3200" b="1" dirty="0" err="1">
                <a:solidFill>
                  <a:srgbClr val="BEBFCD"/>
                </a:solidFill>
                <a:latin typeface="Roboto Thin" charset="0"/>
                <a:ea typeface="Roboto Thin" charset="0"/>
                <a:cs typeface="Roboto Thin" charset="0"/>
              </a:rPr>
              <a:t>Validálás</a:t>
            </a:r>
            <a:r>
              <a:rPr lang="hu-HU" sz="3200" b="1" dirty="0">
                <a:solidFill>
                  <a:srgbClr val="BEBFCD"/>
                </a:solidFill>
                <a:latin typeface="Roboto Thin" charset="0"/>
                <a:ea typeface="Roboto Thin" charset="0"/>
                <a:cs typeface="Roboto Thin" charset="0"/>
              </a:rPr>
              <a:t> (specifikáció)</a:t>
            </a:r>
            <a:endParaRPr lang="en-US" sz="1400" b="1" dirty="0">
              <a:solidFill>
                <a:srgbClr val="BEBFCD"/>
              </a:solidFill>
              <a:latin typeface="Roboto Thin" charset="0"/>
              <a:ea typeface="Roboto Thin" charset="0"/>
              <a:cs typeface="Roboto Thin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1300" y="5349875"/>
            <a:ext cx="952500" cy="937618"/>
          </a:xfrm>
          <a:prstGeom prst="rect">
            <a:avLst/>
          </a:prstGeom>
        </p:spPr>
      </p:pic>
      <p:pic>
        <p:nvPicPr>
          <p:cNvPr id="4" name="Kép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03834" y="1189728"/>
            <a:ext cx="7311105" cy="5519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579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1300" y="5349875"/>
            <a:ext cx="952500" cy="937618"/>
          </a:xfrm>
          <a:prstGeom prst="rect">
            <a:avLst/>
          </a:prstGeom>
        </p:spPr>
      </p:pic>
      <p:sp>
        <p:nvSpPr>
          <p:cNvPr id="8" name="Téglalap 7"/>
          <p:cNvSpPr/>
          <p:nvPr/>
        </p:nvSpPr>
        <p:spPr>
          <a:xfrm>
            <a:off x="488561" y="356159"/>
            <a:ext cx="295042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sz="3200" b="1" dirty="0" err="1">
                <a:solidFill>
                  <a:srgbClr val="BEBFCD"/>
                </a:solidFill>
              </a:rPr>
              <a:t>Laravel</a:t>
            </a:r>
            <a:r>
              <a:rPr lang="hu-HU" sz="3200" b="1" dirty="0">
                <a:solidFill>
                  <a:srgbClr val="BEBFCD"/>
                </a:solidFill>
              </a:rPr>
              <a:t> </a:t>
            </a:r>
            <a:r>
              <a:rPr lang="hu-HU" sz="3200" b="1" dirty="0" err="1">
                <a:solidFill>
                  <a:srgbClr val="BEBFCD"/>
                </a:solidFill>
              </a:rPr>
              <a:t>TestCase</a:t>
            </a:r>
            <a:endParaRPr lang="hu-HU" sz="3200" b="1" dirty="0">
              <a:solidFill>
                <a:srgbClr val="BEBFCD"/>
              </a:solidFill>
            </a:endParaRPr>
          </a:p>
        </p:txBody>
      </p:sp>
      <p:pic>
        <p:nvPicPr>
          <p:cNvPr id="2" name="Kép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12666" y="1140640"/>
            <a:ext cx="6696647" cy="5207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5917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1300" y="5349875"/>
            <a:ext cx="952500" cy="937618"/>
          </a:xfrm>
          <a:prstGeom prst="rect">
            <a:avLst/>
          </a:prstGeom>
        </p:spPr>
      </p:pic>
      <p:sp>
        <p:nvSpPr>
          <p:cNvPr id="5" name="Téglalap 4"/>
          <p:cNvSpPr/>
          <p:nvPr/>
        </p:nvSpPr>
        <p:spPr>
          <a:xfrm>
            <a:off x="488561" y="445009"/>
            <a:ext cx="90441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sz="3200" b="1" dirty="0">
                <a:solidFill>
                  <a:srgbClr val="BEBFCD"/>
                </a:solidFill>
              </a:rPr>
              <a:t>TDD</a:t>
            </a:r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77641" y="0"/>
            <a:ext cx="80367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6547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1300" y="5349875"/>
            <a:ext cx="952500" cy="937618"/>
          </a:xfrm>
          <a:prstGeom prst="rect">
            <a:avLst/>
          </a:prstGeom>
        </p:spPr>
      </p:pic>
      <p:pic>
        <p:nvPicPr>
          <p:cNvPr id="2" name="Kép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16180" y="214312"/>
            <a:ext cx="2143125" cy="2143125"/>
          </a:xfrm>
          <a:prstGeom prst="rect">
            <a:avLst/>
          </a:prstGeom>
        </p:spPr>
      </p:pic>
      <p:sp>
        <p:nvSpPr>
          <p:cNvPr id="11" name="Téglalap 10"/>
          <p:cNvSpPr/>
          <p:nvPr/>
        </p:nvSpPr>
        <p:spPr>
          <a:xfrm>
            <a:off x="751114" y="5609550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hu-HU" sz="2400" b="1" dirty="0">
                <a:solidFill>
                  <a:srgbClr val="BEBFCD"/>
                </a:solidFill>
              </a:rPr>
              <a:t>„Bolond az, aki mindig ugyanazt csinálja, de más eredményt remél tőle”</a:t>
            </a:r>
          </a:p>
        </p:txBody>
      </p:sp>
      <p:pic>
        <p:nvPicPr>
          <p:cNvPr id="15" name="Kép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5949" y="214312"/>
            <a:ext cx="5820422" cy="5263443"/>
          </a:xfrm>
          <a:prstGeom prst="rect">
            <a:avLst/>
          </a:prstGeom>
        </p:spPr>
      </p:pic>
      <p:pic>
        <p:nvPicPr>
          <p:cNvPr id="16" name="Kép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4583" y="214311"/>
            <a:ext cx="6769786" cy="5263443"/>
          </a:xfrm>
          <a:prstGeom prst="rect">
            <a:avLst/>
          </a:prstGeom>
        </p:spPr>
      </p:pic>
      <p:pic>
        <p:nvPicPr>
          <p:cNvPr id="18" name="Kép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1875" y="434221"/>
            <a:ext cx="8246307" cy="2847824"/>
          </a:xfrm>
          <a:prstGeom prst="rect">
            <a:avLst/>
          </a:prstGeom>
        </p:spPr>
      </p:pic>
      <p:pic>
        <p:nvPicPr>
          <p:cNvPr id="19" name="Kép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4644" y="554660"/>
            <a:ext cx="8925787" cy="4009347"/>
          </a:xfrm>
          <a:prstGeom prst="rect">
            <a:avLst/>
          </a:prstGeom>
        </p:spPr>
      </p:pic>
      <p:pic>
        <p:nvPicPr>
          <p:cNvPr id="20" name="Kép 1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14095" y="653909"/>
            <a:ext cx="8967987" cy="3269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254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1300" y="5349875"/>
            <a:ext cx="952500" cy="937618"/>
          </a:xfrm>
          <a:prstGeom prst="rect">
            <a:avLst/>
          </a:prstGeom>
        </p:spPr>
      </p:pic>
      <p:sp>
        <p:nvSpPr>
          <p:cNvPr id="6" name="Cím 5"/>
          <p:cNvSpPr>
            <a:spLocks noGrp="1"/>
          </p:cNvSpPr>
          <p:nvPr>
            <p:ph type="ctrTitle"/>
          </p:nvPr>
        </p:nvSpPr>
        <p:spPr>
          <a:xfrm>
            <a:off x="0" y="1122362"/>
            <a:ext cx="12251342" cy="3053127"/>
          </a:xfrm>
        </p:spPr>
        <p:txBody>
          <a:bodyPr/>
          <a:lstStyle/>
          <a:p>
            <a:r>
              <a:rPr lang="hu-HU" dirty="0">
                <a:solidFill>
                  <a:schemeClr val="bg1"/>
                </a:solidFill>
                <a:latin typeface="Roboto Black"/>
              </a:rPr>
              <a:t>Köszönöm a figyelmet!</a:t>
            </a:r>
          </a:p>
        </p:txBody>
      </p:sp>
    </p:spTree>
    <p:extLst>
      <p:ext uri="{BB962C8B-B14F-4D97-AF65-F5344CB8AC3E}">
        <p14:creationId xmlns:p14="http://schemas.microsoft.com/office/powerpoint/2010/main" val="1986333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00" y="540000"/>
            <a:ext cx="9144000" cy="1054131"/>
          </a:xfrm>
        </p:spPr>
        <p:txBody>
          <a:bodyPr anchor="t" anchorCtr="0">
            <a:normAutofit/>
          </a:bodyPr>
          <a:lstStyle/>
          <a:p>
            <a:pPr algn="l"/>
            <a:r>
              <a:rPr lang="hu-HU" sz="3200" b="1" dirty="0">
                <a:solidFill>
                  <a:srgbClr val="BEBFCD"/>
                </a:solidFill>
                <a:latin typeface="Roboto Thin" charset="0"/>
                <a:ea typeface="Roboto Thin" charset="0"/>
                <a:cs typeface="Roboto Thin" charset="0"/>
              </a:rPr>
              <a:t>Ki végzi a tesztelést?</a:t>
            </a:r>
            <a:endParaRPr lang="en-US" sz="1400" b="1" dirty="0">
              <a:solidFill>
                <a:srgbClr val="BEBFCD"/>
              </a:solidFill>
              <a:latin typeface="Roboto Thin" charset="0"/>
              <a:ea typeface="Roboto Thin" charset="0"/>
              <a:cs typeface="Roboto Thin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1300" y="5349875"/>
            <a:ext cx="952500" cy="937618"/>
          </a:xfrm>
          <a:prstGeom prst="rect">
            <a:avLst/>
          </a:prstGeom>
        </p:spPr>
      </p:pic>
      <p:sp>
        <p:nvSpPr>
          <p:cNvPr id="3" name="Szövegdoboz 2"/>
          <p:cNvSpPr txBox="1"/>
          <p:nvPr/>
        </p:nvSpPr>
        <p:spPr>
          <a:xfrm>
            <a:off x="719999" y="1537487"/>
            <a:ext cx="816505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400" dirty="0">
                <a:solidFill>
                  <a:srgbClr val="BEBFCD"/>
                </a:solidFill>
              </a:rPr>
              <a:t>Software </a:t>
            </a:r>
            <a:r>
              <a:rPr lang="hu-HU" sz="2400" dirty="0" err="1">
                <a:solidFill>
                  <a:srgbClr val="BEBFCD"/>
                </a:solidFill>
              </a:rPr>
              <a:t>Tester</a:t>
            </a:r>
            <a:endParaRPr lang="hu-HU" sz="2400" dirty="0">
              <a:solidFill>
                <a:srgbClr val="BEBFCD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400" b="1" u="sng" dirty="0">
                <a:solidFill>
                  <a:srgbClr val="BEBFCD"/>
                </a:solidFill>
              </a:rPr>
              <a:t>Software </a:t>
            </a:r>
            <a:r>
              <a:rPr lang="hu-HU" sz="2400" b="1" u="sng" dirty="0" err="1">
                <a:solidFill>
                  <a:srgbClr val="BEBFCD"/>
                </a:solidFill>
              </a:rPr>
              <a:t>Developer</a:t>
            </a:r>
            <a:endParaRPr lang="hu-HU" sz="2400" b="1" u="sng" dirty="0">
              <a:solidFill>
                <a:srgbClr val="BEBFCD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400" dirty="0">
                <a:solidFill>
                  <a:srgbClr val="BEBFCD"/>
                </a:solidFill>
              </a:rPr>
              <a:t>Project Lead/Manager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400" dirty="0">
                <a:solidFill>
                  <a:srgbClr val="BEBFCD"/>
                </a:solidFill>
              </a:rPr>
              <a:t>End </a:t>
            </a:r>
            <a:r>
              <a:rPr lang="hu-HU" sz="2400" dirty="0" err="1">
                <a:solidFill>
                  <a:srgbClr val="BEBFCD"/>
                </a:solidFill>
              </a:rPr>
              <a:t>User</a:t>
            </a:r>
            <a:r>
              <a:rPr lang="hu-HU" sz="2400" dirty="0">
                <a:solidFill>
                  <a:srgbClr val="BEBFCD"/>
                </a:solidFill>
              </a:rPr>
              <a:t> (</a:t>
            </a:r>
            <a:r>
              <a:rPr lang="hu-HU" sz="2400" dirty="0" err="1">
                <a:solidFill>
                  <a:srgbClr val="BEBFCD"/>
                </a:solidFill>
              </a:rPr>
              <a:t>Customer</a:t>
            </a:r>
            <a:r>
              <a:rPr lang="hu-HU" sz="2400" dirty="0">
                <a:solidFill>
                  <a:srgbClr val="BEBFCD"/>
                </a:solidFill>
              </a:rPr>
              <a:t>)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94678" y="540000"/>
            <a:ext cx="4959698" cy="3529558"/>
          </a:xfrm>
          <a:prstGeom prst="rect">
            <a:avLst/>
          </a:prstGeom>
        </p:spPr>
      </p:pic>
      <p:sp>
        <p:nvSpPr>
          <p:cNvPr id="5" name="Szövegdoboz 4"/>
          <p:cNvSpPr txBox="1"/>
          <p:nvPr/>
        </p:nvSpPr>
        <p:spPr>
          <a:xfrm>
            <a:off x="1148575" y="4767943"/>
            <a:ext cx="45228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600" b="1" dirty="0">
                <a:solidFill>
                  <a:srgbClr val="BEBFCD"/>
                </a:solidFill>
              </a:rPr>
              <a:t>MINDENKI</a:t>
            </a:r>
          </a:p>
        </p:txBody>
      </p:sp>
      <p:sp>
        <p:nvSpPr>
          <p:cNvPr id="6" name="Lefelé nyíl 5"/>
          <p:cNvSpPr/>
          <p:nvPr/>
        </p:nvSpPr>
        <p:spPr>
          <a:xfrm>
            <a:off x="2018371" y="3323063"/>
            <a:ext cx="401444" cy="128239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34546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00" y="540000"/>
            <a:ext cx="9144000" cy="1054131"/>
          </a:xfrm>
        </p:spPr>
        <p:txBody>
          <a:bodyPr anchor="t" anchorCtr="0">
            <a:normAutofit/>
          </a:bodyPr>
          <a:lstStyle/>
          <a:p>
            <a:pPr algn="l"/>
            <a:r>
              <a:rPr lang="hu-HU" sz="3200" b="1" dirty="0">
                <a:solidFill>
                  <a:srgbClr val="BEBFCD"/>
                </a:solidFill>
                <a:latin typeface="Roboto Thin" charset="0"/>
                <a:ea typeface="Roboto Thin" charset="0"/>
                <a:cs typeface="Roboto Thin" charset="0"/>
              </a:rPr>
              <a:t>Mikor kezdjünk tesztelni?</a:t>
            </a:r>
            <a:endParaRPr lang="en-US" sz="1400" b="1" dirty="0">
              <a:solidFill>
                <a:srgbClr val="BEBFCD"/>
              </a:solidFill>
              <a:latin typeface="Roboto Thin" charset="0"/>
              <a:ea typeface="Roboto Thin" charset="0"/>
              <a:cs typeface="Roboto Thin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1300" y="5349875"/>
            <a:ext cx="952500" cy="937618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0868" y="625270"/>
            <a:ext cx="5724814" cy="3964307"/>
          </a:xfrm>
          <a:prstGeom prst="rect">
            <a:avLst/>
          </a:prstGeom>
        </p:spPr>
      </p:pic>
      <p:sp>
        <p:nvSpPr>
          <p:cNvPr id="6" name="Szövegdoboz 5"/>
          <p:cNvSpPr txBox="1"/>
          <p:nvPr/>
        </p:nvSpPr>
        <p:spPr>
          <a:xfrm>
            <a:off x="859971" y="1436914"/>
            <a:ext cx="643345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>
                <a:solidFill>
                  <a:srgbClr val="BEBFCD"/>
                </a:solidFill>
              </a:rPr>
              <a:t>   Minél korábban</a:t>
            </a:r>
          </a:p>
          <a:p>
            <a:endParaRPr lang="hu-HU" sz="2400" dirty="0">
              <a:solidFill>
                <a:srgbClr val="BEBFCD"/>
              </a:solidFill>
            </a:endParaRPr>
          </a:p>
          <a:p>
            <a:endParaRPr lang="hu-HU" sz="2400" dirty="0">
              <a:solidFill>
                <a:srgbClr val="BEBFCD"/>
              </a:solidFill>
            </a:endParaRPr>
          </a:p>
          <a:p>
            <a:endParaRPr lang="hu-HU" sz="2400" dirty="0">
              <a:solidFill>
                <a:srgbClr val="BEBFCD"/>
              </a:solidFill>
            </a:endParaRPr>
          </a:p>
          <a:p>
            <a:r>
              <a:rPr lang="hu-HU" sz="2400" dirty="0">
                <a:solidFill>
                  <a:srgbClr val="BEBFCD"/>
                </a:solidFill>
              </a:rPr>
              <a:t>	DE!</a:t>
            </a:r>
          </a:p>
          <a:p>
            <a:endParaRPr lang="hu-HU" sz="2400" dirty="0">
              <a:solidFill>
                <a:srgbClr val="BEBFCD"/>
              </a:solidFill>
            </a:endParaRPr>
          </a:p>
          <a:p>
            <a:endParaRPr lang="hu-HU" sz="2400" dirty="0">
              <a:solidFill>
                <a:srgbClr val="BEBFCD"/>
              </a:solidFill>
            </a:endParaRPr>
          </a:p>
          <a:p>
            <a:r>
              <a:rPr lang="hu-HU" sz="2400" dirty="0">
                <a:solidFill>
                  <a:srgbClr val="BEBFCD"/>
                </a:solidFill>
              </a:rPr>
              <a:t>Változó specifikációk -&gt; </a:t>
            </a:r>
            <a:r>
              <a:rPr lang="hu-HU" sz="2400" dirty="0" err="1">
                <a:solidFill>
                  <a:srgbClr val="BEBFCD"/>
                </a:solidFill>
              </a:rPr>
              <a:t>Scenario</a:t>
            </a:r>
            <a:endParaRPr lang="hu-HU" sz="2400" dirty="0">
              <a:solidFill>
                <a:srgbClr val="BEBFCD"/>
              </a:solidFill>
            </a:endParaRPr>
          </a:p>
          <a:p>
            <a:endParaRPr lang="hu-HU" sz="2400" dirty="0">
              <a:solidFill>
                <a:srgbClr val="BEBFCD"/>
              </a:solidFill>
            </a:endParaRPr>
          </a:p>
          <a:p>
            <a:endParaRPr lang="hu-HU" sz="2400" dirty="0">
              <a:solidFill>
                <a:srgbClr val="BEBFCD"/>
              </a:solidFill>
            </a:endParaRPr>
          </a:p>
          <a:p>
            <a:r>
              <a:rPr lang="hu-HU" sz="2400" dirty="0">
                <a:solidFill>
                  <a:srgbClr val="BEBFCD"/>
                </a:solidFill>
              </a:rPr>
              <a:t>„Majd az utolsó X hónapban!”</a:t>
            </a:r>
          </a:p>
        </p:txBody>
      </p:sp>
      <p:sp>
        <p:nvSpPr>
          <p:cNvPr id="3" name="Lefelé nyíl 2"/>
          <p:cNvSpPr/>
          <p:nvPr/>
        </p:nvSpPr>
        <p:spPr>
          <a:xfrm>
            <a:off x="1895707" y="2018371"/>
            <a:ext cx="334537" cy="7694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" name="Lefelé nyíl 3"/>
          <p:cNvSpPr/>
          <p:nvPr/>
        </p:nvSpPr>
        <p:spPr>
          <a:xfrm>
            <a:off x="1895706" y="3405938"/>
            <a:ext cx="334537" cy="47950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46316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00" y="540000"/>
            <a:ext cx="9144000" cy="1054131"/>
          </a:xfrm>
        </p:spPr>
        <p:txBody>
          <a:bodyPr anchor="t" anchorCtr="0">
            <a:normAutofit/>
          </a:bodyPr>
          <a:lstStyle/>
          <a:p>
            <a:pPr algn="l"/>
            <a:r>
              <a:rPr lang="hu-HU" sz="3200" b="1" dirty="0">
                <a:solidFill>
                  <a:srgbClr val="BEBFCD"/>
                </a:solidFill>
                <a:latin typeface="Roboto Thin" charset="0"/>
                <a:ea typeface="Roboto Thin" charset="0"/>
                <a:cs typeface="Roboto Thin" charset="0"/>
              </a:rPr>
              <a:t>Tesztek csoportosítása</a:t>
            </a:r>
            <a:endParaRPr lang="en-US" sz="1400" b="1" dirty="0">
              <a:solidFill>
                <a:srgbClr val="BEBFCD"/>
              </a:solidFill>
              <a:latin typeface="Roboto Thin" charset="0"/>
              <a:ea typeface="Roboto Thin" charset="0"/>
              <a:cs typeface="Roboto Thin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1300" y="5349875"/>
            <a:ext cx="952500" cy="937618"/>
          </a:xfrm>
          <a:prstGeom prst="rect">
            <a:avLst/>
          </a:prstGeom>
        </p:spPr>
      </p:pic>
      <p:sp>
        <p:nvSpPr>
          <p:cNvPr id="4" name="Szövegdoboz 3"/>
          <p:cNvSpPr txBox="1"/>
          <p:nvPr/>
        </p:nvSpPr>
        <p:spPr>
          <a:xfrm>
            <a:off x="6905806" y="1594131"/>
            <a:ext cx="397174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>
                <a:solidFill>
                  <a:srgbClr val="BEBFCD"/>
                </a:solidFill>
              </a:rPr>
              <a:t>Módszer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400" dirty="0">
                <a:solidFill>
                  <a:srgbClr val="BEBFCD"/>
                </a:solidFill>
              </a:rPr>
              <a:t>Black-</a:t>
            </a:r>
            <a:r>
              <a:rPr lang="hu-HU" sz="2400" dirty="0" err="1">
                <a:solidFill>
                  <a:srgbClr val="BEBFCD"/>
                </a:solidFill>
              </a:rPr>
              <a:t>box</a:t>
            </a:r>
            <a:endParaRPr lang="hu-HU" sz="2400" dirty="0">
              <a:solidFill>
                <a:srgbClr val="BEBFCD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400" b="1" u="sng" dirty="0">
                <a:solidFill>
                  <a:srgbClr val="BEBFCD"/>
                </a:solidFill>
              </a:rPr>
              <a:t>White-</a:t>
            </a:r>
            <a:r>
              <a:rPr lang="hu-HU" sz="2400" b="1" u="sng" dirty="0" err="1">
                <a:solidFill>
                  <a:srgbClr val="BEBFCD"/>
                </a:solidFill>
              </a:rPr>
              <a:t>box</a:t>
            </a:r>
            <a:endParaRPr lang="hu-HU" sz="2400" b="1" u="sng" dirty="0">
              <a:solidFill>
                <a:srgbClr val="BEBFCD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400" dirty="0">
                <a:solidFill>
                  <a:srgbClr val="BEBFCD"/>
                </a:solidFill>
              </a:rPr>
              <a:t>Gray-</a:t>
            </a:r>
            <a:r>
              <a:rPr lang="hu-HU" sz="2400" dirty="0" err="1">
                <a:solidFill>
                  <a:srgbClr val="BEBFCD"/>
                </a:solidFill>
              </a:rPr>
              <a:t>box</a:t>
            </a:r>
            <a:endParaRPr lang="hu-HU" sz="2400" dirty="0">
              <a:solidFill>
                <a:srgbClr val="BEBFCD"/>
              </a:solidFill>
            </a:endParaRPr>
          </a:p>
          <a:p>
            <a:endParaRPr lang="hu-HU" sz="2400" dirty="0">
              <a:solidFill>
                <a:srgbClr val="BEBFCD"/>
              </a:solidFill>
            </a:endParaRPr>
          </a:p>
        </p:txBody>
      </p:sp>
      <p:sp>
        <p:nvSpPr>
          <p:cNvPr id="5" name="Szövegdoboz 4"/>
          <p:cNvSpPr txBox="1"/>
          <p:nvPr/>
        </p:nvSpPr>
        <p:spPr>
          <a:xfrm>
            <a:off x="872400" y="1689887"/>
            <a:ext cx="397174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>
                <a:solidFill>
                  <a:srgbClr val="BEBFCD"/>
                </a:solidFill>
              </a:rPr>
              <a:t>Típus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400" dirty="0">
                <a:solidFill>
                  <a:srgbClr val="BEBFCD"/>
                </a:solidFill>
              </a:rPr>
              <a:t>Manuális tesztelés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400" b="1" u="sng" dirty="0">
                <a:solidFill>
                  <a:srgbClr val="BEBFCD"/>
                </a:solidFill>
              </a:rPr>
              <a:t>Automatizált tesztelés</a:t>
            </a:r>
          </a:p>
          <a:p>
            <a:endParaRPr lang="hu-HU" sz="2400" dirty="0">
              <a:solidFill>
                <a:srgbClr val="BEBFCD"/>
              </a:solidFill>
            </a:endParaRPr>
          </a:p>
          <a:p>
            <a:r>
              <a:rPr lang="hu-HU" sz="2400" dirty="0">
                <a:solidFill>
                  <a:srgbClr val="BEBFCD"/>
                </a:solidFill>
              </a:rPr>
              <a:t>Szint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400" b="1" u="sng" dirty="0">
                <a:solidFill>
                  <a:srgbClr val="BEBFCD"/>
                </a:solidFill>
              </a:rPr>
              <a:t>Unit testing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400" b="1" u="sng" dirty="0" err="1">
                <a:solidFill>
                  <a:srgbClr val="BEBFCD"/>
                </a:solidFill>
              </a:rPr>
              <a:t>Integration</a:t>
            </a:r>
            <a:r>
              <a:rPr lang="hu-HU" sz="2400" b="1" u="sng" dirty="0">
                <a:solidFill>
                  <a:srgbClr val="BEBFCD"/>
                </a:solidFill>
              </a:rPr>
              <a:t> testing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400" dirty="0">
                <a:solidFill>
                  <a:srgbClr val="BEBFCD"/>
                </a:solidFill>
              </a:rPr>
              <a:t>System testing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400" b="1" u="sng" dirty="0" err="1">
                <a:solidFill>
                  <a:srgbClr val="BEBFCD"/>
                </a:solidFill>
              </a:rPr>
              <a:t>Regression</a:t>
            </a:r>
            <a:r>
              <a:rPr lang="hu-HU" sz="2400" b="1" u="sng" dirty="0">
                <a:solidFill>
                  <a:srgbClr val="BEBFCD"/>
                </a:solidFill>
              </a:rPr>
              <a:t> testing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400" dirty="0" err="1">
                <a:solidFill>
                  <a:srgbClr val="BEBFCD"/>
                </a:solidFill>
              </a:rPr>
              <a:t>Acceptance</a:t>
            </a:r>
            <a:r>
              <a:rPr lang="hu-HU" sz="2400" dirty="0">
                <a:solidFill>
                  <a:srgbClr val="BEBFCD"/>
                </a:solidFill>
              </a:rPr>
              <a:t> testing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400" dirty="0" err="1">
                <a:solidFill>
                  <a:srgbClr val="BEBFCD"/>
                </a:solidFill>
              </a:rPr>
              <a:t>Alpha</a:t>
            </a:r>
            <a:r>
              <a:rPr lang="hu-HU" sz="2400" dirty="0">
                <a:solidFill>
                  <a:srgbClr val="BEBFCD"/>
                </a:solidFill>
              </a:rPr>
              <a:t> testing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400" dirty="0">
                <a:solidFill>
                  <a:srgbClr val="BEBFCD"/>
                </a:solidFill>
              </a:rPr>
              <a:t>Beta testing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400" dirty="0">
                <a:solidFill>
                  <a:srgbClr val="BEBFCD"/>
                </a:solidFill>
              </a:rPr>
              <a:t>…</a:t>
            </a:r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05806" y="3696693"/>
            <a:ext cx="276225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999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ép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000" y="1284828"/>
            <a:ext cx="8893628" cy="500266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1300" y="5349875"/>
            <a:ext cx="952500" cy="937618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720000" y="540000"/>
            <a:ext cx="9144000" cy="1054131"/>
          </a:xfrm>
        </p:spPr>
        <p:txBody>
          <a:bodyPr anchor="t" anchorCtr="0">
            <a:normAutofit/>
          </a:bodyPr>
          <a:lstStyle/>
          <a:p>
            <a:pPr algn="l"/>
            <a:r>
              <a:rPr lang="hu-HU" sz="3200" b="1" dirty="0">
                <a:solidFill>
                  <a:srgbClr val="BEBFCD"/>
                </a:solidFill>
                <a:latin typeface="Roboto Thin" charset="0"/>
                <a:ea typeface="Roboto Thin" charset="0"/>
                <a:cs typeface="Roboto Thin" charset="0"/>
              </a:rPr>
              <a:t>Elemek kapcsolata</a:t>
            </a:r>
            <a:endParaRPr lang="en-US" sz="1400" b="1" dirty="0">
              <a:solidFill>
                <a:srgbClr val="BEBFCD"/>
              </a:solidFill>
              <a:latin typeface="Roboto Thin" charset="0"/>
              <a:ea typeface="Roboto Thin" charset="0"/>
              <a:cs typeface="Roboto Thi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730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1300" y="5349875"/>
            <a:ext cx="952500" cy="937618"/>
          </a:xfrm>
          <a:prstGeom prst="rect">
            <a:avLst/>
          </a:prstGeom>
        </p:spPr>
      </p:pic>
      <p:sp>
        <p:nvSpPr>
          <p:cNvPr id="4" name="Szövegdoboz 3"/>
          <p:cNvSpPr txBox="1"/>
          <p:nvPr/>
        </p:nvSpPr>
        <p:spPr>
          <a:xfrm>
            <a:off x="719999" y="435428"/>
            <a:ext cx="42874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b="1" dirty="0">
                <a:solidFill>
                  <a:srgbClr val="BEBFCD"/>
                </a:solidFill>
                <a:latin typeface="Roboto Thin"/>
              </a:rPr>
              <a:t>Test </a:t>
            </a:r>
            <a:r>
              <a:rPr lang="hu-HU" sz="3200" b="1" dirty="0" err="1">
                <a:solidFill>
                  <a:srgbClr val="BEBFCD"/>
                </a:solidFill>
                <a:latin typeface="Roboto Thin"/>
              </a:rPr>
              <a:t>Frameworks</a:t>
            </a:r>
            <a:endParaRPr lang="hu-HU" sz="3200" b="1" dirty="0">
              <a:solidFill>
                <a:srgbClr val="BEBFCD"/>
              </a:solidFill>
              <a:latin typeface="Roboto Thin"/>
            </a:endParaRPr>
          </a:p>
        </p:txBody>
      </p:sp>
      <p:sp>
        <p:nvSpPr>
          <p:cNvPr id="5" name="Szövegdoboz 4"/>
          <p:cNvSpPr txBox="1"/>
          <p:nvPr/>
        </p:nvSpPr>
        <p:spPr>
          <a:xfrm>
            <a:off x="719999" y="1491343"/>
            <a:ext cx="663874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err="1">
                <a:solidFill>
                  <a:srgbClr val="BEBFCD"/>
                </a:solidFill>
              </a:rPr>
              <a:t>PHPUnit</a:t>
            </a:r>
            <a:endParaRPr lang="hu-HU" sz="2800" dirty="0">
              <a:solidFill>
                <a:srgbClr val="BEBFCD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err="1">
                <a:solidFill>
                  <a:srgbClr val="BEBFCD"/>
                </a:solidFill>
              </a:rPr>
              <a:t>Selenium</a:t>
            </a:r>
            <a:endParaRPr lang="hu-HU" sz="2800" dirty="0">
              <a:solidFill>
                <a:srgbClr val="BEBFCD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err="1">
                <a:solidFill>
                  <a:srgbClr val="BEBFCD"/>
                </a:solidFill>
              </a:rPr>
              <a:t>PHPSpec</a:t>
            </a:r>
            <a:endParaRPr lang="hu-HU" sz="2800" dirty="0">
              <a:solidFill>
                <a:srgbClr val="BEBFCD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>
                <a:solidFill>
                  <a:srgbClr val="BEBFCD"/>
                </a:solidFill>
              </a:rPr>
              <a:t>Behat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err="1">
                <a:solidFill>
                  <a:srgbClr val="BEBFCD"/>
                </a:solidFill>
              </a:rPr>
              <a:t>Codeception</a:t>
            </a:r>
            <a:endParaRPr lang="hu-HU" sz="2800" dirty="0">
              <a:solidFill>
                <a:srgbClr val="BEBFCD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>
                <a:solidFill>
                  <a:srgbClr val="BEBFCD"/>
                </a:solidFill>
              </a:rPr>
              <a:t>…</a:t>
            </a:r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5920" y="811858"/>
            <a:ext cx="5097880" cy="1782592"/>
          </a:xfrm>
          <a:prstGeom prst="rect">
            <a:avLst/>
          </a:prstGeom>
        </p:spPr>
      </p:pic>
      <p:pic>
        <p:nvPicPr>
          <p:cNvPr id="2" name="Kép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71305" y="3266066"/>
            <a:ext cx="5612247" cy="3021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515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00" y="540000"/>
            <a:ext cx="9144000" cy="1054131"/>
          </a:xfrm>
        </p:spPr>
        <p:txBody>
          <a:bodyPr anchor="t" anchorCtr="0">
            <a:normAutofit/>
          </a:bodyPr>
          <a:lstStyle/>
          <a:p>
            <a:pPr algn="l"/>
            <a:r>
              <a:rPr lang="hu-HU" sz="3200" b="1" dirty="0" err="1">
                <a:solidFill>
                  <a:srgbClr val="BEBFCD"/>
                </a:solidFill>
                <a:latin typeface="Roboto Thin" charset="0"/>
                <a:ea typeface="Roboto Thin" charset="0"/>
                <a:cs typeface="Roboto Thin" charset="0"/>
              </a:rPr>
              <a:t>Arre</a:t>
            </a:r>
            <a:r>
              <a:rPr lang="hu-HU" sz="3200" b="1" dirty="0">
                <a:solidFill>
                  <a:srgbClr val="BEBFCD"/>
                </a:solidFill>
                <a:latin typeface="Roboto Thin" charset="0"/>
                <a:ea typeface="Roboto Thin" charset="0"/>
                <a:cs typeface="Roboto Thin" charset="0"/>
              </a:rPr>
              <a:t>…</a:t>
            </a:r>
            <a:r>
              <a:rPr lang="hu-HU" sz="3200" b="1" dirty="0" err="1">
                <a:solidFill>
                  <a:srgbClr val="BEBFCD"/>
                </a:solidFill>
                <a:latin typeface="Roboto Thin" charset="0"/>
                <a:ea typeface="Roboto Thin" charset="0"/>
                <a:cs typeface="Roboto Thin" charset="0"/>
              </a:rPr>
              <a:t>assert</a:t>
            </a:r>
            <a:endParaRPr lang="en-US" sz="1400" b="1" dirty="0">
              <a:solidFill>
                <a:srgbClr val="BEBFCD"/>
              </a:solidFill>
              <a:latin typeface="Roboto Thin" charset="0"/>
              <a:ea typeface="Roboto Thin" charset="0"/>
              <a:cs typeface="Roboto Thin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1300" y="5349875"/>
            <a:ext cx="952500" cy="937618"/>
          </a:xfrm>
          <a:prstGeom prst="rect">
            <a:avLst/>
          </a:prstGeom>
        </p:spPr>
      </p:pic>
      <p:sp>
        <p:nvSpPr>
          <p:cNvPr id="3" name="Szövegdoboz 2"/>
          <p:cNvSpPr txBox="1"/>
          <p:nvPr/>
        </p:nvSpPr>
        <p:spPr>
          <a:xfrm>
            <a:off x="720000" y="1594131"/>
            <a:ext cx="8405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hu-HU" dirty="0">
              <a:solidFill>
                <a:schemeClr val="bg1"/>
              </a:solidFill>
            </a:endParaRP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0000" y="1484013"/>
            <a:ext cx="10704479" cy="2876114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40939" y="312638"/>
            <a:ext cx="4884931" cy="6204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870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3350</TotalTime>
  <Words>1115</Words>
  <Application>Microsoft Office PowerPoint</Application>
  <PresentationFormat>Szélesvásznú</PresentationFormat>
  <Paragraphs>181</Paragraphs>
  <Slides>33</Slides>
  <Notes>33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33</vt:i4>
      </vt:variant>
    </vt:vector>
  </HeadingPairs>
  <TitlesOfParts>
    <vt:vector size="39" baseType="lpstr">
      <vt:lpstr>Arial</vt:lpstr>
      <vt:lpstr>Calibri</vt:lpstr>
      <vt:lpstr>Calibri Light</vt:lpstr>
      <vt:lpstr>Roboto Black</vt:lpstr>
      <vt:lpstr>Roboto Thin</vt:lpstr>
      <vt:lpstr>Office Theme</vt:lpstr>
      <vt:lpstr>Tesztelés Laravel 5 alatt</vt:lpstr>
      <vt:lpstr>A tesztelés folyamata</vt:lpstr>
      <vt:lpstr>Verifikálás (design) – Validálás (specifikáció)</vt:lpstr>
      <vt:lpstr>Ki végzi a tesztelést?</vt:lpstr>
      <vt:lpstr>Mikor kezdjünk tesztelni?</vt:lpstr>
      <vt:lpstr>Tesztek csoportosítása</vt:lpstr>
      <vt:lpstr>Elemek kapcsolata</vt:lpstr>
      <vt:lpstr>PowerPoint-bemutató</vt:lpstr>
      <vt:lpstr>Arre…assert</vt:lpstr>
      <vt:lpstr>Unit testing (white-box)</vt:lpstr>
      <vt:lpstr>PowerPoint-bemutató</vt:lpstr>
      <vt:lpstr>Test Doubles</vt:lpstr>
      <vt:lpstr>Test Doubles - Dummy</vt:lpstr>
      <vt:lpstr>Test Doubles - Stub</vt:lpstr>
      <vt:lpstr>Test Doubles - Mock</vt:lpstr>
      <vt:lpstr>Test Doubles - Faketory</vt:lpstr>
      <vt:lpstr>/tests/  /unit/  /integration/</vt:lpstr>
      <vt:lpstr>PowerPoint-bemutató</vt:lpstr>
      <vt:lpstr>PowerPoint-bemutató</vt:lpstr>
      <vt:lpstr>Mi a helyzet a Facade-okkal?</vt:lpstr>
      <vt:lpstr>PowerPoint-bemutató</vt:lpstr>
      <vt:lpstr>PowerPoint-bemutató</vt:lpstr>
      <vt:lpstr>Na és az Eloquenttel?</vt:lpstr>
      <vt:lpstr>PowerPoint-bemutató</vt:lpstr>
      <vt:lpstr>Megoldás:  Repository / DAO! (meg egy kis Laravel black magic)</vt:lpstr>
      <vt:lpstr>PowerPoint-bemutató</vt:lpstr>
      <vt:lpstr>PowerPoint-bemutató</vt:lpstr>
      <vt:lpstr>Integration tests</vt:lpstr>
      <vt:lpstr>PowerPoint-bemutató</vt:lpstr>
      <vt:lpstr>PowerPoint-bemutató</vt:lpstr>
      <vt:lpstr>PowerPoint-bemutató</vt:lpstr>
      <vt:lpstr>PowerPoint-bemutató</vt:lpstr>
      <vt:lpstr>Köszönöm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Ez itt a főcím</dc:title>
  <dc:creator>Microsoft Office User</dc:creator>
  <cp:lastModifiedBy>Krisztián Papp</cp:lastModifiedBy>
  <cp:revision>237</cp:revision>
  <dcterms:created xsi:type="dcterms:W3CDTF">2015-11-24T19:45:44Z</dcterms:created>
  <dcterms:modified xsi:type="dcterms:W3CDTF">2016-02-24T17:34:59Z</dcterms:modified>
</cp:coreProperties>
</file>