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sldIdLst>
    <p:sldId id="256" r:id="rId2"/>
    <p:sldId id="257" r:id="rId3"/>
    <p:sldId id="267" r:id="rId4"/>
    <p:sldId id="258" r:id="rId5"/>
    <p:sldId id="260" r:id="rId6"/>
    <p:sldId id="261" r:id="rId7"/>
    <p:sldId id="270" r:id="rId8"/>
    <p:sldId id="271" r:id="rId9"/>
    <p:sldId id="272" r:id="rId10"/>
    <p:sldId id="259" r:id="rId11"/>
    <p:sldId id="268" r:id="rId12"/>
    <p:sldId id="263" r:id="rId13"/>
    <p:sldId id="269" r:id="rId14"/>
    <p:sldId id="264" r:id="rId15"/>
    <p:sldId id="265" r:id="rId16"/>
    <p:sldId id="266" r:id="rId17"/>
  </p:sldIdLst>
  <p:sldSz cx="14630400" cy="8229600"/>
  <p:notesSz cx="8229600" cy="14630400"/>
  <p:embeddedFontLst>
    <p:embeddedFont>
      <p:font typeface="Roboto" panose="02000000000000000000" pitchFamily="2" charset="0"/>
      <p:regular r:id="rId19"/>
      <p:bold r:id="rId20"/>
      <p:italic r:id="rId21"/>
      <p:boldItalic r:id="rId22"/>
    </p:embeddedFont>
    <p:embeddedFont>
      <p:font typeface="Roboto Slab" pitchFamily="2"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65347B-815E-9679-8F3D-077D7755298D}" v="8" dt="2024-11-12T09:40:06.092"/>
    <p1510:client id="{97937F60-7B12-3434-418C-B798D8FD4060}" v="115" dt="2024-11-11T20:50:42.159"/>
    <p1510:client id="{D8D4D014-2182-081F-5388-77F015600112}" v="14" dt="2024-11-12T07:17:47.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08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3092648"/>
            <a:ext cx="10816114" cy="978218"/>
          </a:xfrm>
          <a:prstGeom prst="rect">
            <a:avLst/>
          </a:prstGeom>
          <a:noFill/>
          <a:ln/>
        </p:spPr>
        <p:txBody>
          <a:bodyPr wrap="none" lIns="0" tIns="0" rIns="0" bIns="0" rtlCol="0" anchor="t"/>
          <a:lstStyle/>
          <a:p>
            <a:pPr marL="0" indent="0">
              <a:lnSpc>
                <a:spcPts val="7700"/>
              </a:lnSpc>
              <a:buNone/>
            </a:pPr>
            <a:r>
              <a:rPr lang="en-US" sz="6150" dirty="0">
                <a:solidFill>
                  <a:srgbClr val="3257B8"/>
                </a:solidFill>
                <a:latin typeface="Roboto Slab" pitchFamily="34" charset="0"/>
                <a:ea typeface="Roboto Slab" pitchFamily="34" charset="-122"/>
                <a:cs typeface="Roboto Slab" pitchFamily="34" charset="-120"/>
              </a:rPr>
              <a:t>Financial Activity Dashboard</a:t>
            </a:r>
            <a:endParaRPr lang="en-US" sz="6150" dirty="0"/>
          </a:p>
        </p:txBody>
      </p:sp>
      <p:sp>
        <p:nvSpPr>
          <p:cNvPr id="3" name="Text 1"/>
          <p:cNvSpPr/>
          <p:nvPr/>
        </p:nvSpPr>
        <p:spPr>
          <a:xfrm>
            <a:off x="793790" y="441102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This presentation outlines a financial activity dashboard built using Python and the Streamlit library. The dashboard leverages powerful data processing, anomaly detection, and visualization tools to provide valuable insights from bank transaction data.</a:t>
            </a:r>
            <a:endParaRPr lang="en-US" sz="1750" dirty="0"/>
          </a:p>
        </p:txBody>
      </p:sp>
      <p:pic>
        <p:nvPicPr>
          <p:cNvPr id="4" name="Picture 3" descr="A white background with black and white clouds&#10;&#10;Description automatically generated">
            <a:extLst>
              <a:ext uri="{FF2B5EF4-FFF2-40B4-BE49-F238E27FC236}">
                <a16:creationId xmlns:a16="http://schemas.microsoft.com/office/drawing/2014/main" id="{18C3E108-E38B-DB82-F962-103DB138E09F}"/>
              </a:ext>
            </a:extLst>
          </p:cNvPr>
          <p:cNvPicPr>
            <a:picLocks noChangeAspect="1"/>
          </p:cNvPicPr>
          <p:nvPr/>
        </p:nvPicPr>
        <p:blipFill>
          <a:blip r:embed="rId3"/>
          <a:stretch>
            <a:fillRect/>
          </a:stretch>
        </p:blipFill>
        <p:spPr>
          <a:xfrm>
            <a:off x="9983230" y="5808963"/>
            <a:ext cx="4648200" cy="2419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174200"/>
            <a:ext cx="10658832"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Anomaly Detection with IsolationForest</a:t>
            </a:r>
            <a:endParaRPr lang="en-US" sz="4450" dirty="0"/>
          </a:p>
        </p:txBody>
      </p:sp>
      <p:sp>
        <p:nvSpPr>
          <p:cNvPr id="3" name="Text 1"/>
          <p:cNvSpPr/>
          <p:nvPr/>
        </p:nvSpPr>
        <p:spPr>
          <a:xfrm>
            <a:off x="793790" y="333660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IsolationForest algorithm is employed to identify anomalies or outliers within the transaction data. The algorithm isolates anomalies by randomly partitioning the data space, effectively identifying data points that lie outside the typical distribution.</a:t>
            </a:r>
            <a:endParaRPr lang="en-US" sz="1750" dirty="0"/>
          </a:p>
        </p:txBody>
      </p:sp>
      <p:sp>
        <p:nvSpPr>
          <p:cNvPr id="4" name="Text 2"/>
          <p:cNvSpPr/>
          <p:nvPr/>
        </p:nvSpPr>
        <p:spPr>
          <a:xfrm>
            <a:off x="793790" y="45443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Anomaly Detection</a:t>
            </a:r>
            <a:endParaRPr lang="en-US" sz="2200" dirty="0"/>
          </a:p>
        </p:txBody>
      </p:sp>
      <p:sp>
        <p:nvSpPr>
          <p:cNvPr id="5" name="Text 3"/>
          <p:cNvSpPr/>
          <p:nvPr/>
        </p:nvSpPr>
        <p:spPr>
          <a:xfrm>
            <a:off x="793790" y="5125522"/>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IsolationForest algorithm is used to detect anomalies in the transaction data.</a:t>
            </a:r>
            <a:endParaRPr lang="en-US" sz="1750" dirty="0"/>
          </a:p>
        </p:txBody>
      </p:sp>
      <p:sp>
        <p:nvSpPr>
          <p:cNvPr id="6" name="Text 4"/>
          <p:cNvSpPr/>
          <p:nvPr/>
        </p:nvSpPr>
        <p:spPr>
          <a:xfrm>
            <a:off x="7599521" y="45443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Outlier Identification</a:t>
            </a:r>
            <a:endParaRPr lang="en-US" sz="2200" dirty="0"/>
          </a:p>
        </p:txBody>
      </p:sp>
      <p:sp>
        <p:nvSpPr>
          <p:cNvPr id="7" name="Text 5"/>
          <p:cNvSpPr/>
          <p:nvPr/>
        </p:nvSpPr>
        <p:spPr>
          <a:xfrm>
            <a:off x="7599521" y="5125522"/>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Anomalies are identified as data points that are significantly different from the rest of the data.</a:t>
            </a:r>
            <a:endParaRPr lang="en-US" sz="1750" dirty="0"/>
          </a:p>
        </p:txBody>
      </p:sp>
      <p:pic>
        <p:nvPicPr>
          <p:cNvPr id="8" name="Picture 7" descr="A white background with black and white clouds&#10;&#10;Description automatically generated">
            <a:extLst>
              <a:ext uri="{FF2B5EF4-FFF2-40B4-BE49-F238E27FC236}">
                <a16:creationId xmlns:a16="http://schemas.microsoft.com/office/drawing/2014/main" id="{B0F95389-3F01-A0B0-A9C6-4CA45B780731}"/>
              </a:ext>
            </a:extLst>
          </p:cNvPr>
          <p:cNvPicPr>
            <a:picLocks noChangeAspect="1"/>
          </p:cNvPicPr>
          <p:nvPr/>
        </p:nvPicPr>
        <p:blipFill>
          <a:blip r:embed="rId3"/>
          <a:stretch>
            <a:fillRect/>
          </a:stretch>
        </p:blipFill>
        <p:spPr>
          <a:xfrm>
            <a:off x="12211910" y="7022875"/>
            <a:ext cx="2300257" cy="1204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3C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8239" y="576072"/>
            <a:ext cx="6549746"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graph&#10;&#10;Description automatically generated">
            <a:extLst>
              <a:ext uri="{FF2B5EF4-FFF2-40B4-BE49-F238E27FC236}">
                <a16:creationId xmlns:a16="http://schemas.microsoft.com/office/drawing/2014/main" id="{19082549-C3CF-239C-8320-F1842171D3F4}"/>
              </a:ext>
            </a:extLst>
          </p:cNvPr>
          <p:cNvPicPr>
            <a:picLocks noChangeAspect="1"/>
          </p:cNvPicPr>
          <p:nvPr/>
        </p:nvPicPr>
        <p:blipFill>
          <a:blip r:embed="rId2"/>
          <a:stretch>
            <a:fillRect/>
          </a:stretch>
        </p:blipFill>
        <p:spPr>
          <a:xfrm>
            <a:off x="7705242" y="1975680"/>
            <a:ext cx="6155740" cy="4278239"/>
          </a:xfrm>
          <a:prstGeom prst="rect">
            <a:avLst/>
          </a:prstGeom>
        </p:spPr>
      </p:pic>
      <p:sp>
        <p:nvSpPr>
          <p:cNvPr id="12" name="Rectangle 11">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6549745"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E5970A2D-2236-2C4B-A080-3C5044907E8C}"/>
              </a:ext>
            </a:extLst>
          </p:cNvPr>
          <p:cNvPicPr>
            <a:picLocks noChangeAspect="1"/>
          </p:cNvPicPr>
          <p:nvPr/>
        </p:nvPicPr>
        <p:blipFill>
          <a:blip r:embed="rId3"/>
          <a:stretch>
            <a:fillRect/>
          </a:stretch>
        </p:blipFill>
        <p:spPr>
          <a:xfrm>
            <a:off x="769416" y="2244994"/>
            <a:ext cx="6155740" cy="3739610"/>
          </a:xfrm>
          <a:prstGeom prst="rect">
            <a:avLst/>
          </a:prstGeom>
        </p:spPr>
      </p:pic>
    </p:spTree>
    <p:extLst>
      <p:ext uri="{BB962C8B-B14F-4D97-AF65-F5344CB8AC3E}">
        <p14:creationId xmlns:p14="http://schemas.microsoft.com/office/powerpoint/2010/main" val="122879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083475"/>
            <a:ext cx="9089708"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Generating Downloadable Reports</a:t>
            </a:r>
            <a:endParaRPr lang="en-US" sz="4450" dirty="0"/>
          </a:p>
        </p:txBody>
      </p:sp>
      <p:sp>
        <p:nvSpPr>
          <p:cNvPr id="3" name="Text 1"/>
          <p:cNvSpPr/>
          <p:nvPr/>
        </p:nvSpPr>
        <p:spPr>
          <a:xfrm>
            <a:off x="793790" y="3132415"/>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dashboard enables users to generate detailed reports in various formats, including PDF and CSV, for further analysis and sharing. These reports provide a comprehensive overview of the financial activity, including key metrics, visualizations, and any identified anomalies.</a:t>
            </a:r>
            <a:endParaRPr lang="en-US" sz="1750" dirty="0"/>
          </a:p>
        </p:txBody>
      </p:sp>
      <p:sp>
        <p:nvSpPr>
          <p:cNvPr id="4" name="Shape 2"/>
          <p:cNvSpPr/>
          <p:nvPr/>
        </p:nvSpPr>
        <p:spPr>
          <a:xfrm>
            <a:off x="793790" y="4476274"/>
            <a:ext cx="6408063" cy="1669852"/>
          </a:xfrm>
          <a:prstGeom prst="roundRect">
            <a:avLst>
              <a:gd name="adj" fmla="val 2038"/>
            </a:avLst>
          </a:prstGeom>
          <a:solidFill>
            <a:srgbClr val="E9ECF2"/>
          </a:solidFill>
          <a:ln/>
        </p:spPr>
      </p:sp>
      <p:sp>
        <p:nvSpPr>
          <p:cNvPr id="5" name="Text 3"/>
          <p:cNvSpPr/>
          <p:nvPr/>
        </p:nvSpPr>
        <p:spPr>
          <a:xfrm>
            <a:off x="1020604" y="470308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PDF Reports</a:t>
            </a:r>
            <a:endParaRPr lang="en-US" sz="2200" dirty="0"/>
          </a:p>
        </p:txBody>
      </p:sp>
      <p:sp>
        <p:nvSpPr>
          <p:cNvPr id="6" name="Text 4"/>
          <p:cNvSpPr/>
          <p:nvPr/>
        </p:nvSpPr>
        <p:spPr>
          <a:xfrm>
            <a:off x="1020604" y="5193506"/>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dashboard can generate downloadable PDF reports containing visualizations and detailed analyses.</a:t>
            </a:r>
            <a:endParaRPr lang="en-US" sz="1750" dirty="0"/>
          </a:p>
        </p:txBody>
      </p:sp>
      <p:sp>
        <p:nvSpPr>
          <p:cNvPr id="7" name="Shape 5"/>
          <p:cNvSpPr/>
          <p:nvPr/>
        </p:nvSpPr>
        <p:spPr>
          <a:xfrm>
            <a:off x="7428667" y="4476274"/>
            <a:ext cx="6408063" cy="1669852"/>
          </a:xfrm>
          <a:prstGeom prst="roundRect">
            <a:avLst>
              <a:gd name="adj" fmla="val 2038"/>
            </a:avLst>
          </a:prstGeom>
          <a:solidFill>
            <a:srgbClr val="E9ECF2"/>
          </a:solidFill>
          <a:ln/>
        </p:spPr>
      </p:sp>
      <p:sp>
        <p:nvSpPr>
          <p:cNvPr id="8" name="Text 6"/>
          <p:cNvSpPr/>
          <p:nvPr/>
        </p:nvSpPr>
        <p:spPr>
          <a:xfrm>
            <a:off x="7655481" y="470308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CSV Reports</a:t>
            </a:r>
            <a:endParaRPr lang="en-US" sz="2200" dirty="0"/>
          </a:p>
        </p:txBody>
      </p:sp>
      <p:sp>
        <p:nvSpPr>
          <p:cNvPr id="9" name="Text 7"/>
          <p:cNvSpPr/>
          <p:nvPr/>
        </p:nvSpPr>
        <p:spPr>
          <a:xfrm>
            <a:off x="7655481" y="5193506"/>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CSV reports allow users to export the processed data for further analysis in other applications.</a:t>
            </a:r>
            <a:endParaRPr lang="en-US" sz="1750" dirty="0"/>
          </a:p>
        </p:txBody>
      </p:sp>
      <p:pic>
        <p:nvPicPr>
          <p:cNvPr id="11" name="Picture 10" descr="A white background with black and white clouds&#10;&#10;Description automatically generated">
            <a:extLst>
              <a:ext uri="{FF2B5EF4-FFF2-40B4-BE49-F238E27FC236}">
                <a16:creationId xmlns:a16="http://schemas.microsoft.com/office/drawing/2014/main" id="{33DA32A4-C2F3-E0FF-BB59-0183B8DA50C2}"/>
              </a:ext>
            </a:extLst>
          </p:cNvPr>
          <p:cNvPicPr>
            <a:picLocks noChangeAspect="1"/>
          </p:cNvPicPr>
          <p:nvPr/>
        </p:nvPicPr>
        <p:blipFill>
          <a:blip r:embed="rId3"/>
          <a:stretch>
            <a:fillRect/>
          </a:stretch>
        </p:blipFill>
        <p:spPr>
          <a:xfrm>
            <a:off x="11008441" y="6344449"/>
            <a:ext cx="3621713" cy="1882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8239" y="576072"/>
            <a:ext cx="6549746"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3B7A643-7F1A-E046-22EE-B8405AFADA46}"/>
              </a:ext>
            </a:extLst>
          </p:cNvPr>
          <p:cNvPicPr>
            <a:picLocks noChangeAspect="1"/>
          </p:cNvPicPr>
          <p:nvPr/>
        </p:nvPicPr>
        <p:blipFill>
          <a:blip r:embed="rId2"/>
          <a:srcRect r="2250" b="530"/>
          <a:stretch/>
        </p:blipFill>
        <p:spPr>
          <a:xfrm>
            <a:off x="7705242" y="791692"/>
            <a:ext cx="6155740" cy="6646214"/>
          </a:xfrm>
          <a:prstGeom prst="rect">
            <a:avLst/>
          </a:prstGeom>
        </p:spPr>
      </p:pic>
      <p:sp>
        <p:nvSpPr>
          <p:cNvPr id="21" name="Rectangle 20">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6549745"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phone&#10;&#10;Description automatically generated">
            <a:extLst>
              <a:ext uri="{FF2B5EF4-FFF2-40B4-BE49-F238E27FC236}">
                <a16:creationId xmlns:a16="http://schemas.microsoft.com/office/drawing/2014/main" id="{497298EF-DE73-3826-9060-0679CBB590D0}"/>
              </a:ext>
            </a:extLst>
          </p:cNvPr>
          <p:cNvPicPr>
            <a:picLocks noChangeAspect="1"/>
          </p:cNvPicPr>
          <p:nvPr/>
        </p:nvPicPr>
        <p:blipFill>
          <a:blip r:embed="rId3"/>
          <a:stretch>
            <a:fillRect/>
          </a:stretch>
        </p:blipFill>
        <p:spPr>
          <a:xfrm>
            <a:off x="769416" y="3099103"/>
            <a:ext cx="6155740" cy="2031393"/>
          </a:xfrm>
          <a:prstGeom prst="rect">
            <a:avLst/>
          </a:prstGeom>
        </p:spPr>
      </p:pic>
    </p:spTree>
    <p:extLst>
      <p:ext uri="{BB962C8B-B14F-4D97-AF65-F5344CB8AC3E}">
        <p14:creationId xmlns:p14="http://schemas.microsoft.com/office/powerpoint/2010/main" val="401285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80098" y="612934"/>
            <a:ext cx="6720602" cy="696516"/>
          </a:xfrm>
          <a:prstGeom prst="rect">
            <a:avLst/>
          </a:prstGeom>
          <a:noFill/>
          <a:ln/>
        </p:spPr>
        <p:txBody>
          <a:bodyPr wrap="none" lIns="0" tIns="0" rIns="0" bIns="0" rtlCol="0" anchor="t"/>
          <a:lstStyle/>
          <a:p>
            <a:pPr marL="0" indent="0">
              <a:lnSpc>
                <a:spcPts val="5450"/>
              </a:lnSpc>
              <a:buNone/>
            </a:pPr>
            <a:r>
              <a:rPr lang="en-US" sz="4350" dirty="0">
                <a:solidFill>
                  <a:srgbClr val="3257B8"/>
                </a:solidFill>
                <a:latin typeface="Roboto Slab" pitchFamily="34" charset="0"/>
                <a:ea typeface="Roboto Slab" pitchFamily="34" charset="-122"/>
                <a:cs typeface="Roboto Slab" pitchFamily="34" charset="-120"/>
              </a:rPr>
              <a:t>Benefits of the Dashboard</a:t>
            </a:r>
            <a:endParaRPr lang="en-US" sz="4350" dirty="0"/>
          </a:p>
        </p:txBody>
      </p:sp>
      <p:sp>
        <p:nvSpPr>
          <p:cNvPr id="3" name="Text 1"/>
          <p:cNvSpPr/>
          <p:nvPr/>
        </p:nvSpPr>
        <p:spPr>
          <a:xfrm>
            <a:off x="780098" y="1643777"/>
            <a:ext cx="13070205" cy="713184"/>
          </a:xfrm>
          <a:prstGeom prst="rect">
            <a:avLst/>
          </a:prstGeom>
          <a:noFill/>
          <a:ln/>
        </p:spPr>
        <p:txBody>
          <a:bodyPr wrap="square" lIns="0" tIns="0" rIns="0" bIns="0" rtlCol="0" anchor="t"/>
          <a:lstStyle/>
          <a:p>
            <a:pPr marL="0" indent="0">
              <a:lnSpc>
                <a:spcPts val="2800"/>
              </a:lnSpc>
              <a:buNone/>
            </a:pPr>
            <a:r>
              <a:rPr lang="en-US" sz="1750" dirty="0">
                <a:solidFill>
                  <a:srgbClr val="15213F"/>
                </a:solidFill>
                <a:latin typeface="Roboto" pitchFamily="34" charset="0"/>
                <a:ea typeface="Roboto" pitchFamily="34" charset="-122"/>
                <a:cs typeface="Roboto" pitchFamily="34" charset="-120"/>
              </a:rPr>
              <a:t>This financial activity dashboard offers numerous benefits to users, including enhanced financial insights, efficient anomaly detection, and improved decision-making capabilities.</a:t>
            </a:r>
            <a:endParaRPr lang="en-US" sz="1750" dirty="0"/>
          </a:p>
        </p:txBody>
      </p:sp>
      <p:sp>
        <p:nvSpPr>
          <p:cNvPr id="4" name="Shape 2"/>
          <p:cNvSpPr/>
          <p:nvPr/>
        </p:nvSpPr>
        <p:spPr>
          <a:xfrm>
            <a:off x="1099185" y="2607707"/>
            <a:ext cx="30480" cy="5011936"/>
          </a:xfrm>
          <a:prstGeom prst="roundRect">
            <a:avLst>
              <a:gd name="adj" fmla="val 109698"/>
            </a:avLst>
          </a:prstGeom>
          <a:solidFill>
            <a:srgbClr val="CFD2D8"/>
          </a:solidFill>
          <a:ln/>
        </p:spPr>
      </p:sp>
      <p:sp>
        <p:nvSpPr>
          <p:cNvPr id="5" name="Shape 3"/>
          <p:cNvSpPr/>
          <p:nvPr/>
        </p:nvSpPr>
        <p:spPr>
          <a:xfrm>
            <a:off x="1334691" y="3093958"/>
            <a:ext cx="780098" cy="30480"/>
          </a:xfrm>
          <a:prstGeom prst="roundRect">
            <a:avLst>
              <a:gd name="adj" fmla="val 109698"/>
            </a:avLst>
          </a:prstGeom>
          <a:solidFill>
            <a:srgbClr val="CFD2D8"/>
          </a:solidFill>
          <a:ln/>
        </p:spPr>
      </p:sp>
      <p:sp>
        <p:nvSpPr>
          <p:cNvPr id="6" name="Shape 4"/>
          <p:cNvSpPr/>
          <p:nvPr/>
        </p:nvSpPr>
        <p:spPr>
          <a:xfrm>
            <a:off x="863679" y="2858453"/>
            <a:ext cx="501491" cy="501491"/>
          </a:xfrm>
          <a:prstGeom prst="roundRect">
            <a:avLst>
              <a:gd name="adj" fmla="val 6667"/>
            </a:avLst>
          </a:prstGeom>
          <a:solidFill>
            <a:srgbClr val="E9ECF2"/>
          </a:solidFill>
          <a:ln/>
        </p:spPr>
      </p:sp>
      <p:sp>
        <p:nvSpPr>
          <p:cNvPr id="7" name="Text 5"/>
          <p:cNvSpPr/>
          <p:nvPr/>
        </p:nvSpPr>
        <p:spPr>
          <a:xfrm>
            <a:off x="1045488" y="2942034"/>
            <a:ext cx="137755" cy="334328"/>
          </a:xfrm>
          <a:prstGeom prst="rect">
            <a:avLst/>
          </a:prstGeom>
          <a:noFill/>
          <a:ln/>
        </p:spPr>
        <p:txBody>
          <a:bodyPr wrap="none" lIns="0" tIns="0" rIns="0" bIns="0" rtlCol="0" anchor="t"/>
          <a:lstStyle/>
          <a:p>
            <a:pPr marL="0" indent="0" algn="ctr">
              <a:lnSpc>
                <a:spcPts val="2600"/>
              </a:lnSpc>
              <a:buNone/>
            </a:pPr>
            <a:r>
              <a:rPr lang="en-US" sz="2600" dirty="0">
                <a:solidFill>
                  <a:srgbClr val="15213F"/>
                </a:solidFill>
                <a:latin typeface="Roboto Slab" pitchFamily="34" charset="0"/>
                <a:ea typeface="Roboto Slab" pitchFamily="34" charset="-122"/>
                <a:cs typeface="Roboto Slab" pitchFamily="34" charset="-120"/>
              </a:rPr>
              <a:t>1</a:t>
            </a:r>
            <a:endParaRPr lang="en-US" sz="2600" dirty="0"/>
          </a:p>
        </p:txBody>
      </p:sp>
      <p:sp>
        <p:nvSpPr>
          <p:cNvPr id="8" name="Text 6"/>
          <p:cNvSpPr/>
          <p:nvPr/>
        </p:nvSpPr>
        <p:spPr>
          <a:xfrm>
            <a:off x="2340293" y="2830592"/>
            <a:ext cx="3289935" cy="348258"/>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Early Anomaly Detection</a:t>
            </a:r>
            <a:endParaRPr lang="en-US" sz="2150" dirty="0"/>
          </a:p>
        </p:txBody>
      </p:sp>
      <p:sp>
        <p:nvSpPr>
          <p:cNvPr id="9" name="Text 7"/>
          <p:cNvSpPr/>
          <p:nvPr/>
        </p:nvSpPr>
        <p:spPr>
          <a:xfrm>
            <a:off x="2340293" y="3312557"/>
            <a:ext cx="11510010" cy="713184"/>
          </a:xfrm>
          <a:prstGeom prst="rect">
            <a:avLst/>
          </a:prstGeom>
          <a:noFill/>
          <a:ln/>
        </p:spPr>
        <p:txBody>
          <a:bodyPr wrap="squar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The dashboard's anomaly detection capabilities allow for early identification of unusual financial activities, potentially preventing fraud or financial irregularities.</a:t>
            </a:r>
            <a:endParaRPr lang="en-US" sz="1750" dirty="0"/>
          </a:p>
        </p:txBody>
      </p:sp>
      <p:sp>
        <p:nvSpPr>
          <p:cNvPr id="10" name="Shape 8"/>
          <p:cNvSpPr/>
          <p:nvPr/>
        </p:nvSpPr>
        <p:spPr>
          <a:xfrm>
            <a:off x="1334691" y="4957763"/>
            <a:ext cx="780098" cy="30480"/>
          </a:xfrm>
          <a:prstGeom prst="roundRect">
            <a:avLst>
              <a:gd name="adj" fmla="val 109698"/>
            </a:avLst>
          </a:prstGeom>
          <a:solidFill>
            <a:srgbClr val="CFD2D8"/>
          </a:solidFill>
          <a:ln/>
        </p:spPr>
      </p:sp>
      <p:sp>
        <p:nvSpPr>
          <p:cNvPr id="11" name="Shape 9"/>
          <p:cNvSpPr/>
          <p:nvPr/>
        </p:nvSpPr>
        <p:spPr>
          <a:xfrm>
            <a:off x="863679" y="4722257"/>
            <a:ext cx="501491" cy="501491"/>
          </a:xfrm>
          <a:prstGeom prst="roundRect">
            <a:avLst>
              <a:gd name="adj" fmla="val 6667"/>
            </a:avLst>
          </a:prstGeom>
          <a:solidFill>
            <a:srgbClr val="E9ECF2"/>
          </a:solidFill>
          <a:ln/>
        </p:spPr>
      </p:sp>
      <p:sp>
        <p:nvSpPr>
          <p:cNvPr id="12" name="Text 10"/>
          <p:cNvSpPr/>
          <p:nvPr/>
        </p:nvSpPr>
        <p:spPr>
          <a:xfrm>
            <a:off x="1022033" y="4805839"/>
            <a:ext cx="184666" cy="334328"/>
          </a:xfrm>
          <a:prstGeom prst="rect">
            <a:avLst/>
          </a:prstGeom>
          <a:noFill/>
          <a:ln/>
        </p:spPr>
        <p:txBody>
          <a:bodyPr wrap="none" lIns="0" tIns="0" rIns="0" bIns="0" rtlCol="0" anchor="t"/>
          <a:lstStyle/>
          <a:p>
            <a:pPr marL="0" indent="0" algn="ctr">
              <a:lnSpc>
                <a:spcPts val="2600"/>
              </a:lnSpc>
              <a:buNone/>
            </a:pPr>
            <a:r>
              <a:rPr lang="en-US" sz="2600" dirty="0">
                <a:solidFill>
                  <a:srgbClr val="15213F"/>
                </a:solidFill>
                <a:latin typeface="Roboto Slab" pitchFamily="34" charset="0"/>
                <a:ea typeface="Roboto Slab" pitchFamily="34" charset="-122"/>
                <a:cs typeface="Roboto Slab" pitchFamily="34" charset="-120"/>
              </a:rPr>
              <a:t>2</a:t>
            </a:r>
            <a:endParaRPr lang="en-US" sz="2600" dirty="0"/>
          </a:p>
        </p:txBody>
      </p:sp>
      <p:sp>
        <p:nvSpPr>
          <p:cNvPr id="13" name="Text 11"/>
          <p:cNvSpPr/>
          <p:nvPr/>
        </p:nvSpPr>
        <p:spPr>
          <a:xfrm>
            <a:off x="2340293" y="4694396"/>
            <a:ext cx="2786301" cy="348258"/>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Data-Driven Insights</a:t>
            </a:r>
            <a:endParaRPr lang="en-US" sz="2150" dirty="0"/>
          </a:p>
        </p:txBody>
      </p:sp>
      <p:sp>
        <p:nvSpPr>
          <p:cNvPr id="14" name="Text 12"/>
          <p:cNvSpPr/>
          <p:nvPr/>
        </p:nvSpPr>
        <p:spPr>
          <a:xfrm>
            <a:off x="2340293" y="5176361"/>
            <a:ext cx="11510010" cy="713184"/>
          </a:xfrm>
          <a:prstGeom prst="rect">
            <a:avLst/>
          </a:prstGeom>
          <a:noFill/>
          <a:ln/>
        </p:spPr>
        <p:txBody>
          <a:bodyPr wrap="squar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The dashboard provides data-driven insights into financial trends, allowing users to make informed decisions based on real-time data.</a:t>
            </a:r>
            <a:endParaRPr lang="en-US" sz="1750" dirty="0"/>
          </a:p>
        </p:txBody>
      </p:sp>
      <p:sp>
        <p:nvSpPr>
          <p:cNvPr id="15" name="Shape 13"/>
          <p:cNvSpPr/>
          <p:nvPr/>
        </p:nvSpPr>
        <p:spPr>
          <a:xfrm>
            <a:off x="1334691" y="6821567"/>
            <a:ext cx="780098" cy="30480"/>
          </a:xfrm>
          <a:prstGeom prst="roundRect">
            <a:avLst>
              <a:gd name="adj" fmla="val 109698"/>
            </a:avLst>
          </a:prstGeom>
          <a:solidFill>
            <a:srgbClr val="CFD2D8"/>
          </a:solidFill>
          <a:ln/>
        </p:spPr>
      </p:sp>
      <p:sp>
        <p:nvSpPr>
          <p:cNvPr id="16" name="Shape 14"/>
          <p:cNvSpPr/>
          <p:nvPr/>
        </p:nvSpPr>
        <p:spPr>
          <a:xfrm>
            <a:off x="863679" y="6586061"/>
            <a:ext cx="501491" cy="501491"/>
          </a:xfrm>
          <a:prstGeom prst="roundRect">
            <a:avLst>
              <a:gd name="adj" fmla="val 6667"/>
            </a:avLst>
          </a:prstGeom>
          <a:solidFill>
            <a:srgbClr val="E9ECF2"/>
          </a:solidFill>
          <a:ln/>
        </p:spPr>
      </p:sp>
      <p:sp>
        <p:nvSpPr>
          <p:cNvPr id="17" name="Text 15"/>
          <p:cNvSpPr/>
          <p:nvPr/>
        </p:nvSpPr>
        <p:spPr>
          <a:xfrm>
            <a:off x="1024176" y="6669643"/>
            <a:ext cx="180499" cy="334328"/>
          </a:xfrm>
          <a:prstGeom prst="rect">
            <a:avLst/>
          </a:prstGeom>
          <a:noFill/>
          <a:ln/>
        </p:spPr>
        <p:txBody>
          <a:bodyPr wrap="none" lIns="0" tIns="0" rIns="0" bIns="0" rtlCol="0" anchor="t"/>
          <a:lstStyle/>
          <a:p>
            <a:pPr marL="0" indent="0" algn="ctr">
              <a:lnSpc>
                <a:spcPts val="2600"/>
              </a:lnSpc>
              <a:buNone/>
            </a:pPr>
            <a:r>
              <a:rPr lang="en-US" sz="2600" dirty="0">
                <a:solidFill>
                  <a:srgbClr val="15213F"/>
                </a:solidFill>
                <a:latin typeface="Roboto Slab" pitchFamily="34" charset="0"/>
                <a:ea typeface="Roboto Slab" pitchFamily="34" charset="-122"/>
                <a:cs typeface="Roboto Slab" pitchFamily="34" charset="-120"/>
              </a:rPr>
              <a:t>3</a:t>
            </a:r>
            <a:endParaRPr lang="en-US" sz="2600" dirty="0"/>
          </a:p>
        </p:txBody>
      </p:sp>
      <p:sp>
        <p:nvSpPr>
          <p:cNvPr id="18" name="Text 16"/>
          <p:cNvSpPr/>
          <p:nvPr/>
        </p:nvSpPr>
        <p:spPr>
          <a:xfrm>
            <a:off x="2340293" y="6558201"/>
            <a:ext cx="2786301" cy="348258"/>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Improved Efficiency</a:t>
            </a:r>
            <a:endParaRPr lang="en-US" sz="2150" dirty="0"/>
          </a:p>
        </p:txBody>
      </p:sp>
      <p:sp>
        <p:nvSpPr>
          <p:cNvPr id="19" name="Text 17"/>
          <p:cNvSpPr/>
          <p:nvPr/>
        </p:nvSpPr>
        <p:spPr>
          <a:xfrm>
            <a:off x="2340293" y="7040166"/>
            <a:ext cx="11510010" cy="356592"/>
          </a:xfrm>
          <a:prstGeom prst="rect">
            <a:avLst/>
          </a:prstGeom>
          <a:noFill/>
          <a:ln/>
        </p:spPr>
        <p:txBody>
          <a:bodyPr wrap="non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The dashboard streamlines financial analysis processes, saving time and resources.</a:t>
            </a:r>
            <a:endParaRPr lang="en-US" sz="1750" dirty="0"/>
          </a:p>
        </p:txBody>
      </p:sp>
      <p:pic>
        <p:nvPicPr>
          <p:cNvPr id="20" name="Picture 19" descr="A white background with black and white clouds&#10;&#10;Description automatically generated">
            <a:extLst>
              <a:ext uri="{FF2B5EF4-FFF2-40B4-BE49-F238E27FC236}">
                <a16:creationId xmlns:a16="http://schemas.microsoft.com/office/drawing/2014/main" id="{B71805B3-EDED-61C9-2B2B-744F254954D7}"/>
              </a:ext>
            </a:extLst>
          </p:cNvPr>
          <p:cNvPicPr>
            <a:picLocks noChangeAspect="1"/>
          </p:cNvPicPr>
          <p:nvPr/>
        </p:nvPicPr>
        <p:blipFill>
          <a:blip r:embed="rId3"/>
          <a:stretch>
            <a:fillRect/>
          </a:stretch>
        </p:blipFill>
        <p:spPr>
          <a:xfrm>
            <a:off x="11315209" y="6751504"/>
            <a:ext cx="3314946" cy="1475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23769" y="1729204"/>
            <a:ext cx="7153989"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Conclusion and Next Steps</a:t>
            </a:r>
            <a:endParaRPr lang="en-US" sz="4450" dirty="0"/>
          </a:p>
        </p:txBody>
      </p:sp>
      <p:sp>
        <p:nvSpPr>
          <p:cNvPr id="3" name="Text 1"/>
          <p:cNvSpPr/>
          <p:nvPr/>
        </p:nvSpPr>
        <p:spPr>
          <a:xfrm>
            <a:off x="793909" y="3036094"/>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financial activity dashboard empowers users with comprehensive insights into their financial data, enabling better decision-making and proactive risk management.</a:t>
            </a:r>
            <a:endParaRPr lang="en-US" sz="1750" dirty="0"/>
          </a:p>
        </p:txBody>
      </p:sp>
      <p:sp>
        <p:nvSpPr>
          <p:cNvPr id="4" name="Shape 2"/>
          <p:cNvSpPr/>
          <p:nvPr/>
        </p:nvSpPr>
        <p:spPr>
          <a:xfrm>
            <a:off x="793790" y="4467701"/>
            <a:ext cx="510302" cy="510302"/>
          </a:xfrm>
          <a:prstGeom prst="roundRect">
            <a:avLst>
              <a:gd name="adj" fmla="val 6667"/>
            </a:avLst>
          </a:prstGeom>
          <a:solidFill>
            <a:srgbClr val="E9ECF2"/>
          </a:solidFill>
          <a:ln/>
        </p:spPr>
      </p:sp>
      <p:sp>
        <p:nvSpPr>
          <p:cNvPr id="5" name="Text 3"/>
          <p:cNvSpPr/>
          <p:nvPr/>
        </p:nvSpPr>
        <p:spPr>
          <a:xfrm>
            <a:off x="978813" y="4552712"/>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1</a:t>
            </a:r>
            <a:endParaRPr lang="en-US" sz="2650" dirty="0"/>
          </a:p>
        </p:txBody>
      </p:sp>
      <p:sp>
        <p:nvSpPr>
          <p:cNvPr id="6" name="Text 4"/>
          <p:cNvSpPr/>
          <p:nvPr/>
        </p:nvSpPr>
        <p:spPr>
          <a:xfrm>
            <a:off x="1530906" y="4467701"/>
            <a:ext cx="2976562"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Future Enhancements</a:t>
            </a:r>
            <a:endParaRPr lang="en-US" sz="2200" dirty="0"/>
          </a:p>
        </p:txBody>
      </p:sp>
      <p:sp>
        <p:nvSpPr>
          <p:cNvPr id="7" name="Text 5"/>
          <p:cNvSpPr/>
          <p:nvPr/>
        </p:nvSpPr>
        <p:spPr>
          <a:xfrm>
            <a:off x="1530906" y="4958120"/>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Future development plans include incorporating machine learning models for more sophisticated anomaly detection and predictive analytics.</a:t>
            </a:r>
            <a:endParaRPr lang="en-US" sz="1750" dirty="0"/>
          </a:p>
        </p:txBody>
      </p:sp>
      <p:sp>
        <p:nvSpPr>
          <p:cNvPr id="8" name="Shape 6"/>
          <p:cNvSpPr/>
          <p:nvPr/>
        </p:nvSpPr>
        <p:spPr>
          <a:xfrm>
            <a:off x="7428667" y="4467701"/>
            <a:ext cx="510302" cy="510302"/>
          </a:xfrm>
          <a:prstGeom prst="roundRect">
            <a:avLst>
              <a:gd name="adj" fmla="val 6667"/>
            </a:avLst>
          </a:prstGeom>
          <a:solidFill>
            <a:srgbClr val="E9ECF2"/>
          </a:solidFill>
          <a:ln/>
        </p:spPr>
      </p:sp>
      <p:sp>
        <p:nvSpPr>
          <p:cNvPr id="9" name="Text 7"/>
          <p:cNvSpPr/>
          <p:nvPr/>
        </p:nvSpPr>
        <p:spPr>
          <a:xfrm>
            <a:off x="7589877" y="4552712"/>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2</a:t>
            </a:r>
            <a:endParaRPr lang="en-US" sz="2650" dirty="0"/>
          </a:p>
        </p:txBody>
      </p:sp>
      <p:sp>
        <p:nvSpPr>
          <p:cNvPr id="10" name="Text 8"/>
          <p:cNvSpPr/>
          <p:nvPr/>
        </p:nvSpPr>
        <p:spPr>
          <a:xfrm>
            <a:off x="8165783" y="4467701"/>
            <a:ext cx="4192191"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Integration with Other Systems</a:t>
            </a:r>
            <a:endParaRPr lang="en-US" sz="2200" dirty="0"/>
          </a:p>
        </p:txBody>
      </p:sp>
      <p:sp>
        <p:nvSpPr>
          <p:cNvPr id="11" name="Text 9"/>
          <p:cNvSpPr/>
          <p:nvPr/>
        </p:nvSpPr>
        <p:spPr>
          <a:xfrm>
            <a:off x="8165783" y="4958120"/>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dashboard can be integrated with other financial systems, providing a more holistic view of financial activity.</a:t>
            </a:r>
            <a:endParaRPr lang="en-US" sz="1750" dirty="0"/>
          </a:p>
        </p:txBody>
      </p:sp>
      <p:pic>
        <p:nvPicPr>
          <p:cNvPr id="12" name="Picture 11" descr="A white background with black and white clouds&#10;&#10;Description automatically generated">
            <a:extLst>
              <a:ext uri="{FF2B5EF4-FFF2-40B4-BE49-F238E27FC236}">
                <a16:creationId xmlns:a16="http://schemas.microsoft.com/office/drawing/2014/main" id="{52B7A19D-4D66-B853-9A68-B4ABC28FD92C}"/>
              </a:ext>
            </a:extLst>
          </p:cNvPr>
          <p:cNvPicPr>
            <a:picLocks noChangeAspect="1"/>
          </p:cNvPicPr>
          <p:nvPr/>
        </p:nvPicPr>
        <p:blipFill>
          <a:blip r:embed="rId3"/>
          <a:stretch>
            <a:fillRect/>
          </a:stretch>
        </p:blipFill>
        <p:spPr>
          <a:xfrm>
            <a:off x="9981954" y="5807608"/>
            <a:ext cx="4648200" cy="2419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960" y="822960"/>
            <a:ext cx="12984480" cy="658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8252ADE9-A013-F0F4-2255-84E6C539E438}"/>
              </a:ext>
            </a:extLst>
          </p:cNvPr>
          <p:cNvSpPr/>
          <p:nvPr/>
        </p:nvSpPr>
        <p:spPr>
          <a:xfrm>
            <a:off x="3191434" y="2502945"/>
            <a:ext cx="8261874" cy="1795979"/>
          </a:xfrm>
          <a:prstGeom prst="rect">
            <a:avLst/>
          </a:prstGeom>
        </p:spPr>
        <p:txBody>
          <a:bodyPr vert="horz" lIns="91440" tIns="45720" rIns="91440" bIns="45720" rtlCol="0" anchor="b">
            <a:normAutofit/>
          </a:bodyPr>
          <a:lstStyle/>
          <a:p>
            <a:pPr marL="0" indent="0" algn="ctr">
              <a:lnSpc>
                <a:spcPct val="90000"/>
              </a:lnSpc>
              <a:spcBef>
                <a:spcPct val="0"/>
              </a:spcBef>
              <a:spcAft>
                <a:spcPts val="600"/>
              </a:spcAft>
            </a:pPr>
            <a:r>
              <a:rPr lang="en-US" sz="3800" kern="1200">
                <a:solidFill>
                  <a:schemeClr val="tx1">
                    <a:lumMod val="65000"/>
                    <a:lumOff val="35000"/>
                  </a:schemeClr>
                </a:solidFill>
                <a:latin typeface="+mj-lt"/>
                <a:ea typeface="+mj-ea"/>
                <a:cs typeface="+mj-cs"/>
              </a:rPr>
              <a:t>THANK YOU</a:t>
            </a:r>
          </a:p>
        </p:txBody>
      </p:sp>
    </p:spTree>
    <p:extLst>
      <p:ext uri="{BB962C8B-B14F-4D97-AF65-F5344CB8AC3E}">
        <p14:creationId xmlns:p14="http://schemas.microsoft.com/office/powerpoint/2010/main" val="9454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462" y="2060123"/>
            <a:ext cx="7995047"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Introduction to the Dashboard</a:t>
            </a:r>
            <a:endParaRPr lang="en-US" sz="4450" dirty="0"/>
          </a:p>
        </p:txBody>
      </p:sp>
      <p:sp>
        <p:nvSpPr>
          <p:cNvPr id="3" name="Text 1"/>
          <p:cNvSpPr/>
          <p:nvPr/>
        </p:nvSpPr>
        <p:spPr>
          <a:xfrm>
            <a:off x="793790" y="3050143"/>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This dashboard serves as a comprehensive tool for analyzing financial activity, helping users identify trends, anomalies, and key metrics. It combines data processing, visualization, and reporting capabilities to deliver actionable insights.</a:t>
            </a:r>
            <a:endParaRPr lang="en-US" sz="1750" dirty="0"/>
          </a:p>
        </p:txBody>
      </p:sp>
      <p:sp>
        <p:nvSpPr>
          <p:cNvPr id="4" name="Shape 2"/>
          <p:cNvSpPr/>
          <p:nvPr/>
        </p:nvSpPr>
        <p:spPr>
          <a:xfrm>
            <a:off x="793790" y="4286250"/>
            <a:ext cx="510302" cy="510302"/>
          </a:xfrm>
          <a:prstGeom prst="roundRect">
            <a:avLst>
              <a:gd name="adj" fmla="val 6667"/>
            </a:avLst>
          </a:prstGeom>
          <a:solidFill>
            <a:srgbClr val="E9ECF2"/>
          </a:solidFill>
          <a:ln/>
        </p:spPr>
      </p:sp>
      <p:sp>
        <p:nvSpPr>
          <p:cNvPr id="5" name="Text 3"/>
          <p:cNvSpPr/>
          <p:nvPr/>
        </p:nvSpPr>
        <p:spPr>
          <a:xfrm>
            <a:off x="978813" y="4371261"/>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1</a:t>
            </a:r>
            <a:endParaRPr lang="en-US" sz="2650" dirty="0"/>
          </a:p>
        </p:txBody>
      </p:sp>
      <p:sp>
        <p:nvSpPr>
          <p:cNvPr id="6" name="Text 4"/>
          <p:cNvSpPr/>
          <p:nvPr/>
        </p:nvSpPr>
        <p:spPr>
          <a:xfrm>
            <a:off x="1530906" y="4286250"/>
            <a:ext cx="3124081"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User-Friendly Interface</a:t>
            </a:r>
            <a:endParaRPr lang="en-US" sz="2200" dirty="0"/>
          </a:p>
        </p:txBody>
      </p:sp>
      <p:sp>
        <p:nvSpPr>
          <p:cNvPr id="7" name="Text 5"/>
          <p:cNvSpPr/>
          <p:nvPr/>
        </p:nvSpPr>
        <p:spPr>
          <a:xfrm>
            <a:off x="1530906" y="4776668"/>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dashboard is designed with an intuitive interface for easy navigation and data exploration.</a:t>
            </a:r>
            <a:endParaRPr lang="en-US" sz="1750" dirty="0"/>
          </a:p>
        </p:txBody>
      </p:sp>
      <p:sp>
        <p:nvSpPr>
          <p:cNvPr id="8" name="Shape 6"/>
          <p:cNvSpPr/>
          <p:nvPr/>
        </p:nvSpPr>
        <p:spPr>
          <a:xfrm>
            <a:off x="8676203" y="4266366"/>
            <a:ext cx="510302" cy="510302"/>
          </a:xfrm>
          <a:prstGeom prst="roundRect">
            <a:avLst>
              <a:gd name="adj" fmla="val 6667"/>
            </a:avLst>
          </a:prstGeom>
          <a:solidFill>
            <a:srgbClr val="E9ECF2"/>
          </a:solidFill>
          <a:ln/>
        </p:spPr>
      </p:sp>
      <p:sp>
        <p:nvSpPr>
          <p:cNvPr id="9" name="Text 7"/>
          <p:cNvSpPr/>
          <p:nvPr/>
        </p:nvSpPr>
        <p:spPr>
          <a:xfrm>
            <a:off x="8837414" y="4371261"/>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2</a:t>
            </a:r>
            <a:endParaRPr lang="en-US" sz="2650" dirty="0"/>
          </a:p>
        </p:txBody>
      </p:sp>
      <p:sp>
        <p:nvSpPr>
          <p:cNvPr id="10" name="Text 8"/>
          <p:cNvSpPr/>
          <p:nvPr/>
        </p:nvSpPr>
        <p:spPr>
          <a:xfrm>
            <a:off x="9413320" y="4286250"/>
            <a:ext cx="3436977"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Interactive Visualizations</a:t>
            </a:r>
            <a:endParaRPr lang="en-US" sz="2200" dirty="0"/>
          </a:p>
        </p:txBody>
      </p:sp>
      <p:sp>
        <p:nvSpPr>
          <p:cNvPr id="11" name="Text 9"/>
          <p:cNvSpPr/>
          <p:nvPr/>
        </p:nvSpPr>
        <p:spPr>
          <a:xfrm>
            <a:off x="9413320" y="4776668"/>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Users can interact with charts and graphs to delve deeper into the data and uncover hidden patterns.</a:t>
            </a:r>
            <a:endParaRPr lang="en-US" sz="1750" dirty="0"/>
          </a:p>
        </p:txBody>
      </p:sp>
      <p:pic>
        <p:nvPicPr>
          <p:cNvPr id="13" name="Picture 12" descr="A white background with black and white clouds&#10;&#10;Description automatically generated">
            <a:extLst>
              <a:ext uri="{FF2B5EF4-FFF2-40B4-BE49-F238E27FC236}">
                <a16:creationId xmlns:a16="http://schemas.microsoft.com/office/drawing/2014/main" id="{66EBE208-5F13-D3BE-2BE5-0B74B1DF2181}"/>
              </a:ext>
            </a:extLst>
          </p:cNvPr>
          <p:cNvPicPr>
            <a:picLocks noChangeAspect="1"/>
          </p:cNvPicPr>
          <p:nvPr/>
        </p:nvPicPr>
        <p:blipFill>
          <a:blip r:embed="rId3"/>
          <a:stretch>
            <a:fillRect/>
          </a:stretch>
        </p:blipFill>
        <p:spPr>
          <a:xfrm>
            <a:off x="11209020" y="6468336"/>
            <a:ext cx="3421135" cy="1758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9F001E5D-6630-9B46-D86F-E126EF3EFDF9}"/>
              </a:ext>
            </a:extLst>
          </p:cNvPr>
          <p:cNvPicPr>
            <a:picLocks noChangeAspect="1"/>
          </p:cNvPicPr>
          <p:nvPr/>
        </p:nvPicPr>
        <p:blipFill>
          <a:blip r:embed="rId2"/>
          <a:stretch>
            <a:fillRect/>
          </a:stretch>
        </p:blipFill>
        <p:spPr>
          <a:xfrm>
            <a:off x="1319194" y="772160"/>
            <a:ext cx="11992012" cy="6685279"/>
          </a:xfrm>
          <a:prstGeom prst="rect">
            <a:avLst/>
          </a:prstGeom>
        </p:spPr>
      </p:pic>
    </p:spTree>
    <p:extLst>
      <p:ext uri="{BB962C8B-B14F-4D97-AF65-F5344CB8AC3E}">
        <p14:creationId xmlns:p14="http://schemas.microsoft.com/office/powerpoint/2010/main" val="242910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37203"/>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Data Processing: Mapping Columns, Handling Missing Values</a:t>
            </a:r>
            <a:endParaRPr lang="en-US" sz="4450" dirty="0"/>
          </a:p>
        </p:txBody>
      </p:sp>
      <p:sp>
        <p:nvSpPr>
          <p:cNvPr id="3" name="Text 1"/>
          <p:cNvSpPr/>
          <p:nvPr/>
        </p:nvSpPr>
        <p:spPr>
          <a:xfrm>
            <a:off x="793790" y="3194923"/>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dashboard begins by processing raw bank transaction data. This step involves mapping columns to meaningful labels and handling missing values using appropriate imputation techniques.</a:t>
            </a:r>
            <a:endParaRPr lang="en-US" sz="1750" dirty="0"/>
          </a:p>
        </p:txBody>
      </p:sp>
      <p:sp>
        <p:nvSpPr>
          <p:cNvPr id="4" name="Shape 2"/>
          <p:cNvSpPr/>
          <p:nvPr/>
        </p:nvSpPr>
        <p:spPr>
          <a:xfrm>
            <a:off x="793790" y="4175879"/>
            <a:ext cx="13042821" cy="2616518"/>
          </a:xfrm>
          <a:prstGeom prst="roundRect">
            <a:avLst>
              <a:gd name="adj" fmla="val 1300"/>
            </a:avLst>
          </a:prstGeom>
          <a:noFill/>
          <a:ln w="7620">
            <a:solidFill>
              <a:srgbClr val="000000">
                <a:alpha val="8000"/>
              </a:srgbClr>
            </a:solidFill>
            <a:prstDash val="solid"/>
          </a:ln>
        </p:spPr>
      </p:sp>
      <p:sp>
        <p:nvSpPr>
          <p:cNvPr id="5" name="Shape 3"/>
          <p:cNvSpPr/>
          <p:nvPr/>
        </p:nvSpPr>
        <p:spPr>
          <a:xfrm>
            <a:off x="801410" y="4183499"/>
            <a:ext cx="13027581" cy="650319"/>
          </a:xfrm>
          <a:prstGeom prst="rect">
            <a:avLst/>
          </a:prstGeom>
          <a:solidFill>
            <a:srgbClr val="FFFFFF">
              <a:alpha val="4000"/>
            </a:srgbClr>
          </a:solidFill>
          <a:ln/>
        </p:spPr>
      </p:sp>
      <p:sp>
        <p:nvSpPr>
          <p:cNvPr id="6" name="Text 4"/>
          <p:cNvSpPr/>
          <p:nvPr/>
        </p:nvSpPr>
        <p:spPr>
          <a:xfrm>
            <a:off x="1028224" y="432720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Column</a:t>
            </a:r>
            <a:endParaRPr lang="en-US" sz="1750" dirty="0"/>
          </a:p>
        </p:txBody>
      </p:sp>
      <p:sp>
        <p:nvSpPr>
          <p:cNvPr id="7" name="Text 5"/>
          <p:cNvSpPr/>
          <p:nvPr/>
        </p:nvSpPr>
        <p:spPr>
          <a:xfrm>
            <a:off x="7545824" y="432720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Description</a:t>
            </a:r>
            <a:endParaRPr lang="en-US" sz="1750" dirty="0"/>
          </a:p>
        </p:txBody>
      </p:sp>
      <p:sp>
        <p:nvSpPr>
          <p:cNvPr id="8" name="Shape 6"/>
          <p:cNvSpPr/>
          <p:nvPr/>
        </p:nvSpPr>
        <p:spPr>
          <a:xfrm>
            <a:off x="801410" y="4833818"/>
            <a:ext cx="13027581" cy="650319"/>
          </a:xfrm>
          <a:prstGeom prst="rect">
            <a:avLst/>
          </a:prstGeom>
          <a:solidFill>
            <a:srgbClr val="000000">
              <a:alpha val="4000"/>
            </a:srgbClr>
          </a:solidFill>
          <a:ln/>
        </p:spPr>
      </p:sp>
      <p:sp>
        <p:nvSpPr>
          <p:cNvPr id="9" name="Text 7"/>
          <p:cNvSpPr/>
          <p:nvPr/>
        </p:nvSpPr>
        <p:spPr>
          <a:xfrm>
            <a:off x="1028224" y="497752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Transaction ID</a:t>
            </a:r>
            <a:endParaRPr lang="en-US" sz="1750" dirty="0"/>
          </a:p>
        </p:txBody>
      </p:sp>
      <p:sp>
        <p:nvSpPr>
          <p:cNvPr id="10" name="Text 8"/>
          <p:cNvSpPr/>
          <p:nvPr/>
        </p:nvSpPr>
        <p:spPr>
          <a:xfrm>
            <a:off x="7545824" y="497752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Unique identifier for each transaction</a:t>
            </a:r>
            <a:endParaRPr lang="en-US" sz="1750" dirty="0"/>
          </a:p>
        </p:txBody>
      </p:sp>
      <p:sp>
        <p:nvSpPr>
          <p:cNvPr id="11" name="Shape 9"/>
          <p:cNvSpPr/>
          <p:nvPr/>
        </p:nvSpPr>
        <p:spPr>
          <a:xfrm>
            <a:off x="801410" y="5484138"/>
            <a:ext cx="13027581" cy="650319"/>
          </a:xfrm>
          <a:prstGeom prst="rect">
            <a:avLst/>
          </a:prstGeom>
          <a:solidFill>
            <a:srgbClr val="FFFFFF">
              <a:alpha val="4000"/>
            </a:srgbClr>
          </a:solidFill>
          <a:ln/>
        </p:spPr>
      </p:sp>
      <p:sp>
        <p:nvSpPr>
          <p:cNvPr id="12" name="Text 10"/>
          <p:cNvSpPr/>
          <p:nvPr/>
        </p:nvSpPr>
        <p:spPr>
          <a:xfrm>
            <a:off x="1028224" y="562784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Date</a:t>
            </a:r>
            <a:endParaRPr lang="en-US" sz="1750" dirty="0"/>
          </a:p>
        </p:txBody>
      </p:sp>
      <p:sp>
        <p:nvSpPr>
          <p:cNvPr id="13" name="Text 11"/>
          <p:cNvSpPr/>
          <p:nvPr/>
        </p:nvSpPr>
        <p:spPr>
          <a:xfrm>
            <a:off x="7545824" y="562784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Date of the transaction</a:t>
            </a:r>
            <a:endParaRPr lang="en-US" sz="1750" dirty="0"/>
          </a:p>
        </p:txBody>
      </p:sp>
      <p:sp>
        <p:nvSpPr>
          <p:cNvPr id="14" name="Shape 12"/>
          <p:cNvSpPr/>
          <p:nvPr/>
        </p:nvSpPr>
        <p:spPr>
          <a:xfrm>
            <a:off x="801410" y="6134457"/>
            <a:ext cx="13027581" cy="650319"/>
          </a:xfrm>
          <a:prstGeom prst="rect">
            <a:avLst/>
          </a:prstGeom>
          <a:solidFill>
            <a:srgbClr val="000000">
              <a:alpha val="4000"/>
            </a:srgbClr>
          </a:solidFill>
          <a:ln/>
        </p:spPr>
      </p:sp>
      <p:sp>
        <p:nvSpPr>
          <p:cNvPr id="15" name="Text 13"/>
          <p:cNvSpPr/>
          <p:nvPr/>
        </p:nvSpPr>
        <p:spPr>
          <a:xfrm>
            <a:off x="1028224" y="627816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Amount</a:t>
            </a:r>
            <a:endParaRPr lang="en-US" sz="1750" dirty="0"/>
          </a:p>
        </p:txBody>
      </p:sp>
      <p:sp>
        <p:nvSpPr>
          <p:cNvPr id="16" name="Text 14"/>
          <p:cNvSpPr/>
          <p:nvPr/>
        </p:nvSpPr>
        <p:spPr>
          <a:xfrm>
            <a:off x="7545824" y="627816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Value of the transaction</a:t>
            </a:r>
            <a:endParaRPr lang="en-US" sz="1750" dirty="0"/>
          </a:p>
        </p:txBody>
      </p:sp>
      <p:pic>
        <p:nvPicPr>
          <p:cNvPr id="17" name="Picture 16" descr="A white background with black and white clouds&#10;&#10;Description automatically generated">
            <a:extLst>
              <a:ext uri="{FF2B5EF4-FFF2-40B4-BE49-F238E27FC236}">
                <a16:creationId xmlns:a16="http://schemas.microsoft.com/office/drawing/2014/main" id="{ABB639D4-CBDB-EFA2-F6F6-C7CAF4703BFE}"/>
              </a:ext>
            </a:extLst>
          </p:cNvPr>
          <p:cNvPicPr>
            <a:picLocks noChangeAspect="1"/>
          </p:cNvPicPr>
          <p:nvPr/>
        </p:nvPicPr>
        <p:blipFill>
          <a:blip r:embed="rId3"/>
          <a:stretch>
            <a:fillRect/>
          </a:stretch>
        </p:blipFill>
        <p:spPr>
          <a:xfrm>
            <a:off x="10973045" y="6898988"/>
            <a:ext cx="3657109" cy="13279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1574" y="530304"/>
            <a:ext cx="13209343" cy="1417558"/>
          </a:xfrm>
          <a:prstGeom prst="rect">
            <a:avLst/>
          </a:prstGeom>
          <a:noFill/>
          <a:ln/>
        </p:spPr>
        <p:txBody>
          <a:bodyPr wrap="squar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Calculating Key Metrics: Total Transactions, Average Amounts</a:t>
            </a:r>
            <a:endParaRPr lang="en-US" sz="4450" dirty="0"/>
          </a:p>
        </p:txBody>
      </p:sp>
      <p:sp>
        <p:nvSpPr>
          <p:cNvPr id="3" name="Text 1"/>
          <p:cNvSpPr/>
          <p:nvPr/>
        </p:nvSpPr>
        <p:spPr>
          <a:xfrm>
            <a:off x="827016" y="2873811"/>
            <a:ext cx="12988052" cy="761523"/>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dashboard calculates crucial metrics, such as the total number of transactions and the average transaction amount, providing a comprehensive understanding of the financial activity.</a:t>
            </a:r>
            <a:endParaRPr lang="en-US" sz="1750" dirty="0"/>
          </a:p>
        </p:txBody>
      </p:sp>
      <p:pic>
        <p:nvPicPr>
          <p:cNvPr id="4" name="Image 0" descr="preencoded.png"/>
          <p:cNvPicPr>
            <a:picLocks noChangeAspect="1"/>
          </p:cNvPicPr>
          <p:nvPr/>
        </p:nvPicPr>
        <p:blipFill>
          <a:blip r:embed="rId3"/>
          <a:stretch>
            <a:fillRect/>
          </a:stretch>
        </p:blipFill>
        <p:spPr>
          <a:xfrm>
            <a:off x="793790" y="4297680"/>
            <a:ext cx="566976" cy="566976"/>
          </a:xfrm>
          <a:prstGeom prst="rect">
            <a:avLst/>
          </a:prstGeom>
        </p:spPr>
      </p:pic>
      <p:sp>
        <p:nvSpPr>
          <p:cNvPr id="5" name="Text 2"/>
          <p:cNvSpPr/>
          <p:nvPr/>
        </p:nvSpPr>
        <p:spPr>
          <a:xfrm>
            <a:off x="793790" y="509147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Total Transactions</a:t>
            </a:r>
            <a:endParaRPr lang="en-US" sz="2200" dirty="0"/>
          </a:p>
        </p:txBody>
      </p:sp>
      <p:sp>
        <p:nvSpPr>
          <p:cNvPr id="6" name="Text 3"/>
          <p:cNvSpPr/>
          <p:nvPr/>
        </p:nvSpPr>
        <p:spPr>
          <a:xfrm>
            <a:off x="793790" y="5581888"/>
            <a:ext cx="4120753"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The dashboard calculates the total number of transactions within a specified time period.</a:t>
            </a:r>
            <a:endParaRPr lang="en-US" sz="1750" dirty="0"/>
          </a:p>
        </p:txBody>
      </p:sp>
      <p:pic>
        <p:nvPicPr>
          <p:cNvPr id="7" name="Image 1" descr="preencoded.png"/>
          <p:cNvPicPr>
            <a:picLocks noChangeAspect="1"/>
          </p:cNvPicPr>
          <p:nvPr/>
        </p:nvPicPr>
        <p:blipFill>
          <a:blip r:embed="rId4"/>
          <a:stretch>
            <a:fillRect/>
          </a:stretch>
        </p:blipFill>
        <p:spPr>
          <a:xfrm>
            <a:off x="5254704" y="4297680"/>
            <a:ext cx="566976" cy="566976"/>
          </a:xfrm>
          <a:prstGeom prst="rect">
            <a:avLst/>
          </a:prstGeom>
        </p:spPr>
      </p:pic>
      <p:sp>
        <p:nvSpPr>
          <p:cNvPr id="8" name="Text 4"/>
          <p:cNvSpPr/>
          <p:nvPr/>
        </p:nvSpPr>
        <p:spPr>
          <a:xfrm>
            <a:off x="5254704" y="509147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Average Amounts</a:t>
            </a:r>
            <a:endParaRPr lang="en-US" sz="2200" dirty="0"/>
          </a:p>
        </p:txBody>
      </p:sp>
      <p:sp>
        <p:nvSpPr>
          <p:cNvPr id="9" name="Text 5"/>
          <p:cNvSpPr/>
          <p:nvPr/>
        </p:nvSpPr>
        <p:spPr>
          <a:xfrm>
            <a:off x="5254704" y="5581888"/>
            <a:ext cx="4120872"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The dashboard calculates the average amount of transactions, providing a measure of typical spending patterns.</a:t>
            </a:r>
            <a:endParaRPr lang="en-US" sz="1750" dirty="0"/>
          </a:p>
        </p:txBody>
      </p:sp>
      <p:pic>
        <p:nvPicPr>
          <p:cNvPr id="10" name="Image 2" descr="preencoded.png"/>
          <p:cNvPicPr>
            <a:picLocks noChangeAspect="1"/>
          </p:cNvPicPr>
          <p:nvPr/>
        </p:nvPicPr>
        <p:blipFill>
          <a:blip r:embed="rId5"/>
          <a:stretch>
            <a:fillRect/>
          </a:stretch>
        </p:blipFill>
        <p:spPr>
          <a:xfrm>
            <a:off x="9715738" y="4297680"/>
            <a:ext cx="566976" cy="566976"/>
          </a:xfrm>
          <a:prstGeom prst="rect">
            <a:avLst/>
          </a:prstGeom>
        </p:spPr>
      </p:pic>
      <p:sp>
        <p:nvSpPr>
          <p:cNvPr id="11" name="Text 6"/>
          <p:cNvSpPr/>
          <p:nvPr/>
        </p:nvSpPr>
        <p:spPr>
          <a:xfrm>
            <a:off x="9715738" y="509147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Anomaly Scores</a:t>
            </a:r>
            <a:endParaRPr lang="en-US" sz="2200" dirty="0"/>
          </a:p>
        </p:txBody>
      </p:sp>
      <p:sp>
        <p:nvSpPr>
          <p:cNvPr id="12" name="Text 7"/>
          <p:cNvSpPr/>
          <p:nvPr/>
        </p:nvSpPr>
        <p:spPr>
          <a:xfrm>
            <a:off x="9715738" y="5581888"/>
            <a:ext cx="4120753"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The dashboard assigns anomaly scores to each transaction, indicating the likelihood of it being an outlier.</a:t>
            </a:r>
            <a:endParaRPr lang="en-US" sz="1750" dirty="0"/>
          </a:p>
        </p:txBody>
      </p:sp>
      <p:pic>
        <p:nvPicPr>
          <p:cNvPr id="13" name="Picture 12" descr="A white background with black and white clouds&#10;&#10;Description automatically generated">
            <a:extLst>
              <a:ext uri="{FF2B5EF4-FFF2-40B4-BE49-F238E27FC236}">
                <a16:creationId xmlns:a16="http://schemas.microsoft.com/office/drawing/2014/main" id="{B43DC5C2-4B1E-1339-6391-DD4FC8ED006E}"/>
              </a:ext>
            </a:extLst>
          </p:cNvPr>
          <p:cNvPicPr>
            <a:picLocks noChangeAspect="1"/>
          </p:cNvPicPr>
          <p:nvPr/>
        </p:nvPicPr>
        <p:blipFill>
          <a:blip r:embed="rId6"/>
          <a:stretch>
            <a:fillRect/>
          </a:stretch>
        </p:blipFill>
        <p:spPr>
          <a:xfrm>
            <a:off x="11893345" y="7134962"/>
            <a:ext cx="2642420" cy="1091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7596" y="603052"/>
            <a:ext cx="13095208" cy="1370647"/>
          </a:xfrm>
          <a:prstGeom prst="rect">
            <a:avLst/>
          </a:prstGeom>
          <a:noFill/>
          <a:ln/>
        </p:spPr>
        <p:txBody>
          <a:bodyPr wrap="square" lIns="0" tIns="0" rIns="0" bIns="0" rtlCol="0" anchor="t"/>
          <a:lstStyle/>
          <a:p>
            <a:pPr marL="0" indent="0">
              <a:lnSpc>
                <a:spcPts val="5350"/>
              </a:lnSpc>
              <a:buNone/>
            </a:pPr>
            <a:r>
              <a:rPr lang="en-US" sz="4300" dirty="0">
                <a:solidFill>
                  <a:srgbClr val="3257B8"/>
                </a:solidFill>
                <a:latin typeface="Roboto Slab" pitchFamily="34" charset="0"/>
                <a:ea typeface="Roboto Slab" pitchFamily="34" charset="-122"/>
                <a:cs typeface="Roboto Slab" pitchFamily="34" charset="-120"/>
              </a:rPr>
              <a:t>Visualizations: Histograms, Time-Series, Heatmaps</a:t>
            </a:r>
            <a:endParaRPr lang="en-US" sz="4300" dirty="0"/>
          </a:p>
        </p:txBody>
      </p:sp>
      <p:sp>
        <p:nvSpPr>
          <p:cNvPr id="3" name="Text 1"/>
          <p:cNvSpPr/>
          <p:nvPr/>
        </p:nvSpPr>
        <p:spPr>
          <a:xfrm>
            <a:off x="767596" y="2412325"/>
            <a:ext cx="13095208" cy="701754"/>
          </a:xfrm>
          <a:prstGeom prst="rect">
            <a:avLst/>
          </a:prstGeom>
          <a:noFill/>
          <a:ln/>
        </p:spPr>
        <p:txBody>
          <a:bodyPr wrap="square" lIns="0" tIns="0" rIns="0" bIns="0" rtlCol="0" anchor="t"/>
          <a:lstStyle/>
          <a:p>
            <a:pPr marL="0" indent="0">
              <a:lnSpc>
                <a:spcPts val="2750"/>
              </a:lnSpc>
              <a:buNone/>
            </a:pPr>
            <a:r>
              <a:rPr lang="en-US" sz="1700" dirty="0">
                <a:solidFill>
                  <a:srgbClr val="15213F"/>
                </a:solidFill>
                <a:latin typeface="Roboto" pitchFamily="34" charset="0"/>
                <a:ea typeface="Roboto" pitchFamily="34" charset="-122"/>
                <a:cs typeface="Roboto" pitchFamily="34" charset="-120"/>
              </a:rPr>
              <a:t>The dashboard leverages various visualization techniques, including histograms, time-series plots, and heatmaps, to visually represent the financial activity and highlight key patterns and trends.</a:t>
            </a:r>
            <a:endParaRPr lang="en-US" sz="1700" dirty="0"/>
          </a:p>
        </p:txBody>
      </p:sp>
      <p:pic>
        <p:nvPicPr>
          <p:cNvPr id="4" name="Image 0"/>
          <p:cNvPicPr>
            <a:picLocks noChangeAspect="1"/>
          </p:cNvPicPr>
          <p:nvPr/>
        </p:nvPicPr>
        <p:blipFill>
          <a:blip r:embed="rId3"/>
          <a:stretch>
            <a:fillRect/>
          </a:stretch>
        </p:blipFill>
        <p:spPr>
          <a:xfrm>
            <a:off x="767596" y="3440052"/>
            <a:ext cx="4145756" cy="2303662"/>
          </a:xfrm>
          <a:prstGeom prst="rect">
            <a:avLst/>
          </a:prstGeom>
        </p:spPr>
      </p:pic>
      <p:sp>
        <p:nvSpPr>
          <p:cNvPr id="5" name="Text 2"/>
          <p:cNvSpPr/>
          <p:nvPr/>
        </p:nvSpPr>
        <p:spPr>
          <a:xfrm>
            <a:off x="767596" y="6197084"/>
            <a:ext cx="4145756" cy="685324"/>
          </a:xfrm>
          <a:prstGeom prst="rect">
            <a:avLst/>
          </a:prstGeom>
          <a:noFill/>
          <a:ln/>
        </p:spPr>
        <p:txBody>
          <a:bodyPr wrap="square" lIns="0" tIns="0" rIns="0" bIns="0" rtlCol="0" anchor="t"/>
          <a:lstStyle/>
          <a:p>
            <a:pPr marL="0" indent="0" algn="l">
              <a:lnSpc>
                <a:spcPts val="2650"/>
              </a:lnSpc>
              <a:buNone/>
            </a:pPr>
            <a:r>
              <a:rPr lang="en-US" sz="2150" dirty="0">
                <a:solidFill>
                  <a:srgbClr val="15213F"/>
                </a:solidFill>
                <a:latin typeface="Roboto Slab" pitchFamily="34" charset="0"/>
                <a:ea typeface="Roboto Slab" pitchFamily="34" charset="-122"/>
                <a:cs typeface="Roboto Slab" pitchFamily="34" charset="-120"/>
              </a:rPr>
              <a:t>Transaction Amount Distribution</a:t>
            </a:r>
            <a:endParaRPr lang="en-US" sz="2150" dirty="0"/>
          </a:p>
        </p:txBody>
      </p:sp>
      <p:sp>
        <p:nvSpPr>
          <p:cNvPr id="6" name="Text 3"/>
          <p:cNvSpPr/>
          <p:nvPr/>
        </p:nvSpPr>
        <p:spPr>
          <a:xfrm>
            <a:off x="767596" y="7013972"/>
            <a:ext cx="4145756" cy="701754"/>
          </a:xfrm>
          <a:prstGeom prst="rect">
            <a:avLst/>
          </a:prstGeom>
          <a:noFill/>
          <a:ln/>
        </p:spPr>
        <p:txBody>
          <a:bodyPr wrap="squar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Histograms provide insights into the distribution of transaction amounts.</a:t>
            </a:r>
            <a:endParaRPr lang="en-US" sz="1700" dirty="0"/>
          </a:p>
        </p:txBody>
      </p:sp>
      <p:pic>
        <p:nvPicPr>
          <p:cNvPr id="7" name="Image 1" descr="A graph of blue lines&#10;&#10;Description automatically generated"/>
          <p:cNvPicPr>
            <a:picLocks noChangeAspect="1"/>
          </p:cNvPicPr>
          <p:nvPr/>
        </p:nvPicPr>
        <p:blipFill>
          <a:blip r:embed="rId4"/>
          <a:stretch>
            <a:fillRect/>
          </a:stretch>
        </p:blipFill>
        <p:spPr>
          <a:xfrm>
            <a:off x="5242322" y="3422213"/>
            <a:ext cx="4145756" cy="2439353"/>
          </a:xfrm>
          <a:prstGeom prst="rect">
            <a:avLst/>
          </a:prstGeom>
        </p:spPr>
      </p:pic>
      <p:sp>
        <p:nvSpPr>
          <p:cNvPr id="8" name="Text 4"/>
          <p:cNvSpPr/>
          <p:nvPr/>
        </p:nvSpPr>
        <p:spPr>
          <a:xfrm>
            <a:off x="5242322" y="6197084"/>
            <a:ext cx="3470791" cy="342662"/>
          </a:xfrm>
          <a:prstGeom prst="rect">
            <a:avLst/>
          </a:prstGeom>
          <a:noFill/>
          <a:ln/>
        </p:spPr>
        <p:txBody>
          <a:bodyPr wrap="none" lIns="0" tIns="0" rIns="0" bIns="0" rtlCol="0" anchor="t"/>
          <a:lstStyle/>
          <a:p>
            <a:pPr marL="0" indent="0" algn="l">
              <a:lnSpc>
                <a:spcPts val="2650"/>
              </a:lnSpc>
              <a:buNone/>
            </a:pPr>
            <a:r>
              <a:rPr lang="en-US" sz="2150" dirty="0">
                <a:solidFill>
                  <a:srgbClr val="15213F"/>
                </a:solidFill>
                <a:latin typeface="Roboto Slab" pitchFamily="34" charset="0"/>
                <a:ea typeface="Roboto Slab" pitchFamily="34" charset="-122"/>
                <a:cs typeface="Roboto Slab" pitchFamily="34" charset="-120"/>
              </a:rPr>
              <a:t>Transaction Volume Trend</a:t>
            </a:r>
            <a:endParaRPr lang="en-US" sz="2150" dirty="0"/>
          </a:p>
        </p:txBody>
      </p:sp>
      <p:sp>
        <p:nvSpPr>
          <p:cNvPr id="9" name="Text 5"/>
          <p:cNvSpPr/>
          <p:nvPr/>
        </p:nvSpPr>
        <p:spPr>
          <a:xfrm>
            <a:off x="5242322" y="6671310"/>
            <a:ext cx="4145756" cy="1052632"/>
          </a:xfrm>
          <a:prstGeom prst="rect">
            <a:avLst/>
          </a:prstGeom>
          <a:noFill/>
          <a:ln/>
        </p:spPr>
        <p:txBody>
          <a:bodyPr wrap="squar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Time-series plots track transaction volume over time, revealing trends and seasonal patterns.</a:t>
            </a:r>
            <a:endParaRPr lang="en-US" sz="1700" dirty="0"/>
          </a:p>
        </p:txBody>
      </p:sp>
      <p:pic>
        <p:nvPicPr>
          <p:cNvPr id="10" name="Image 2" descr="A screenshot of a graph&#10;&#10;Description automatically generated"/>
          <p:cNvPicPr>
            <a:picLocks noChangeAspect="1"/>
          </p:cNvPicPr>
          <p:nvPr/>
        </p:nvPicPr>
        <p:blipFill>
          <a:blip r:embed="rId5"/>
          <a:srcRect l="-473" t="115" r="712" b="-115"/>
          <a:stretch/>
        </p:blipFill>
        <p:spPr>
          <a:xfrm>
            <a:off x="9713655" y="3425070"/>
            <a:ext cx="3959673" cy="2455073"/>
          </a:xfrm>
          <a:prstGeom prst="rect">
            <a:avLst/>
          </a:prstGeom>
        </p:spPr>
      </p:pic>
      <p:sp>
        <p:nvSpPr>
          <p:cNvPr id="11" name="Text 6"/>
          <p:cNvSpPr/>
          <p:nvPr/>
        </p:nvSpPr>
        <p:spPr>
          <a:xfrm>
            <a:off x="9717048" y="6197084"/>
            <a:ext cx="2741414" cy="342662"/>
          </a:xfrm>
          <a:prstGeom prst="rect">
            <a:avLst/>
          </a:prstGeom>
          <a:noFill/>
          <a:ln/>
        </p:spPr>
        <p:txBody>
          <a:bodyPr wrap="none" lIns="0" tIns="0" rIns="0" bIns="0" rtlCol="0" anchor="t"/>
          <a:lstStyle/>
          <a:p>
            <a:pPr marL="0" indent="0" algn="l">
              <a:lnSpc>
                <a:spcPts val="2650"/>
              </a:lnSpc>
              <a:buNone/>
            </a:pPr>
            <a:r>
              <a:rPr lang="en-US" sz="2150" dirty="0">
                <a:solidFill>
                  <a:srgbClr val="15213F"/>
                </a:solidFill>
                <a:latin typeface="Roboto Slab" pitchFamily="34" charset="0"/>
                <a:ea typeface="Roboto Slab" pitchFamily="34" charset="-122"/>
                <a:cs typeface="Roboto Slab" pitchFamily="34" charset="-120"/>
              </a:rPr>
              <a:t>Variable Correlations</a:t>
            </a:r>
            <a:endParaRPr lang="en-US" sz="2150" dirty="0"/>
          </a:p>
        </p:txBody>
      </p:sp>
      <p:sp>
        <p:nvSpPr>
          <p:cNvPr id="12" name="Text 7"/>
          <p:cNvSpPr/>
          <p:nvPr/>
        </p:nvSpPr>
        <p:spPr>
          <a:xfrm>
            <a:off x="9717048" y="6671310"/>
            <a:ext cx="4145756" cy="1052632"/>
          </a:xfrm>
          <a:prstGeom prst="rect">
            <a:avLst/>
          </a:prstGeom>
          <a:noFill/>
          <a:ln/>
        </p:spPr>
        <p:txBody>
          <a:bodyPr wrap="squar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Heatmaps illustrate correlations between different financial variables, helping identify potential relationships.</a:t>
            </a:r>
            <a:endParaRPr lang="en-US" sz="1700" dirty="0"/>
          </a:p>
        </p:txBody>
      </p:sp>
      <p:pic>
        <p:nvPicPr>
          <p:cNvPr id="13" name="Picture 12" descr="A white background with black and white clouds&#10;&#10;Description automatically generated">
            <a:extLst>
              <a:ext uri="{FF2B5EF4-FFF2-40B4-BE49-F238E27FC236}">
                <a16:creationId xmlns:a16="http://schemas.microsoft.com/office/drawing/2014/main" id="{C6BBB22C-634B-EB31-3EF6-B504D33C19FF}"/>
              </a:ext>
            </a:extLst>
          </p:cNvPr>
          <p:cNvPicPr>
            <a:picLocks noChangeAspect="1"/>
          </p:cNvPicPr>
          <p:nvPr/>
        </p:nvPicPr>
        <p:blipFill>
          <a:blip r:embed="rId6"/>
          <a:stretch>
            <a:fillRect/>
          </a:stretch>
        </p:blipFill>
        <p:spPr>
          <a:xfrm>
            <a:off x="12677960" y="7471225"/>
            <a:ext cx="1952196" cy="7557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199940" y="-3199426"/>
            <a:ext cx="8229600" cy="14629480"/>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73" y="0"/>
            <a:ext cx="10885015" cy="8229086"/>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79389" y="-2023008"/>
            <a:ext cx="5873477" cy="14632255"/>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9C13ADF-C2DB-F0CA-F9CE-9E6D5B2B864F}"/>
              </a:ext>
            </a:extLst>
          </p:cNvPr>
          <p:cNvPicPr>
            <a:picLocks noChangeAspect="1"/>
          </p:cNvPicPr>
          <p:nvPr/>
        </p:nvPicPr>
        <p:blipFill>
          <a:blip r:embed="rId2"/>
          <a:srcRect t="561" r="1" b="1"/>
          <a:stretch/>
        </p:blipFill>
        <p:spPr>
          <a:xfrm>
            <a:off x="548640" y="548640"/>
            <a:ext cx="13533120" cy="7132320"/>
          </a:xfrm>
          <a:prstGeom prst="rect">
            <a:avLst/>
          </a:prstGeom>
        </p:spPr>
      </p:pic>
    </p:spTree>
    <p:extLst>
      <p:ext uri="{BB962C8B-B14F-4D97-AF65-F5344CB8AC3E}">
        <p14:creationId xmlns:p14="http://schemas.microsoft.com/office/powerpoint/2010/main" val="204323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199940" y="-3199426"/>
            <a:ext cx="8229600" cy="14629480"/>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73" y="0"/>
            <a:ext cx="10885015" cy="8229086"/>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79389" y="-2023008"/>
            <a:ext cx="5873477" cy="14632255"/>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blue lines&#10;&#10;Description automatically generated">
            <a:extLst>
              <a:ext uri="{FF2B5EF4-FFF2-40B4-BE49-F238E27FC236}">
                <a16:creationId xmlns:a16="http://schemas.microsoft.com/office/drawing/2014/main" id="{B5F4635B-4251-52FA-0048-BAFCD6DB3197}"/>
              </a:ext>
            </a:extLst>
          </p:cNvPr>
          <p:cNvPicPr>
            <a:picLocks noChangeAspect="1"/>
          </p:cNvPicPr>
          <p:nvPr/>
        </p:nvPicPr>
        <p:blipFill>
          <a:blip r:embed="rId2"/>
          <a:stretch>
            <a:fillRect/>
          </a:stretch>
        </p:blipFill>
        <p:spPr>
          <a:xfrm>
            <a:off x="801662" y="548640"/>
            <a:ext cx="13027075" cy="7132320"/>
          </a:xfrm>
          <a:prstGeom prst="rect">
            <a:avLst/>
          </a:prstGeom>
        </p:spPr>
      </p:pic>
    </p:spTree>
    <p:extLst>
      <p:ext uri="{BB962C8B-B14F-4D97-AF65-F5344CB8AC3E}">
        <p14:creationId xmlns:p14="http://schemas.microsoft.com/office/powerpoint/2010/main" val="416276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3E4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ADBD4FFD-C575-B313-7350-812C520A008A}"/>
              </a:ext>
            </a:extLst>
          </p:cNvPr>
          <p:cNvPicPr>
            <a:picLocks noChangeAspect="1"/>
          </p:cNvPicPr>
          <p:nvPr/>
        </p:nvPicPr>
        <p:blipFill>
          <a:blip r:embed="rId2"/>
          <a:stretch>
            <a:fillRect/>
          </a:stretch>
        </p:blipFill>
        <p:spPr>
          <a:xfrm>
            <a:off x="3641969" y="772160"/>
            <a:ext cx="7346461" cy="6685279"/>
          </a:xfrm>
          <a:prstGeom prst="rect">
            <a:avLst/>
          </a:prstGeom>
        </p:spPr>
      </p:pic>
    </p:spTree>
    <p:extLst>
      <p:ext uri="{BB962C8B-B14F-4D97-AF65-F5344CB8AC3E}">
        <p14:creationId xmlns:p14="http://schemas.microsoft.com/office/powerpoint/2010/main" val="286204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677</Words>
  <Application>Microsoft Office PowerPoint</Application>
  <PresentationFormat>Custom</PresentationFormat>
  <Paragraphs>77</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Hardson Basumatary</cp:lastModifiedBy>
  <cp:revision>106</cp:revision>
  <dcterms:created xsi:type="dcterms:W3CDTF">2024-11-11T19:51:40Z</dcterms:created>
  <dcterms:modified xsi:type="dcterms:W3CDTF">2024-11-12T09:40:34Z</dcterms:modified>
</cp:coreProperties>
</file>