
<file path=[Content_Types].xml><?xml version="1.0" encoding="utf-8"?>
<Types xmlns="http://schemas.openxmlformats.org/package/2006/content-types">
  <Default Extension="bin" ContentType="application/vnd.openxmlformats-officedocument.oleObject"/>
  <Default Extension="jpeg" ContentType="image/jpeg"/>
  <Default Extension="pdf" ContentType="application/pd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580" r:id="rId2"/>
    <p:sldId id="516" r:id="rId3"/>
    <p:sldId id="372" r:id="rId4"/>
    <p:sldId id="403" r:id="rId5"/>
    <p:sldId id="375" r:id="rId6"/>
    <p:sldId id="377" r:id="rId7"/>
    <p:sldId id="378" r:id="rId8"/>
    <p:sldId id="379" r:id="rId9"/>
    <p:sldId id="381" r:id="rId10"/>
    <p:sldId id="382" r:id="rId11"/>
    <p:sldId id="383" r:id="rId12"/>
    <p:sldId id="384" r:id="rId13"/>
    <p:sldId id="385" r:id="rId14"/>
    <p:sldId id="386" r:id="rId15"/>
    <p:sldId id="389" r:id="rId16"/>
    <p:sldId id="390" r:id="rId17"/>
    <p:sldId id="380" r:id="rId18"/>
    <p:sldId id="303" r:id="rId19"/>
    <p:sldId id="394" r:id="rId20"/>
    <p:sldId id="395" r:id="rId21"/>
    <p:sldId id="396" r:id="rId22"/>
    <p:sldId id="397" r:id="rId23"/>
    <p:sldId id="398" r:id="rId24"/>
    <p:sldId id="399" r:id="rId25"/>
    <p:sldId id="400" r:id="rId26"/>
    <p:sldId id="401" r:id="rId27"/>
    <p:sldId id="581" r:id="rId28"/>
    <p:sldId id="421" r:id="rId29"/>
    <p:sldId id="422" r:id="rId30"/>
    <p:sldId id="423" r:id="rId31"/>
    <p:sldId id="424" r:id="rId32"/>
    <p:sldId id="425" r:id="rId33"/>
    <p:sldId id="426" r:id="rId34"/>
    <p:sldId id="435" r:id="rId35"/>
    <p:sldId id="474" r:id="rId36"/>
    <p:sldId id="564" r:id="rId37"/>
    <p:sldId id="427" r:id="rId38"/>
    <p:sldId id="428" r:id="rId39"/>
    <p:sldId id="429" r:id="rId40"/>
    <p:sldId id="430" r:id="rId41"/>
    <p:sldId id="431" r:id="rId42"/>
    <p:sldId id="432" r:id="rId43"/>
    <p:sldId id="470" r:id="rId44"/>
    <p:sldId id="471" r:id="rId45"/>
    <p:sldId id="472" r:id="rId46"/>
    <p:sldId id="473" r:id="rId47"/>
    <p:sldId id="402"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6"/>
    <p:restoredTop sz="86667" autoAdjust="0"/>
  </p:normalViewPr>
  <p:slideViewPr>
    <p:cSldViewPr snapToGrid="0" snapToObjects="1">
      <p:cViewPr varScale="1">
        <p:scale>
          <a:sx n="106" d="100"/>
          <a:sy n="106" d="100"/>
        </p:scale>
        <p:origin x="2448" y="168"/>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339CEF-38FC-6145-BFA7-D8C5FBB55A79}" type="datetimeFigureOut">
              <a:rPr lang="en-US" smtClean="0"/>
              <a:t>9/21/20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7F031C-3B75-264B-B2EF-70CC4F820DDA}" type="slidenum">
              <a:rPr lang="en-US" smtClean="0"/>
              <a:t>‹#›</a:t>
            </a:fld>
            <a:endParaRPr lang="en-US"/>
          </a:p>
        </p:txBody>
      </p:sp>
    </p:spTree>
    <p:extLst>
      <p:ext uri="{BB962C8B-B14F-4D97-AF65-F5344CB8AC3E}">
        <p14:creationId xmlns:p14="http://schemas.microsoft.com/office/powerpoint/2010/main" val="34025384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68014FF-01F7-47CB-AFFE-9356DF0CC689}" type="slidenum">
              <a:rPr lang="en-AU" smtClean="0"/>
              <a:pPr/>
              <a:t>2</a:t>
            </a:fld>
            <a:endParaRPr lang="en-AU"/>
          </a:p>
        </p:txBody>
      </p:sp>
    </p:spTree>
    <p:extLst>
      <p:ext uri="{BB962C8B-B14F-4D97-AF65-F5344CB8AC3E}">
        <p14:creationId xmlns:p14="http://schemas.microsoft.com/office/powerpoint/2010/main" val="2765136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Using the Elliptic Curve Cryptography (ECC) </a:t>
            </a:r>
            <a:r>
              <a:rPr lang="en-US" dirty="0" err="1"/>
              <a:t>Brainpool</a:t>
            </a:r>
            <a:r>
              <a:rPr lang="en-US" dirty="0"/>
              <a:t> Curves for the Internet Key Exchange Protocol Version 2 (IKEv2) https://</a:t>
            </a:r>
            <a:r>
              <a:rPr lang="en-US" dirty="0" err="1"/>
              <a:t>www.rfc-editor.org</a:t>
            </a:r>
            <a:r>
              <a:rPr lang="en-US" dirty="0"/>
              <a:t>/</a:t>
            </a:r>
            <a:r>
              <a:rPr lang="en-US" dirty="0" err="1"/>
              <a:t>rfc</a:t>
            </a:r>
            <a:r>
              <a:rPr lang="en-US" dirty="0"/>
              <a:t>/rfc6954.html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A traffic selector is an agreement between IKE peers to permit traffic through a tunnel if the traffic matches a specified pair of local and remote addresses.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67F031C-3B75-264B-B2EF-70CC4F820DDA}" type="slidenum">
              <a:rPr lang="en-US" smtClean="0"/>
              <a:t>36</a:t>
            </a:fld>
            <a:endParaRPr lang="en-US"/>
          </a:p>
        </p:txBody>
      </p:sp>
    </p:spTree>
    <p:extLst>
      <p:ext uri="{BB962C8B-B14F-4D97-AF65-F5344CB8AC3E}">
        <p14:creationId xmlns:p14="http://schemas.microsoft.com/office/powerpoint/2010/main" val="2527759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AH protocol provides a mechanism for authentication only. AH provides data integrity, data origin authentication, and an optional replay protection service. Data integrity is ensured by using a message digest that is generated by an algorithm such as HMAC-MD5 or HMAC-SHA. Data origin authentication is ensured by using a shared secret key to create the message digest. Replay protection is provided by using a sequence number field with the AH header. AH authenticates IP headers and their payloads, with the exception of certain header fields that can be legitimately changed in transit, such as the Time To Live (TTL) field.</a:t>
            </a:r>
          </a:p>
          <a:p>
            <a:endParaRPr lang="en-US" dirty="0"/>
          </a:p>
          <a:p>
            <a:r>
              <a:rPr lang="en-US" dirty="0"/>
              <a:t>The ESP protocol provides data confidentiality (encryption) and authentication (data integrity, data origin authentication, and replay protection). ESP can be used with confidentiality only, authentication only, or both confidentiality and authentication. When ESP provides authentication functions, it uses the same algorithms as AH, but the coverage is different. AH-style authentication authenticates the entire IP packet, including the outer IP header, while the ESP authentication mechanism authenticates only the IP datagram portion of the IP packet.</a:t>
            </a:r>
          </a:p>
          <a:p>
            <a:endParaRPr lang="en-US" dirty="0"/>
          </a:p>
        </p:txBody>
      </p:sp>
      <p:sp>
        <p:nvSpPr>
          <p:cNvPr id="4" name="Slide Number Placeholder 3"/>
          <p:cNvSpPr>
            <a:spLocks noGrp="1"/>
          </p:cNvSpPr>
          <p:nvPr>
            <p:ph type="sldNum" sz="quarter" idx="5"/>
          </p:nvPr>
        </p:nvSpPr>
        <p:spPr/>
        <p:txBody>
          <a:bodyPr/>
          <a:lstStyle/>
          <a:p>
            <a:fld id="{367F031C-3B75-264B-B2EF-70CC4F820DDA}" type="slidenum">
              <a:rPr lang="en-US" smtClean="0"/>
              <a:t>41</a:t>
            </a:fld>
            <a:endParaRPr lang="en-US"/>
          </a:p>
        </p:txBody>
      </p:sp>
    </p:spTree>
    <p:extLst>
      <p:ext uri="{BB962C8B-B14F-4D97-AF65-F5344CB8AC3E}">
        <p14:creationId xmlns:p14="http://schemas.microsoft.com/office/powerpoint/2010/main" val="701108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7F031C-3B75-264B-B2EF-70CC4F820DDA}" type="slidenum">
              <a:rPr lang="en-US" smtClean="0"/>
              <a:t>42</a:t>
            </a:fld>
            <a:endParaRPr lang="en-US"/>
          </a:p>
        </p:txBody>
      </p:sp>
    </p:spTree>
    <p:extLst>
      <p:ext uri="{BB962C8B-B14F-4D97-AF65-F5344CB8AC3E}">
        <p14:creationId xmlns:p14="http://schemas.microsoft.com/office/powerpoint/2010/main" val="1340627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7F031C-3B75-264B-B2EF-70CC4F820DDA}" type="slidenum">
              <a:rPr lang="en-US" smtClean="0"/>
              <a:t>46</a:t>
            </a:fld>
            <a:endParaRPr lang="en-US"/>
          </a:p>
        </p:txBody>
      </p:sp>
    </p:spTree>
    <p:extLst>
      <p:ext uri="{BB962C8B-B14F-4D97-AF65-F5344CB8AC3E}">
        <p14:creationId xmlns:p14="http://schemas.microsoft.com/office/powerpoint/2010/main" val="1053449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7F031C-3B75-264B-B2EF-70CC4F820DDA}" type="slidenum">
              <a:rPr lang="en-US" smtClean="0"/>
              <a:t>47</a:t>
            </a:fld>
            <a:endParaRPr lang="en-US"/>
          </a:p>
        </p:txBody>
      </p:sp>
    </p:spTree>
    <p:extLst>
      <p:ext uri="{BB962C8B-B14F-4D97-AF65-F5344CB8AC3E}">
        <p14:creationId xmlns:p14="http://schemas.microsoft.com/office/powerpoint/2010/main" val="758144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TCP port number is 443.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The default port to enable for SSL is Port 443.</a:t>
            </a:r>
          </a:p>
        </p:txBody>
      </p:sp>
      <p:sp>
        <p:nvSpPr>
          <p:cNvPr id="4" name="Slide Number Placeholder 3"/>
          <p:cNvSpPr>
            <a:spLocks noGrp="1"/>
          </p:cNvSpPr>
          <p:nvPr>
            <p:ph type="sldNum" sz="quarter" idx="10"/>
          </p:nvPr>
        </p:nvSpPr>
        <p:spPr/>
        <p:txBody>
          <a:bodyPr/>
          <a:lstStyle/>
          <a:p>
            <a:fld id="{F1C97CE5-2968-4544-8100-ECEA896565E3}" type="slidenum">
              <a:rPr lang="en-AU" smtClean="0"/>
              <a:pPr/>
              <a:t>3</a:t>
            </a:fld>
            <a:endParaRPr lang="en-AU"/>
          </a:p>
        </p:txBody>
      </p:sp>
    </p:spTree>
    <p:extLst>
      <p:ext uri="{BB962C8B-B14F-4D97-AF65-F5344CB8AC3E}">
        <p14:creationId xmlns:p14="http://schemas.microsoft.com/office/powerpoint/2010/main" val="2056681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7F031C-3B75-264B-B2EF-70CC4F820DDA}" type="slidenum">
              <a:rPr lang="en-US" smtClean="0"/>
              <a:t>5</a:t>
            </a:fld>
            <a:endParaRPr lang="en-US"/>
          </a:p>
        </p:txBody>
      </p:sp>
    </p:spTree>
    <p:extLst>
      <p:ext uri="{BB962C8B-B14F-4D97-AF65-F5344CB8AC3E}">
        <p14:creationId xmlns:p14="http://schemas.microsoft.com/office/powerpoint/2010/main" val="367369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443 is the default TCP port used for HTTPS.</a:t>
            </a:r>
          </a:p>
          <a:p>
            <a:endParaRPr lang="en-US" dirty="0"/>
          </a:p>
        </p:txBody>
      </p:sp>
      <p:sp>
        <p:nvSpPr>
          <p:cNvPr id="4" name="Slide Number Placeholder 3"/>
          <p:cNvSpPr>
            <a:spLocks noGrp="1"/>
          </p:cNvSpPr>
          <p:nvPr>
            <p:ph type="sldNum" sz="quarter" idx="10"/>
          </p:nvPr>
        </p:nvSpPr>
        <p:spPr/>
        <p:txBody>
          <a:bodyPr/>
          <a:lstStyle/>
          <a:p>
            <a:fld id="{367F031C-3B75-264B-B2EF-70CC4F820DDA}" type="slidenum">
              <a:rPr lang="en-US" smtClean="0"/>
              <a:t>6</a:t>
            </a:fld>
            <a:endParaRPr lang="en-US"/>
          </a:p>
        </p:txBody>
      </p:sp>
    </p:spTree>
    <p:extLst>
      <p:ext uri="{BB962C8B-B14F-4D97-AF65-F5344CB8AC3E}">
        <p14:creationId xmlns:p14="http://schemas.microsoft.com/office/powerpoint/2010/main" val="61394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SSL runs in</a:t>
            </a:r>
            <a:r>
              <a:rPr lang="en-US" baseline="0" dirty="0"/>
              <a:t> sessions. Each session comprises multiple connections. </a:t>
            </a:r>
            <a:endParaRPr lang="en-US" dirty="0"/>
          </a:p>
        </p:txBody>
      </p:sp>
      <p:sp>
        <p:nvSpPr>
          <p:cNvPr id="4" name="Slide Number Placeholder 3"/>
          <p:cNvSpPr>
            <a:spLocks noGrp="1"/>
          </p:cNvSpPr>
          <p:nvPr>
            <p:ph type="sldNum" sz="quarter" idx="10"/>
          </p:nvPr>
        </p:nvSpPr>
        <p:spPr/>
        <p:txBody>
          <a:bodyPr/>
          <a:lstStyle/>
          <a:p>
            <a:fld id="{F1C97CE5-2968-4544-8100-ECEA896565E3}" type="slidenum">
              <a:rPr lang="en-AU" smtClean="0"/>
              <a:pPr/>
              <a:t>7</a:t>
            </a:fld>
            <a:endParaRPr lang="en-AU"/>
          </a:p>
        </p:txBody>
      </p:sp>
    </p:spTree>
    <p:extLst>
      <p:ext uri="{BB962C8B-B14F-4D97-AF65-F5344CB8AC3E}">
        <p14:creationId xmlns:p14="http://schemas.microsoft.com/office/powerpoint/2010/main" val="194289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Replaying attack</a:t>
            </a:r>
          </a:p>
        </p:txBody>
      </p:sp>
      <p:sp>
        <p:nvSpPr>
          <p:cNvPr id="4" name="Slide Number Placeholder 3"/>
          <p:cNvSpPr>
            <a:spLocks noGrp="1"/>
          </p:cNvSpPr>
          <p:nvPr>
            <p:ph type="sldNum" sz="quarter" idx="10"/>
          </p:nvPr>
        </p:nvSpPr>
        <p:spPr/>
        <p:txBody>
          <a:bodyPr/>
          <a:lstStyle/>
          <a:p>
            <a:fld id="{367F031C-3B75-264B-B2EF-70CC4F820DDA}" type="slidenum">
              <a:rPr lang="en-US" smtClean="0"/>
              <a:t>10</a:t>
            </a:fld>
            <a:endParaRPr lang="en-US"/>
          </a:p>
        </p:txBody>
      </p:sp>
    </p:spTree>
    <p:extLst>
      <p:ext uri="{BB962C8B-B14F-4D97-AF65-F5344CB8AC3E}">
        <p14:creationId xmlns:p14="http://schemas.microsoft.com/office/powerpoint/2010/main" val="1794954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xfrm>
            <a:off x="685800" y="4343400"/>
            <a:ext cx="5486400" cy="4341813"/>
          </a:xfrm>
          <a:noFill/>
          <a:ln/>
        </p:spPr>
        <p:txBody>
          <a:bodyPr/>
          <a:lstStyle/>
          <a:p>
            <a:r>
              <a:rPr lang="en-US" sz="1200" kern="1200" baseline="0" dirty="0">
                <a:solidFill>
                  <a:schemeClr val="tx1"/>
                </a:solidFill>
                <a:latin typeface="Arial" charset="0"/>
                <a:ea typeface="ＭＳ Ｐゴシック" charset="-128"/>
                <a:cs typeface="ＭＳ Ｐゴシック" charset="-128"/>
              </a:rPr>
              <a:t>The protocol depicted in Figure 10.1 is insecure against a man-in-the-middle attack.</a:t>
            </a:r>
          </a:p>
          <a:p>
            <a:r>
              <a:rPr lang="en-US" sz="1200" kern="1200" baseline="0" dirty="0">
                <a:solidFill>
                  <a:schemeClr val="tx1"/>
                </a:solidFill>
                <a:latin typeface="Arial" charset="0"/>
                <a:ea typeface="ＭＳ Ｐゴシック" charset="-128"/>
                <a:cs typeface="ＭＳ Ｐゴシック" charset="-128"/>
              </a:rPr>
              <a:t>Suppose Alice and Bob wish to exchange keys, and Darth is the adversary. The</a:t>
            </a:r>
          </a:p>
          <a:p>
            <a:r>
              <a:rPr lang="en-US" sz="1200" kern="1200" baseline="0" dirty="0">
                <a:solidFill>
                  <a:schemeClr val="tx1"/>
                </a:solidFill>
                <a:latin typeface="Arial" charset="0"/>
                <a:ea typeface="ＭＳ Ｐゴシック" charset="-128"/>
                <a:cs typeface="ＭＳ Ｐゴシック" charset="-128"/>
              </a:rPr>
              <a:t>attack proceeds as follows (Figure 10.2).</a:t>
            </a:r>
          </a:p>
          <a:p>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prepares for the attack by generating two random private keys X</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and X</a:t>
            </a:r>
            <a:r>
              <a:rPr lang="en-US" sz="1100" baseline="-25000" dirty="0">
                <a:latin typeface="Arial" pitchFamily="-84" charset="0"/>
                <a:ea typeface="ＭＳ Ｐゴシック" pitchFamily="-84" charset="-128"/>
                <a:cs typeface="ＭＳ Ｐゴシック" pitchFamily="-84" charset="-128"/>
              </a:rPr>
              <a:t>D2</a:t>
            </a:r>
            <a:r>
              <a:rPr lang="en-US" sz="1100" dirty="0">
                <a:latin typeface="Arial" pitchFamily="-84" charset="0"/>
                <a:ea typeface="ＭＳ Ｐゴシック" pitchFamily="-84" charset="-128"/>
                <a:cs typeface="ＭＳ Ｐゴシック" pitchFamily="-84" charset="-128"/>
              </a:rPr>
              <a:t> and then computing the corresponding public keys Y</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and Y</a:t>
            </a:r>
            <a:r>
              <a:rPr lang="en-US" sz="1100" baseline="-25000" dirty="0">
                <a:latin typeface="Arial" pitchFamily="-84" charset="0"/>
                <a:ea typeface="ＭＳ Ｐゴシック" pitchFamily="-84" charset="-128"/>
                <a:cs typeface="ＭＳ Ｐゴシック" pitchFamily="-84" charset="-128"/>
              </a:rPr>
              <a:t>D2</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 Alice transmits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to Bob.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 Darth intercepts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and transmits Y</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to Bob. Darth also calculates K2 =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 X</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mod q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Bob receives Y</a:t>
            </a:r>
            <a:r>
              <a:rPr lang="en-US" sz="1100" baseline="-25000" dirty="0">
                <a:latin typeface="Arial" pitchFamily="-84" charset="0"/>
                <a:ea typeface="ＭＳ Ｐゴシック" pitchFamily="-84" charset="-128"/>
                <a:cs typeface="ＭＳ Ｐゴシック" pitchFamily="-84" charset="-128"/>
              </a:rPr>
              <a:t>D1 </a:t>
            </a:r>
            <a:r>
              <a:rPr lang="en-US" sz="1100" dirty="0">
                <a:latin typeface="Arial" pitchFamily="-84" charset="0"/>
                <a:ea typeface="ＭＳ Ｐゴシック" pitchFamily="-84" charset="-128"/>
                <a:cs typeface="ＭＳ Ｐゴシック" pitchFamily="-84" charset="-128"/>
              </a:rPr>
              <a:t>and calculates K1=(Y</a:t>
            </a:r>
            <a:r>
              <a:rPr lang="en-US" sz="1100" baseline="-25000" dirty="0">
                <a:latin typeface="Arial" pitchFamily="-84" charset="0"/>
                <a:ea typeface="ＭＳ Ｐゴシック" pitchFamily="-84" charset="-128"/>
                <a:cs typeface="ＭＳ Ｐゴシック" pitchFamily="-84" charset="-128"/>
              </a:rPr>
              <a:t>D1 </a:t>
            </a:r>
            <a:r>
              <a:rPr lang="en-US" sz="1100" dirty="0">
                <a:latin typeface="Arial" pitchFamily="-84" charset="0"/>
                <a:ea typeface="ＭＳ Ｐゴシック" pitchFamily="-84" charset="-128"/>
                <a:cs typeface="ＭＳ Ｐゴシック" pitchFamily="-84" charset="-128"/>
              </a:rPr>
              <a:t>)^ X</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Bob transmits Y</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to Alice.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intercepts Y</a:t>
            </a:r>
            <a:r>
              <a:rPr lang="en-US" sz="1100" baseline="-25000" dirty="0">
                <a:latin typeface="Arial" pitchFamily="-84" charset="0"/>
                <a:ea typeface="ＭＳ Ｐゴシック" pitchFamily="-84" charset="-128"/>
                <a:cs typeface="ＭＳ Ｐゴシック" pitchFamily="-84" charset="-128"/>
              </a:rPr>
              <a:t>B </a:t>
            </a:r>
            <a:r>
              <a:rPr lang="en-US" sz="1100" dirty="0">
                <a:latin typeface="Arial" pitchFamily="-84" charset="0"/>
                <a:ea typeface="ＭＳ Ｐゴシック" pitchFamily="-84" charset="-128"/>
                <a:cs typeface="ＭＳ Ｐゴシック" pitchFamily="-84" charset="-128"/>
              </a:rPr>
              <a:t>and transmits 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to Alice. Darth calculates K1=(Y</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 X</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Alice receives 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and calculates K2=(Y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 X</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mod q .   </a:t>
            </a:r>
          </a:p>
          <a:p>
            <a:pPr eaLnBrk="1" hangingPunct="1">
              <a:lnSpc>
                <a:spcPct val="90000"/>
              </a:lnSpc>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pPr>
            <a:r>
              <a:rPr lang="en-US" sz="1100" dirty="0">
                <a:latin typeface="Arial" pitchFamily="-84" charset="0"/>
                <a:ea typeface="ＭＳ Ｐゴシック" pitchFamily="-84" charset="-128"/>
                <a:cs typeface="ＭＳ Ｐゴシック" pitchFamily="-84" charset="-128"/>
              </a:rPr>
              <a:t>At this point, Bob and Alice think that they share a secret key, but instead Bob and Darth share secret key K1 and Alice and Darth share secret key K2. All future communication between Bob and Alice is compromised in the following way:   </a:t>
            </a:r>
          </a:p>
          <a:p>
            <a:pPr eaLnBrk="1" hangingPunct="1">
              <a:lnSpc>
                <a:spcPct val="90000"/>
              </a:lnSpc>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Alice sends an encrypted message M: E(K2, M).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intercepts the encrypted message and decrypts it, to recover M.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sends Bob E(K1, M) or E(K1, M'), where M' is any message. In the first case, Darth simply wants to eavesdrop on the communication without altering it. In the second case, Darth wants to modify the message going to Bob.   </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None/>
            </a:pPr>
            <a:r>
              <a:rPr lang="en-US" sz="1100" dirty="0">
                <a:latin typeface="Arial" pitchFamily="-84" charset="0"/>
                <a:ea typeface="ＭＳ Ｐゴシック" pitchFamily="-84" charset="-128"/>
                <a:cs typeface="ＭＳ Ｐゴシック" pitchFamily="-84" charset="-128"/>
              </a:rPr>
              <a:t>The key exchange protocol is vulnerable to such an attack because it does not authenticate the participants. This vulnerability can be overcome with the use of digital signatures and public- key certificates.</a:t>
            </a:r>
          </a:p>
        </p:txBody>
      </p:sp>
      <p:sp>
        <p:nvSpPr>
          <p:cNvPr id="31748" name="Slide Number Placeholder 3"/>
          <p:cNvSpPr>
            <a:spLocks noGrp="1"/>
          </p:cNvSpPr>
          <p:nvPr>
            <p:ph type="sldNum" sz="quarter" idx="5"/>
          </p:nvPr>
        </p:nvSpPr>
        <p:spPr>
          <a:noFill/>
        </p:spPr>
        <p:txBody>
          <a:bodyPr/>
          <a:lstStyle/>
          <a:p>
            <a:fld id="{1497ACC7-F361-EE47-BD9E-A66D06FA39DE}" type="slidenum">
              <a:rPr lang="en-AU" smtClean="0">
                <a:latin typeface="Arial" pitchFamily="-84" charset="0"/>
              </a:rPr>
              <a:pPr/>
              <a:t>18</a:t>
            </a:fld>
            <a:endParaRPr lang="en-AU" dirty="0">
              <a:latin typeface="Arial" pitchFamily="-84" charset="0"/>
            </a:endParaRPr>
          </a:p>
        </p:txBody>
      </p:sp>
    </p:spTree>
    <p:extLst>
      <p:ext uri="{BB962C8B-B14F-4D97-AF65-F5344CB8AC3E}">
        <p14:creationId xmlns:p14="http://schemas.microsoft.com/office/powerpoint/2010/main" val="2099433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First-In-First-Out</a:t>
            </a:r>
            <a:r>
              <a:rPr lang="en-US" baseline="0" dirty="0"/>
              <a:t> (FIFO)</a:t>
            </a:r>
            <a:endParaRPr lang="en-US" dirty="0"/>
          </a:p>
        </p:txBody>
      </p:sp>
      <p:sp>
        <p:nvSpPr>
          <p:cNvPr id="4" name="Slide Number Placeholder 3"/>
          <p:cNvSpPr>
            <a:spLocks noGrp="1"/>
          </p:cNvSpPr>
          <p:nvPr>
            <p:ph type="sldNum" sz="quarter" idx="10"/>
          </p:nvPr>
        </p:nvSpPr>
        <p:spPr/>
        <p:txBody>
          <a:bodyPr/>
          <a:lstStyle/>
          <a:p>
            <a:fld id="{367F031C-3B75-264B-B2EF-70CC4F820DDA}" type="slidenum">
              <a:rPr lang="en-US" smtClean="0"/>
              <a:t>25</a:t>
            </a:fld>
            <a:endParaRPr lang="en-US"/>
          </a:p>
        </p:txBody>
      </p:sp>
    </p:spTree>
    <p:extLst>
      <p:ext uri="{BB962C8B-B14F-4D97-AF65-F5344CB8AC3E}">
        <p14:creationId xmlns:p14="http://schemas.microsoft.com/office/powerpoint/2010/main" val="2635874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7F031C-3B75-264B-B2EF-70CC4F820DDA}" type="slidenum">
              <a:rPr lang="en-US" smtClean="0"/>
              <a:t>32</a:t>
            </a:fld>
            <a:endParaRPr lang="en-US"/>
          </a:p>
        </p:txBody>
      </p:sp>
    </p:spTree>
    <p:extLst>
      <p:ext uri="{BB962C8B-B14F-4D97-AF65-F5344CB8AC3E}">
        <p14:creationId xmlns:p14="http://schemas.microsoft.com/office/powerpoint/2010/main" val="2373270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71150A-AE86-8A4A-9ACC-54D46A98620B}" type="datetimeFigureOut">
              <a:rPr lang="en-US" smtClean="0"/>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237350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71150A-AE86-8A4A-9ACC-54D46A98620B}" type="datetimeFigureOut">
              <a:rPr lang="en-US" smtClean="0"/>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2770168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71150A-AE86-8A4A-9ACC-54D46A98620B}" type="datetimeFigureOut">
              <a:rPr lang="en-US" smtClean="0"/>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84992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71150A-AE86-8A4A-9ACC-54D46A98620B}" type="datetimeFigureOut">
              <a:rPr lang="en-US" smtClean="0"/>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39925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71150A-AE86-8A4A-9ACC-54D46A98620B}" type="datetimeFigureOut">
              <a:rPr lang="en-US" smtClean="0"/>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2250182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71150A-AE86-8A4A-9ACC-54D46A98620B}" type="datetimeFigureOut">
              <a:rPr lang="en-US" smtClean="0"/>
              <a:t>9/21/20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590826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71150A-AE86-8A4A-9ACC-54D46A98620B}" type="datetimeFigureOut">
              <a:rPr lang="en-US" smtClean="0"/>
              <a:t>9/21/20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174054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71150A-AE86-8A4A-9ACC-54D46A98620B}" type="datetimeFigureOut">
              <a:rPr lang="en-US" smtClean="0"/>
              <a:t>9/21/20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988849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71150A-AE86-8A4A-9ACC-54D46A98620B}" type="datetimeFigureOut">
              <a:rPr lang="en-US" smtClean="0"/>
              <a:t>9/21/20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94835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71150A-AE86-8A4A-9ACC-54D46A98620B}" type="datetimeFigureOut">
              <a:rPr lang="en-US" smtClean="0"/>
              <a:t>9/21/20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82807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71150A-AE86-8A4A-9ACC-54D46A98620B}" type="datetimeFigureOut">
              <a:rPr lang="en-US" smtClean="0"/>
              <a:t>9/21/20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0DBB5-6AD1-E54D-824A-529FD3777399}" type="slidenum">
              <a:rPr lang="en-US" smtClean="0"/>
              <a:t>‹#›</a:t>
            </a:fld>
            <a:endParaRPr lang="en-US"/>
          </a:p>
        </p:txBody>
      </p:sp>
    </p:spTree>
    <p:extLst>
      <p:ext uri="{BB962C8B-B14F-4D97-AF65-F5344CB8AC3E}">
        <p14:creationId xmlns:p14="http://schemas.microsoft.com/office/powerpoint/2010/main" val="3672679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1150A-AE86-8A4A-9ACC-54D46A98620B}" type="datetimeFigureOut">
              <a:rPr lang="en-US" smtClean="0"/>
              <a:t>9/21/20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0DBB5-6AD1-E54D-824A-529FD3777399}" type="slidenum">
              <a:rPr lang="en-US" smtClean="0"/>
              <a:t>‹#›</a:t>
            </a:fld>
            <a:endParaRPr lang="en-US"/>
          </a:p>
        </p:txBody>
      </p:sp>
    </p:spTree>
    <p:extLst>
      <p:ext uri="{BB962C8B-B14F-4D97-AF65-F5344CB8AC3E}">
        <p14:creationId xmlns:p14="http://schemas.microsoft.com/office/powerpoint/2010/main" val="416818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xml"/><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png"/><Relationship Id="rId10" Type="http://schemas.openxmlformats.org/officeDocument/2006/relationships/image" Target="../media/image3.png"/><Relationship Id="rId4" Type="http://schemas.openxmlformats.org/officeDocument/2006/relationships/oleObject" Target="../embeddings/oleObject1.bin"/><Relationship Id="rId9"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9.wmf"/></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ctrTitle"/>
          </p:nvPr>
        </p:nvSpPr>
        <p:spPr>
          <a:xfrm>
            <a:off x="914400" y="1066799"/>
            <a:ext cx="7315200" cy="2116138"/>
          </a:xfrm>
        </p:spPr>
        <p:txBody>
          <a:bodyPr/>
          <a:lstStyle/>
          <a:p>
            <a:pPr algn="ctr"/>
            <a:r>
              <a:rPr lang="en-US" sz="4000" b="1" dirty="0"/>
              <a:t>Chapter 6</a:t>
            </a:r>
            <a:br>
              <a:rPr lang="en-US" sz="4000" b="1" dirty="0"/>
            </a:br>
            <a:r>
              <a:rPr lang="en-US" sz="4000" b="1" dirty="0"/>
              <a:t>Security Protocols</a:t>
            </a:r>
            <a:endParaRPr lang="en-AU" sz="4000" b="1" dirty="0"/>
          </a:p>
        </p:txBody>
      </p:sp>
      <p:sp>
        <p:nvSpPr>
          <p:cNvPr id="28675" name="Rectangle 1027"/>
          <p:cNvSpPr>
            <a:spLocks noGrp="1" noChangeArrowheads="1"/>
          </p:cNvSpPr>
          <p:nvPr>
            <p:ph type="subTitle" idx="1"/>
          </p:nvPr>
        </p:nvSpPr>
        <p:spPr>
          <a:xfrm>
            <a:off x="914400" y="3675064"/>
            <a:ext cx="7232650" cy="1668760"/>
          </a:xfrm>
        </p:spPr>
        <p:txBody>
          <a:bodyPr/>
          <a:lstStyle/>
          <a:p>
            <a:pPr algn="ctr"/>
            <a:r>
              <a:rPr lang="en-AU" b="1" dirty="0">
                <a:solidFill>
                  <a:schemeClr val="tx1"/>
                </a:solidFill>
              </a:rPr>
              <a:t>Chapter 6.2</a:t>
            </a:r>
          </a:p>
          <a:p>
            <a:pPr algn="ctr"/>
            <a:r>
              <a:rPr lang="en-AU" b="1" dirty="0">
                <a:solidFill>
                  <a:schemeClr val="tx1"/>
                </a:solidFill>
              </a:rPr>
              <a:t>SSL</a:t>
            </a:r>
          </a:p>
        </p:txBody>
      </p:sp>
    </p:spTree>
    <p:extLst>
      <p:ext uri="{BB962C8B-B14F-4D97-AF65-F5344CB8AC3E}">
        <p14:creationId xmlns:p14="http://schemas.microsoft.com/office/powerpoint/2010/main" val="35445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5" descr="image1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09452"/>
            <a:ext cx="8001000" cy="58109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Lst>
        </p:spPr>
      </p:pic>
    </p:spTree>
    <p:extLst>
      <p:ext uri="{BB962C8B-B14F-4D97-AF65-F5344CB8AC3E}">
        <p14:creationId xmlns:p14="http://schemas.microsoft.com/office/powerpoint/2010/main" val="84372714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5" descr="image1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09452"/>
            <a:ext cx="8001000" cy="5794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Lst>
        </p:spPr>
      </p:pic>
    </p:spTree>
    <p:extLst>
      <p:ext uri="{BB962C8B-B14F-4D97-AF65-F5344CB8AC3E}">
        <p14:creationId xmlns:p14="http://schemas.microsoft.com/office/powerpoint/2010/main" val="5012246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5" descr="image1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09451"/>
            <a:ext cx="8001000" cy="58935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Lst>
        </p:spPr>
      </p:pic>
    </p:spTree>
    <p:extLst>
      <p:ext uri="{BB962C8B-B14F-4D97-AF65-F5344CB8AC3E}">
        <p14:creationId xmlns:p14="http://schemas.microsoft.com/office/powerpoint/2010/main" val="381216521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5" descr="image1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56531"/>
            <a:ext cx="8001000" cy="61536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Lst>
        </p:spPr>
      </p:pic>
    </p:spTree>
    <p:extLst>
      <p:ext uri="{BB962C8B-B14F-4D97-AF65-F5344CB8AC3E}">
        <p14:creationId xmlns:p14="http://schemas.microsoft.com/office/powerpoint/2010/main" val="319520508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5" descr="image1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09451"/>
            <a:ext cx="8001000" cy="5685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Lst>
        </p:spPr>
      </p:pic>
    </p:spTree>
    <p:extLst>
      <p:ext uri="{BB962C8B-B14F-4D97-AF65-F5344CB8AC3E}">
        <p14:creationId xmlns:p14="http://schemas.microsoft.com/office/powerpoint/2010/main" val="424658262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5" descr="image1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8640"/>
            <a:ext cx="8001000" cy="585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Lst>
        </p:spPr>
      </p:pic>
    </p:spTree>
    <p:extLst>
      <p:ext uri="{BB962C8B-B14F-4D97-AF65-F5344CB8AC3E}">
        <p14:creationId xmlns:p14="http://schemas.microsoft.com/office/powerpoint/2010/main" val="148183901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5" descr="image1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09451"/>
            <a:ext cx="8001000" cy="569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Lst>
        </p:spPr>
      </p:pic>
    </p:spTree>
    <p:extLst>
      <p:ext uri="{BB962C8B-B14F-4D97-AF65-F5344CB8AC3E}">
        <p14:creationId xmlns:p14="http://schemas.microsoft.com/office/powerpoint/2010/main" val="93358853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ChangeArrowheads="1"/>
          </p:cNvSpPr>
          <p:nvPr/>
        </p:nvSpPr>
        <p:spPr bwMode="auto">
          <a:xfrm>
            <a:off x="1143000" y="0"/>
            <a:ext cx="8001000" cy="1206500"/>
          </a:xfrm>
          <a:prstGeom prst="rect">
            <a:avLst/>
          </a:prstGeom>
          <a:noFill/>
          <a:ln w="12700" cap="sq">
            <a:noFill/>
            <a:miter lim="800000"/>
            <a:headEnd type="none" w="sm" len="sm"/>
            <a:tailEnd type="none" w="sm" len="sm"/>
          </a:ln>
          <a:effectLst/>
        </p:spPr>
        <p:txBody>
          <a:bodyPr anchor="ctr"/>
          <a:lstStyle/>
          <a:p>
            <a:pPr algn="ctr"/>
            <a:r>
              <a:rPr lang="en-US" sz="4400" dirty="0" err="1">
                <a:solidFill>
                  <a:srgbClr val="000000"/>
                </a:solidFill>
              </a:rPr>
              <a:t>Diffie</a:t>
            </a:r>
            <a:r>
              <a:rPr lang="en-US" sz="4400" dirty="0">
                <a:solidFill>
                  <a:srgbClr val="000000"/>
                </a:solidFill>
              </a:rPr>
              <a:t>-Hellman Key Exchange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60016" y="1353468"/>
            <a:ext cx="8028384" cy="4680520"/>
          </a:xfrm>
          <a:prstGeom prst="rect">
            <a:avLst/>
          </a:prstGeom>
          <a:noFill/>
          <a:ln>
            <a:noFill/>
          </a:ln>
        </p:spPr>
      </p:pic>
    </p:spTree>
    <p:extLst>
      <p:ext uri="{BB962C8B-B14F-4D97-AF65-F5344CB8AC3E}">
        <p14:creationId xmlns:p14="http://schemas.microsoft.com/office/powerpoint/2010/main" val="148834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1818" r="5882" b="10000"/>
              <a:stretch>
                <a:fillRect/>
              </a:stretch>
            </p:blipFill>
          </mc:Choice>
          <mc:Fallback>
            <p:blipFill>
              <a:blip r:embed="rId4"/>
              <a:srcRect l="5882" t="1818" r="5882" b="10000"/>
              <a:stretch>
                <a:fillRect/>
              </a:stretch>
            </p:blipFill>
          </mc:Fallback>
        </mc:AlternateContent>
        <p:spPr>
          <a:xfrm>
            <a:off x="1828800" y="-152400"/>
            <a:ext cx="5302501" cy="6858000"/>
          </a:xfrm>
          <a:prstGeom prst="rect">
            <a:avLst/>
          </a:prstGeom>
        </p:spPr>
      </p:pic>
      <p:sp>
        <p:nvSpPr>
          <p:cNvPr id="3" name="Footer Placeholder 2"/>
          <p:cNvSpPr>
            <a:spLocks noGrp="1"/>
          </p:cNvSpPr>
          <p:nvPr>
            <p:ph type="ftr" sz="quarter" idx="11"/>
          </p:nvPr>
        </p:nvSpPr>
        <p:spPr>
          <a:xfrm>
            <a:off x="0" y="6492875"/>
            <a:ext cx="5562600" cy="365125"/>
          </a:xfrm>
        </p:spPr>
        <p:txBody>
          <a:bodyPr/>
          <a:lstStyle/>
          <a:p>
            <a:pPr>
              <a:defRPr/>
            </a:pPr>
            <a:r>
              <a:rPr lang="en-US" sz="1100" dirty="0"/>
              <a:t>© 2017 Pearson Education, Inc., Hoboken, NJ. All rights reserved. </a:t>
            </a:r>
          </a:p>
        </p:txBody>
      </p:sp>
    </p:spTree>
    <p:extLst>
      <p:ext uri="{BB962C8B-B14F-4D97-AF65-F5344CB8AC3E}">
        <p14:creationId xmlns:p14="http://schemas.microsoft.com/office/powerpoint/2010/main" val="3876493225"/>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5" descr="image19.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14178"/>
            <a:ext cx="8001000" cy="4506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Lst>
        </p:spPr>
      </p:pic>
    </p:spTree>
    <p:extLst>
      <p:ext uri="{BB962C8B-B14F-4D97-AF65-F5344CB8AC3E}">
        <p14:creationId xmlns:p14="http://schemas.microsoft.com/office/powerpoint/2010/main" val="407366161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2"/>
          <p:cNvSpPr>
            <a:spLocks noChangeArrowheads="1"/>
          </p:cNvSpPr>
          <p:nvPr/>
        </p:nvSpPr>
        <p:spPr bwMode="auto">
          <a:xfrm>
            <a:off x="1143000" y="1295400"/>
            <a:ext cx="7772400" cy="4876800"/>
          </a:xfrm>
          <a:prstGeom prst="rect">
            <a:avLst/>
          </a:prstGeom>
          <a:solidFill>
            <a:srgbClr val="FFFFFF"/>
          </a:solidFill>
          <a:ln w="12700" cap="sq">
            <a:solidFill>
              <a:srgbClr val="FFFFFF"/>
            </a:solidFill>
            <a:miter lim="800000"/>
            <a:headEnd type="none" w="sm" len="sm"/>
            <a:tailEnd type="none" w="sm" len="sm"/>
          </a:ln>
        </p:spPr>
        <p:txBody>
          <a:bodyPr wrap="none" anchor="ctr"/>
          <a:lstStyle/>
          <a:p>
            <a:endParaRPr lang="en-US" dirty="0"/>
          </a:p>
        </p:txBody>
      </p:sp>
      <p:sp>
        <p:nvSpPr>
          <p:cNvPr id="673795" name="Rectangle 3"/>
          <p:cNvSpPr>
            <a:spLocks noGrp="1" noChangeArrowheads="1"/>
          </p:cNvSpPr>
          <p:nvPr>
            <p:ph type="title"/>
          </p:nvPr>
        </p:nvSpPr>
        <p:spPr>
          <a:xfrm>
            <a:off x="665583" y="19051"/>
            <a:ext cx="8001000" cy="1206500"/>
          </a:xfrm>
        </p:spPr>
        <p:txBody>
          <a:bodyPr/>
          <a:lstStyle/>
          <a:p>
            <a:pPr algn="ctr" eaLnBrk="1" hangingPunct="1"/>
            <a:r>
              <a:rPr lang="en-US" b="1" dirty="0">
                <a:solidFill>
                  <a:srgbClr val="FFC000"/>
                </a:solidFill>
                <a:latin typeface="Comic Sans MS" pitchFamily="66" charset="0"/>
              </a:rPr>
              <a:t> </a:t>
            </a:r>
            <a:r>
              <a:rPr lang="en-US" dirty="0"/>
              <a:t>Cloud Computing</a:t>
            </a:r>
            <a:endParaRPr lang="en-US" b="1" dirty="0">
              <a:solidFill>
                <a:srgbClr val="FFC000"/>
              </a:solidFill>
            </a:endParaRPr>
          </a:p>
        </p:txBody>
      </p:sp>
      <p:graphicFrame>
        <p:nvGraphicFramePr>
          <p:cNvPr id="19458" name="Object 2"/>
          <p:cNvGraphicFramePr>
            <a:graphicFrameLocks noChangeAspect="1"/>
          </p:cNvGraphicFramePr>
          <p:nvPr/>
        </p:nvGraphicFramePr>
        <p:xfrm>
          <a:off x="1494693" y="4800600"/>
          <a:ext cx="934915" cy="1143000"/>
        </p:xfrm>
        <a:graphic>
          <a:graphicData uri="http://schemas.openxmlformats.org/presentationml/2006/ole">
            <mc:AlternateContent xmlns:mc="http://schemas.openxmlformats.org/markup-compatibility/2006">
              <mc:Choice xmlns:v="urn:schemas-microsoft-com:vml" Requires="v">
                <p:oleObj spid="_x0000_s1049" name="Bitmap Image" r:id="rId4" imgW="666667" imgH="752381" progId="PBrush">
                  <p:embed/>
                </p:oleObj>
              </mc:Choice>
              <mc:Fallback>
                <p:oleObj name="Bitmap Image" r:id="rId4" imgW="666667" imgH="752381" progId="PBrush">
                  <p:embed/>
                  <p:pic>
                    <p:nvPicPr>
                      <p:cNvPr id="1945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4693" y="4800600"/>
                        <a:ext cx="934915"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59" name="Object 3"/>
          <p:cNvGraphicFramePr>
            <a:graphicFrameLocks noChangeAspect="1"/>
          </p:cNvGraphicFramePr>
          <p:nvPr/>
        </p:nvGraphicFramePr>
        <p:xfrm>
          <a:off x="1485901" y="2971800"/>
          <a:ext cx="934915" cy="1143000"/>
        </p:xfrm>
        <a:graphic>
          <a:graphicData uri="http://schemas.openxmlformats.org/presentationml/2006/ole">
            <mc:AlternateContent xmlns:mc="http://schemas.openxmlformats.org/markup-compatibility/2006">
              <mc:Choice xmlns:v="urn:schemas-microsoft-com:vml" Requires="v">
                <p:oleObj spid="_x0000_s1050" name="Bitmap Image" r:id="rId6" imgW="666667" imgH="752381" progId="PBrush">
                  <p:embed/>
                </p:oleObj>
              </mc:Choice>
              <mc:Fallback>
                <p:oleObj name="Bitmap Image" r:id="rId6" imgW="666667" imgH="752381" progId="PBrush">
                  <p:embed/>
                  <p:pic>
                    <p:nvPicPr>
                      <p:cNvPr id="1945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901" y="2971800"/>
                        <a:ext cx="934915"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60" name="Object 4"/>
          <p:cNvGraphicFramePr>
            <a:graphicFrameLocks noChangeAspect="1"/>
          </p:cNvGraphicFramePr>
          <p:nvPr/>
        </p:nvGraphicFramePr>
        <p:xfrm>
          <a:off x="1484435" y="1371600"/>
          <a:ext cx="871903" cy="1066800"/>
        </p:xfrm>
        <a:graphic>
          <a:graphicData uri="http://schemas.openxmlformats.org/presentationml/2006/ole">
            <mc:AlternateContent xmlns:mc="http://schemas.openxmlformats.org/markup-compatibility/2006">
              <mc:Choice xmlns:v="urn:schemas-microsoft-com:vml" Requires="v">
                <p:oleObj spid="_x0000_s1051" name="Bitmap Image" r:id="rId7" imgW="666667" imgH="752381" progId="PBrush">
                  <p:embed/>
                </p:oleObj>
              </mc:Choice>
              <mc:Fallback>
                <p:oleObj name="Bitmap Image" r:id="rId7" imgW="666667" imgH="752381" progId="PBrush">
                  <p:embed/>
                  <p:pic>
                    <p:nvPicPr>
                      <p:cNvPr id="194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4435" y="1371600"/>
                        <a:ext cx="871903"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61" name="Object 5"/>
          <p:cNvGraphicFramePr>
            <a:graphicFrameLocks noChangeAspect="1"/>
          </p:cNvGraphicFramePr>
          <p:nvPr/>
        </p:nvGraphicFramePr>
        <p:xfrm>
          <a:off x="3641480" y="2590800"/>
          <a:ext cx="1463919" cy="1833348"/>
        </p:xfrm>
        <a:graphic>
          <a:graphicData uri="http://schemas.openxmlformats.org/presentationml/2006/ole">
            <mc:AlternateContent xmlns:mc="http://schemas.openxmlformats.org/markup-compatibility/2006">
              <mc:Choice xmlns:v="urn:schemas-microsoft-com:vml" Requires="v">
                <p:oleObj spid="_x0000_s1052" name="Bitmap Image" r:id="rId8" imgW="914286" imgH="1057423" progId="PBrush">
                  <p:embed/>
                </p:oleObj>
              </mc:Choice>
              <mc:Fallback>
                <p:oleObj name="Bitmap Image" r:id="rId8" imgW="914286" imgH="1057423" progId="PBrush">
                  <p:embed/>
                  <p:pic>
                    <p:nvPicPr>
                      <p:cNvPr id="19461"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1480" y="2590800"/>
                        <a:ext cx="1463919" cy="18333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9466" name="Line 8"/>
          <p:cNvSpPr>
            <a:spLocks noChangeShapeType="1"/>
          </p:cNvSpPr>
          <p:nvPr/>
        </p:nvSpPr>
        <p:spPr bwMode="auto">
          <a:xfrm>
            <a:off x="2209800" y="3581400"/>
            <a:ext cx="533400" cy="0"/>
          </a:xfrm>
          <a:prstGeom prst="line">
            <a:avLst/>
          </a:prstGeom>
          <a:noFill/>
          <a:ln w="12700" cap="sq">
            <a:solidFill>
              <a:srgbClr val="00FF00"/>
            </a:solidFill>
            <a:round/>
            <a:headEnd type="none" w="sm" len="sm"/>
            <a:tailEnd type="none" w="sm" len="sm"/>
          </a:ln>
        </p:spPr>
        <p:txBody>
          <a:bodyPr wrap="none"/>
          <a:lstStyle/>
          <a:p>
            <a:endParaRPr lang="en-AU"/>
          </a:p>
        </p:txBody>
      </p:sp>
      <p:sp>
        <p:nvSpPr>
          <p:cNvPr id="19467" name="Line 9"/>
          <p:cNvSpPr>
            <a:spLocks noChangeShapeType="1"/>
          </p:cNvSpPr>
          <p:nvPr/>
        </p:nvSpPr>
        <p:spPr bwMode="auto">
          <a:xfrm>
            <a:off x="2133600" y="5257800"/>
            <a:ext cx="609600" cy="0"/>
          </a:xfrm>
          <a:prstGeom prst="line">
            <a:avLst/>
          </a:prstGeom>
          <a:noFill/>
          <a:ln w="12700" cap="sq">
            <a:solidFill>
              <a:srgbClr val="00FF00"/>
            </a:solidFill>
            <a:round/>
            <a:headEnd type="none" w="sm" len="sm"/>
            <a:tailEnd type="none" w="sm" len="sm"/>
          </a:ln>
        </p:spPr>
        <p:txBody>
          <a:bodyPr wrap="none"/>
          <a:lstStyle/>
          <a:p>
            <a:endParaRPr lang="en-AU"/>
          </a:p>
        </p:txBody>
      </p:sp>
      <p:sp>
        <p:nvSpPr>
          <p:cNvPr id="19468" name="Line 10"/>
          <p:cNvSpPr>
            <a:spLocks noChangeShapeType="1"/>
          </p:cNvSpPr>
          <p:nvPr/>
        </p:nvSpPr>
        <p:spPr bwMode="auto">
          <a:xfrm>
            <a:off x="2133600" y="1905000"/>
            <a:ext cx="609600" cy="0"/>
          </a:xfrm>
          <a:prstGeom prst="line">
            <a:avLst/>
          </a:prstGeom>
          <a:noFill/>
          <a:ln w="12700" cap="sq">
            <a:solidFill>
              <a:srgbClr val="00FF00"/>
            </a:solidFill>
            <a:round/>
            <a:headEnd type="none" w="sm" len="sm"/>
            <a:tailEnd type="none" w="sm" len="sm"/>
          </a:ln>
        </p:spPr>
        <p:txBody>
          <a:bodyPr wrap="none"/>
          <a:lstStyle/>
          <a:p>
            <a:endParaRPr lang="en-AU"/>
          </a:p>
        </p:txBody>
      </p:sp>
      <p:sp>
        <p:nvSpPr>
          <p:cNvPr id="19469" name="Line 11"/>
          <p:cNvSpPr>
            <a:spLocks noChangeShapeType="1"/>
          </p:cNvSpPr>
          <p:nvPr/>
        </p:nvSpPr>
        <p:spPr bwMode="auto">
          <a:xfrm flipV="1">
            <a:off x="2743200" y="1905000"/>
            <a:ext cx="0" cy="3352800"/>
          </a:xfrm>
          <a:prstGeom prst="line">
            <a:avLst/>
          </a:prstGeom>
          <a:noFill/>
          <a:ln w="12700" cap="sq">
            <a:solidFill>
              <a:srgbClr val="00FF00"/>
            </a:solidFill>
            <a:round/>
            <a:headEnd type="none" w="sm" len="sm"/>
            <a:tailEnd type="none" w="sm" len="sm"/>
          </a:ln>
        </p:spPr>
        <p:txBody>
          <a:bodyPr wrap="none"/>
          <a:lstStyle/>
          <a:p>
            <a:endParaRPr lang="en-AU"/>
          </a:p>
        </p:txBody>
      </p:sp>
      <p:sp>
        <p:nvSpPr>
          <p:cNvPr id="19470" name="Line 12"/>
          <p:cNvSpPr>
            <a:spLocks noChangeShapeType="1"/>
          </p:cNvSpPr>
          <p:nvPr/>
        </p:nvSpPr>
        <p:spPr bwMode="auto">
          <a:xfrm>
            <a:off x="2743200" y="3581400"/>
            <a:ext cx="990600" cy="0"/>
          </a:xfrm>
          <a:prstGeom prst="line">
            <a:avLst/>
          </a:prstGeom>
          <a:noFill/>
          <a:ln w="57150" cap="sq">
            <a:solidFill>
              <a:srgbClr val="00FF00"/>
            </a:solidFill>
            <a:round/>
            <a:headEnd type="none" w="sm" len="sm"/>
            <a:tailEnd type="none" w="sm" len="sm"/>
          </a:ln>
        </p:spPr>
        <p:txBody>
          <a:bodyPr wrap="none"/>
          <a:lstStyle/>
          <a:p>
            <a:endParaRPr lang="en-AU"/>
          </a:p>
        </p:txBody>
      </p:sp>
      <p:sp>
        <p:nvSpPr>
          <p:cNvPr id="19471" name="Line 13"/>
          <p:cNvSpPr>
            <a:spLocks noChangeShapeType="1"/>
          </p:cNvSpPr>
          <p:nvPr/>
        </p:nvSpPr>
        <p:spPr bwMode="auto">
          <a:xfrm>
            <a:off x="4876800" y="3505200"/>
            <a:ext cx="1905000" cy="0"/>
          </a:xfrm>
          <a:prstGeom prst="line">
            <a:avLst/>
          </a:prstGeom>
          <a:noFill/>
          <a:ln w="57150" cap="sq">
            <a:solidFill>
              <a:srgbClr val="00FF00"/>
            </a:solidFill>
            <a:round/>
            <a:headEnd type="none" w="sm" len="sm"/>
            <a:tailEnd type="none" w="sm" len="sm"/>
          </a:ln>
        </p:spPr>
        <p:txBody>
          <a:bodyPr wrap="none"/>
          <a:lstStyle/>
          <a:p>
            <a:endParaRPr lang="en-AU"/>
          </a:p>
        </p:txBody>
      </p:sp>
      <p:pic>
        <p:nvPicPr>
          <p:cNvPr id="2" name="Picture 1"/>
          <p:cNvPicPr>
            <a:picLocks noChangeAspect="1"/>
          </p:cNvPicPr>
          <p:nvPr/>
        </p:nvPicPr>
        <p:blipFill>
          <a:blip r:embed="rId10"/>
          <a:stretch>
            <a:fillRect/>
          </a:stretch>
        </p:blipFill>
        <p:spPr>
          <a:xfrm>
            <a:off x="6629400" y="2590800"/>
            <a:ext cx="2037183" cy="1663700"/>
          </a:xfrm>
          <a:prstGeom prst="rect">
            <a:avLst/>
          </a:prstGeom>
        </p:spPr>
      </p:pic>
    </p:spTree>
    <p:extLst>
      <p:ext uri="{BB962C8B-B14F-4D97-AF65-F5344CB8AC3E}">
        <p14:creationId xmlns:p14="http://schemas.microsoft.com/office/powerpoint/2010/main" val="11568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5" descr="image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32433"/>
            <a:ext cx="8001000" cy="57540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Lst>
        </p:spPr>
      </p:pic>
    </p:spTree>
    <p:extLst>
      <p:ext uri="{BB962C8B-B14F-4D97-AF65-F5344CB8AC3E}">
        <p14:creationId xmlns:p14="http://schemas.microsoft.com/office/powerpoint/2010/main" val="379975868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5" descr="image21.png"/>
          <p:cNvPicPr>
            <a:picLocks noChangeAspect="1"/>
          </p:cNvPicPr>
          <p:nvPr/>
        </p:nvPicPr>
        <p:blipFill>
          <a:blip r:embed="rId2" cstate="print"/>
          <a:srcRect/>
          <a:stretch>
            <a:fillRect/>
          </a:stretch>
        </p:blipFill>
        <p:spPr bwMode="auto">
          <a:xfrm>
            <a:off x="1143000" y="609452"/>
            <a:ext cx="8001000" cy="5629052"/>
          </a:xfrm>
          <a:prstGeom prst="rect">
            <a:avLst/>
          </a:prstGeom>
          <a:noFill/>
          <a:ln w="12700">
            <a:noFill/>
            <a:miter lim="0"/>
            <a:headEnd/>
            <a:tailEnd/>
          </a:ln>
        </p:spPr>
      </p:pic>
    </p:spTree>
    <p:extLst>
      <p:ext uri="{BB962C8B-B14F-4D97-AF65-F5344CB8AC3E}">
        <p14:creationId xmlns:p14="http://schemas.microsoft.com/office/powerpoint/2010/main" val="185377084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5" descr="image22.png"/>
          <p:cNvPicPr>
            <a:picLocks noChangeAspect="1"/>
          </p:cNvPicPr>
          <p:nvPr/>
        </p:nvPicPr>
        <p:blipFill>
          <a:blip r:embed="rId2" cstate="print"/>
          <a:srcRect/>
          <a:stretch>
            <a:fillRect/>
          </a:stretch>
        </p:blipFill>
        <p:spPr bwMode="auto">
          <a:xfrm>
            <a:off x="1143000" y="609452"/>
            <a:ext cx="8001000" cy="5629052"/>
          </a:xfrm>
          <a:prstGeom prst="rect">
            <a:avLst/>
          </a:prstGeom>
          <a:noFill/>
          <a:ln w="12700">
            <a:noFill/>
            <a:miter lim="0"/>
            <a:headEnd/>
            <a:tailEnd/>
          </a:ln>
        </p:spPr>
      </p:pic>
    </p:spTree>
    <p:extLst>
      <p:ext uri="{BB962C8B-B14F-4D97-AF65-F5344CB8AC3E}">
        <p14:creationId xmlns:p14="http://schemas.microsoft.com/office/powerpoint/2010/main" val="69611788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5" descr="image24.png"/>
          <p:cNvPicPr>
            <a:picLocks noChangeAspect="1"/>
          </p:cNvPicPr>
          <p:nvPr/>
        </p:nvPicPr>
        <p:blipFill>
          <a:blip r:embed="rId2" cstate="print"/>
          <a:srcRect/>
          <a:stretch>
            <a:fillRect/>
          </a:stretch>
        </p:blipFill>
        <p:spPr bwMode="auto">
          <a:xfrm>
            <a:off x="1143000" y="609451"/>
            <a:ext cx="8001000" cy="5677049"/>
          </a:xfrm>
          <a:prstGeom prst="rect">
            <a:avLst/>
          </a:prstGeom>
          <a:noFill/>
          <a:ln w="12700">
            <a:noFill/>
            <a:miter lim="0"/>
            <a:headEnd/>
            <a:tailEnd/>
          </a:ln>
        </p:spPr>
      </p:pic>
    </p:spTree>
    <p:extLst>
      <p:ext uri="{BB962C8B-B14F-4D97-AF65-F5344CB8AC3E}">
        <p14:creationId xmlns:p14="http://schemas.microsoft.com/office/powerpoint/2010/main" val="292973029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5" descr="image26.png"/>
          <p:cNvPicPr>
            <a:picLocks noChangeAspect="1"/>
          </p:cNvPicPr>
          <p:nvPr/>
        </p:nvPicPr>
        <p:blipFill>
          <a:blip r:embed="rId2" cstate="print"/>
          <a:srcRect/>
          <a:stretch>
            <a:fillRect/>
          </a:stretch>
        </p:blipFill>
        <p:spPr bwMode="auto">
          <a:xfrm>
            <a:off x="1143000" y="609451"/>
            <a:ext cx="8001000" cy="5715000"/>
          </a:xfrm>
          <a:prstGeom prst="rect">
            <a:avLst/>
          </a:prstGeom>
          <a:noFill/>
          <a:ln w="12700">
            <a:noFill/>
            <a:miter lim="0"/>
            <a:headEnd/>
            <a:tailEnd/>
          </a:ln>
        </p:spPr>
      </p:pic>
    </p:spTree>
    <p:extLst>
      <p:ext uri="{BB962C8B-B14F-4D97-AF65-F5344CB8AC3E}">
        <p14:creationId xmlns:p14="http://schemas.microsoft.com/office/powerpoint/2010/main" val="62112156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5" descr="image27.png"/>
          <p:cNvPicPr>
            <a:picLocks noChangeAspect="1"/>
          </p:cNvPicPr>
          <p:nvPr/>
        </p:nvPicPr>
        <p:blipFill>
          <a:blip r:embed="rId3" cstate="print"/>
          <a:srcRect/>
          <a:stretch>
            <a:fillRect/>
          </a:stretch>
        </p:blipFill>
        <p:spPr bwMode="auto">
          <a:xfrm>
            <a:off x="1143000" y="685354"/>
            <a:ext cx="8001000" cy="5620122"/>
          </a:xfrm>
          <a:prstGeom prst="rect">
            <a:avLst/>
          </a:prstGeom>
          <a:noFill/>
          <a:ln w="12700">
            <a:noFill/>
            <a:miter lim="0"/>
            <a:headEnd/>
            <a:tailEnd/>
          </a:ln>
        </p:spPr>
      </p:pic>
    </p:spTree>
    <p:extLst>
      <p:ext uri="{BB962C8B-B14F-4D97-AF65-F5344CB8AC3E}">
        <p14:creationId xmlns:p14="http://schemas.microsoft.com/office/powerpoint/2010/main" val="342202852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5" descr="image28.png"/>
          <p:cNvPicPr>
            <a:picLocks noChangeAspect="1"/>
          </p:cNvPicPr>
          <p:nvPr/>
        </p:nvPicPr>
        <p:blipFill>
          <a:blip r:embed="rId2" cstate="print"/>
          <a:srcRect/>
          <a:stretch>
            <a:fillRect/>
          </a:stretch>
        </p:blipFill>
        <p:spPr bwMode="auto">
          <a:xfrm>
            <a:off x="1189881" y="685354"/>
            <a:ext cx="7954119" cy="5620122"/>
          </a:xfrm>
          <a:prstGeom prst="rect">
            <a:avLst/>
          </a:prstGeom>
          <a:noFill/>
          <a:ln w="12700">
            <a:noFill/>
            <a:miter lim="0"/>
            <a:headEnd/>
            <a:tailEnd/>
          </a:ln>
        </p:spPr>
      </p:pic>
    </p:spTree>
    <p:extLst>
      <p:ext uri="{BB962C8B-B14F-4D97-AF65-F5344CB8AC3E}">
        <p14:creationId xmlns:p14="http://schemas.microsoft.com/office/powerpoint/2010/main" val="131044567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ctrTitle"/>
          </p:nvPr>
        </p:nvSpPr>
        <p:spPr>
          <a:xfrm>
            <a:off x="914400" y="1066799"/>
            <a:ext cx="7315200" cy="2116138"/>
          </a:xfrm>
        </p:spPr>
        <p:txBody>
          <a:bodyPr/>
          <a:lstStyle/>
          <a:p>
            <a:pPr algn="ctr"/>
            <a:r>
              <a:rPr lang="en-US" sz="4000" b="1" dirty="0"/>
              <a:t>Chapter 6</a:t>
            </a:r>
            <a:br>
              <a:rPr lang="en-US" sz="4000" b="1" dirty="0"/>
            </a:br>
            <a:r>
              <a:rPr lang="en-US" sz="4000" b="1" dirty="0"/>
              <a:t>Security Protocols</a:t>
            </a:r>
            <a:endParaRPr lang="en-AU" sz="4000" b="1" dirty="0"/>
          </a:p>
        </p:txBody>
      </p:sp>
      <p:sp>
        <p:nvSpPr>
          <p:cNvPr id="28675" name="Rectangle 1027"/>
          <p:cNvSpPr>
            <a:spLocks noGrp="1" noChangeArrowheads="1"/>
          </p:cNvSpPr>
          <p:nvPr>
            <p:ph type="subTitle" idx="1"/>
          </p:nvPr>
        </p:nvSpPr>
        <p:spPr>
          <a:xfrm>
            <a:off x="914400" y="3675064"/>
            <a:ext cx="7232650" cy="1668760"/>
          </a:xfrm>
        </p:spPr>
        <p:txBody>
          <a:bodyPr/>
          <a:lstStyle/>
          <a:p>
            <a:pPr algn="ctr"/>
            <a:r>
              <a:rPr lang="en-AU" b="1" dirty="0">
                <a:solidFill>
                  <a:schemeClr val="tx1"/>
                </a:solidFill>
              </a:rPr>
              <a:t>Chapter 6.3</a:t>
            </a:r>
          </a:p>
          <a:p>
            <a:pPr algn="ctr"/>
            <a:r>
              <a:rPr lang="en-AU" b="1" dirty="0" err="1">
                <a:solidFill>
                  <a:schemeClr val="tx1"/>
                </a:solidFill>
              </a:rPr>
              <a:t>IPSec</a:t>
            </a:r>
            <a:endParaRPr lang="en-AU" b="1" dirty="0">
              <a:solidFill>
                <a:schemeClr val="tx1"/>
              </a:solidFill>
            </a:endParaRPr>
          </a:p>
        </p:txBody>
      </p:sp>
    </p:spTree>
    <p:extLst>
      <p:ext uri="{BB962C8B-B14F-4D97-AF65-F5344CB8AC3E}">
        <p14:creationId xmlns:p14="http://schemas.microsoft.com/office/powerpoint/2010/main" val="1339236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6"/>
          <p:cNvSpPr>
            <a:spLocks noGrp="1"/>
          </p:cNvSpPr>
          <p:nvPr>
            <p:ph type="sldNum" sz="quarter" idx="12"/>
          </p:nvPr>
        </p:nvSpPr>
        <p:spPr/>
        <p:txBody>
          <a:bodyPr/>
          <a:lstStyle/>
          <a:p>
            <a:pPr>
              <a:defRPr/>
            </a:pPr>
            <a:fld id="{0F4CE590-877E-4815-BE13-AC53853A7895}" type="slidenum">
              <a:rPr lang="en-US"/>
              <a:pPr>
                <a:defRPr/>
              </a:pPr>
              <a:t>28</a:t>
            </a:fld>
            <a:endParaRPr lang="en-US"/>
          </a:p>
        </p:txBody>
      </p:sp>
      <p:sp>
        <p:nvSpPr>
          <p:cNvPr id="138242" name="Rectangle 2"/>
          <p:cNvSpPr>
            <a:spLocks noGrp="1" noChangeArrowheads="1"/>
          </p:cNvSpPr>
          <p:nvPr>
            <p:ph type="title"/>
          </p:nvPr>
        </p:nvSpPr>
        <p:spPr/>
        <p:txBody>
          <a:bodyPr/>
          <a:lstStyle/>
          <a:p>
            <a:pPr eaLnBrk="1" hangingPunct="1">
              <a:defRPr/>
            </a:pPr>
            <a:r>
              <a:rPr lang="en-US" dirty="0">
                <a:latin typeface="+mn-lt"/>
              </a:rPr>
              <a:t>The IPSec Security Model</a:t>
            </a:r>
          </a:p>
        </p:txBody>
      </p:sp>
      <p:pic>
        <p:nvPicPr>
          <p:cNvPr id="9220" name="Picture 4" descr="j0250306[1]"/>
          <p:cNvPicPr>
            <a:picLocks noGrp="1" noChangeAspect="1" noChangeArrowheads="1"/>
          </p:cNvPicPr>
          <p:nvPr>
            <p:ph sz="half" idx="1"/>
          </p:nvPr>
        </p:nvPicPr>
        <p:blipFill>
          <a:blip r:embed="rId2" cstate="print"/>
          <a:srcRect/>
          <a:stretch>
            <a:fillRect/>
          </a:stretch>
        </p:blipFill>
        <p:spPr>
          <a:xfrm>
            <a:off x="1066800" y="2362200"/>
            <a:ext cx="838200" cy="879475"/>
          </a:xfrm>
          <a:noFill/>
        </p:spPr>
      </p:pic>
      <p:pic>
        <p:nvPicPr>
          <p:cNvPr id="9221" name="Picture 6" descr="j0223530[1]"/>
          <p:cNvPicPr>
            <a:picLocks noGrp="1" noChangeAspect="1" noChangeArrowheads="1"/>
          </p:cNvPicPr>
          <p:nvPr>
            <p:ph sz="half" idx="2"/>
          </p:nvPr>
        </p:nvPicPr>
        <p:blipFill>
          <a:blip r:embed="rId3" cstate="print"/>
          <a:srcRect/>
          <a:stretch>
            <a:fillRect/>
          </a:stretch>
        </p:blipFill>
        <p:spPr>
          <a:xfrm>
            <a:off x="2590800" y="3657600"/>
            <a:ext cx="1143000" cy="446088"/>
          </a:xfrm>
          <a:noFill/>
        </p:spPr>
      </p:pic>
      <p:pic>
        <p:nvPicPr>
          <p:cNvPr id="9222" name="Picture 8" descr="j0223530[1]"/>
          <p:cNvPicPr>
            <a:picLocks noChangeAspect="1" noChangeArrowheads="1"/>
          </p:cNvPicPr>
          <p:nvPr/>
        </p:nvPicPr>
        <p:blipFill>
          <a:blip r:embed="rId3" cstate="print"/>
          <a:srcRect/>
          <a:stretch>
            <a:fillRect/>
          </a:stretch>
        </p:blipFill>
        <p:spPr bwMode="auto">
          <a:xfrm>
            <a:off x="5334000" y="3657600"/>
            <a:ext cx="1143000" cy="446088"/>
          </a:xfrm>
          <a:prstGeom prst="rect">
            <a:avLst/>
          </a:prstGeom>
          <a:noFill/>
          <a:ln w="9525">
            <a:noFill/>
            <a:miter lim="800000"/>
            <a:headEnd/>
            <a:tailEnd/>
          </a:ln>
        </p:spPr>
      </p:pic>
      <p:pic>
        <p:nvPicPr>
          <p:cNvPr id="9223" name="Picture 9" descr="j0250306[1]"/>
          <p:cNvPicPr>
            <a:picLocks noChangeAspect="1" noChangeArrowheads="1"/>
          </p:cNvPicPr>
          <p:nvPr/>
        </p:nvPicPr>
        <p:blipFill>
          <a:blip r:embed="rId2" cstate="print"/>
          <a:srcRect/>
          <a:stretch>
            <a:fillRect/>
          </a:stretch>
        </p:blipFill>
        <p:spPr bwMode="auto">
          <a:xfrm>
            <a:off x="7391400" y="2286000"/>
            <a:ext cx="838200" cy="879475"/>
          </a:xfrm>
          <a:prstGeom prst="rect">
            <a:avLst/>
          </a:prstGeom>
          <a:noFill/>
          <a:ln w="9525">
            <a:noFill/>
            <a:miter lim="800000"/>
            <a:headEnd/>
            <a:tailEnd/>
          </a:ln>
        </p:spPr>
      </p:pic>
      <p:cxnSp>
        <p:nvCxnSpPr>
          <p:cNvPr id="9224" name="AutoShape 10"/>
          <p:cNvCxnSpPr>
            <a:cxnSpLocks noChangeShapeType="1"/>
          </p:cNvCxnSpPr>
          <p:nvPr/>
        </p:nvCxnSpPr>
        <p:spPr bwMode="auto">
          <a:xfrm rot="16200000" flipH="1">
            <a:off x="1718468" y="3009107"/>
            <a:ext cx="639763" cy="1104900"/>
          </a:xfrm>
          <a:prstGeom prst="bentConnector2">
            <a:avLst/>
          </a:prstGeom>
          <a:noFill/>
          <a:ln w="19050">
            <a:solidFill>
              <a:srgbClr val="FF9900"/>
            </a:solidFill>
            <a:miter lim="800000"/>
            <a:headEnd type="stealth" w="med" len="med"/>
            <a:tailEnd type="stealth" w="med" len="med"/>
          </a:ln>
        </p:spPr>
      </p:cxnSp>
      <p:cxnSp>
        <p:nvCxnSpPr>
          <p:cNvPr id="9225" name="AutoShape 12"/>
          <p:cNvCxnSpPr>
            <a:cxnSpLocks noChangeShapeType="1"/>
          </p:cNvCxnSpPr>
          <p:nvPr/>
        </p:nvCxnSpPr>
        <p:spPr bwMode="auto">
          <a:xfrm>
            <a:off x="3733800" y="3881438"/>
            <a:ext cx="1600200" cy="0"/>
          </a:xfrm>
          <a:prstGeom prst="straightConnector1">
            <a:avLst/>
          </a:prstGeom>
          <a:noFill/>
          <a:ln w="19050">
            <a:solidFill>
              <a:srgbClr val="FF9900"/>
            </a:solidFill>
            <a:round/>
            <a:headEnd type="stealth" w="med" len="med"/>
            <a:tailEnd type="stealth" w="med" len="med"/>
          </a:ln>
        </p:spPr>
      </p:cxnSp>
      <p:cxnSp>
        <p:nvCxnSpPr>
          <p:cNvPr id="9226" name="AutoShape 13"/>
          <p:cNvCxnSpPr>
            <a:cxnSpLocks noChangeShapeType="1"/>
          </p:cNvCxnSpPr>
          <p:nvPr/>
        </p:nvCxnSpPr>
        <p:spPr bwMode="auto">
          <a:xfrm rot="10800000" flipV="1">
            <a:off x="6400800" y="3048000"/>
            <a:ext cx="1295400" cy="838200"/>
          </a:xfrm>
          <a:prstGeom prst="bentConnector3">
            <a:avLst>
              <a:gd name="adj1" fmla="val -245"/>
            </a:avLst>
          </a:prstGeom>
          <a:noFill/>
          <a:ln w="19050">
            <a:solidFill>
              <a:srgbClr val="FF9900"/>
            </a:solidFill>
            <a:miter lim="800000"/>
            <a:headEnd type="stealth" w="med" len="med"/>
            <a:tailEnd type="stealth" w="med" len="med"/>
          </a:ln>
        </p:spPr>
      </p:cxnSp>
      <p:sp>
        <p:nvSpPr>
          <p:cNvPr id="9227" name="Text Box 14"/>
          <p:cNvSpPr txBox="1">
            <a:spLocks noChangeArrowheads="1"/>
          </p:cNvSpPr>
          <p:nvPr/>
        </p:nvSpPr>
        <p:spPr bwMode="auto">
          <a:xfrm>
            <a:off x="3962400" y="2286000"/>
            <a:ext cx="1200970" cy="461665"/>
          </a:xfrm>
          <a:prstGeom prst="rect">
            <a:avLst/>
          </a:prstGeom>
          <a:noFill/>
          <a:ln w="9525">
            <a:noFill/>
            <a:miter lim="800000"/>
            <a:headEnd/>
            <a:tailEnd/>
          </a:ln>
        </p:spPr>
        <p:txBody>
          <a:bodyPr wrap="none">
            <a:spAutoFit/>
          </a:bodyPr>
          <a:lstStyle/>
          <a:p>
            <a:pPr algn="l"/>
            <a:r>
              <a:rPr lang="en-US">
                <a:solidFill>
                  <a:srgbClr val="66FF33"/>
                </a:solidFill>
                <a:latin typeface="Comic Sans MS" pitchFamily="66" charset="0"/>
              </a:rPr>
              <a:t>Secure</a:t>
            </a:r>
          </a:p>
        </p:txBody>
      </p:sp>
      <p:sp>
        <p:nvSpPr>
          <p:cNvPr id="9228" name="Line 16"/>
          <p:cNvSpPr>
            <a:spLocks noChangeShapeType="1"/>
          </p:cNvSpPr>
          <p:nvPr/>
        </p:nvSpPr>
        <p:spPr bwMode="auto">
          <a:xfrm flipH="1">
            <a:off x="1905000" y="2590800"/>
            <a:ext cx="2133600" cy="228600"/>
          </a:xfrm>
          <a:prstGeom prst="line">
            <a:avLst/>
          </a:prstGeom>
          <a:noFill/>
          <a:ln w="9525">
            <a:solidFill>
              <a:schemeClr val="tx1"/>
            </a:solidFill>
            <a:round/>
            <a:headEnd/>
            <a:tailEnd type="triangle" w="med" len="med"/>
          </a:ln>
        </p:spPr>
        <p:txBody>
          <a:bodyPr/>
          <a:lstStyle/>
          <a:p>
            <a:endParaRPr lang="en-AU">
              <a:latin typeface="Comic Sans MS" pitchFamily="66" charset="0"/>
            </a:endParaRPr>
          </a:p>
        </p:txBody>
      </p:sp>
      <p:sp>
        <p:nvSpPr>
          <p:cNvPr id="9229" name="Line 17"/>
          <p:cNvSpPr>
            <a:spLocks noChangeShapeType="1"/>
          </p:cNvSpPr>
          <p:nvPr/>
        </p:nvSpPr>
        <p:spPr bwMode="auto">
          <a:xfrm flipH="1">
            <a:off x="3352800" y="2667000"/>
            <a:ext cx="990600" cy="990600"/>
          </a:xfrm>
          <a:prstGeom prst="line">
            <a:avLst/>
          </a:prstGeom>
          <a:noFill/>
          <a:ln w="9525">
            <a:solidFill>
              <a:schemeClr val="tx1"/>
            </a:solidFill>
            <a:round/>
            <a:headEnd/>
            <a:tailEnd type="triangle" w="med" len="med"/>
          </a:ln>
        </p:spPr>
        <p:txBody>
          <a:bodyPr/>
          <a:lstStyle/>
          <a:p>
            <a:endParaRPr lang="en-AU">
              <a:latin typeface="Comic Sans MS" pitchFamily="66" charset="0"/>
            </a:endParaRPr>
          </a:p>
        </p:txBody>
      </p:sp>
      <p:sp>
        <p:nvSpPr>
          <p:cNvPr id="9230" name="Line 18"/>
          <p:cNvSpPr>
            <a:spLocks noChangeShapeType="1"/>
          </p:cNvSpPr>
          <p:nvPr/>
        </p:nvSpPr>
        <p:spPr bwMode="auto">
          <a:xfrm>
            <a:off x="4572000" y="2667000"/>
            <a:ext cx="1219200" cy="990600"/>
          </a:xfrm>
          <a:prstGeom prst="line">
            <a:avLst/>
          </a:prstGeom>
          <a:noFill/>
          <a:ln w="9525">
            <a:solidFill>
              <a:schemeClr val="tx1"/>
            </a:solidFill>
            <a:round/>
            <a:headEnd/>
            <a:tailEnd type="triangle" w="med" len="med"/>
          </a:ln>
        </p:spPr>
        <p:txBody>
          <a:bodyPr/>
          <a:lstStyle/>
          <a:p>
            <a:endParaRPr lang="en-AU">
              <a:latin typeface="Comic Sans MS" pitchFamily="66" charset="0"/>
            </a:endParaRPr>
          </a:p>
        </p:txBody>
      </p:sp>
      <p:sp>
        <p:nvSpPr>
          <p:cNvPr id="9231" name="Line 19"/>
          <p:cNvSpPr>
            <a:spLocks noChangeShapeType="1"/>
          </p:cNvSpPr>
          <p:nvPr/>
        </p:nvSpPr>
        <p:spPr bwMode="auto">
          <a:xfrm>
            <a:off x="4953000" y="2590800"/>
            <a:ext cx="2514600" cy="228600"/>
          </a:xfrm>
          <a:prstGeom prst="line">
            <a:avLst/>
          </a:prstGeom>
          <a:noFill/>
          <a:ln w="9525">
            <a:solidFill>
              <a:schemeClr val="tx1"/>
            </a:solidFill>
            <a:round/>
            <a:headEnd/>
            <a:tailEnd type="triangle" w="med" len="med"/>
          </a:ln>
        </p:spPr>
        <p:txBody>
          <a:bodyPr/>
          <a:lstStyle/>
          <a:p>
            <a:endParaRPr lang="en-AU">
              <a:latin typeface="Comic Sans MS" pitchFamily="66" charset="0"/>
            </a:endParaRPr>
          </a:p>
        </p:txBody>
      </p:sp>
      <p:sp>
        <p:nvSpPr>
          <p:cNvPr id="9232" name="Text Box 20"/>
          <p:cNvSpPr txBox="1">
            <a:spLocks noChangeArrowheads="1"/>
          </p:cNvSpPr>
          <p:nvPr/>
        </p:nvSpPr>
        <p:spPr bwMode="auto">
          <a:xfrm>
            <a:off x="3886200" y="4419600"/>
            <a:ext cx="1467068" cy="461665"/>
          </a:xfrm>
          <a:prstGeom prst="rect">
            <a:avLst/>
          </a:prstGeom>
          <a:noFill/>
          <a:ln w="9525">
            <a:noFill/>
            <a:miter lim="800000"/>
            <a:headEnd/>
            <a:tailEnd/>
          </a:ln>
        </p:spPr>
        <p:txBody>
          <a:bodyPr wrap="none">
            <a:spAutoFit/>
          </a:bodyPr>
          <a:lstStyle/>
          <a:p>
            <a:pPr algn="l"/>
            <a:r>
              <a:rPr lang="en-US">
                <a:solidFill>
                  <a:srgbClr val="FF0000"/>
                </a:solidFill>
                <a:latin typeface="Comic Sans MS" pitchFamily="66" charset="0"/>
              </a:rPr>
              <a:t>Insecure</a:t>
            </a:r>
          </a:p>
        </p:txBody>
      </p:sp>
      <p:cxnSp>
        <p:nvCxnSpPr>
          <p:cNvPr id="9233" name="AutoShape 24"/>
          <p:cNvCxnSpPr>
            <a:cxnSpLocks noChangeShapeType="1"/>
            <a:stCxn id="9232" idx="1"/>
          </p:cNvCxnSpPr>
          <p:nvPr/>
        </p:nvCxnSpPr>
        <p:spPr bwMode="auto">
          <a:xfrm flipH="1" flipV="1">
            <a:off x="1905000" y="3886200"/>
            <a:ext cx="1981200" cy="764233"/>
          </a:xfrm>
          <a:prstGeom prst="straightConnector1">
            <a:avLst/>
          </a:prstGeom>
          <a:noFill/>
          <a:ln w="9525">
            <a:solidFill>
              <a:schemeClr val="tx1"/>
            </a:solidFill>
            <a:round/>
            <a:headEnd/>
            <a:tailEnd type="triangle" w="med" len="med"/>
          </a:ln>
        </p:spPr>
      </p:cxnSp>
      <p:cxnSp>
        <p:nvCxnSpPr>
          <p:cNvPr id="9234" name="AutoShape 25"/>
          <p:cNvCxnSpPr>
            <a:cxnSpLocks noChangeShapeType="1"/>
            <a:stCxn id="9232" idx="0"/>
          </p:cNvCxnSpPr>
          <p:nvPr/>
        </p:nvCxnSpPr>
        <p:spPr bwMode="auto">
          <a:xfrm flipH="1" flipV="1">
            <a:off x="4572000" y="3886200"/>
            <a:ext cx="47734" cy="533400"/>
          </a:xfrm>
          <a:prstGeom prst="straightConnector1">
            <a:avLst/>
          </a:prstGeom>
          <a:noFill/>
          <a:ln w="9525">
            <a:solidFill>
              <a:schemeClr val="tx1"/>
            </a:solidFill>
            <a:round/>
            <a:headEnd/>
            <a:tailEnd type="triangle" w="med" len="med"/>
          </a:ln>
        </p:spPr>
      </p:cxnSp>
      <p:cxnSp>
        <p:nvCxnSpPr>
          <p:cNvPr id="9235" name="AutoShape 26"/>
          <p:cNvCxnSpPr>
            <a:cxnSpLocks noChangeShapeType="1"/>
            <a:stCxn id="9232" idx="3"/>
          </p:cNvCxnSpPr>
          <p:nvPr/>
        </p:nvCxnSpPr>
        <p:spPr bwMode="auto">
          <a:xfrm flipV="1">
            <a:off x="5353268" y="3886200"/>
            <a:ext cx="1809532" cy="764233"/>
          </a:xfrm>
          <a:prstGeom prst="straightConnector1">
            <a:avLst/>
          </a:prstGeom>
          <a:noFill/>
          <a:ln w="9525">
            <a:solidFill>
              <a:schemeClr val="tx1"/>
            </a:solidFill>
            <a:round/>
            <a:headEnd/>
            <a:tailEnd type="triangle" w="med" len="med"/>
          </a:ln>
        </p:spPr>
      </p:cxnSp>
    </p:spTree>
    <p:extLst>
      <p:ext uri="{BB962C8B-B14F-4D97-AF65-F5344CB8AC3E}">
        <p14:creationId xmlns:p14="http://schemas.microsoft.com/office/powerpoint/2010/main" val="4110022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pPr>
              <a:defRPr/>
            </a:pPr>
            <a:fld id="{1DD87346-4A83-4188-AD95-C81D4D895B17}" type="slidenum">
              <a:rPr lang="en-US"/>
              <a:pPr>
                <a:defRPr/>
              </a:pPr>
              <a:t>29</a:t>
            </a:fld>
            <a:endParaRPr lang="en-US"/>
          </a:p>
        </p:txBody>
      </p:sp>
      <p:sp>
        <p:nvSpPr>
          <p:cNvPr id="143362" name="Rectangle 2"/>
          <p:cNvSpPr>
            <a:spLocks noGrp="1" noChangeArrowheads="1"/>
          </p:cNvSpPr>
          <p:nvPr>
            <p:ph type="title"/>
          </p:nvPr>
        </p:nvSpPr>
        <p:spPr/>
        <p:txBody>
          <a:bodyPr/>
          <a:lstStyle/>
          <a:p>
            <a:pPr eaLnBrk="1" hangingPunct="1">
              <a:defRPr/>
            </a:pPr>
            <a:r>
              <a:rPr lang="en-US" dirty="0">
                <a:latin typeface="+mn-lt"/>
              </a:rPr>
              <a:t>IPSec Architecture</a:t>
            </a:r>
          </a:p>
        </p:txBody>
      </p:sp>
      <p:sp>
        <p:nvSpPr>
          <p:cNvPr id="10244" name="Rectangle 4"/>
          <p:cNvSpPr>
            <a:spLocks noChangeArrowheads="1"/>
          </p:cNvSpPr>
          <p:nvPr/>
        </p:nvSpPr>
        <p:spPr bwMode="auto">
          <a:xfrm>
            <a:off x="1295400" y="2743200"/>
            <a:ext cx="1676400" cy="533400"/>
          </a:xfrm>
          <a:prstGeom prst="rect">
            <a:avLst/>
          </a:prstGeom>
          <a:solidFill>
            <a:srgbClr val="9999FF"/>
          </a:solidFill>
          <a:ln w="9525">
            <a:solidFill>
              <a:schemeClr val="tx1"/>
            </a:solidFill>
            <a:miter lim="800000"/>
            <a:headEnd/>
            <a:tailEnd/>
          </a:ln>
        </p:spPr>
        <p:txBody>
          <a:bodyPr wrap="none" anchor="ctr"/>
          <a:lstStyle/>
          <a:p>
            <a:r>
              <a:rPr lang="en-US" sz="1800">
                <a:solidFill>
                  <a:srgbClr val="000000"/>
                </a:solidFill>
              </a:rPr>
              <a:t>ESP</a:t>
            </a:r>
          </a:p>
        </p:txBody>
      </p:sp>
      <p:sp>
        <p:nvSpPr>
          <p:cNvPr id="10245" name="Rectangle 6"/>
          <p:cNvSpPr>
            <a:spLocks noChangeArrowheads="1"/>
          </p:cNvSpPr>
          <p:nvPr/>
        </p:nvSpPr>
        <p:spPr bwMode="auto">
          <a:xfrm>
            <a:off x="5943600" y="2743200"/>
            <a:ext cx="1676400" cy="533400"/>
          </a:xfrm>
          <a:prstGeom prst="rect">
            <a:avLst/>
          </a:prstGeom>
          <a:solidFill>
            <a:srgbClr val="9999FF"/>
          </a:solidFill>
          <a:ln w="9525">
            <a:solidFill>
              <a:schemeClr val="tx1"/>
            </a:solidFill>
            <a:miter lim="800000"/>
            <a:headEnd/>
            <a:tailEnd/>
          </a:ln>
        </p:spPr>
        <p:txBody>
          <a:bodyPr wrap="none" anchor="ctr"/>
          <a:lstStyle/>
          <a:p>
            <a:r>
              <a:rPr lang="en-US" sz="1800">
                <a:solidFill>
                  <a:srgbClr val="000000"/>
                </a:solidFill>
              </a:rPr>
              <a:t>AH</a:t>
            </a:r>
          </a:p>
        </p:txBody>
      </p:sp>
      <p:sp>
        <p:nvSpPr>
          <p:cNvPr id="10246" name="Rectangle 7"/>
          <p:cNvSpPr>
            <a:spLocks noChangeArrowheads="1"/>
          </p:cNvSpPr>
          <p:nvPr/>
        </p:nvSpPr>
        <p:spPr bwMode="auto">
          <a:xfrm>
            <a:off x="3657600" y="5105400"/>
            <a:ext cx="1524000" cy="609600"/>
          </a:xfrm>
          <a:prstGeom prst="rect">
            <a:avLst/>
          </a:prstGeom>
          <a:solidFill>
            <a:srgbClr val="9999FF"/>
          </a:solidFill>
          <a:ln w="9525">
            <a:solidFill>
              <a:schemeClr val="tx1"/>
            </a:solidFill>
            <a:miter lim="800000"/>
            <a:headEnd/>
            <a:tailEnd/>
          </a:ln>
        </p:spPr>
        <p:txBody>
          <a:bodyPr wrap="none" anchor="ctr"/>
          <a:lstStyle/>
          <a:p>
            <a:r>
              <a:rPr lang="en-US" sz="1800">
                <a:solidFill>
                  <a:srgbClr val="000000"/>
                </a:solidFill>
              </a:rPr>
              <a:t>IKE</a:t>
            </a:r>
          </a:p>
        </p:txBody>
      </p:sp>
      <p:sp>
        <p:nvSpPr>
          <p:cNvPr id="10247" name="Rectangle 9"/>
          <p:cNvSpPr>
            <a:spLocks noChangeArrowheads="1"/>
          </p:cNvSpPr>
          <p:nvPr/>
        </p:nvSpPr>
        <p:spPr bwMode="auto">
          <a:xfrm>
            <a:off x="3276600" y="3733800"/>
            <a:ext cx="2286000" cy="609600"/>
          </a:xfrm>
          <a:prstGeom prst="rect">
            <a:avLst/>
          </a:prstGeom>
          <a:solidFill>
            <a:srgbClr val="FFFF99"/>
          </a:solidFill>
          <a:ln w="9525">
            <a:solidFill>
              <a:srgbClr val="FFFF99"/>
            </a:solidFill>
            <a:miter lim="800000"/>
            <a:headEnd/>
            <a:tailEnd/>
          </a:ln>
        </p:spPr>
        <p:txBody>
          <a:bodyPr wrap="none" anchor="ctr"/>
          <a:lstStyle/>
          <a:p>
            <a:r>
              <a:rPr lang="en-US" sz="1800">
                <a:solidFill>
                  <a:srgbClr val="000000"/>
                </a:solidFill>
              </a:rPr>
              <a:t>IPSec Security Policy</a:t>
            </a:r>
          </a:p>
        </p:txBody>
      </p:sp>
      <p:cxnSp>
        <p:nvCxnSpPr>
          <p:cNvPr id="10248" name="AutoShape 10"/>
          <p:cNvCxnSpPr>
            <a:cxnSpLocks noChangeShapeType="1"/>
            <a:stCxn id="10247" idx="0"/>
            <a:endCxn id="10244" idx="3"/>
          </p:cNvCxnSpPr>
          <p:nvPr/>
        </p:nvCxnSpPr>
        <p:spPr bwMode="auto">
          <a:xfrm flipH="1" flipV="1">
            <a:off x="2971800" y="3009900"/>
            <a:ext cx="1447800" cy="723900"/>
          </a:xfrm>
          <a:prstGeom prst="straightConnector1">
            <a:avLst/>
          </a:prstGeom>
          <a:noFill/>
          <a:ln w="22225">
            <a:solidFill>
              <a:srgbClr val="FF9900"/>
            </a:solidFill>
            <a:round/>
            <a:headEnd/>
            <a:tailEnd type="triangle" w="med" len="med"/>
          </a:ln>
        </p:spPr>
      </p:cxnSp>
      <p:cxnSp>
        <p:nvCxnSpPr>
          <p:cNvPr id="10249" name="AutoShape 11"/>
          <p:cNvCxnSpPr>
            <a:cxnSpLocks noChangeShapeType="1"/>
            <a:stCxn id="10247" idx="0"/>
            <a:endCxn id="10245" idx="1"/>
          </p:cNvCxnSpPr>
          <p:nvPr/>
        </p:nvCxnSpPr>
        <p:spPr bwMode="auto">
          <a:xfrm flipV="1">
            <a:off x="4419600" y="3009900"/>
            <a:ext cx="1524000" cy="723900"/>
          </a:xfrm>
          <a:prstGeom prst="straightConnector1">
            <a:avLst/>
          </a:prstGeom>
          <a:noFill/>
          <a:ln w="22225">
            <a:solidFill>
              <a:srgbClr val="FF9900"/>
            </a:solidFill>
            <a:round/>
            <a:headEnd/>
            <a:tailEnd type="triangle" w="med" len="med"/>
          </a:ln>
        </p:spPr>
      </p:cxnSp>
      <p:cxnSp>
        <p:nvCxnSpPr>
          <p:cNvPr id="10250" name="AutoShape 12"/>
          <p:cNvCxnSpPr>
            <a:cxnSpLocks noChangeShapeType="1"/>
            <a:stCxn id="10247" idx="2"/>
            <a:endCxn id="10246" idx="0"/>
          </p:cNvCxnSpPr>
          <p:nvPr/>
        </p:nvCxnSpPr>
        <p:spPr bwMode="auto">
          <a:xfrm>
            <a:off x="4419600" y="4343400"/>
            <a:ext cx="0" cy="762000"/>
          </a:xfrm>
          <a:prstGeom prst="straightConnector1">
            <a:avLst/>
          </a:prstGeom>
          <a:noFill/>
          <a:ln w="22225">
            <a:solidFill>
              <a:srgbClr val="FF9900"/>
            </a:solidFill>
            <a:round/>
            <a:headEnd/>
            <a:tailEnd type="triangle" w="med" len="med"/>
          </a:ln>
        </p:spPr>
      </p:cxnSp>
      <p:sp>
        <p:nvSpPr>
          <p:cNvPr id="10251" name="Text Box 13"/>
          <p:cNvSpPr txBox="1">
            <a:spLocks noChangeArrowheads="1"/>
          </p:cNvSpPr>
          <p:nvPr/>
        </p:nvSpPr>
        <p:spPr bwMode="auto">
          <a:xfrm>
            <a:off x="838200" y="3352800"/>
            <a:ext cx="2287421" cy="646331"/>
          </a:xfrm>
          <a:prstGeom prst="rect">
            <a:avLst/>
          </a:prstGeom>
          <a:noFill/>
          <a:ln w="9525">
            <a:noFill/>
            <a:miter lim="800000"/>
            <a:headEnd/>
            <a:tailEnd/>
          </a:ln>
        </p:spPr>
        <p:txBody>
          <a:bodyPr wrap="none">
            <a:spAutoFit/>
          </a:bodyPr>
          <a:lstStyle/>
          <a:p>
            <a:pPr algn="l"/>
            <a:r>
              <a:rPr lang="en-US" sz="1800" dirty="0"/>
              <a:t>Encapsulating Security</a:t>
            </a:r>
          </a:p>
          <a:p>
            <a:pPr algn="l"/>
            <a:r>
              <a:rPr lang="en-US" sz="1800" dirty="0"/>
              <a:t>Payload</a:t>
            </a:r>
          </a:p>
        </p:txBody>
      </p:sp>
      <p:sp>
        <p:nvSpPr>
          <p:cNvPr id="10252" name="Text Box 15"/>
          <p:cNvSpPr txBox="1">
            <a:spLocks noChangeArrowheads="1"/>
          </p:cNvSpPr>
          <p:nvPr/>
        </p:nvSpPr>
        <p:spPr bwMode="auto">
          <a:xfrm>
            <a:off x="5943600" y="3429000"/>
            <a:ext cx="2321726" cy="369332"/>
          </a:xfrm>
          <a:prstGeom prst="rect">
            <a:avLst/>
          </a:prstGeom>
          <a:noFill/>
          <a:ln w="9525">
            <a:noFill/>
            <a:miter lim="800000"/>
            <a:headEnd/>
            <a:tailEnd/>
          </a:ln>
        </p:spPr>
        <p:txBody>
          <a:bodyPr wrap="none">
            <a:spAutoFit/>
          </a:bodyPr>
          <a:lstStyle/>
          <a:p>
            <a:pPr algn="l"/>
            <a:r>
              <a:rPr lang="en-US" sz="1800"/>
              <a:t>Authentication Header</a:t>
            </a:r>
          </a:p>
        </p:txBody>
      </p:sp>
      <p:sp>
        <p:nvSpPr>
          <p:cNvPr id="10253" name="Text Box 16"/>
          <p:cNvSpPr txBox="1">
            <a:spLocks noChangeArrowheads="1"/>
          </p:cNvSpPr>
          <p:nvPr/>
        </p:nvSpPr>
        <p:spPr bwMode="auto">
          <a:xfrm>
            <a:off x="3108325" y="5822950"/>
            <a:ext cx="2668359" cy="369332"/>
          </a:xfrm>
          <a:prstGeom prst="rect">
            <a:avLst/>
          </a:prstGeom>
          <a:noFill/>
          <a:ln w="9525">
            <a:noFill/>
            <a:miter lim="800000"/>
            <a:headEnd/>
            <a:tailEnd/>
          </a:ln>
        </p:spPr>
        <p:txBody>
          <a:bodyPr wrap="none">
            <a:spAutoFit/>
          </a:bodyPr>
          <a:lstStyle/>
          <a:p>
            <a:pPr algn="l"/>
            <a:r>
              <a:rPr lang="en-US" sz="1800"/>
              <a:t>The Internet Key Exchange</a:t>
            </a:r>
          </a:p>
        </p:txBody>
      </p:sp>
    </p:spTree>
    <p:extLst>
      <p:ext uri="{BB962C8B-B14F-4D97-AF65-F5344CB8AC3E}">
        <p14:creationId xmlns:p14="http://schemas.microsoft.com/office/powerpoint/2010/main" val="378139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5" descr="image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0906" y="609451"/>
            <a:ext cx="7973094" cy="5723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Lst>
        </p:spPr>
      </p:pic>
      <p:sp>
        <p:nvSpPr>
          <p:cNvPr id="15364" name="Rectangle 6"/>
          <p:cNvSpPr>
            <a:spLocks/>
          </p:cNvSpPr>
          <p:nvPr/>
        </p:nvSpPr>
        <p:spPr bwMode="auto">
          <a:xfrm>
            <a:off x="3885531" y="837159"/>
            <a:ext cx="3200176" cy="686470"/>
          </a:xfrm>
          <a:prstGeom prst="rect">
            <a:avLst/>
          </a:prstGeom>
          <a:solidFill>
            <a:srgbClr val="FFFFFF"/>
          </a:solidFill>
          <a:ln>
            <a:noFill/>
          </a:ln>
          <a:extLst>
            <a:ext uri="{91240B29-F687-4f45-9708-019B960494DF}">
              <a14:hiddenLine xmlns:a14="http://schemas.microsoft.com/office/drawing/2010/main" xmlns="" w="12700" cap="sq">
                <a:solidFill>
                  <a:srgbClr val="000000"/>
                </a:solidFill>
                <a:miter lim="0"/>
                <a:headEnd/>
                <a:tailEnd/>
              </a14:hiddenLine>
            </a:ext>
          </a:extLst>
        </p:spPr>
        <p:txBody>
          <a:bodyPr lIns="50798" tIns="50798" rIns="50798" bIns="50798" anchor="ctr"/>
          <a:lstStyle/>
          <a:p>
            <a:endParaRPr lang="en-AU"/>
          </a:p>
        </p:txBody>
      </p:sp>
    </p:spTree>
    <p:extLst>
      <p:ext uri="{BB962C8B-B14F-4D97-AF65-F5344CB8AC3E}">
        <p14:creationId xmlns:p14="http://schemas.microsoft.com/office/powerpoint/2010/main" val="277486375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EC052C2-6EDF-4820-9528-AF8097DBA4EB}" type="slidenum">
              <a:rPr lang="en-US"/>
              <a:pPr>
                <a:defRPr/>
              </a:pPr>
              <a:t>30</a:t>
            </a:fld>
            <a:endParaRPr lang="en-US"/>
          </a:p>
        </p:txBody>
      </p:sp>
      <p:sp>
        <p:nvSpPr>
          <p:cNvPr id="187394" name="Rectangle 2"/>
          <p:cNvSpPr>
            <a:spLocks noGrp="1" noChangeArrowheads="1"/>
          </p:cNvSpPr>
          <p:nvPr>
            <p:ph type="title"/>
          </p:nvPr>
        </p:nvSpPr>
        <p:spPr/>
        <p:txBody>
          <a:bodyPr/>
          <a:lstStyle/>
          <a:p>
            <a:pPr eaLnBrk="1" hangingPunct="1">
              <a:defRPr/>
            </a:pPr>
            <a:r>
              <a:rPr lang="en-US">
                <a:latin typeface="+mn-lt"/>
              </a:rPr>
              <a:t>IPSec Architecture</a:t>
            </a:r>
          </a:p>
        </p:txBody>
      </p:sp>
      <p:sp>
        <p:nvSpPr>
          <p:cNvPr id="11268" name="Text Box 4"/>
          <p:cNvSpPr>
            <a:spLocks noGrp="1" noChangeArrowheads="1"/>
          </p:cNvSpPr>
          <p:nvPr>
            <p:ph type="body" idx="1"/>
          </p:nvPr>
        </p:nvSpPr>
        <p:spPr>
          <a:xfrm>
            <a:off x="1066800" y="1905000"/>
            <a:ext cx="7543800" cy="4114800"/>
          </a:xfrm>
          <a:noFill/>
        </p:spPr>
        <p:txBody>
          <a:bodyPr/>
          <a:lstStyle/>
          <a:p>
            <a:pPr eaLnBrk="1" hangingPunct="1"/>
            <a:r>
              <a:rPr lang="en-US">
                <a:effectLst/>
              </a:rPr>
              <a:t>IPSec provides security in three situations:</a:t>
            </a:r>
          </a:p>
          <a:p>
            <a:pPr lvl="1" eaLnBrk="1" hangingPunct="1"/>
            <a:r>
              <a:rPr lang="en-US">
                <a:effectLst/>
              </a:rPr>
              <a:t> Host-to-host, host-to-gateway and gateway-to-gateway</a:t>
            </a:r>
          </a:p>
          <a:p>
            <a:pPr eaLnBrk="1" hangingPunct="1"/>
            <a:r>
              <a:rPr lang="en-US">
                <a:effectLst/>
              </a:rPr>
              <a:t>IPSec operates in two modes:</a:t>
            </a:r>
          </a:p>
          <a:p>
            <a:pPr lvl="1" eaLnBrk="1" hangingPunct="1"/>
            <a:r>
              <a:rPr lang="en-US" i="1">
                <a:effectLst/>
              </a:rPr>
              <a:t>Transport mode</a:t>
            </a:r>
            <a:r>
              <a:rPr lang="en-US">
                <a:effectLst/>
              </a:rPr>
              <a:t> (for end-to-end)</a:t>
            </a:r>
          </a:p>
          <a:p>
            <a:pPr lvl="1" eaLnBrk="1" hangingPunct="1"/>
            <a:r>
              <a:rPr lang="en-US" i="1">
                <a:effectLst/>
              </a:rPr>
              <a:t>Tunnel mode</a:t>
            </a:r>
            <a:r>
              <a:rPr lang="en-US">
                <a:effectLst/>
              </a:rPr>
              <a:t> (for VPN)</a:t>
            </a:r>
          </a:p>
        </p:txBody>
      </p:sp>
    </p:spTree>
    <p:extLst>
      <p:ext uri="{BB962C8B-B14F-4D97-AF65-F5344CB8AC3E}">
        <p14:creationId xmlns:p14="http://schemas.microsoft.com/office/powerpoint/2010/main" val="4061597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6"/>
          <p:cNvSpPr>
            <a:spLocks noGrp="1"/>
          </p:cNvSpPr>
          <p:nvPr>
            <p:ph type="sldNum" sz="quarter" idx="12"/>
          </p:nvPr>
        </p:nvSpPr>
        <p:spPr/>
        <p:txBody>
          <a:bodyPr/>
          <a:lstStyle/>
          <a:p>
            <a:pPr>
              <a:defRPr/>
            </a:pPr>
            <a:fld id="{081FA4CB-078A-477F-8E2F-FDC6A69377A1}" type="slidenum">
              <a:rPr lang="en-US"/>
              <a:pPr>
                <a:defRPr/>
              </a:pPr>
              <a:t>31</a:t>
            </a:fld>
            <a:endParaRPr lang="en-US"/>
          </a:p>
        </p:txBody>
      </p:sp>
      <p:sp>
        <p:nvSpPr>
          <p:cNvPr id="188418" name="Rectangle 2"/>
          <p:cNvSpPr>
            <a:spLocks noGrp="1" noChangeArrowheads="1"/>
          </p:cNvSpPr>
          <p:nvPr>
            <p:ph type="title"/>
          </p:nvPr>
        </p:nvSpPr>
        <p:spPr/>
        <p:txBody>
          <a:bodyPr/>
          <a:lstStyle/>
          <a:p>
            <a:pPr eaLnBrk="1" hangingPunct="1">
              <a:defRPr/>
            </a:pPr>
            <a:r>
              <a:rPr lang="en-US">
                <a:latin typeface="+mn-lt"/>
              </a:rPr>
              <a:t>IPsec Architecture</a:t>
            </a:r>
          </a:p>
        </p:txBody>
      </p:sp>
      <p:pic>
        <p:nvPicPr>
          <p:cNvPr id="12292" name="Picture 3" descr="j0250306[1]"/>
          <p:cNvPicPr>
            <a:picLocks noGrp="1" noChangeAspect="1" noChangeArrowheads="1"/>
          </p:cNvPicPr>
          <p:nvPr>
            <p:ph sz="half" idx="1"/>
          </p:nvPr>
        </p:nvPicPr>
        <p:blipFill>
          <a:blip r:embed="rId2" cstate="print"/>
          <a:srcRect/>
          <a:stretch>
            <a:fillRect/>
          </a:stretch>
        </p:blipFill>
        <p:spPr>
          <a:xfrm>
            <a:off x="1066800" y="2362200"/>
            <a:ext cx="838200" cy="879475"/>
          </a:xfrm>
          <a:noFill/>
        </p:spPr>
      </p:pic>
      <p:pic>
        <p:nvPicPr>
          <p:cNvPr id="12293" name="Picture 4" descr="j0223530[1]"/>
          <p:cNvPicPr>
            <a:picLocks noGrp="1" noChangeAspect="1" noChangeArrowheads="1"/>
          </p:cNvPicPr>
          <p:nvPr>
            <p:ph sz="half" idx="2"/>
          </p:nvPr>
        </p:nvPicPr>
        <p:blipFill>
          <a:blip r:embed="rId3" cstate="print"/>
          <a:srcRect/>
          <a:stretch>
            <a:fillRect/>
          </a:stretch>
        </p:blipFill>
        <p:spPr>
          <a:xfrm>
            <a:off x="2590800" y="3657600"/>
            <a:ext cx="1143000" cy="446088"/>
          </a:xfrm>
          <a:noFill/>
        </p:spPr>
      </p:pic>
      <p:pic>
        <p:nvPicPr>
          <p:cNvPr id="12294" name="Picture 5" descr="j0223530[1]"/>
          <p:cNvPicPr>
            <a:picLocks noChangeAspect="1" noChangeArrowheads="1"/>
          </p:cNvPicPr>
          <p:nvPr/>
        </p:nvPicPr>
        <p:blipFill>
          <a:blip r:embed="rId3" cstate="print"/>
          <a:srcRect/>
          <a:stretch>
            <a:fillRect/>
          </a:stretch>
        </p:blipFill>
        <p:spPr bwMode="auto">
          <a:xfrm>
            <a:off x="5334000" y="3657600"/>
            <a:ext cx="1143000" cy="446088"/>
          </a:xfrm>
          <a:prstGeom prst="rect">
            <a:avLst/>
          </a:prstGeom>
          <a:noFill/>
          <a:ln w="9525">
            <a:noFill/>
            <a:miter lim="800000"/>
            <a:headEnd/>
            <a:tailEnd/>
          </a:ln>
        </p:spPr>
      </p:pic>
      <p:pic>
        <p:nvPicPr>
          <p:cNvPr id="12295" name="Picture 6" descr="j0250306[1]"/>
          <p:cNvPicPr>
            <a:picLocks noChangeAspect="1" noChangeArrowheads="1"/>
          </p:cNvPicPr>
          <p:nvPr/>
        </p:nvPicPr>
        <p:blipFill>
          <a:blip r:embed="rId2" cstate="print"/>
          <a:srcRect/>
          <a:stretch>
            <a:fillRect/>
          </a:stretch>
        </p:blipFill>
        <p:spPr bwMode="auto">
          <a:xfrm>
            <a:off x="7391400" y="2286000"/>
            <a:ext cx="838200" cy="879475"/>
          </a:xfrm>
          <a:prstGeom prst="rect">
            <a:avLst/>
          </a:prstGeom>
          <a:noFill/>
          <a:ln w="9525">
            <a:noFill/>
            <a:miter lim="800000"/>
            <a:headEnd/>
            <a:tailEnd/>
          </a:ln>
        </p:spPr>
      </p:pic>
      <p:cxnSp>
        <p:nvCxnSpPr>
          <p:cNvPr id="12296" name="AutoShape 7"/>
          <p:cNvCxnSpPr>
            <a:cxnSpLocks noChangeShapeType="1"/>
          </p:cNvCxnSpPr>
          <p:nvPr/>
        </p:nvCxnSpPr>
        <p:spPr bwMode="auto">
          <a:xfrm rot="16200000" flipH="1">
            <a:off x="1718468" y="3009107"/>
            <a:ext cx="639763" cy="1104900"/>
          </a:xfrm>
          <a:prstGeom prst="bentConnector2">
            <a:avLst/>
          </a:prstGeom>
          <a:noFill/>
          <a:ln w="19050">
            <a:solidFill>
              <a:srgbClr val="FF9900"/>
            </a:solidFill>
            <a:miter lim="800000"/>
            <a:headEnd type="stealth" w="med" len="med"/>
            <a:tailEnd type="stealth" w="med" len="med"/>
          </a:ln>
        </p:spPr>
      </p:cxnSp>
      <p:cxnSp>
        <p:nvCxnSpPr>
          <p:cNvPr id="12297" name="AutoShape 8"/>
          <p:cNvCxnSpPr>
            <a:cxnSpLocks noChangeShapeType="1"/>
          </p:cNvCxnSpPr>
          <p:nvPr/>
        </p:nvCxnSpPr>
        <p:spPr bwMode="auto">
          <a:xfrm>
            <a:off x="3733800" y="3881438"/>
            <a:ext cx="1600200" cy="0"/>
          </a:xfrm>
          <a:prstGeom prst="straightConnector1">
            <a:avLst/>
          </a:prstGeom>
          <a:noFill/>
          <a:ln w="19050">
            <a:solidFill>
              <a:srgbClr val="FF9900"/>
            </a:solidFill>
            <a:round/>
            <a:headEnd type="stealth" w="med" len="med"/>
            <a:tailEnd type="stealth" w="med" len="med"/>
          </a:ln>
        </p:spPr>
      </p:cxnSp>
      <p:cxnSp>
        <p:nvCxnSpPr>
          <p:cNvPr id="12298" name="AutoShape 9"/>
          <p:cNvCxnSpPr>
            <a:cxnSpLocks noChangeShapeType="1"/>
          </p:cNvCxnSpPr>
          <p:nvPr/>
        </p:nvCxnSpPr>
        <p:spPr bwMode="auto">
          <a:xfrm rot="10800000" flipV="1">
            <a:off x="6400800" y="3048000"/>
            <a:ext cx="1295400" cy="838200"/>
          </a:xfrm>
          <a:prstGeom prst="bentConnector3">
            <a:avLst>
              <a:gd name="adj1" fmla="val -245"/>
            </a:avLst>
          </a:prstGeom>
          <a:noFill/>
          <a:ln w="19050">
            <a:solidFill>
              <a:srgbClr val="FF9900"/>
            </a:solidFill>
            <a:miter lim="800000"/>
            <a:headEnd type="stealth" w="med" len="med"/>
            <a:tailEnd type="stealth" w="med" len="med"/>
          </a:ln>
        </p:spPr>
      </p:cxnSp>
      <p:sp>
        <p:nvSpPr>
          <p:cNvPr id="12299" name="AutoShape 19"/>
          <p:cNvSpPr>
            <a:spLocks noChangeArrowheads="1"/>
          </p:cNvSpPr>
          <p:nvPr/>
        </p:nvSpPr>
        <p:spPr bwMode="auto">
          <a:xfrm>
            <a:off x="3657600" y="4038600"/>
            <a:ext cx="1752600" cy="304800"/>
          </a:xfrm>
          <a:prstGeom prst="leftRightArrow">
            <a:avLst>
              <a:gd name="adj1" fmla="val 50000"/>
              <a:gd name="adj2" fmla="val 115000"/>
            </a:avLst>
          </a:prstGeom>
          <a:solidFill>
            <a:schemeClr val="accent1"/>
          </a:solidFill>
          <a:ln w="9525">
            <a:solidFill>
              <a:schemeClr val="tx1"/>
            </a:solidFill>
            <a:miter lim="800000"/>
            <a:headEnd/>
            <a:tailEnd/>
          </a:ln>
        </p:spPr>
        <p:txBody>
          <a:bodyPr wrap="none" anchor="ctr"/>
          <a:lstStyle/>
          <a:p>
            <a:endParaRPr lang="en-AU"/>
          </a:p>
        </p:txBody>
      </p:sp>
      <p:sp>
        <p:nvSpPr>
          <p:cNvPr id="12300" name="Text Box 20"/>
          <p:cNvSpPr txBox="1">
            <a:spLocks noChangeArrowheads="1"/>
          </p:cNvSpPr>
          <p:nvPr/>
        </p:nvSpPr>
        <p:spPr bwMode="auto">
          <a:xfrm>
            <a:off x="3810000" y="4572000"/>
            <a:ext cx="1425518" cy="369332"/>
          </a:xfrm>
          <a:prstGeom prst="rect">
            <a:avLst/>
          </a:prstGeom>
          <a:noFill/>
          <a:ln w="9525">
            <a:noFill/>
            <a:miter lim="800000"/>
            <a:headEnd/>
            <a:tailEnd/>
          </a:ln>
        </p:spPr>
        <p:txBody>
          <a:bodyPr wrap="none">
            <a:spAutoFit/>
          </a:bodyPr>
          <a:lstStyle/>
          <a:p>
            <a:pPr algn="l"/>
            <a:r>
              <a:rPr lang="en-US" sz="1800">
                <a:solidFill>
                  <a:srgbClr val="66FF33"/>
                </a:solidFill>
              </a:rPr>
              <a:t>Tunnel Mode</a:t>
            </a:r>
          </a:p>
        </p:txBody>
      </p:sp>
      <p:sp>
        <p:nvSpPr>
          <p:cNvPr id="12301" name="Text Box 21"/>
          <p:cNvSpPr txBox="1">
            <a:spLocks noChangeArrowheads="1"/>
          </p:cNvSpPr>
          <p:nvPr/>
        </p:nvSpPr>
        <p:spPr bwMode="auto">
          <a:xfrm>
            <a:off x="2590800" y="4138613"/>
            <a:ext cx="750526" cy="338554"/>
          </a:xfrm>
          <a:prstGeom prst="rect">
            <a:avLst/>
          </a:prstGeom>
          <a:noFill/>
          <a:ln w="9525">
            <a:noFill/>
            <a:miter lim="800000"/>
            <a:headEnd/>
            <a:tailEnd/>
          </a:ln>
        </p:spPr>
        <p:txBody>
          <a:bodyPr wrap="none">
            <a:spAutoFit/>
          </a:bodyPr>
          <a:lstStyle/>
          <a:p>
            <a:pPr algn="l"/>
            <a:r>
              <a:rPr lang="en-US" sz="1600"/>
              <a:t>Router</a:t>
            </a:r>
          </a:p>
        </p:txBody>
      </p:sp>
      <p:sp>
        <p:nvSpPr>
          <p:cNvPr id="12302" name="Text Box 22"/>
          <p:cNvSpPr txBox="1">
            <a:spLocks noChangeArrowheads="1"/>
          </p:cNvSpPr>
          <p:nvPr/>
        </p:nvSpPr>
        <p:spPr bwMode="auto">
          <a:xfrm>
            <a:off x="5562600" y="4114800"/>
            <a:ext cx="750526" cy="338554"/>
          </a:xfrm>
          <a:prstGeom prst="rect">
            <a:avLst/>
          </a:prstGeom>
          <a:noFill/>
          <a:ln w="9525">
            <a:noFill/>
            <a:miter lim="800000"/>
            <a:headEnd/>
            <a:tailEnd/>
          </a:ln>
        </p:spPr>
        <p:txBody>
          <a:bodyPr wrap="none">
            <a:spAutoFit/>
          </a:bodyPr>
          <a:lstStyle/>
          <a:p>
            <a:pPr algn="l"/>
            <a:r>
              <a:rPr lang="en-US" sz="1600"/>
              <a:t>Router</a:t>
            </a:r>
          </a:p>
        </p:txBody>
      </p:sp>
      <p:sp>
        <p:nvSpPr>
          <p:cNvPr id="12303" name="AutoShape 24"/>
          <p:cNvSpPr>
            <a:spLocks noChangeArrowheads="1"/>
          </p:cNvSpPr>
          <p:nvPr/>
        </p:nvSpPr>
        <p:spPr bwMode="auto">
          <a:xfrm>
            <a:off x="1752600" y="3200400"/>
            <a:ext cx="5791200" cy="381000"/>
          </a:xfrm>
          <a:prstGeom prst="leftRightArrow">
            <a:avLst>
              <a:gd name="adj1" fmla="val 50000"/>
              <a:gd name="adj2" fmla="val 304000"/>
            </a:avLst>
          </a:prstGeom>
          <a:solidFill>
            <a:srgbClr val="FFFF99"/>
          </a:solidFill>
          <a:ln w="9525">
            <a:solidFill>
              <a:srgbClr val="9999FF"/>
            </a:solidFill>
            <a:miter lim="800000"/>
            <a:headEnd/>
            <a:tailEnd/>
          </a:ln>
        </p:spPr>
        <p:txBody>
          <a:bodyPr wrap="none" anchor="ctr"/>
          <a:lstStyle/>
          <a:p>
            <a:endParaRPr lang="en-AU"/>
          </a:p>
        </p:txBody>
      </p:sp>
      <p:sp>
        <p:nvSpPr>
          <p:cNvPr id="12304" name="Text Box 25"/>
          <p:cNvSpPr txBox="1">
            <a:spLocks noChangeArrowheads="1"/>
          </p:cNvSpPr>
          <p:nvPr/>
        </p:nvSpPr>
        <p:spPr bwMode="auto">
          <a:xfrm>
            <a:off x="3657600" y="2743200"/>
            <a:ext cx="1690078" cy="369332"/>
          </a:xfrm>
          <a:prstGeom prst="rect">
            <a:avLst/>
          </a:prstGeom>
          <a:noFill/>
          <a:ln w="9525">
            <a:noFill/>
            <a:miter lim="800000"/>
            <a:headEnd/>
            <a:tailEnd/>
          </a:ln>
        </p:spPr>
        <p:txBody>
          <a:bodyPr wrap="none">
            <a:spAutoFit/>
          </a:bodyPr>
          <a:lstStyle/>
          <a:p>
            <a:pPr algn="l"/>
            <a:r>
              <a:rPr lang="en-US" sz="1800">
                <a:solidFill>
                  <a:srgbClr val="FF0000"/>
                </a:solidFill>
              </a:rPr>
              <a:t>Transport Mode</a:t>
            </a:r>
          </a:p>
        </p:txBody>
      </p:sp>
    </p:spTree>
    <p:extLst>
      <p:ext uri="{BB962C8B-B14F-4D97-AF65-F5344CB8AC3E}">
        <p14:creationId xmlns:p14="http://schemas.microsoft.com/office/powerpoint/2010/main" val="662161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2"/>
          </p:nvPr>
        </p:nvSpPr>
        <p:spPr/>
        <p:txBody>
          <a:bodyPr/>
          <a:lstStyle/>
          <a:p>
            <a:pPr>
              <a:defRPr/>
            </a:pPr>
            <a:fld id="{3C60A9EA-F80B-4067-8111-093ABB38B6E9}" type="slidenum">
              <a:rPr lang="en-US"/>
              <a:pPr>
                <a:defRPr/>
              </a:pPr>
              <a:t>32</a:t>
            </a:fld>
            <a:endParaRPr lang="en-US"/>
          </a:p>
        </p:txBody>
      </p:sp>
      <p:sp>
        <p:nvSpPr>
          <p:cNvPr id="193540" name="Rectangle 4"/>
          <p:cNvSpPr>
            <a:spLocks noGrp="1" noChangeArrowheads="1"/>
          </p:cNvSpPr>
          <p:nvPr>
            <p:ph type="title"/>
          </p:nvPr>
        </p:nvSpPr>
        <p:spPr/>
        <p:txBody>
          <a:bodyPr/>
          <a:lstStyle/>
          <a:p>
            <a:pPr eaLnBrk="1" hangingPunct="1">
              <a:defRPr/>
            </a:pPr>
            <a:r>
              <a:rPr lang="en-US">
                <a:latin typeface="+mn-lt"/>
              </a:rPr>
              <a:t>Various Packets</a:t>
            </a:r>
          </a:p>
        </p:txBody>
      </p:sp>
      <p:sp>
        <p:nvSpPr>
          <p:cNvPr id="13316" name="Rectangle 5"/>
          <p:cNvSpPr>
            <a:spLocks noChangeArrowheads="1"/>
          </p:cNvSpPr>
          <p:nvPr/>
        </p:nvSpPr>
        <p:spPr bwMode="auto">
          <a:xfrm>
            <a:off x="1676400" y="2057400"/>
            <a:ext cx="4419600" cy="990600"/>
          </a:xfrm>
          <a:prstGeom prst="rect">
            <a:avLst/>
          </a:prstGeom>
          <a:solidFill>
            <a:srgbClr val="FFFFFF"/>
          </a:solidFill>
          <a:ln w="38100" algn="ctr">
            <a:solidFill>
              <a:srgbClr val="FFFFFF"/>
            </a:solidFill>
            <a:miter lim="800000"/>
            <a:headEnd/>
            <a:tailEnd/>
          </a:ln>
        </p:spPr>
        <p:txBody>
          <a:bodyPr wrap="none" anchor="ctr"/>
          <a:lstStyle/>
          <a:p>
            <a:endParaRPr lang="en-AU"/>
          </a:p>
        </p:txBody>
      </p:sp>
      <p:sp>
        <p:nvSpPr>
          <p:cNvPr id="13317" name="Rectangle 6"/>
          <p:cNvSpPr>
            <a:spLocks noChangeArrowheads="1"/>
          </p:cNvSpPr>
          <p:nvPr/>
        </p:nvSpPr>
        <p:spPr bwMode="auto">
          <a:xfrm>
            <a:off x="1676400" y="4648200"/>
            <a:ext cx="6858000" cy="990600"/>
          </a:xfrm>
          <a:prstGeom prst="rect">
            <a:avLst/>
          </a:prstGeom>
          <a:solidFill>
            <a:srgbClr val="FFFFFF"/>
          </a:solidFill>
          <a:ln w="9525" algn="ctr">
            <a:solidFill>
              <a:schemeClr val="tx1"/>
            </a:solidFill>
            <a:miter lim="800000"/>
            <a:headEnd/>
            <a:tailEnd/>
          </a:ln>
        </p:spPr>
        <p:txBody>
          <a:bodyPr wrap="none" anchor="ctr"/>
          <a:lstStyle/>
          <a:p>
            <a:endParaRPr lang="en-AU"/>
          </a:p>
        </p:txBody>
      </p:sp>
      <p:sp>
        <p:nvSpPr>
          <p:cNvPr id="13318" name="Rectangle 7"/>
          <p:cNvSpPr>
            <a:spLocks noChangeArrowheads="1"/>
          </p:cNvSpPr>
          <p:nvPr/>
        </p:nvSpPr>
        <p:spPr bwMode="auto">
          <a:xfrm>
            <a:off x="1676400" y="3352800"/>
            <a:ext cx="5562600" cy="990600"/>
          </a:xfrm>
          <a:prstGeom prst="rect">
            <a:avLst/>
          </a:prstGeom>
          <a:solidFill>
            <a:srgbClr val="FFFFFF"/>
          </a:solidFill>
          <a:ln w="9525" algn="ctr">
            <a:solidFill>
              <a:srgbClr val="000000"/>
            </a:solidFill>
            <a:miter lim="800000"/>
            <a:headEnd/>
            <a:tailEnd/>
          </a:ln>
        </p:spPr>
        <p:txBody>
          <a:bodyPr wrap="none" anchor="ctr"/>
          <a:lstStyle/>
          <a:p>
            <a:endParaRPr lang="en-AU"/>
          </a:p>
        </p:txBody>
      </p:sp>
      <p:sp>
        <p:nvSpPr>
          <p:cNvPr id="13319" name="Line 8"/>
          <p:cNvSpPr>
            <a:spLocks noChangeShapeType="1"/>
          </p:cNvSpPr>
          <p:nvPr/>
        </p:nvSpPr>
        <p:spPr bwMode="auto">
          <a:xfrm>
            <a:off x="3124200" y="2057400"/>
            <a:ext cx="0" cy="990600"/>
          </a:xfrm>
          <a:prstGeom prst="line">
            <a:avLst/>
          </a:prstGeom>
          <a:noFill/>
          <a:ln w="9525">
            <a:solidFill>
              <a:srgbClr val="FFFFFF"/>
            </a:solidFill>
            <a:round/>
            <a:headEnd/>
            <a:tailEnd/>
          </a:ln>
        </p:spPr>
        <p:txBody>
          <a:bodyPr/>
          <a:lstStyle/>
          <a:p>
            <a:endParaRPr lang="en-AU"/>
          </a:p>
        </p:txBody>
      </p:sp>
      <p:sp>
        <p:nvSpPr>
          <p:cNvPr id="13320" name="Line 11"/>
          <p:cNvSpPr>
            <a:spLocks noChangeShapeType="1"/>
          </p:cNvSpPr>
          <p:nvPr/>
        </p:nvSpPr>
        <p:spPr bwMode="auto">
          <a:xfrm>
            <a:off x="4724400" y="3352800"/>
            <a:ext cx="0" cy="990600"/>
          </a:xfrm>
          <a:prstGeom prst="line">
            <a:avLst/>
          </a:prstGeom>
          <a:noFill/>
          <a:ln w="9525">
            <a:solidFill>
              <a:schemeClr val="tx1"/>
            </a:solidFill>
            <a:round/>
            <a:headEnd/>
            <a:tailEnd/>
          </a:ln>
        </p:spPr>
        <p:txBody>
          <a:bodyPr/>
          <a:lstStyle/>
          <a:p>
            <a:endParaRPr lang="en-AU"/>
          </a:p>
        </p:txBody>
      </p:sp>
      <p:sp>
        <p:nvSpPr>
          <p:cNvPr id="13321" name="Line 12"/>
          <p:cNvSpPr>
            <a:spLocks noChangeShapeType="1"/>
          </p:cNvSpPr>
          <p:nvPr/>
        </p:nvSpPr>
        <p:spPr bwMode="auto">
          <a:xfrm>
            <a:off x="6096000" y="3352800"/>
            <a:ext cx="0" cy="990600"/>
          </a:xfrm>
          <a:prstGeom prst="line">
            <a:avLst/>
          </a:prstGeom>
          <a:noFill/>
          <a:ln w="9525">
            <a:solidFill>
              <a:schemeClr val="tx1"/>
            </a:solidFill>
            <a:round/>
            <a:headEnd/>
            <a:tailEnd/>
          </a:ln>
        </p:spPr>
        <p:txBody>
          <a:bodyPr/>
          <a:lstStyle/>
          <a:p>
            <a:endParaRPr lang="en-AU"/>
          </a:p>
        </p:txBody>
      </p:sp>
      <p:sp>
        <p:nvSpPr>
          <p:cNvPr id="13322" name="Line 13"/>
          <p:cNvSpPr>
            <a:spLocks noChangeShapeType="1"/>
          </p:cNvSpPr>
          <p:nvPr/>
        </p:nvSpPr>
        <p:spPr bwMode="auto">
          <a:xfrm>
            <a:off x="3124200" y="4648200"/>
            <a:ext cx="0" cy="990600"/>
          </a:xfrm>
          <a:prstGeom prst="line">
            <a:avLst/>
          </a:prstGeom>
          <a:noFill/>
          <a:ln w="9525">
            <a:solidFill>
              <a:schemeClr val="tx1"/>
            </a:solidFill>
            <a:round/>
            <a:headEnd/>
            <a:tailEnd/>
          </a:ln>
        </p:spPr>
        <p:txBody>
          <a:bodyPr/>
          <a:lstStyle/>
          <a:p>
            <a:endParaRPr lang="en-AU"/>
          </a:p>
        </p:txBody>
      </p:sp>
      <p:sp>
        <p:nvSpPr>
          <p:cNvPr id="13323" name="Line 14"/>
          <p:cNvSpPr>
            <a:spLocks noChangeShapeType="1"/>
          </p:cNvSpPr>
          <p:nvPr/>
        </p:nvSpPr>
        <p:spPr bwMode="auto">
          <a:xfrm>
            <a:off x="4724400" y="4648200"/>
            <a:ext cx="0" cy="990600"/>
          </a:xfrm>
          <a:prstGeom prst="line">
            <a:avLst/>
          </a:prstGeom>
          <a:noFill/>
          <a:ln w="9525">
            <a:solidFill>
              <a:schemeClr val="tx1"/>
            </a:solidFill>
            <a:round/>
            <a:headEnd/>
            <a:tailEnd/>
          </a:ln>
        </p:spPr>
        <p:txBody>
          <a:bodyPr/>
          <a:lstStyle/>
          <a:p>
            <a:endParaRPr lang="en-AU"/>
          </a:p>
        </p:txBody>
      </p:sp>
      <p:sp>
        <p:nvSpPr>
          <p:cNvPr id="13324" name="Line 17"/>
          <p:cNvSpPr>
            <a:spLocks noChangeShapeType="1"/>
          </p:cNvSpPr>
          <p:nvPr/>
        </p:nvSpPr>
        <p:spPr bwMode="auto">
          <a:xfrm>
            <a:off x="6096000" y="4648200"/>
            <a:ext cx="0" cy="990600"/>
          </a:xfrm>
          <a:prstGeom prst="line">
            <a:avLst/>
          </a:prstGeom>
          <a:noFill/>
          <a:ln w="9525">
            <a:solidFill>
              <a:schemeClr val="tx1"/>
            </a:solidFill>
            <a:round/>
            <a:headEnd/>
            <a:tailEnd/>
          </a:ln>
        </p:spPr>
        <p:txBody>
          <a:bodyPr/>
          <a:lstStyle/>
          <a:p>
            <a:endParaRPr lang="en-AU"/>
          </a:p>
        </p:txBody>
      </p:sp>
      <p:sp>
        <p:nvSpPr>
          <p:cNvPr id="13325" name="Text Box 19"/>
          <p:cNvSpPr txBox="1">
            <a:spLocks noChangeArrowheads="1"/>
          </p:cNvSpPr>
          <p:nvPr/>
        </p:nvSpPr>
        <p:spPr bwMode="auto">
          <a:xfrm>
            <a:off x="1785280" y="2362200"/>
            <a:ext cx="1079142" cy="369332"/>
          </a:xfrm>
          <a:prstGeom prst="rect">
            <a:avLst/>
          </a:prstGeom>
          <a:noFill/>
          <a:ln w="9525" algn="ctr">
            <a:noFill/>
            <a:miter lim="800000"/>
            <a:headEnd/>
            <a:tailEnd/>
          </a:ln>
        </p:spPr>
        <p:txBody>
          <a:bodyPr wrap="none">
            <a:spAutoFit/>
          </a:bodyPr>
          <a:lstStyle/>
          <a:p>
            <a:r>
              <a:rPr lang="en-US" sz="1800">
                <a:solidFill>
                  <a:srgbClr val="000000"/>
                </a:solidFill>
              </a:rPr>
              <a:t>IP header</a:t>
            </a:r>
          </a:p>
        </p:txBody>
      </p:sp>
      <p:sp>
        <p:nvSpPr>
          <p:cNvPr id="13326" name="Text Box 20"/>
          <p:cNvSpPr txBox="1">
            <a:spLocks noChangeArrowheads="1"/>
          </p:cNvSpPr>
          <p:nvPr/>
        </p:nvSpPr>
        <p:spPr bwMode="auto">
          <a:xfrm>
            <a:off x="1785280" y="3657600"/>
            <a:ext cx="1079142" cy="369332"/>
          </a:xfrm>
          <a:prstGeom prst="rect">
            <a:avLst/>
          </a:prstGeom>
          <a:noFill/>
          <a:ln w="9525" algn="ctr">
            <a:noFill/>
            <a:miter lim="800000"/>
            <a:headEnd/>
            <a:tailEnd/>
          </a:ln>
        </p:spPr>
        <p:txBody>
          <a:bodyPr wrap="none">
            <a:spAutoFit/>
          </a:bodyPr>
          <a:lstStyle/>
          <a:p>
            <a:r>
              <a:rPr lang="en-US" sz="1800">
                <a:solidFill>
                  <a:srgbClr val="000000"/>
                </a:solidFill>
              </a:rPr>
              <a:t>IP header</a:t>
            </a:r>
          </a:p>
        </p:txBody>
      </p:sp>
      <p:sp>
        <p:nvSpPr>
          <p:cNvPr id="13327" name="Text Box 21"/>
          <p:cNvSpPr txBox="1">
            <a:spLocks noChangeArrowheads="1"/>
          </p:cNvSpPr>
          <p:nvPr/>
        </p:nvSpPr>
        <p:spPr bwMode="auto">
          <a:xfrm>
            <a:off x="1679703" y="4953000"/>
            <a:ext cx="1444496" cy="338554"/>
          </a:xfrm>
          <a:prstGeom prst="rect">
            <a:avLst/>
          </a:prstGeom>
          <a:noFill/>
          <a:ln w="9525" algn="ctr">
            <a:noFill/>
            <a:miter lim="800000"/>
            <a:headEnd/>
            <a:tailEnd/>
          </a:ln>
        </p:spPr>
        <p:txBody>
          <a:bodyPr wrap="square">
            <a:spAutoFit/>
          </a:bodyPr>
          <a:lstStyle/>
          <a:p>
            <a:r>
              <a:rPr lang="en-US" sz="1600" dirty="0">
                <a:solidFill>
                  <a:srgbClr val="000000"/>
                </a:solidFill>
              </a:rPr>
              <a:t>New IP header</a:t>
            </a:r>
          </a:p>
        </p:txBody>
      </p:sp>
      <p:sp>
        <p:nvSpPr>
          <p:cNvPr id="13328" name="Text Box 22"/>
          <p:cNvSpPr txBox="1">
            <a:spLocks noChangeArrowheads="1"/>
          </p:cNvSpPr>
          <p:nvPr/>
        </p:nvSpPr>
        <p:spPr bwMode="auto">
          <a:xfrm>
            <a:off x="3240195" y="2362200"/>
            <a:ext cx="1252331" cy="369332"/>
          </a:xfrm>
          <a:prstGeom prst="rect">
            <a:avLst/>
          </a:prstGeom>
          <a:noFill/>
          <a:ln w="9525" algn="ctr">
            <a:noFill/>
            <a:miter lim="800000"/>
            <a:headEnd/>
            <a:tailEnd/>
          </a:ln>
        </p:spPr>
        <p:txBody>
          <a:bodyPr wrap="none">
            <a:spAutoFit/>
          </a:bodyPr>
          <a:lstStyle/>
          <a:p>
            <a:r>
              <a:rPr lang="en-US" sz="1800">
                <a:solidFill>
                  <a:srgbClr val="000000"/>
                </a:solidFill>
              </a:rPr>
              <a:t>TCP header</a:t>
            </a:r>
          </a:p>
        </p:txBody>
      </p:sp>
      <p:sp>
        <p:nvSpPr>
          <p:cNvPr id="13329" name="Text Box 23"/>
          <p:cNvSpPr txBox="1">
            <a:spLocks noChangeArrowheads="1"/>
          </p:cNvSpPr>
          <p:nvPr/>
        </p:nvSpPr>
        <p:spPr bwMode="auto">
          <a:xfrm>
            <a:off x="4764195" y="3657600"/>
            <a:ext cx="1252331" cy="369332"/>
          </a:xfrm>
          <a:prstGeom prst="rect">
            <a:avLst/>
          </a:prstGeom>
          <a:noFill/>
          <a:ln w="9525" algn="ctr">
            <a:noFill/>
            <a:miter lim="800000"/>
            <a:headEnd/>
            <a:tailEnd/>
          </a:ln>
        </p:spPr>
        <p:txBody>
          <a:bodyPr wrap="none">
            <a:spAutoFit/>
          </a:bodyPr>
          <a:lstStyle/>
          <a:p>
            <a:r>
              <a:rPr lang="en-US" sz="1800">
                <a:solidFill>
                  <a:srgbClr val="000000"/>
                </a:solidFill>
              </a:rPr>
              <a:t>TCP header</a:t>
            </a:r>
          </a:p>
        </p:txBody>
      </p:sp>
      <p:sp>
        <p:nvSpPr>
          <p:cNvPr id="13330" name="Text Box 24"/>
          <p:cNvSpPr txBox="1">
            <a:spLocks noChangeArrowheads="1"/>
          </p:cNvSpPr>
          <p:nvPr/>
        </p:nvSpPr>
        <p:spPr bwMode="auto">
          <a:xfrm>
            <a:off x="6059595" y="4953000"/>
            <a:ext cx="1252331" cy="369332"/>
          </a:xfrm>
          <a:prstGeom prst="rect">
            <a:avLst/>
          </a:prstGeom>
          <a:noFill/>
          <a:ln w="9525" algn="ctr">
            <a:noFill/>
            <a:miter lim="800000"/>
            <a:headEnd/>
            <a:tailEnd/>
          </a:ln>
        </p:spPr>
        <p:txBody>
          <a:bodyPr wrap="none">
            <a:spAutoFit/>
          </a:bodyPr>
          <a:lstStyle/>
          <a:p>
            <a:r>
              <a:rPr lang="en-US" sz="1800">
                <a:solidFill>
                  <a:srgbClr val="000000"/>
                </a:solidFill>
              </a:rPr>
              <a:t>TCP header</a:t>
            </a:r>
          </a:p>
        </p:txBody>
      </p:sp>
      <p:sp>
        <p:nvSpPr>
          <p:cNvPr id="13331" name="Line 25"/>
          <p:cNvSpPr>
            <a:spLocks noChangeShapeType="1"/>
          </p:cNvSpPr>
          <p:nvPr/>
        </p:nvSpPr>
        <p:spPr bwMode="auto">
          <a:xfrm>
            <a:off x="7467600" y="4648200"/>
            <a:ext cx="0" cy="990600"/>
          </a:xfrm>
          <a:prstGeom prst="line">
            <a:avLst/>
          </a:prstGeom>
          <a:noFill/>
          <a:ln w="9525">
            <a:solidFill>
              <a:schemeClr val="tx1"/>
            </a:solidFill>
            <a:round/>
            <a:headEnd/>
            <a:tailEnd/>
          </a:ln>
        </p:spPr>
        <p:txBody>
          <a:bodyPr/>
          <a:lstStyle/>
          <a:p>
            <a:endParaRPr lang="en-AU"/>
          </a:p>
        </p:txBody>
      </p:sp>
      <p:sp>
        <p:nvSpPr>
          <p:cNvPr id="13332" name="Text Box 27"/>
          <p:cNvSpPr txBox="1">
            <a:spLocks noChangeArrowheads="1"/>
          </p:cNvSpPr>
          <p:nvPr/>
        </p:nvSpPr>
        <p:spPr bwMode="auto">
          <a:xfrm>
            <a:off x="5009940" y="2362200"/>
            <a:ext cx="599716" cy="369332"/>
          </a:xfrm>
          <a:prstGeom prst="rect">
            <a:avLst/>
          </a:prstGeom>
          <a:noFill/>
          <a:ln w="9525" algn="ctr">
            <a:noFill/>
            <a:miter lim="800000"/>
            <a:headEnd/>
            <a:tailEnd/>
          </a:ln>
        </p:spPr>
        <p:txBody>
          <a:bodyPr wrap="none">
            <a:spAutoFit/>
          </a:bodyPr>
          <a:lstStyle/>
          <a:p>
            <a:r>
              <a:rPr lang="en-US" sz="1800">
                <a:solidFill>
                  <a:srgbClr val="000000"/>
                </a:solidFill>
              </a:rPr>
              <a:t>data</a:t>
            </a:r>
          </a:p>
        </p:txBody>
      </p:sp>
      <p:sp>
        <p:nvSpPr>
          <p:cNvPr id="13333" name="Text Box 28"/>
          <p:cNvSpPr txBox="1">
            <a:spLocks noChangeArrowheads="1"/>
          </p:cNvSpPr>
          <p:nvPr/>
        </p:nvSpPr>
        <p:spPr bwMode="auto">
          <a:xfrm>
            <a:off x="6305340" y="3657600"/>
            <a:ext cx="599716" cy="369332"/>
          </a:xfrm>
          <a:prstGeom prst="rect">
            <a:avLst/>
          </a:prstGeom>
          <a:noFill/>
          <a:ln w="9525" algn="ctr">
            <a:noFill/>
            <a:miter lim="800000"/>
            <a:headEnd/>
            <a:tailEnd/>
          </a:ln>
        </p:spPr>
        <p:txBody>
          <a:bodyPr wrap="none">
            <a:spAutoFit/>
          </a:bodyPr>
          <a:lstStyle/>
          <a:p>
            <a:r>
              <a:rPr lang="en-US" sz="1800">
                <a:solidFill>
                  <a:srgbClr val="000000"/>
                </a:solidFill>
              </a:rPr>
              <a:t>data</a:t>
            </a:r>
          </a:p>
        </p:txBody>
      </p:sp>
      <p:sp>
        <p:nvSpPr>
          <p:cNvPr id="13334" name="Text Box 29"/>
          <p:cNvSpPr txBox="1">
            <a:spLocks noChangeArrowheads="1"/>
          </p:cNvSpPr>
          <p:nvPr/>
        </p:nvSpPr>
        <p:spPr bwMode="auto">
          <a:xfrm>
            <a:off x="7600740" y="4953000"/>
            <a:ext cx="599716" cy="369332"/>
          </a:xfrm>
          <a:prstGeom prst="rect">
            <a:avLst/>
          </a:prstGeom>
          <a:noFill/>
          <a:ln w="9525" algn="ctr">
            <a:noFill/>
            <a:miter lim="800000"/>
            <a:headEnd/>
            <a:tailEnd/>
          </a:ln>
        </p:spPr>
        <p:txBody>
          <a:bodyPr wrap="none">
            <a:spAutoFit/>
          </a:bodyPr>
          <a:lstStyle/>
          <a:p>
            <a:r>
              <a:rPr lang="en-US" sz="1800">
                <a:solidFill>
                  <a:srgbClr val="000000"/>
                </a:solidFill>
              </a:rPr>
              <a:t>data</a:t>
            </a:r>
          </a:p>
        </p:txBody>
      </p:sp>
      <p:sp>
        <p:nvSpPr>
          <p:cNvPr id="13335" name="Text Box 30"/>
          <p:cNvSpPr txBox="1">
            <a:spLocks noChangeArrowheads="1"/>
          </p:cNvSpPr>
          <p:nvPr/>
        </p:nvSpPr>
        <p:spPr bwMode="auto">
          <a:xfrm>
            <a:off x="3130312" y="3657600"/>
            <a:ext cx="1398140" cy="369332"/>
          </a:xfrm>
          <a:prstGeom prst="rect">
            <a:avLst/>
          </a:prstGeom>
          <a:noFill/>
          <a:ln w="9525" algn="ctr">
            <a:noFill/>
            <a:miter lim="800000"/>
            <a:headEnd/>
            <a:tailEnd/>
          </a:ln>
        </p:spPr>
        <p:txBody>
          <a:bodyPr wrap="none">
            <a:spAutoFit/>
          </a:bodyPr>
          <a:lstStyle/>
          <a:p>
            <a:r>
              <a:rPr lang="en-US" sz="1800">
                <a:solidFill>
                  <a:srgbClr val="000000"/>
                </a:solidFill>
              </a:rPr>
              <a:t>IPSec header</a:t>
            </a:r>
          </a:p>
        </p:txBody>
      </p:sp>
      <p:sp>
        <p:nvSpPr>
          <p:cNvPr id="13336" name="Text Box 31"/>
          <p:cNvSpPr txBox="1">
            <a:spLocks noChangeArrowheads="1"/>
          </p:cNvSpPr>
          <p:nvPr/>
        </p:nvSpPr>
        <p:spPr bwMode="auto">
          <a:xfrm>
            <a:off x="3130312" y="4953000"/>
            <a:ext cx="1398140" cy="369332"/>
          </a:xfrm>
          <a:prstGeom prst="rect">
            <a:avLst/>
          </a:prstGeom>
          <a:noFill/>
          <a:ln w="9525" algn="ctr">
            <a:noFill/>
            <a:miter lim="800000"/>
            <a:headEnd/>
            <a:tailEnd/>
          </a:ln>
        </p:spPr>
        <p:txBody>
          <a:bodyPr wrap="none">
            <a:spAutoFit/>
          </a:bodyPr>
          <a:lstStyle/>
          <a:p>
            <a:r>
              <a:rPr lang="en-US" sz="1800">
                <a:solidFill>
                  <a:srgbClr val="000000"/>
                </a:solidFill>
              </a:rPr>
              <a:t>IPSec header</a:t>
            </a:r>
          </a:p>
        </p:txBody>
      </p:sp>
      <p:sp>
        <p:nvSpPr>
          <p:cNvPr id="13337" name="Text Box 32"/>
          <p:cNvSpPr txBox="1">
            <a:spLocks noChangeArrowheads="1"/>
          </p:cNvSpPr>
          <p:nvPr/>
        </p:nvSpPr>
        <p:spPr bwMode="auto">
          <a:xfrm>
            <a:off x="4757080" y="4953000"/>
            <a:ext cx="1079142" cy="369332"/>
          </a:xfrm>
          <a:prstGeom prst="rect">
            <a:avLst/>
          </a:prstGeom>
          <a:noFill/>
          <a:ln w="9525" algn="ctr">
            <a:noFill/>
            <a:miter lim="800000"/>
            <a:headEnd/>
            <a:tailEnd/>
          </a:ln>
        </p:spPr>
        <p:txBody>
          <a:bodyPr wrap="none">
            <a:spAutoFit/>
          </a:bodyPr>
          <a:lstStyle/>
          <a:p>
            <a:r>
              <a:rPr lang="en-US" sz="1800">
                <a:solidFill>
                  <a:srgbClr val="000000"/>
                </a:solidFill>
              </a:rPr>
              <a:t>IP header</a:t>
            </a:r>
          </a:p>
        </p:txBody>
      </p:sp>
      <p:sp>
        <p:nvSpPr>
          <p:cNvPr id="13338" name="Text Box 33"/>
          <p:cNvSpPr txBox="1">
            <a:spLocks noChangeArrowheads="1"/>
          </p:cNvSpPr>
          <p:nvPr/>
        </p:nvSpPr>
        <p:spPr bwMode="auto">
          <a:xfrm>
            <a:off x="454025" y="2347913"/>
            <a:ext cx="1000595" cy="400110"/>
          </a:xfrm>
          <a:prstGeom prst="rect">
            <a:avLst/>
          </a:prstGeom>
          <a:noFill/>
          <a:ln w="9525" algn="ctr">
            <a:noFill/>
            <a:miter lim="800000"/>
            <a:headEnd/>
            <a:tailEnd/>
          </a:ln>
        </p:spPr>
        <p:txBody>
          <a:bodyPr wrap="none">
            <a:spAutoFit/>
          </a:bodyPr>
          <a:lstStyle/>
          <a:p>
            <a:r>
              <a:rPr lang="en-US" sz="2000"/>
              <a:t>Original</a:t>
            </a:r>
          </a:p>
        </p:txBody>
      </p:sp>
      <p:sp>
        <p:nvSpPr>
          <p:cNvPr id="13339" name="Text Box 34"/>
          <p:cNvSpPr txBox="1">
            <a:spLocks noChangeArrowheads="1"/>
          </p:cNvSpPr>
          <p:nvPr/>
        </p:nvSpPr>
        <p:spPr bwMode="auto">
          <a:xfrm>
            <a:off x="271463" y="3567113"/>
            <a:ext cx="1183016" cy="707886"/>
          </a:xfrm>
          <a:prstGeom prst="rect">
            <a:avLst/>
          </a:prstGeom>
          <a:noFill/>
          <a:ln w="9525" algn="ctr">
            <a:noFill/>
            <a:miter lim="800000"/>
            <a:headEnd/>
            <a:tailEnd/>
          </a:ln>
        </p:spPr>
        <p:txBody>
          <a:bodyPr wrap="none">
            <a:spAutoFit/>
          </a:bodyPr>
          <a:lstStyle/>
          <a:p>
            <a:r>
              <a:rPr lang="en-US" sz="2000"/>
              <a:t>Transport</a:t>
            </a:r>
          </a:p>
          <a:p>
            <a:r>
              <a:rPr lang="en-US" sz="2000"/>
              <a:t>mode</a:t>
            </a:r>
          </a:p>
        </p:txBody>
      </p:sp>
      <p:sp>
        <p:nvSpPr>
          <p:cNvPr id="13340" name="Text Box 35"/>
          <p:cNvSpPr txBox="1">
            <a:spLocks noChangeArrowheads="1"/>
          </p:cNvSpPr>
          <p:nvPr/>
        </p:nvSpPr>
        <p:spPr bwMode="auto">
          <a:xfrm>
            <a:off x="563563" y="4786313"/>
            <a:ext cx="885307" cy="707886"/>
          </a:xfrm>
          <a:prstGeom prst="rect">
            <a:avLst/>
          </a:prstGeom>
          <a:noFill/>
          <a:ln w="9525" algn="ctr">
            <a:noFill/>
            <a:miter lim="800000"/>
            <a:headEnd/>
            <a:tailEnd/>
          </a:ln>
        </p:spPr>
        <p:txBody>
          <a:bodyPr wrap="none">
            <a:spAutoFit/>
          </a:bodyPr>
          <a:lstStyle/>
          <a:p>
            <a:r>
              <a:rPr lang="en-US" sz="2000"/>
              <a:t>Tunnel</a:t>
            </a:r>
          </a:p>
          <a:p>
            <a:r>
              <a:rPr lang="en-US" sz="2000"/>
              <a:t>mode</a:t>
            </a:r>
          </a:p>
        </p:txBody>
      </p:sp>
      <p:cxnSp>
        <p:nvCxnSpPr>
          <p:cNvPr id="3" name="Straight Connector 2">
            <a:extLst>
              <a:ext uri="{FF2B5EF4-FFF2-40B4-BE49-F238E27FC236}">
                <a16:creationId xmlns:a16="http://schemas.microsoft.com/office/drawing/2014/main" id="{8EC05C9F-78B6-F24F-9C4C-A67170EE393E}"/>
              </a:ext>
            </a:extLst>
          </p:cNvPr>
          <p:cNvCxnSpPr/>
          <p:nvPr/>
        </p:nvCxnSpPr>
        <p:spPr>
          <a:xfrm>
            <a:off x="2864422" y="3352800"/>
            <a:ext cx="0" cy="9906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0264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F935463-4A74-47E8-856A-E86C6F4AFD7B}" type="slidenum">
              <a:rPr lang="en-US"/>
              <a:pPr>
                <a:defRPr/>
              </a:pPr>
              <a:t>33</a:t>
            </a:fld>
            <a:endParaRPr lang="en-US"/>
          </a:p>
        </p:txBody>
      </p:sp>
      <p:sp>
        <p:nvSpPr>
          <p:cNvPr id="135170" name="Rectangle 2"/>
          <p:cNvSpPr>
            <a:spLocks noGrp="1" noChangeArrowheads="1"/>
          </p:cNvSpPr>
          <p:nvPr>
            <p:ph type="title"/>
          </p:nvPr>
        </p:nvSpPr>
        <p:spPr/>
        <p:txBody>
          <a:bodyPr/>
          <a:lstStyle/>
          <a:p>
            <a:pPr eaLnBrk="1" hangingPunct="1">
              <a:defRPr/>
            </a:pPr>
            <a:r>
              <a:rPr lang="en-US">
                <a:latin typeface="+mn-lt"/>
              </a:rPr>
              <a:t>IPSec</a:t>
            </a:r>
          </a:p>
        </p:txBody>
      </p:sp>
      <p:sp>
        <p:nvSpPr>
          <p:cNvPr id="135171" name="Rectangle 3"/>
          <p:cNvSpPr>
            <a:spLocks noGrp="1" noChangeArrowheads="1"/>
          </p:cNvSpPr>
          <p:nvPr>
            <p:ph type="body" idx="1"/>
          </p:nvPr>
        </p:nvSpPr>
        <p:spPr/>
        <p:txBody>
          <a:bodyPr/>
          <a:lstStyle/>
          <a:p>
            <a:pPr eaLnBrk="1" hangingPunct="1">
              <a:lnSpc>
                <a:spcPct val="90000"/>
              </a:lnSpc>
              <a:defRPr/>
            </a:pPr>
            <a:r>
              <a:rPr lang="en-US"/>
              <a:t>A collection of protocols (RFC 2401)</a:t>
            </a:r>
          </a:p>
          <a:p>
            <a:pPr lvl="1" eaLnBrk="1" hangingPunct="1">
              <a:lnSpc>
                <a:spcPct val="90000"/>
              </a:lnSpc>
              <a:defRPr/>
            </a:pPr>
            <a:r>
              <a:rPr lang="en-US"/>
              <a:t>Authentication Header (AH)</a:t>
            </a:r>
          </a:p>
          <a:p>
            <a:pPr lvl="2" eaLnBrk="1" hangingPunct="1">
              <a:lnSpc>
                <a:spcPct val="90000"/>
              </a:lnSpc>
              <a:defRPr/>
            </a:pPr>
            <a:r>
              <a:rPr lang="en-US"/>
              <a:t>RFC 2402</a:t>
            </a:r>
          </a:p>
          <a:p>
            <a:pPr lvl="1" eaLnBrk="1" hangingPunct="1">
              <a:lnSpc>
                <a:spcPct val="90000"/>
              </a:lnSpc>
              <a:defRPr/>
            </a:pPr>
            <a:r>
              <a:rPr lang="en-US"/>
              <a:t>Encapsulating Security Payload (ESP)</a:t>
            </a:r>
          </a:p>
          <a:p>
            <a:pPr lvl="2" eaLnBrk="1" hangingPunct="1">
              <a:lnSpc>
                <a:spcPct val="90000"/>
              </a:lnSpc>
              <a:defRPr/>
            </a:pPr>
            <a:r>
              <a:rPr lang="en-US"/>
              <a:t>RFC 2406</a:t>
            </a:r>
          </a:p>
          <a:p>
            <a:pPr lvl="1" eaLnBrk="1" hangingPunct="1">
              <a:lnSpc>
                <a:spcPct val="90000"/>
              </a:lnSpc>
              <a:defRPr/>
            </a:pPr>
            <a:r>
              <a:rPr lang="en-US"/>
              <a:t>Internet Key Exchange (IKE)</a:t>
            </a:r>
          </a:p>
          <a:p>
            <a:pPr lvl="2" eaLnBrk="1" hangingPunct="1">
              <a:lnSpc>
                <a:spcPct val="90000"/>
              </a:lnSpc>
              <a:defRPr/>
            </a:pPr>
            <a:r>
              <a:rPr lang="en-US"/>
              <a:t>RFC 2409</a:t>
            </a:r>
          </a:p>
          <a:p>
            <a:pPr lvl="1" eaLnBrk="1" hangingPunct="1">
              <a:lnSpc>
                <a:spcPct val="90000"/>
              </a:lnSpc>
              <a:defRPr/>
            </a:pPr>
            <a:r>
              <a:rPr lang="en-US"/>
              <a:t>IP Payload Compression (IPcomp)</a:t>
            </a:r>
          </a:p>
          <a:p>
            <a:pPr lvl="2" eaLnBrk="1" hangingPunct="1">
              <a:lnSpc>
                <a:spcPct val="90000"/>
              </a:lnSpc>
              <a:defRPr/>
            </a:pPr>
            <a:r>
              <a:rPr lang="en-US"/>
              <a:t>RFC 3137</a:t>
            </a:r>
          </a:p>
        </p:txBody>
      </p:sp>
    </p:spTree>
    <p:extLst>
      <p:ext uri="{BB962C8B-B14F-4D97-AF65-F5344CB8AC3E}">
        <p14:creationId xmlns:p14="http://schemas.microsoft.com/office/powerpoint/2010/main" val="1199605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20A8165-A463-452F-991E-C52A97DAD07F}" type="slidenum">
              <a:rPr lang="en-US"/>
              <a:pPr>
                <a:defRPr/>
              </a:pPr>
              <a:t>34</a:t>
            </a:fld>
            <a:endParaRPr lang="en-US"/>
          </a:p>
        </p:txBody>
      </p:sp>
      <p:sp>
        <p:nvSpPr>
          <p:cNvPr id="150530" name="Rectangle 2"/>
          <p:cNvSpPr>
            <a:spLocks noGrp="1" noChangeArrowheads="1"/>
          </p:cNvSpPr>
          <p:nvPr>
            <p:ph type="title"/>
          </p:nvPr>
        </p:nvSpPr>
        <p:spPr/>
        <p:txBody>
          <a:bodyPr/>
          <a:lstStyle/>
          <a:p>
            <a:pPr eaLnBrk="1" hangingPunct="1">
              <a:defRPr/>
            </a:pPr>
            <a:r>
              <a:rPr lang="en-US">
                <a:latin typeface="+mn-lt"/>
              </a:rPr>
              <a:t>Internet Key Exchange (IKE)</a:t>
            </a:r>
          </a:p>
        </p:txBody>
      </p:sp>
      <p:sp>
        <p:nvSpPr>
          <p:cNvPr id="150531" name="Rectangle 3"/>
          <p:cNvSpPr>
            <a:spLocks noGrp="1" noChangeArrowheads="1"/>
          </p:cNvSpPr>
          <p:nvPr>
            <p:ph type="body" idx="1"/>
          </p:nvPr>
        </p:nvSpPr>
        <p:spPr/>
        <p:txBody>
          <a:bodyPr/>
          <a:lstStyle/>
          <a:p>
            <a:pPr eaLnBrk="1" hangingPunct="1">
              <a:defRPr/>
            </a:pPr>
            <a:r>
              <a:rPr lang="en-US" dirty="0"/>
              <a:t>Exchange and negotiate security policies </a:t>
            </a:r>
          </a:p>
          <a:p>
            <a:pPr eaLnBrk="1" hangingPunct="1">
              <a:defRPr/>
            </a:pPr>
            <a:r>
              <a:rPr lang="en-US" dirty="0"/>
              <a:t>Establish security sessions</a:t>
            </a:r>
          </a:p>
          <a:p>
            <a:pPr lvl="1" eaLnBrk="1" hangingPunct="1">
              <a:defRPr/>
            </a:pPr>
            <a:r>
              <a:rPr lang="en-US" dirty="0"/>
              <a:t>Identified as </a:t>
            </a:r>
            <a:r>
              <a:rPr lang="en-US" i="1" dirty="0"/>
              <a:t>Security Associations</a:t>
            </a:r>
          </a:p>
          <a:p>
            <a:pPr eaLnBrk="1" hangingPunct="1">
              <a:defRPr/>
            </a:pPr>
            <a:r>
              <a:rPr lang="en-US" dirty="0"/>
              <a:t>Key exchange</a:t>
            </a:r>
          </a:p>
          <a:p>
            <a:pPr eaLnBrk="1" hangingPunct="1">
              <a:defRPr/>
            </a:pPr>
            <a:r>
              <a:rPr lang="en-US" dirty="0"/>
              <a:t>Key management</a:t>
            </a:r>
          </a:p>
        </p:txBody>
      </p:sp>
    </p:spTree>
    <p:extLst>
      <p:ext uri="{BB962C8B-B14F-4D97-AF65-F5344CB8AC3E}">
        <p14:creationId xmlns:p14="http://schemas.microsoft.com/office/powerpoint/2010/main" val="3407788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defRPr/>
            </a:pPr>
            <a:r>
              <a:rPr lang="en-US">
                <a:latin typeface="+mn-lt"/>
              </a:rPr>
              <a:t>How It Works</a:t>
            </a:r>
          </a:p>
        </p:txBody>
      </p:sp>
      <p:sp>
        <p:nvSpPr>
          <p:cNvPr id="155651" name="Rectangle 3"/>
          <p:cNvSpPr>
            <a:spLocks noGrp="1" noChangeArrowheads="1"/>
          </p:cNvSpPr>
          <p:nvPr>
            <p:ph type="body" idx="1"/>
          </p:nvPr>
        </p:nvSpPr>
        <p:spPr/>
        <p:txBody>
          <a:bodyPr>
            <a:normAutofit/>
          </a:bodyPr>
          <a:lstStyle/>
          <a:p>
            <a:pPr eaLnBrk="1" hangingPunct="1">
              <a:defRPr/>
            </a:pPr>
            <a:r>
              <a:rPr lang="en-US" sz="2800" dirty="0"/>
              <a:t>IKE operates in two phases</a:t>
            </a:r>
          </a:p>
          <a:p>
            <a:pPr lvl="1" eaLnBrk="1" hangingPunct="1">
              <a:defRPr/>
            </a:pPr>
            <a:r>
              <a:rPr lang="en-US" sz="2400" dirty="0">
                <a:solidFill>
                  <a:srgbClr val="C00000"/>
                </a:solidFill>
              </a:rPr>
              <a:t>Phase 1: </a:t>
            </a:r>
            <a:r>
              <a:rPr lang="en-US" sz="2400" dirty="0"/>
              <a:t>negotiate and establish an auxiliary end-to-end secure channel</a:t>
            </a:r>
          </a:p>
          <a:p>
            <a:pPr lvl="2" eaLnBrk="1" hangingPunct="1">
              <a:defRPr/>
            </a:pPr>
            <a:r>
              <a:rPr lang="en-US" sz="2000" dirty="0"/>
              <a:t>Used by subsequent phase 2 negotiations</a:t>
            </a:r>
          </a:p>
          <a:p>
            <a:pPr lvl="2" eaLnBrk="1" hangingPunct="1">
              <a:defRPr/>
            </a:pPr>
            <a:r>
              <a:rPr lang="en-US" sz="2000" dirty="0"/>
              <a:t>Only established once between two end points!</a:t>
            </a:r>
          </a:p>
          <a:p>
            <a:pPr lvl="1" eaLnBrk="1" hangingPunct="1">
              <a:defRPr/>
            </a:pPr>
            <a:r>
              <a:rPr lang="en-US" sz="2400" dirty="0">
                <a:solidFill>
                  <a:srgbClr val="C00000"/>
                </a:solidFill>
              </a:rPr>
              <a:t>Phase 2: </a:t>
            </a:r>
            <a:r>
              <a:rPr lang="en-US" sz="2400" dirty="0"/>
              <a:t>negotiate and establish custom secure channels</a:t>
            </a:r>
          </a:p>
          <a:p>
            <a:pPr lvl="2" eaLnBrk="1" hangingPunct="1">
              <a:defRPr/>
            </a:pPr>
            <a:r>
              <a:rPr lang="en-US" sz="2000" dirty="0"/>
              <a:t>Occurs multiple times</a:t>
            </a:r>
          </a:p>
          <a:p>
            <a:pPr>
              <a:lnSpc>
                <a:spcPct val="90000"/>
              </a:lnSpc>
            </a:pPr>
            <a:r>
              <a:rPr lang="en-US" sz="2400" dirty="0"/>
              <a:t>Both phases use </a:t>
            </a:r>
            <a:r>
              <a:rPr lang="en-US" sz="2400" dirty="0" err="1"/>
              <a:t>Diffie</a:t>
            </a:r>
            <a:r>
              <a:rPr lang="en-US" sz="2400" dirty="0"/>
              <a:t>-Hellman key exchange to establish a  shared key</a:t>
            </a:r>
          </a:p>
          <a:p>
            <a:pPr>
              <a:lnSpc>
                <a:spcPct val="90000"/>
              </a:lnSpc>
            </a:pPr>
            <a:r>
              <a:rPr lang="en-US" sz="2400" dirty="0"/>
              <a:t>IKE protocol initial message exchanges are not encrypted.</a:t>
            </a:r>
          </a:p>
          <a:p>
            <a:pPr>
              <a:lnSpc>
                <a:spcPct val="90000"/>
              </a:lnSpc>
            </a:pPr>
            <a:r>
              <a:rPr lang="en-US" sz="2400" dirty="0"/>
              <a:t>IKE uses (normally) the UDP port 500.</a:t>
            </a:r>
          </a:p>
          <a:p>
            <a:pPr lvl="1" eaLnBrk="1" hangingPunct="1">
              <a:defRPr/>
            </a:pPr>
            <a:endParaRPr lang="en-US" sz="2400" dirty="0"/>
          </a:p>
        </p:txBody>
      </p:sp>
    </p:spTree>
    <p:extLst>
      <p:ext uri="{BB962C8B-B14F-4D97-AF65-F5344CB8AC3E}">
        <p14:creationId xmlns:p14="http://schemas.microsoft.com/office/powerpoint/2010/main" val="1593178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457200" y="112298"/>
            <a:ext cx="8229600" cy="1143000"/>
          </a:xfrm>
        </p:spPr>
        <p:txBody>
          <a:bodyPr/>
          <a:lstStyle/>
          <a:p>
            <a:pPr eaLnBrk="1" hangingPunct="1">
              <a:defRPr/>
            </a:pPr>
            <a:r>
              <a:rPr lang="en-US" dirty="0">
                <a:latin typeface="+mn-lt"/>
              </a:rPr>
              <a:t>Internet Key Exchange (IKEv2)</a:t>
            </a:r>
          </a:p>
        </p:txBody>
      </p:sp>
      <p:pic>
        <p:nvPicPr>
          <p:cNvPr id="6" name="Picture 5" descr="f11.pdf">
            <a:extLst>
              <a:ext uri="{FF2B5EF4-FFF2-40B4-BE49-F238E27FC236}">
                <a16:creationId xmlns:a16="http://schemas.microsoft.com/office/drawing/2014/main" id="{C582518F-DAE2-BC41-84FF-A7068ECE563D}"/>
              </a:ext>
            </a:extLst>
          </p:cNvPr>
          <p:cNvPicPr/>
          <p:nvPr/>
        </p:nvPicPr>
        <p:blipFill>
          <a:blip r:embed="rId3"/>
          <a:srcRect b="7273"/>
          <a:stretch>
            <a:fillRect/>
          </a:stretch>
        </p:blipFill>
        <p:spPr>
          <a:xfrm>
            <a:off x="1245704" y="993913"/>
            <a:ext cx="6811618" cy="5751789"/>
          </a:xfrm>
          <a:prstGeom prst="rect">
            <a:avLst/>
          </a:prstGeom>
        </p:spPr>
      </p:pic>
    </p:spTree>
    <p:extLst>
      <p:ext uri="{BB962C8B-B14F-4D97-AF65-F5344CB8AC3E}">
        <p14:creationId xmlns:p14="http://schemas.microsoft.com/office/powerpoint/2010/main" val="1406952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59F151E-3B3A-435C-A96F-42D65BC0F174}" type="slidenum">
              <a:rPr lang="en-US"/>
              <a:pPr>
                <a:defRPr/>
              </a:pPr>
              <a:t>37</a:t>
            </a:fld>
            <a:endParaRPr lang="en-US"/>
          </a:p>
        </p:txBody>
      </p:sp>
      <p:sp>
        <p:nvSpPr>
          <p:cNvPr id="144386" name="Rectangle 2"/>
          <p:cNvSpPr>
            <a:spLocks noGrp="1" noChangeArrowheads="1"/>
          </p:cNvSpPr>
          <p:nvPr>
            <p:ph type="title"/>
          </p:nvPr>
        </p:nvSpPr>
        <p:spPr/>
        <p:txBody>
          <a:bodyPr/>
          <a:lstStyle/>
          <a:p>
            <a:pPr eaLnBrk="1" hangingPunct="1">
              <a:defRPr/>
            </a:pPr>
            <a:r>
              <a:rPr lang="en-US" dirty="0">
                <a:latin typeface="+mn-lt"/>
              </a:rPr>
              <a:t>Authentication Header (AH)</a:t>
            </a:r>
          </a:p>
        </p:txBody>
      </p:sp>
      <p:sp>
        <p:nvSpPr>
          <p:cNvPr id="144387" name="Rectangle 3"/>
          <p:cNvSpPr>
            <a:spLocks noGrp="1" noChangeArrowheads="1"/>
          </p:cNvSpPr>
          <p:nvPr>
            <p:ph type="body" idx="1"/>
          </p:nvPr>
        </p:nvSpPr>
        <p:spPr/>
        <p:txBody>
          <a:bodyPr/>
          <a:lstStyle/>
          <a:p>
            <a:pPr eaLnBrk="1" hangingPunct="1">
              <a:defRPr/>
            </a:pPr>
            <a:r>
              <a:rPr lang="en-US" sz="2800" dirty="0"/>
              <a:t>Provides source authentication</a:t>
            </a:r>
          </a:p>
          <a:p>
            <a:pPr lvl="1" eaLnBrk="1" hangingPunct="1">
              <a:defRPr/>
            </a:pPr>
            <a:r>
              <a:rPr lang="en-US" sz="2400" dirty="0"/>
              <a:t>Protects against source spoofing</a:t>
            </a:r>
          </a:p>
          <a:p>
            <a:pPr eaLnBrk="1" hangingPunct="1">
              <a:defRPr/>
            </a:pPr>
            <a:r>
              <a:rPr lang="en-US" sz="2800" dirty="0"/>
              <a:t>Provides data integrity</a:t>
            </a:r>
          </a:p>
          <a:p>
            <a:pPr eaLnBrk="1" hangingPunct="1">
              <a:defRPr/>
            </a:pPr>
            <a:r>
              <a:rPr lang="en-US" sz="2800" dirty="0"/>
              <a:t>Protects against replay attacks</a:t>
            </a:r>
          </a:p>
          <a:p>
            <a:pPr lvl="1" eaLnBrk="1" hangingPunct="1">
              <a:defRPr/>
            </a:pPr>
            <a:r>
              <a:rPr lang="en-US" sz="2400" dirty="0"/>
              <a:t>Use monotonically increasing sequence numbers</a:t>
            </a:r>
          </a:p>
          <a:p>
            <a:pPr lvl="1" eaLnBrk="1" hangingPunct="1">
              <a:defRPr/>
            </a:pPr>
            <a:r>
              <a:rPr lang="en-US" sz="2400" dirty="0"/>
              <a:t>Protects against denial of service attacks</a:t>
            </a:r>
          </a:p>
          <a:p>
            <a:pPr eaLnBrk="1" hangingPunct="1">
              <a:defRPr/>
            </a:pPr>
            <a:r>
              <a:rPr lang="en-US" sz="2800" dirty="0">
                <a:solidFill>
                  <a:srgbClr val="C00000"/>
                </a:solidFill>
              </a:rPr>
              <a:t>NO protection for confidentiality!</a:t>
            </a:r>
          </a:p>
        </p:txBody>
      </p:sp>
    </p:spTree>
    <p:extLst>
      <p:ext uri="{BB962C8B-B14F-4D97-AF65-F5344CB8AC3E}">
        <p14:creationId xmlns:p14="http://schemas.microsoft.com/office/powerpoint/2010/main" val="607337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7896E5C-A08E-42F9-A339-2B8E736AA088}" type="slidenum">
              <a:rPr lang="en-US"/>
              <a:pPr>
                <a:defRPr/>
              </a:pPr>
              <a:t>38</a:t>
            </a:fld>
            <a:endParaRPr lang="en-US"/>
          </a:p>
        </p:txBody>
      </p:sp>
      <p:sp>
        <p:nvSpPr>
          <p:cNvPr id="148482" name="Rectangle 2"/>
          <p:cNvSpPr>
            <a:spLocks noGrp="1" noChangeArrowheads="1"/>
          </p:cNvSpPr>
          <p:nvPr>
            <p:ph type="title"/>
          </p:nvPr>
        </p:nvSpPr>
        <p:spPr/>
        <p:txBody>
          <a:bodyPr/>
          <a:lstStyle/>
          <a:p>
            <a:pPr eaLnBrk="1" hangingPunct="1">
              <a:defRPr/>
            </a:pPr>
            <a:r>
              <a:rPr lang="en-US">
                <a:latin typeface="+mn-lt"/>
              </a:rPr>
              <a:t>AH Details</a:t>
            </a:r>
          </a:p>
        </p:txBody>
      </p:sp>
      <p:sp>
        <p:nvSpPr>
          <p:cNvPr id="148483" name="Rectangle 3"/>
          <p:cNvSpPr>
            <a:spLocks noGrp="1" noChangeArrowheads="1"/>
          </p:cNvSpPr>
          <p:nvPr>
            <p:ph type="body" idx="1"/>
          </p:nvPr>
        </p:nvSpPr>
        <p:spPr/>
        <p:txBody>
          <a:bodyPr/>
          <a:lstStyle/>
          <a:p>
            <a:pPr eaLnBrk="1" hangingPunct="1">
              <a:lnSpc>
                <a:spcPct val="90000"/>
              </a:lnSpc>
              <a:defRPr/>
            </a:pPr>
            <a:r>
              <a:rPr lang="en-US"/>
              <a:t>Use 32-bit monotonically increasing sequence number to avoid replay attacks</a:t>
            </a:r>
          </a:p>
          <a:p>
            <a:pPr eaLnBrk="1" hangingPunct="1">
              <a:lnSpc>
                <a:spcPct val="90000"/>
              </a:lnSpc>
              <a:defRPr/>
            </a:pPr>
            <a:r>
              <a:rPr lang="en-US"/>
              <a:t>Use cryptographically strong hash algorithms to protect data integrity (96-bit)</a:t>
            </a:r>
          </a:p>
          <a:p>
            <a:pPr lvl="1" eaLnBrk="1" hangingPunct="1">
              <a:lnSpc>
                <a:spcPct val="90000"/>
              </a:lnSpc>
              <a:defRPr/>
            </a:pPr>
            <a:r>
              <a:rPr lang="en-US"/>
              <a:t>Use symmetric key cryptography</a:t>
            </a:r>
          </a:p>
          <a:p>
            <a:pPr lvl="1" eaLnBrk="1" hangingPunct="1">
              <a:lnSpc>
                <a:spcPct val="90000"/>
              </a:lnSpc>
              <a:defRPr/>
            </a:pPr>
            <a:r>
              <a:rPr lang="en-US"/>
              <a:t>HMAC-SHA-96, HMAC-MD5-96 </a:t>
            </a:r>
          </a:p>
        </p:txBody>
      </p:sp>
    </p:spTree>
    <p:extLst>
      <p:ext uri="{BB962C8B-B14F-4D97-AF65-F5344CB8AC3E}">
        <p14:creationId xmlns:p14="http://schemas.microsoft.com/office/powerpoint/2010/main" val="2753647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pPr>
              <a:defRPr/>
            </a:pPr>
            <a:fld id="{0ADCD169-07C6-464B-833F-8D560386443B}" type="slidenum">
              <a:rPr lang="en-US"/>
              <a:pPr>
                <a:defRPr/>
              </a:pPr>
              <a:t>39</a:t>
            </a:fld>
            <a:endParaRPr lang="en-US"/>
          </a:p>
        </p:txBody>
      </p:sp>
      <p:sp>
        <p:nvSpPr>
          <p:cNvPr id="185346" name="Rectangle 2"/>
          <p:cNvSpPr>
            <a:spLocks noGrp="1" noChangeArrowheads="1"/>
          </p:cNvSpPr>
          <p:nvPr>
            <p:ph type="title"/>
          </p:nvPr>
        </p:nvSpPr>
        <p:spPr/>
        <p:txBody>
          <a:bodyPr/>
          <a:lstStyle/>
          <a:p>
            <a:pPr eaLnBrk="1" hangingPunct="1">
              <a:defRPr/>
            </a:pPr>
            <a:r>
              <a:rPr lang="en-US">
                <a:latin typeface="+mn-lt"/>
              </a:rPr>
              <a:t>AH Packet Details</a:t>
            </a:r>
          </a:p>
        </p:txBody>
      </p:sp>
      <p:sp>
        <p:nvSpPr>
          <p:cNvPr id="17412" name="Rectangle 5"/>
          <p:cNvSpPr>
            <a:spLocks noChangeArrowheads="1"/>
          </p:cNvSpPr>
          <p:nvPr/>
        </p:nvSpPr>
        <p:spPr bwMode="auto">
          <a:xfrm>
            <a:off x="2895600" y="6019800"/>
            <a:ext cx="3886200" cy="381000"/>
          </a:xfrm>
          <a:prstGeom prst="rect">
            <a:avLst/>
          </a:prstGeom>
          <a:solidFill>
            <a:schemeClr val="accent1"/>
          </a:solidFill>
          <a:ln w="9525">
            <a:solidFill>
              <a:srgbClr val="000000"/>
            </a:solidFill>
            <a:miter lim="800000"/>
            <a:headEnd/>
            <a:tailEnd/>
          </a:ln>
        </p:spPr>
        <p:txBody>
          <a:bodyPr wrap="none" anchor="ctr"/>
          <a:lstStyle/>
          <a:p>
            <a:r>
              <a:rPr lang="en-US" sz="1800">
                <a:solidFill>
                  <a:srgbClr val="000000"/>
                </a:solidFill>
              </a:rPr>
              <a:t>Authentication Data</a:t>
            </a:r>
          </a:p>
        </p:txBody>
      </p:sp>
      <p:sp>
        <p:nvSpPr>
          <p:cNvPr id="17413" name="Rectangle 7"/>
          <p:cNvSpPr>
            <a:spLocks noChangeArrowheads="1"/>
          </p:cNvSpPr>
          <p:nvPr/>
        </p:nvSpPr>
        <p:spPr bwMode="auto">
          <a:xfrm>
            <a:off x="2895600" y="4038600"/>
            <a:ext cx="3886200" cy="609600"/>
          </a:xfrm>
          <a:prstGeom prst="rect">
            <a:avLst/>
          </a:prstGeom>
          <a:solidFill>
            <a:schemeClr val="accent1"/>
          </a:solidFill>
          <a:ln w="9525">
            <a:solidFill>
              <a:srgbClr val="000000"/>
            </a:solidFill>
            <a:miter lim="800000"/>
            <a:headEnd/>
            <a:tailEnd/>
          </a:ln>
        </p:spPr>
        <p:txBody>
          <a:bodyPr wrap="none" anchor="ctr"/>
          <a:lstStyle/>
          <a:p>
            <a:r>
              <a:rPr lang="en-US" sz="1800">
                <a:solidFill>
                  <a:srgbClr val="000000"/>
                </a:solidFill>
              </a:rPr>
              <a:t>Sequence Number</a:t>
            </a:r>
          </a:p>
        </p:txBody>
      </p:sp>
      <p:sp>
        <p:nvSpPr>
          <p:cNvPr id="17414" name="Rectangle 8"/>
          <p:cNvSpPr>
            <a:spLocks noChangeArrowheads="1"/>
          </p:cNvSpPr>
          <p:nvPr/>
        </p:nvSpPr>
        <p:spPr bwMode="auto">
          <a:xfrm>
            <a:off x="2895600" y="3352800"/>
            <a:ext cx="3886200" cy="685800"/>
          </a:xfrm>
          <a:prstGeom prst="rect">
            <a:avLst/>
          </a:prstGeom>
          <a:solidFill>
            <a:schemeClr val="accent1"/>
          </a:solidFill>
          <a:ln w="9525">
            <a:solidFill>
              <a:srgbClr val="000000"/>
            </a:solidFill>
            <a:miter lim="800000"/>
            <a:headEnd/>
            <a:tailEnd/>
          </a:ln>
        </p:spPr>
        <p:txBody>
          <a:bodyPr wrap="none" anchor="ctr"/>
          <a:lstStyle/>
          <a:p>
            <a:r>
              <a:rPr lang="en-US" sz="1800">
                <a:solidFill>
                  <a:srgbClr val="000000"/>
                </a:solidFill>
              </a:rPr>
              <a:t>Security Parameters Index (SPI)</a:t>
            </a:r>
          </a:p>
        </p:txBody>
      </p:sp>
      <p:sp>
        <p:nvSpPr>
          <p:cNvPr id="17415" name="Rectangle 9"/>
          <p:cNvSpPr>
            <a:spLocks noChangeArrowheads="1"/>
          </p:cNvSpPr>
          <p:nvPr/>
        </p:nvSpPr>
        <p:spPr bwMode="auto">
          <a:xfrm>
            <a:off x="2895600" y="2514600"/>
            <a:ext cx="3886200" cy="838200"/>
          </a:xfrm>
          <a:prstGeom prst="rect">
            <a:avLst/>
          </a:prstGeom>
          <a:solidFill>
            <a:schemeClr val="accent1"/>
          </a:solidFill>
          <a:ln w="9525">
            <a:solidFill>
              <a:srgbClr val="000000"/>
            </a:solidFill>
            <a:miter lim="800000"/>
            <a:headEnd/>
            <a:tailEnd/>
          </a:ln>
        </p:spPr>
        <p:txBody>
          <a:bodyPr wrap="none" anchor="ctr"/>
          <a:lstStyle/>
          <a:p>
            <a:endParaRPr lang="en-US" sz="1800">
              <a:solidFill>
                <a:srgbClr val="9933FF"/>
              </a:solidFill>
            </a:endParaRPr>
          </a:p>
        </p:txBody>
      </p:sp>
      <p:sp>
        <p:nvSpPr>
          <p:cNvPr id="17416" name="Text Box 10"/>
          <p:cNvSpPr txBox="1">
            <a:spLocks noChangeArrowheads="1"/>
          </p:cNvSpPr>
          <p:nvPr/>
        </p:nvSpPr>
        <p:spPr bwMode="auto">
          <a:xfrm>
            <a:off x="2971800" y="2590800"/>
            <a:ext cx="849913" cy="646331"/>
          </a:xfrm>
          <a:prstGeom prst="rect">
            <a:avLst/>
          </a:prstGeom>
          <a:noFill/>
          <a:ln w="9525">
            <a:noFill/>
            <a:miter lim="800000"/>
            <a:headEnd/>
            <a:tailEnd/>
          </a:ln>
        </p:spPr>
        <p:txBody>
          <a:bodyPr wrap="none">
            <a:spAutoFit/>
          </a:bodyPr>
          <a:lstStyle/>
          <a:p>
            <a:pPr algn="l"/>
            <a:r>
              <a:rPr lang="en-US" sz="1800">
                <a:solidFill>
                  <a:srgbClr val="000000"/>
                </a:solidFill>
              </a:rPr>
              <a:t>Next</a:t>
            </a:r>
          </a:p>
          <a:p>
            <a:pPr algn="l"/>
            <a:r>
              <a:rPr lang="en-US" sz="1800">
                <a:solidFill>
                  <a:srgbClr val="000000"/>
                </a:solidFill>
              </a:rPr>
              <a:t>header</a:t>
            </a:r>
          </a:p>
        </p:txBody>
      </p:sp>
      <p:sp>
        <p:nvSpPr>
          <p:cNvPr id="17417" name="Line 14"/>
          <p:cNvSpPr>
            <a:spLocks noChangeShapeType="1"/>
          </p:cNvSpPr>
          <p:nvPr/>
        </p:nvSpPr>
        <p:spPr bwMode="auto">
          <a:xfrm>
            <a:off x="3886200" y="2514600"/>
            <a:ext cx="0" cy="838200"/>
          </a:xfrm>
          <a:prstGeom prst="line">
            <a:avLst/>
          </a:prstGeom>
          <a:noFill/>
          <a:ln w="9525">
            <a:solidFill>
              <a:srgbClr val="000000"/>
            </a:solidFill>
            <a:round/>
            <a:headEnd/>
            <a:tailEnd/>
          </a:ln>
        </p:spPr>
        <p:txBody>
          <a:bodyPr/>
          <a:lstStyle/>
          <a:p>
            <a:endParaRPr lang="en-AU"/>
          </a:p>
        </p:txBody>
      </p:sp>
      <p:sp>
        <p:nvSpPr>
          <p:cNvPr id="17418" name="Text Box 16"/>
          <p:cNvSpPr txBox="1">
            <a:spLocks noChangeArrowheads="1"/>
          </p:cNvSpPr>
          <p:nvPr/>
        </p:nvSpPr>
        <p:spPr bwMode="auto">
          <a:xfrm>
            <a:off x="4038600" y="2590800"/>
            <a:ext cx="916020" cy="646331"/>
          </a:xfrm>
          <a:prstGeom prst="rect">
            <a:avLst/>
          </a:prstGeom>
          <a:noFill/>
          <a:ln w="9525">
            <a:noFill/>
            <a:miter lim="800000"/>
            <a:headEnd/>
            <a:tailEnd/>
          </a:ln>
        </p:spPr>
        <p:txBody>
          <a:bodyPr wrap="none">
            <a:spAutoFit/>
          </a:bodyPr>
          <a:lstStyle/>
          <a:p>
            <a:pPr algn="l"/>
            <a:r>
              <a:rPr lang="en-US" sz="1800">
                <a:solidFill>
                  <a:srgbClr val="000000"/>
                </a:solidFill>
              </a:rPr>
              <a:t>Payload</a:t>
            </a:r>
          </a:p>
          <a:p>
            <a:pPr algn="l"/>
            <a:r>
              <a:rPr lang="en-US" sz="1800">
                <a:solidFill>
                  <a:srgbClr val="000000"/>
                </a:solidFill>
              </a:rPr>
              <a:t>length</a:t>
            </a:r>
          </a:p>
        </p:txBody>
      </p:sp>
      <p:sp>
        <p:nvSpPr>
          <p:cNvPr id="17419" name="Line 18"/>
          <p:cNvSpPr>
            <a:spLocks noChangeShapeType="1"/>
          </p:cNvSpPr>
          <p:nvPr/>
        </p:nvSpPr>
        <p:spPr bwMode="auto">
          <a:xfrm>
            <a:off x="5029200" y="2514600"/>
            <a:ext cx="0" cy="838200"/>
          </a:xfrm>
          <a:prstGeom prst="line">
            <a:avLst/>
          </a:prstGeom>
          <a:noFill/>
          <a:ln w="9525">
            <a:solidFill>
              <a:srgbClr val="000000"/>
            </a:solidFill>
            <a:round/>
            <a:headEnd/>
            <a:tailEnd/>
          </a:ln>
        </p:spPr>
        <p:txBody>
          <a:bodyPr/>
          <a:lstStyle/>
          <a:p>
            <a:endParaRPr lang="en-AU"/>
          </a:p>
        </p:txBody>
      </p:sp>
      <p:sp>
        <p:nvSpPr>
          <p:cNvPr id="17420" name="Text Box 19"/>
          <p:cNvSpPr txBox="1">
            <a:spLocks noChangeArrowheads="1"/>
          </p:cNvSpPr>
          <p:nvPr/>
        </p:nvSpPr>
        <p:spPr bwMode="auto">
          <a:xfrm>
            <a:off x="5257800" y="2743200"/>
            <a:ext cx="1047723" cy="369332"/>
          </a:xfrm>
          <a:prstGeom prst="rect">
            <a:avLst/>
          </a:prstGeom>
          <a:noFill/>
          <a:ln w="9525">
            <a:noFill/>
            <a:miter lim="800000"/>
            <a:headEnd/>
            <a:tailEnd/>
          </a:ln>
        </p:spPr>
        <p:txBody>
          <a:bodyPr wrap="none">
            <a:spAutoFit/>
          </a:bodyPr>
          <a:lstStyle/>
          <a:p>
            <a:pPr algn="l"/>
            <a:r>
              <a:rPr lang="en-US" sz="1800">
                <a:solidFill>
                  <a:srgbClr val="000000"/>
                </a:solidFill>
              </a:rPr>
              <a:t>Reserved</a:t>
            </a:r>
          </a:p>
        </p:txBody>
      </p:sp>
      <p:sp>
        <p:nvSpPr>
          <p:cNvPr id="17421" name="Rectangle 20"/>
          <p:cNvSpPr>
            <a:spLocks noChangeArrowheads="1"/>
          </p:cNvSpPr>
          <p:nvPr/>
        </p:nvSpPr>
        <p:spPr bwMode="auto">
          <a:xfrm>
            <a:off x="2895600" y="4648200"/>
            <a:ext cx="3886200" cy="762000"/>
          </a:xfrm>
          <a:prstGeom prst="rect">
            <a:avLst/>
          </a:prstGeom>
          <a:solidFill>
            <a:schemeClr val="accent1"/>
          </a:solidFill>
          <a:ln w="9525">
            <a:solidFill>
              <a:srgbClr val="000000"/>
            </a:solidFill>
            <a:miter lim="800000"/>
            <a:headEnd/>
            <a:tailEnd/>
          </a:ln>
        </p:spPr>
        <p:txBody>
          <a:bodyPr wrap="none" anchor="ctr"/>
          <a:lstStyle/>
          <a:p>
            <a:endParaRPr lang="en-US" sz="1800">
              <a:solidFill>
                <a:srgbClr val="9933FF"/>
              </a:solidFill>
            </a:endParaRPr>
          </a:p>
        </p:txBody>
      </p:sp>
      <p:sp>
        <p:nvSpPr>
          <p:cNvPr id="17422" name="Line 21"/>
          <p:cNvSpPr>
            <a:spLocks noChangeShapeType="1"/>
          </p:cNvSpPr>
          <p:nvPr/>
        </p:nvSpPr>
        <p:spPr bwMode="auto">
          <a:xfrm>
            <a:off x="2895600" y="5029200"/>
            <a:ext cx="3886200" cy="0"/>
          </a:xfrm>
          <a:prstGeom prst="line">
            <a:avLst/>
          </a:prstGeom>
          <a:noFill/>
          <a:ln w="9525">
            <a:solidFill>
              <a:srgbClr val="000000"/>
            </a:solidFill>
            <a:round/>
            <a:headEnd/>
            <a:tailEnd/>
          </a:ln>
        </p:spPr>
        <p:txBody>
          <a:bodyPr/>
          <a:lstStyle/>
          <a:p>
            <a:endParaRPr lang="en-AU"/>
          </a:p>
        </p:txBody>
      </p:sp>
      <p:sp>
        <p:nvSpPr>
          <p:cNvPr id="17423" name="Text Box 22"/>
          <p:cNvSpPr txBox="1">
            <a:spLocks noChangeArrowheads="1"/>
          </p:cNvSpPr>
          <p:nvPr/>
        </p:nvSpPr>
        <p:spPr bwMode="auto">
          <a:xfrm>
            <a:off x="2895600" y="4648200"/>
            <a:ext cx="3512693" cy="369332"/>
          </a:xfrm>
          <a:prstGeom prst="rect">
            <a:avLst/>
          </a:prstGeom>
          <a:noFill/>
          <a:ln w="9525">
            <a:noFill/>
            <a:miter lim="800000"/>
            <a:headEnd/>
            <a:tailEnd/>
          </a:ln>
        </p:spPr>
        <p:txBody>
          <a:bodyPr wrap="none">
            <a:spAutoFit/>
          </a:bodyPr>
          <a:lstStyle/>
          <a:p>
            <a:pPr algn="l"/>
            <a:r>
              <a:rPr lang="en-US" sz="1800" i="1">
                <a:solidFill>
                  <a:srgbClr val="FF0000"/>
                </a:solidFill>
              </a:rPr>
              <a:t>Old IP header (only in Tunnel mode)</a:t>
            </a:r>
            <a:endParaRPr lang="en-US" sz="1800">
              <a:solidFill>
                <a:srgbClr val="FF0000"/>
              </a:solidFill>
            </a:endParaRPr>
          </a:p>
        </p:txBody>
      </p:sp>
      <p:sp>
        <p:nvSpPr>
          <p:cNvPr id="17424" name="Text Box 23"/>
          <p:cNvSpPr txBox="1">
            <a:spLocks noChangeArrowheads="1"/>
          </p:cNvSpPr>
          <p:nvPr/>
        </p:nvSpPr>
        <p:spPr bwMode="auto">
          <a:xfrm>
            <a:off x="4114800" y="5029200"/>
            <a:ext cx="1252331" cy="369332"/>
          </a:xfrm>
          <a:prstGeom prst="rect">
            <a:avLst/>
          </a:prstGeom>
          <a:noFill/>
          <a:ln w="9525">
            <a:noFill/>
            <a:miter lim="800000"/>
            <a:headEnd/>
            <a:tailEnd/>
          </a:ln>
        </p:spPr>
        <p:txBody>
          <a:bodyPr wrap="none">
            <a:spAutoFit/>
          </a:bodyPr>
          <a:lstStyle/>
          <a:p>
            <a:pPr algn="l"/>
            <a:r>
              <a:rPr lang="en-US" sz="1800">
                <a:solidFill>
                  <a:srgbClr val="000000"/>
                </a:solidFill>
              </a:rPr>
              <a:t>TCP header</a:t>
            </a:r>
          </a:p>
        </p:txBody>
      </p:sp>
      <p:sp>
        <p:nvSpPr>
          <p:cNvPr id="17425" name="Line 24"/>
          <p:cNvSpPr>
            <a:spLocks noChangeShapeType="1"/>
          </p:cNvSpPr>
          <p:nvPr/>
        </p:nvSpPr>
        <p:spPr bwMode="auto">
          <a:xfrm>
            <a:off x="2590800" y="1981200"/>
            <a:ext cx="0" cy="4038600"/>
          </a:xfrm>
          <a:prstGeom prst="line">
            <a:avLst/>
          </a:prstGeom>
          <a:noFill/>
          <a:ln w="38100">
            <a:solidFill>
              <a:srgbClr val="FF9900"/>
            </a:solidFill>
            <a:round/>
            <a:headEnd type="stealth" w="med" len="med"/>
            <a:tailEnd type="stealth" w="med" len="med"/>
          </a:ln>
        </p:spPr>
        <p:txBody>
          <a:bodyPr/>
          <a:lstStyle/>
          <a:p>
            <a:endParaRPr lang="en-AU"/>
          </a:p>
        </p:txBody>
      </p:sp>
      <p:sp>
        <p:nvSpPr>
          <p:cNvPr id="17426" name="Rectangle 26"/>
          <p:cNvSpPr>
            <a:spLocks noChangeArrowheads="1"/>
          </p:cNvSpPr>
          <p:nvPr/>
        </p:nvSpPr>
        <p:spPr bwMode="auto">
          <a:xfrm>
            <a:off x="2895600" y="1981200"/>
            <a:ext cx="3886200" cy="533400"/>
          </a:xfrm>
          <a:prstGeom prst="rect">
            <a:avLst/>
          </a:prstGeom>
          <a:solidFill>
            <a:schemeClr val="accent1"/>
          </a:solidFill>
          <a:ln w="9525">
            <a:solidFill>
              <a:srgbClr val="000000"/>
            </a:solidFill>
            <a:miter lim="800000"/>
            <a:headEnd/>
            <a:tailEnd/>
          </a:ln>
        </p:spPr>
        <p:txBody>
          <a:bodyPr wrap="none" anchor="ctr"/>
          <a:lstStyle/>
          <a:p>
            <a:r>
              <a:rPr lang="en-US" sz="1800">
                <a:solidFill>
                  <a:srgbClr val="000000"/>
                </a:solidFill>
              </a:rPr>
              <a:t>New IP header</a:t>
            </a:r>
          </a:p>
        </p:txBody>
      </p:sp>
      <p:sp>
        <p:nvSpPr>
          <p:cNvPr id="17427" name="Text Box 27"/>
          <p:cNvSpPr txBox="1">
            <a:spLocks noChangeArrowheads="1"/>
          </p:cNvSpPr>
          <p:nvPr/>
        </p:nvSpPr>
        <p:spPr bwMode="auto">
          <a:xfrm>
            <a:off x="755576" y="3974068"/>
            <a:ext cx="1519327" cy="369332"/>
          </a:xfrm>
          <a:prstGeom prst="rect">
            <a:avLst/>
          </a:prstGeom>
          <a:noFill/>
          <a:ln w="9525">
            <a:noFill/>
            <a:miter lim="800000"/>
            <a:headEnd/>
            <a:tailEnd/>
          </a:ln>
        </p:spPr>
        <p:txBody>
          <a:bodyPr wrap="none">
            <a:spAutoFit/>
          </a:bodyPr>
          <a:lstStyle/>
          <a:p>
            <a:pPr algn="l"/>
            <a:r>
              <a:rPr lang="en-US" sz="1800" dirty="0"/>
              <a:t>Authenticated</a:t>
            </a:r>
          </a:p>
        </p:txBody>
      </p:sp>
      <p:sp>
        <p:nvSpPr>
          <p:cNvPr id="17428" name="Rectangle 28"/>
          <p:cNvSpPr>
            <a:spLocks noChangeArrowheads="1"/>
          </p:cNvSpPr>
          <p:nvPr/>
        </p:nvSpPr>
        <p:spPr bwMode="auto">
          <a:xfrm>
            <a:off x="2895600" y="5410200"/>
            <a:ext cx="3886200" cy="609600"/>
          </a:xfrm>
          <a:prstGeom prst="rect">
            <a:avLst/>
          </a:prstGeom>
          <a:solidFill>
            <a:schemeClr val="accent1"/>
          </a:solidFill>
          <a:ln w="9525">
            <a:solidFill>
              <a:srgbClr val="000000"/>
            </a:solidFill>
            <a:miter lim="800000"/>
            <a:headEnd/>
            <a:tailEnd/>
          </a:ln>
        </p:spPr>
        <p:txBody>
          <a:bodyPr wrap="none" anchor="ctr"/>
          <a:lstStyle/>
          <a:p>
            <a:r>
              <a:rPr lang="en-US" sz="1800">
                <a:solidFill>
                  <a:srgbClr val="000000"/>
                </a:solidFill>
              </a:rPr>
              <a:t>Data</a:t>
            </a:r>
          </a:p>
        </p:txBody>
      </p:sp>
      <p:sp>
        <p:nvSpPr>
          <p:cNvPr id="17429" name="AutoShape 29"/>
          <p:cNvSpPr>
            <a:spLocks/>
          </p:cNvSpPr>
          <p:nvPr/>
        </p:nvSpPr>
        <p:spPr bwMode="auto">
          <a:xfrm>
            <a:off x="6858000" y="4724400"/>
            <a:ext cx="685800" cy="1295400"/>
          </a:xfrm>
          <a:prstGeom prst="rightBrace">
            <a:avLst>
              <a:gd name="adj1" fmla="val 15741"/>
              <a:gd name="adj2" fmla="val 50000"/>
            </a:avLst>
          </a:prstGeom>
          <a:noFill/>
          <a:ln w="19050">
            <a:solidFill>
              <a:schemeClr val="tx1"/>
            </a:solidFill>
            <a:round/>
            <a:headEnd/>
            <a:tailEnd/>
          </a:ln>
        </p:spPr>
        <p:txBody>
          <a:bodyPr wrap="none" anchor="ctr"/>
          <a:lstStyle/>
          <a:p>
            <a:endParaRPr lang="en-AU"/>
          </a:p>
        </p:txBody>
      </p:sp>
      <p:sp>
        <p:nvSpPr>
          <p:cNvPr id="17430" name="Text Box 30"/>
          <p:cNvSpPr txBox="1">
            <a:spLocks noChangeArrowheads="1"/>
          </p:cNvSpPr>
          <p:nvPr/>
        </p:nvSpPr>
        <p:spPr bwMode="auto">
          <a:xfrm>
            <a:off x="7010400" y="4038600"/>
            <a:ext cx="1689309" cy="646331"/>
          </a:xfrm>
          <a:prstGeom prst="rect">
            <a:avLst/>
          </a:prstGeom>
          <a:noFill/>
          <a:ln w="9525">
            <a:noFill/>
            <a:miter lim="800000"/>
            <a:headEnd/>
            <a:tailEnd/>
          </a:ln>
        </p:spPr>
        <p:txBody>
          <a:bodyPr wrap="none">
            <a:spAutoFit/>
          </a:bodyPr>
          <a:lstStyle/>
          <a:p>
            <a:pPr algn="l"/>
            <a:r>
              <a:rPr lang="en-US" sz="1800"/>
              <a:t>Encapsulated</a:t>
            </a:r>
          </a:p>
          <a:p>
            <a:pPr algn="l"/>
            <a:r>
              <a:rPr lang="en-US" sz="1800"/>
              <a:t>TCP or IP packet</a:t>
            </a:r>
          </a:p>
        </p:txBody>
      </p:sp>
      <p:sp>
        <p:nvSpPr>
          <p:cNvPr id="17431" name="Line 34"/>
          <p:cNvSpPr>
            <a:spLocks noChangeShapeType="1"/>
          </p:cNvSpPr>
          <p:nvPr/>
        </p:nvSpPr>
        <p:spPr bwMode="auto">
          <a:xfrm flipH="1">
            <a:off x="1524000" y="6172200"/>
            <a:ext cx="1371600" cy="0"/>
          </a:xfrm>
          <a:prstGeom prst="line">
            <a:avLst/>
          </a:prstGeom>
          <a:noFill/>
          <a:ln w="19050">
            <a:solidFill>
              <a:schemeClr val="tx1"/>
            </a:solidFill>
            <a:round/>
            <a:headEnd/>
            <a:tailEnd type="triangle" w="med" len="med"/>
          </a:ln>
        </p:spPr>
        <p:txBody>
          <a:bodyPr/>
          <a:lstStyle/>
          <a:p>
            <a:endParaRPr lang="en-AU"/>
          </a:p>
        </p:txBody>
      </p:sp>
      <p:sp>
        <p:nvSpPr>
          <p:cNvPr id="17432" name="Text Box 35"/>
          <p:cNvSpPr txBox="1">
            <a:spLocks noChangeArrowheads="1"/>
          </p:cNvSpPr>
          <p:nvPr/>
        </p:nvSpPr>
        <p:spPr bwMode="auto">
          <a:xfrm>
            <a:off x="304800" y="5334000"/>
            <a:ext cx="1950086" cy="646331"/>
          </a:xfrm>
          <a:prstGeom prst="rect">
            <a:avLst/>
          </a:prstGeom>
          <a:noFill/>
          <a:ln w="9525">
            <a:noFill/>
            <a:miter lim="800000"/>
            <a:headEnd/>
            <a:tailEnd/>
          </a:ln>
        </p:spPr>
        <p:txBody>
          <a:bodyPr wrap="none">
            <a:spAutoFit/>
          </a:bodyPr>
          <a:lstStyle/>
          <a:p>
            <a:pPr algn="l"/>
            <a:r>
              <a:rPr lang="en-US" sz="1800"/>
              <a:t>Hash of everything</a:t>
            </a:r>
          </a:p>
          <a:p>
            <a:pPr algn="l"/>
            <a:r>
              <a:rPr lang="en-US" sz="1800"/>
              <a:t>else</a:t>
            </a:r>
          </a:p>
        </p:txBody>
      </p:sp>
    </p:spTree>
    <p:extLst>
      <p:ext uri="{BB962C8B-B14F-4D97-AF65-F5344CB8AC3E}">
        <p14:creationId xmlns:p14="http://schemas.microsoft.com/office/powerpoint/2010/main" val="887508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5" descr="image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85354"/>
            <a:ext cx="8001000" cy="5883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Lst>
        </p:spPr>
      </p:pic>
    </p:spTree>
    <p:extLst>
      <p:ext uri="{BB962C8B-B14F-4D97-AF65-F5344CB8AC3E}">
        <p14:creationId xmlns:p14="http://schemas.microsoft.com/office/powerpoint/2010/main" val="282028534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B9A6630-F445-452B-82A8-1E4277AE99BD}" type="slidenum">
              <a:rPr lang="en-US"/>
              <a:pPr>
                <a:defRPr/>
              </a:pPr>
              <a:t>40</a:t>
            </a:fld>
            <a:endParaRPr lang="en-US"/>
          </a:p>
        </p:txBody>
      </p:sp>
      <p:sp>
        <p:nvSpPr>
          <p:cNvPr id="145410" name="Rectangle 2"/>
          <p:cNvSpPr>
            <a:spLocks noGrp="1" noChangeArrowheads="1"/>
          </p:cNvSpPr>
          <p:nvPr>
            <p:ph type="title"/>
          </p:nvPr>
        </p:nvSpPr>
        <p:spPr/>
        <p:txBody>
          <a:bodyPr>
            <a:normAutofit fontScale="90000"/>
          </a:bodyPr>
          <a:lstStyle/>
          <a:p>
            <a:pPr eaLnBrk="1" hangingPunct="1">
              <a:defRPr/>
            </a:pPr>
            <a:r>
              <a:rPr lang="en-US" dirty="0">
                <a:latin typeface="+mn-lt"/>
              </a:rPr>
              <a:t>Encapsulating Security Payload (ESP)</a:t>
            </a:r>
          </a:p>
        </p:txBody>
      </p:sp>
      <p:sp>
        <p:nvSpPr>
          <p:cNvPr id="145411" name="Rectangle 3"/>
          <p:cNvSpPr>
            <a:spLocks noGrp="1" noChangeArrowheads="1"/>
          </p:cNvSpPr>
          <p:nvPr>
            <p:ph type="body" idx="1"/>
          </p:nvPr>
        </p:nvSpPr>
        <p:spPr/>
        <p:txBody>
          <a:bodyPr/>
          <a:lstStyle/>
          <a:p>
            <a:pPr eaLnBrk="1" hangingPunct="1">
              <a:defRPr/>
            </a:pPr>
            <a:r>
              <a:rPr lang="en-US" dirty="0"/>
              <a:t>Provides all that AH offers, and</a:t>
            </a:r>
          </a:p>
          <a:p>
            <a:pPr eaLnBrk="1" hangingPunct="1">
              <a:defRPr/>
            </a:pPr>
            <a:r>
              <a:rPr lang="en-US" dirty="0"/>
              <a:t>in addition provides </a:t>
            </a:r>
            <a:r>
              <a:rPr lang="en-US" dirty="0">
                <a:solidFill>
                  <a:srgbClr val="C00000"/>
                </a:solidFill>
              </a:rPr>
              <a:t>data confidentiality</a:t>
            </a:r>
          </a:p>
          <a:p>
            <a:pPr lvl="1" eaLnBrk="1" hangingPunct="1">
              <a:defRPr/>
            </a:pPr>
            <a:r>
              <a:rPr lang="en-US" dirty="0"/>
              <a:t>Uses symmetric key encryption</a:t>
            </a:r>
          </a:p>
        </p:txBody>
      </p:sp>
    </p:spTree>
    <p:extLst>
      <p:ext uri="{BB962C8B-B14F-4D97-AF65-F5344CB8AC3E}">
        <p14:creationId xmlns:p14="http://schemas.microsoft.com/office/powerpoint/2010/main" val="3003783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A1B5C60-671B-4AA5-89D0-21EF1E5EF7CC}" type="slidenum">
              <a:rPr lang="en-US"/>
              <a:pPr>
                <a:defRPr/>
              </a:pPr>
              <a:t>41</a:t>
            </a:fld>
            <a:endParaRPr lang="en-US"/>
          </a:p>
        </p:txBody>
      </p:sp>
      <p:sp>
        <p:nvSpPr>
          <p:cNvPr id="149506" name="Rectangle 2"/>
          <p:cNvSpPr>
            <a:spLocks noGrp="1" noChangeArrowheads="1"/>
          </p:cNvSpPr>
          <p:nvPr>
            <p:ph type="title"/>
          </p:nvPr>
        </p:nvSpPr>
        <p:spPr/>
        <p:txBody>
          <a:bodyPr/>
          <a:lstStyle/>
          <a:p>
            <a:pPr eaLnBrk="1" hangingPunct="1">
              <a:defRPr/>
            </a:pPr>
            <a:r>
              <a:rPr lang="en-US">
                <a:latin typeface="+mn-lt"/>
              </a:rPr>
              <a:t>ESP Details</a:t>
            </a:r>
          </a:p>
        </p:txBody>
      </p:sp>
      <p:sp>
        <p:nvSpPr>
          <p:cNvPr id="149507" name="Rectangle 3"/>
          <p:cNvSpPr>
            <a:spLocks noGrp="1" noChangeArrowheads="1"/>
          </p:cNvSpPr>
          <p:nvPr>
            <p:ph type="body" idx="1"/>
          </p:nvPr>
        </p:nvSpPr>
        <p:spPr/>
        <p:txBody>
          <a:bodyPr/>
          <a:lstStyle/>
          <a:p>
            <a:pPr eaLnBrk="1" hangingPunct="1">
              <a:defRPr/>
            </a:pPr>
            <a:r>
              <a:rPr lang="en-US" dirty="0"/>
              <a:t>Same as AH:</a:t>
            </a:r>
          </a:p>
          <a:p>
            <a:pPr lvl="1" eaLnBrk="1" hangingPunct="1">
              <a:defRPr/>
            </a:pPr>
            <a:r>
              <a:rPr lang="en-US" dirty="0"/>
              <a:t>Use 32-bit sequence number to counter replaying attacks</a:t>
            </a:r>
          </a:p>
          <a:p>
            <a:pPr lvl="1" eaLnBrk="1" hangingPunct="1">
              <a:defRPr/>
            </a:pPr>
            <a:r>
              <a:rPr lang="en-US" dirty="0"/>
              <a:t>Use integrity check algorithms</a:t>
            </a:r>
          </a:p>
          <a:p>
            <a:pPr eaLnBrk="1" hangingPunct="1">
              <a:defRPr/>
            </a:pPr>
            <a:r>
              <a:rPr lang="en-US" dirty="0"/>
              <a:t>Only in ESP:</a:t>
            </a:r>
          </a:p>
          <a:p>
            <a:pPr lvl="1" eaLnBrk="1" hangingPunct="1">
              <a:defRPr/>
            </a:pPr>
            <a:r>
              <a:rPr lang="en-US" dirty="0"/>
              <a:t>Data confidentiality:</a:t>
            </a:r>
          </a:p>
          <a:p>
            <a:pPr lvl="2" eaLnBrk="1" hangingPunct="1">
              <a:defRPr/>
            </a:pPr>
            <a:r>
              <a:rPr lang="en-US" dirty="0"/>
              <a:t>Uses symmetric key encryption algorithms to encrypt packets</a:t>
            </a:r>
          </a:p>
        </p:txBody>
      </p:sp>
    </p:spTree>
    <p:extLst>
      <p:ext uri="{BB962C8B-B14F-4D97-AF65-F5344CB8AC3E}">
        <p14:creationId xmlns:p14="http://schemas.microsoft.com/office/powerpoint/2010/main" val="4041144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pPr>
              <a:defRPr/>
            </a:pPr>
            <a:fld id="{CEB31A9E-54D5-479D-914A-6CBE33E62FFD}" type="slidenum">
              <a:rPr lang="en-US"/>
              <a:pPr>
                <a:defRPr/>
              </a:pPr>
              <a:t>42</a:t>
            </a:fld>
            <a:endParaRPr lang="en-US"/>
          </a:p>
        </p:txBody>
      </p:sp>
      <p:sp>
        <p:nvSpPr>
          <p:cNvPr id="186370" name="Rectangle 2"/>
          <p:cNvSpPr>
            <a:spLocks noGrp="1" noChangeArrowheads="1"/>
          </p:cNvSpPr>
          <p:nvPr>
            <p:ph type="title"/>
          </p:nvPr>
        </p:nvSpPr>
        <p:spPr/>
        <p:txBody>
          <a:bodyPr/>
          <a:lstStyle/>
          <a:p>
            <a:pPr eaLnBrk="1" hangingPunct="1">
              <a:defRPr/>
            </a:pPr>
            <a:r>
              <a:rPr lang="en-US">
                <a:latin typeface="+mn-lt"/>
              </a:rPr>
              <a:t>ESP Packet Details</a:t>
            </a:r>
          </a:p>
        </p:txBody>
      </p:sp>
      <p:sp>
        <p:nvSpPr>
          <p:cNvPr id="20484" name="Rectangle 32"/>
          <p:cNvSpPr>
            <a:spLocks noChangeArrowheads="1"/>
          </p:cNvSpPr>
          <p:nvPr/>
        </p:nvSpPr>
        <p:spPr bwMode="auto">
          <a:xfrm>
            <a:off x="2895600" y="5791200"/>
            <a:ext cx="3886200" cy="609600"/>
          </a:xfrm>
          <a:prstGeom prst="rect">
            <a:avLst/>
          </a:prstGeom>
          <a:solidFill>
            <a:schemeClr val="accent1"/>
          </a:solidFill>
          <a:ln w="9525">
            <a:solidFill>
              <a:srgbClr val="000000"/>
            </a:solidFill>
            <a:miter lim="800000"/>
            <a:headEnd/>
            <a:tailEnd/>
          </a:ln>
        </p:spPr>
        <p:txBody>
          <a:bodyPr wrap="none" anchor="ctr"/>
          <a:lstStyle/>
          <a:p>
            <a:r>
              <a:rPr lang="en-US" sz="1800">
                <a:solidFill>
                  <a:srgbClr val="000000"/>
                </a:solidFill>
              </a:rPr>
              <a:t>Authentication Data</a:t>
            </a:r>
          </a:p>
        </p:txBody>
      </p:sp>
      <p:sp>
        <p:nvSpPr>
          <p:cNvPr id="20485" name="Rectangle 33"/>
          <p:cNvSpPr>
            <a:spLocks noChangeArrowheads="1"/>
          </p:cNvSpPr>
          <p:nvPr/>
        </p:nvSpPr>
        <p:spPr bwMode="auto">
          <a:xfrm>
            <a:off x="2895600" y="3810000"/>
            <a:ext cx="3886200" cy="381000"/>
          </a:xfrm>
          <a:prstGeom prst="rect">
            <a:avLst/>
          </a:prstGeom>
          <a:solidFill>
            <a:schemeClr val="accent1"/>
          </a:solidFill>
          <a:ln w="9525">
            <a:solidFill>
              <a:srgbClr val="000000"/>
            </a:solidFill>
            <a:miter lim="800000"/>
            <a:headEnd/>
            <a:tailEnd/>
          </a:ln>
        </p:spPr>
        <p:txBody>
          <a:bodyPr wrap="none" anchor="ctr"/>
          <a:lstStyle/>
          <a:p>
            <a:r>
              <a:rPr lang="en-US" sz="1800">
                <a:solidFill>
                  <a:srgbClr val="000000"/>
                </a:solidFill>
              </a:rPr>
              <a:t>Sequence Number</a:t>
            </a:r>
          </a:p>
        </p:txBody>
      </p:sp>
      <p:sp>
        <p:nvSpPr>
          <p:cNvPr id="20486" name="Rectangle 34"/>
          <p:cNvSpPr>
            <a:spLocks noChangeArrowheads="1"/>
          </p:cNvSpPr>
          <p:nvPr/>
        </p:nvSpPr>
        <p:spPr bwMode="auto">
          <a:xfrm>
            <a:off x="2895600" y="3352800"/>
            <a:ext cx="3886200" cy="457200"/>
          </a:xfrm>
          <a:prstGeom prst="rect">
            <a:avLst/>
          </a:prstGeom>
          <a:solidFill>
            <a:schemeClr val="accent1"/>
          </a:solidFill>
          <a:ln w="9525">
            <a:solidFill>
              <a:srgbClr val="000000"/>
            </a:solidFill>
            <a:miter lim="800000"/>
            <a:headEnd/>
            <a:tailEnd/>
          </a:ln>
        </p:spPr>
        <p:txBody>
          <a:bodyPr wrap="none" anchor="ctr"/>
          <a:lstStyle/>
          <a:p>
            <a:r>
              <a:rPr lang="en-US" sz="1800">
                <a:solidFill>
                  <a:srgbClr val="000000"/>
                </a:solidFill>
              </a:rPr>
              <a:t>Security Parameters Index (SPI)</a:t>
            </a:r>
          </a:p>
        </p:txBody>
      </p:sp>
      <p:sp>
        <p:nvSpPr>
          <p:cNvPr id="20487" name="Rectangle 35"/>
          <p:cNvSpPr>
            <a:spLocks noChangeArrowheads="1"/>
          </p:cNvSpPr>
          <p:nvPr/>
        </p:nvSpPr>
        <p:spPr bwMode="auto">
          <a:xfrm>
            <a:off x="2895600" y="2514600"/>
            <a:ext cx="3886200" cy="838200"/>
          </a:xfrm>
          <a:prstGeom prst="rect">
            <a:avLst/>
          </a:prstGeom>
          <a:solidFill>
            <a:schemeClr val="accent1"/>
          </a:solidFill>
          <a:ln w="9525">
            <a:solidFill>
              <a:srgbClr val="000000"/>
            </a:solidFill>
            <a:miter lim="800000"/>
            <a:headEnd/>
            <a:tailEnd/>
          </a:ln>
        </p:spPr>
        <p:txBody>
          <a:bodyPr wrap="none" anchor="ctr"/>
          <a:lstStyle/>
          <a:p>
            <a:endParaRPr lang="en-US" sz="1800">
              <a:solidFill>
                <a:srgbClr val="9933FF"/>
              </a:solidFill>
            </a:endParaRPr>
          </a:p>
        </p:txBody>
      </p:sp>
      <p:sp>
        <p:nvSpPr>
          <p:cNvPr id="20488" name="Text Box 36"/>
          <p:cNvSpPr txBox="1">
            <a:spLocks noChangeArrowheads="1"/>
          </p:cNvSpPr>
          <p:nvPr/>
        </p:nvSpPr>
        <p:spPr bwMode="auto">
          <a:xfrm>
            <a:off x="2971800" y="2590800"/>
            <a:ext cx="849913" cy="646331"/>
          </a:xfrm>
          <a:prstGeom prst="rect">
            <a:avLst/>
          </a:prstGeom>
          <a:noFill/>
          <a:ln w="9525">
            <a:noFill/>
            <a:miter lim="800000"/>
            <a:headEnd/>
            <a:tailEnd/>
          </a:ln>
        </p:spPr>
        <p:txBody>
          <a:bodyPr wrap="none">
            <a:spAutoFit/>
          </a:bodyPr>
          <a:lstStyle/>
          <a:p>
            <a:pPr algn="l"/>
            <a:r>
              <a:rPr lang="en-US" sz="1800">
                <a:solidFill>
                  <a:srgbClr val="000000"/>
                </a:solidFill>
              </a:rPr>
              <a:t>Next</a:t>
            </a:r>
          </a:p>
          <a:p>
            <a:pPr algn="l"/>
            <a:r>
              <a:rPr lang="en-US" sz="1800">
                <a:solidFill>
                  <a:srgbClr val="000000"/>
                </a:solidFill>
              </a:rPr>
              <a:t>header</a:t>
            </a:r>
          </a:p>
        </p:txBody>
      </p:sp>
      <p:sp>
        <p:nvSpPr>
          <p:cNvPr id="20489" name="Line 37"/>
          <p:cNvSpPr>
            <a:spLocks noChangeShapeType="1"/>
          </p:cNvSpPr>
          <p:nvPr/>
        </p:nvSpPr>
        <p:spPr bwMode="auto">
          <a:xfrm>
            <a:off x="3886200" y="2514600"/>
            <a:ext cx="0" cy="838200"/>
          </a:xfrm>
          <a:prstGeom prst="line">
            <a:avLst/>
          </a:prstGeom>
          <a:noFill/>
          <a:ln w="9525">
            <a:solidFill>
              <a:srgbClr val="000000"/>
            </a:solidFill>
            <a:round/>
            <a:headEnd/>
            <a:tailEnd/>
          </a:ln>
        </p:spPr>
        <p:txBody>
          <a:bodyPr/>
          <a:lstStyle/>
          <a:p>
            <a:endParaRPr lang="en-AU"/>
          </a:p>
        </p:txBody>
      </p:sp>
      <p:sp>
        <p:nvSpPr>
          <p:cNvPr id="20490" name="Text Box 38"/>
          <p:cNvSpPr txBox="1">
            <a:spLocks noChangeArrowheads="1"/>
          </p:cNvSpPr>
          <p:nvPr/>
        </p:nvSpPr>
        <p:spPr bwMode="auto">
          <a:xfrm>
            <a:off x="4038600" y="2590800"/>
            <a:ext cx="916020" cy="646331"/>
          </a:xfrm>
          <a:prstGeom prst="rect">
            <a:avLst/>
          </a:prstGeom>
          <a:noFill/>
          <a:ln w="9525">
            <a:noFill/>
            <a:miter lim="800000"/>
            <a:headEnd/>
            <a:tailEnd/>
          </a:ln>
        </p:spPr>
        <p:txBody>
          <a:bodyPr wrap="none">
            <a:spAutoFit/>
          </a:bodyPr>
          <a:lstStyle/>
          <a:p>
            <a:pPr algn="l"/>
            <a:r>
              <a:rPr lang="en-US" sz="1800">
                <a:solidFill>
                  <a:srgbClr val="000000"/>
                </a:solidFill>
              </a:rPr>
              <a:t>Payload</a:t>
            </a:r>
          </a:p>
          <a:p>
            <a:pPr algn="l"/>
            <a:r>
              <a:rPr lang="en-US" sz="1800">
                <a:solidFill>
                  <a:srgbClr val="000000"/>
                </a:solidFill>
              </a:rPr>
              <a:t>length</a:t>
            </a:r>
          </a:p>
        </p:txBody>
      </p:sp>
      <p:sp>
        <p:nvSpPr>
          <p:cNvPr id="20491" name="Line 39"/>
          <p:cNvSpPr>
            <a:spLocks noChangeShapeType="1"/>
          </p:cNvSpPr>
          <p:nvPr/>
        </p:nvSpPr>
        <p:spPr bwMode="auto">
          <a:xfrm>
            <a:off x="5029200" y="2514600"/>
            <a:ext cx="0" cy="838200"/>
          </a:xfrm>
          <a:prstGeom prst="line">
            <a:avLst/>
          </a:prstGeom>
          <a:noFill/>
          <a:ln w="9525">
            <a:solidFill>
              <a:srgbClr val="000000"/>
            </a:solidFill>
            <a:round/>
            <a:headEnd/>
            <a:tailEnd/>
          </a:ln>
        </p:spPr>
        <p:txBody>
          <a:bodyPr/>
          <a:lstStyle/>
          <a:p>
            <a:endParaRPr lang="en-AU"/>
          </a:p>
        </p:txBody>
      </p:sp>
      <p:sp>
        <p:nvSpPr>
          <p:cNvPr id="20492" name="Text Box 40"/>
          <p:cNvSpPr txBox="1">
            <a:spLocks noChangeArrowheads="1"/>
          </p:cNvSpPr>
          <p:nvPr/>
        </p:nvSpPr>
        <p:spPr bwMode="auto">
          <a:xfrm>
            <a:off x="5257800" y="2743200"/>
            <a:ext cx="1047723" cy="369332"/>
          </a:xfrm>
          <a:prstGeom prst="rect">
            <a:avLst/>
          </a:prstGeom>
          <a:noFill/>
          <a:ln w="9525">
            <a:noFill/>
            <a:miter lim="800000"/>
            <a:headEnd/>
            <a:tailEnd/>
          </a:ln>
        </p:spPr>
        <p:txBody>
          <a:bodyPr wrap="none">
            <a:spAutoFit/>
          </a:bodyPr>
          <a:lstStyle/>
          <a:p>
            <a:pPr algn="l"/>
            <a:r>
              <a:rPr lang="en-US" sz="1800">
                <a:solidFill>
                  <a:srgbClr val="000000"/>
                </a:solidFill>
              </a:rPr>
              <a:t>Reserved</a:t>
            </a:r>
          </a:p>
        </p:txBody>
      </p:sp>
      <p:sp>
        <p:nvSpPr>
          <p:cNvPr id="20493" name="Rectangle 41"/>
          <p:cNvSpPr>
            <a:spLocks noChangeArrowheads="1"/>
          </p:cNvSpPr>
          <p:nvPr/>
        </p:nvSpPr>
        <p:spPr bwMode="auto">
          <a:xfrm>
            <a:off x="2895600" y="4572000"/>
            <a:ext cx="3886200" cy="381000"/>
          </a:xfrm>
          <a:prstGeom prst="rect">
            <a:avLst/>
          </a:prstGeom>
          <a:solidFill>
            <a:schemeClr val="accent1"/>
          </a:solidFill>
          <a:ln w="9525">
            <a:solidFill>
              <a:srgbClr val="000000"/>
            </a:solidFill>
            <a:miter lim="800000"/>
            <a:headEnd/>
            <a:tailEnd/>
          </a:ln>
        </p:spPr>
        <p:txBody>
          <a:bodyPr wrap="none" anchor="ctr"/>
          <a:lstStyle/>
          <a:p>
            <a:endParaRPr lang="en-US" sz="1800">
              <a:solidFill>
                <a:srgbClr val="9933FF"/>
              </a:solidFill>
            </a:endParaRPr>
          </a:p>
        </p:txBody>
      </p:sp>
      <p:sp>
        <p:nvSpPr>
          <p:cNvPr id="20494" name="Text Box 44"/>
          <p:cNvSpPr txBox="1">
            <a:spLocks noChangeArrowheads="1"/>
          </p:cNvSpPr>
          <p:nvPr/>
        </p:nvSpPr>
        <p:spPr bwMode="auto">
          <a:xfrm>
            <a:off x="4114800" y="4572000"/>
            <a:ext cx="1252331" cy="369332"/>
          </a:xfrm>
          <a:prstGeom prst="rect">
            <a:avLst/>
          </a:prstGeom>
          <a:noFill/>
          <a:ln w="9525">
            <a:noFill/>
            <a:miter lim="800000"/>
            <a:headEnd/>
            <a:tailEnd/>
          </a:ln>
        </p:spPr>
        <p:txBody>
          <a:bodyPr wrap="none">
            <a:spAutoFit/>
          </a:bodyPr>
          <a:lstStyle/>
          <a:p>
            <a:pPr algn="l"/>
            <a:r>
              <a:rPr lang="en-US" sz="1800">
                <a:solidFill>
                  <a:srgbClr val="000000"/>
                </a:solidFill>
              </a:rPr>
              <a:t>TCP header</a:t>
            </a:r>
          </a:p>
        </p:txBody>
      </p:sp>
      <p:sp>
        <p:nvSpPr>
          <p:cNvPr id="20495" name="Line 45"/>
          <p:cNvSpPr>
            <a:spLocks noChangeShapeType="1"/>
          </p:cNvSpPr>
          <p:nvPr/>
        </p:nvSpPr>
        <p:spPr bwMode="auto">
          <a:xfrm>
            <a:off x="2590800" y="2514600"/>
            <a:ext cx="0" cy="3276600"/>
          </a:xfrm>
          <a:prstGeom prst="line">
            <a:avLst/>
          </a:prstGeom>
          <a:noFill/>
          <a:ln w="38100">
            <a:solidFill>
              <a:srgbClr val="FF9900"/>
            </a:solidFill>
            <a:round/>
            <a:headEnd type="stealth" w="med" len="med"/>
            <a:tailEnd type="stealth" w="med" len="med"/>
          </a:ln>
        </p:spPr>
        <p:txBody>
          <a:bodyPr/>
          <a:lstStyle/>
          <a:p>
            <a:endParaRPr lang="en-AU"/>
          </a:p>
        </p:txBody>
      </p:sp>
      <p:sp>
        <p:nvSpPr>
          <p:cNvPr id="20496" name="Text Box 46"/>
          <p:cNvSpPr txBox="1">
            <a:spLocks noChangeArrowheads="1"/>
          </p:cNvSpPr>
          <p:nvPr/>
        </p:nvSpPr>
        <p:spPr bwMode="auto">
          <a:xfrm>
            <a:off x="755576" y="4038600"/>
            <a:ext cx="1519327" cy="369332"/>
          </a:xfrm>
          <a:prstGeom prst="rect">
            <a:avLst/>
          </a:prstGeom>
          <a:noFill/>
          <a:ln w="9525">
            <a:noFill/>
            <a:miter lim="800000"/>
            <a:headEnd/>
            <a:tailEnd/>
          </a:ln>
        </p:spPr>
        <p:txBody>
          <a:bodyPr wrap="none">
            <a:spAutoFit/>
          </a:bodyPr>
          <a:lstStyle/>
          <a:p>
            <a:pPr algn="l"/>
            <a:r>
              <a:rPr lang="en-US" sz="1800" dirty="0"/>
              <a:t>Authenticated</a:t>
            </a:r>
          </a:p>
        </p:txBody>
      </p:sp>
      <p:sp>
        <p:nvSpPr>
          <p:cNvPr id="20497" name="Rectangle 47"/>
          <p:cNvSpPr>
            <a:spLocks noChangeArrowheads="1"/>
          </p:cNvSpPr>
          <p:nvPr/>
        </p:nvSpPr>
        <p:spPr bwMode="auto">
          <a:xfrm>
            <a:off x="2895600" y="1981200"/>
            <a:ext cx="3886200" cy="533400"/>
          </a:xfrm>
          <a:prstGeom prst="rect">
            <a:avLst/>
          </a:prstGeom>
          <a:solidFill>
            <a:schemeClr val="accent1"/>
          </a:solidFill>
          <a:ln w="9525">
            <a:solidFill>
              <a:srgbClr val="000000"/>
            </a:solidFill>
            <a:miter lim="800000"/>
            <a:headEnd/>
            <a:tailEnd/>
          </a:ln>
        </p:spPr>
        <p:txBody>
          <a:bodyPr wrap="none" anchor="ctr"/>
          <a:lstStyle/>
          <a:p>
            <a:r>
              <a:rPr lang="en-US" sz="1800">
                <a:solidFill>
                  <a:srgbClr val="000000"/>
                </a:solidFill>
              </a:rPr>
              <a:t>IP header</a:t>
            </a:r>
          </a:p>
        </p:txBody>
      </p:sp>
      <p:sp>
        <p:nvSpPr>
          <p:cNvPr id="20498" name="Rectangle 48"/>
          <p:cNvSpPr>
            <a:spLocks noChangeArrowheads="1"/>
          </p:cNvSpPr>
          <p:nvPr/>
        </p:nvSpPr>
        <p:spPr bwMode="auto">
          <a:xfrm>
            <a:off x="2895600" y="4191000"/>
            <a:ext cx="3886200" cy="381000"/>
          </a:xfrm>
          <a:prstGeom prst="rect">
            <a:avLst/>
          </a:prstGeom>
          <a:solidFill>
            <a:schemeClr val="accent1"/>
          </a:solidFill>
          <a:ln w="9525">
            <a:solidFill>
              <a:srgbClr val="000000"/>
            </a:solidFill>
            <a:miter lim="800000"/>
            <a:headEnd/>
            <a:tailEnd/>
          </a:ln>
        </p:spPr>
        <p:txBody>
          <a:bodyPr wrap="none" anchor="ctr"/>
          <a:lstStyle/>
          <a:p>
            <a:r>
              <a:rPr lang="en-US" sz="1800">
                <a:solidFill>
                  <a:srgbClr val="000000"/>
                </a:solidFill>
              </a:rPr>
              <a:t>Initialization vector</a:t>
            </a:r>
          </a:p>
        </p:txBody>
      </p:sp>
      <p:sp>
        <p:nvSpPr>
          <p:cNvPr id="20499" name="Rectangle 49"/>
          <p:cNvSpPr>
            <a:spLocks noChangeArrowheads="1"/>
          </p:cNvSpPr>
          <p:nvPr/>
        </p:nvSpPr>
        <p:spPr bwMode="auto">
          <a:xfrm>
            <a:off x="2895600" y="4953000"/>
            <a:ext cx="3886200" cy="838200"/>
          </a:xfrm>
          <a:prstGeom prst="rect">
            <a:avLst/>
          </a:prstGeom>
          <a:solidFill>
            <a:schemeClr val="accent1"/>
          </a:solidFill>
          <a:ln w="9525">
            <a:solidFill>
              <a:srgbClr val="000000"/>
            </a:solidFill>
            <a:miter lim="800000"/>
            <a:headEnd/>
            <a:tailEnd/>
          </a:ln>
        </p:spPr>
        <p:txBody>
          <a:bodyPr wrap="none" anchor="ctr"/>
          <a:lstStyle/>
          <a:p>
            <a:r>
              <a:rPr lang="en-US" sz="1800">
                <a:solidFill>
                  <a:srgbClr val="000000"/>
                </a:solidFill>
              </a:rPr>
              <a:t>Data</a:t>
            </a:r>
          </a:p>
          <a:p>
            <a:endParaRPr lang="en-US" sz="1800">
              <a:solidFill>
                <a:srgbClr val="000000"/>
              </a:solidFill>
            </a:endParaRPr>
          </a:p>
          <a:p>
            <a:endParaRPr lang="en-US" sz="1800">
              <a:solidFill>
                <a:srgbClr val="000000"/>
              </a:solidFill>
            </a:endParaRPr>
          </a:p>
        </p:txBody>
      </p:sp>
      <p:sp>
        <p:nvSpPr>
          <p:cNvPr id="20500" name="Freeform 53"/>
          <p:cNvSpPr>
            <a:spLocks/>
          </p:cNvSpPr>
          <p:nvPr/>
        </p:nvSpPr>
        <p:spPr bwMode="auto">
          <a:xfrm>
            <a:off x="3429000" y="5486400"/>
            <a:ext cx="3352800" cy="304800"/>
          </a:xfrm>
          <a:custGeom>
            <a:avLst/>
            <a:gdLst>
              <a:gd name="T0" fmla="*/ 0 w 2112"/>
              <a:gd name="T1" fmla="*/ 192 h 192"/>
              <a:gd name="T2" fmla="*/ 0 w 2112"/>
              <a:gd name="T3" fmla="*/ 0 h 192"/>
              <a:gd name="T4" fmla="*/ 2112 w 2112"/>
              <a:gd name="T5" fmla="*/ 0 h 192"/>
              <a:gd name="T6" fmla="*/ 0 60000 65536"/>
              <a:gd name="T7" fmla="*/ 0 60000 65536"/>
              <a:gd name="T8" fmla="*/ 0 60000 65536"/>
              <a:gd name="T9" fmla="*/ 0 w 2112"/>
              <a:gd name="T10" fmla="*/ 0 h 192"/>
              <a:gd name="T11" fmla="*/ 2112 w 2112"/>
              <a:gd name="T12" fmla="*/ 192 h 192"/>
            </a:gdLst>
            <a:ahLst/>
            <a:cxnLst>
              <a:cxn ang="T6">
                <a:pos x="T0" y="T1"/>
              </a:cxn>
              <a:cxn ang="T7">
                <a:pos x="T2" y="T3"/>
              </a:cxn>
              <a:cxn ang="T8">
                <a:pos x="T4" y="T5"/>
              </a:cxn>
            </a:cxnLst>
            <a:rect l="T9" t="T10" r="T11" b="T12"/>
            <a:pathLst>
              <a:path w="2112" h="192">
                <a:moveTo>
                  <a:pt x="0" y="192"/>
                </a:moveTo>
                <a:lnTo>
                  <a:pt x="0" y="0"/>
                </a:lnTo>
                <a:lnTo>
                  <a:pt x="2112" y="0"/>
                </a:lnTo>
              </a:path>
            </a:pathLst>
          </a:custGeom>
          <a:noFill/>
          <a:ln w="9525">
            <a:solidFill>
              <a:srgbClr val="000000"/>
            </a:solidFill>
            <a:round/>
            <a:headEnd/>
            <a:tailEnd/>
          </a:ln>
        </p:spPr>
        <p:txBody>
          <a:bodyPr/>
          <a:lstStyle/>
          <a:p>
            <a:endParaRPr lang="en-AU"/>
          </a:p>
        </p:txBody>
      </p:sp>
      <p:sp>
        <p:nvSpPr>
          <p:cNvPr id="20501" name="Text Box 54"/>
          <p:cNvSpPr txBox="1">
            <a:spLocks noChangeArrowheads="1"/>
          </p:cNvSpPr>
          <p:nvPr/>
        </p:nvSpPr>
        <p:spPr bwMode="auto">
          <a:xfrm>
            <a:off x="3429000" y="5410200"/>
            <a:ext cx="530786" cy="369332"/>
          </a:xfrm>
          <a:prstGeom prst="rect">
            <a:avLst/>
          </a:prstGeom>
          <a:noFill/>
          <a:ln w="9525">
            <a:noFill/>
            <a:miter lim="800000"/>
            <a:headEnd/>
            <a:tailEnd/>
          </a:ln>
        </p:spPr>
        <p:txBody>
          <a:bodyPr wrap="none">
            <a:spAutoFit/>
          </a:bodyPr>
          <a:lstStyle/>
          <a:p>
            <a:pPr algn="l"/>
            <a:r>
              <a:rPr lang="en-US" sz="1800">
                <a:solidFill>
                  <a:srgbClr val="000000"/>
                </a:solidFill>
              </a:rPr>
              <a:t>Pad</a:t>
            </a:r>
          </a:p>
        </p:txBody>
      </p:sp>
      <p:sp>
        <p:nvSpPr>
          <p:cNvPr id="20502" name="Line 57"/>
          <p:cNvSpPr>
            <a:spLocks noChangeShapeType="1"/>
          </p:cNvSpPr>
          <p:nvPr/>
        </p:nvSpPr>
        <p:spPr bwMode="auto">
          <a:xfrm flipV="1">
            <a:off x="4114800" y="5486400"/>
            <a:ext cx="0" cy="304800"/>
          </a:xfrm>
          <a:prstGeom prst="line">
            <a:avLst/>
          </a:prstGeom>
          <a:noFill/>
          <a:ln w="9525">
            <a:solidFill>
              <a:srgbClr val="000000"/>
            </a:solidFill>
            <a:round/>
            <a:headEnd/>
            <a:tailEnd/>
          </a:ln>
        </p:spPr>
        <p:txBody>
          <a:bodyPr/>
          <a:lstStyle/>
          <a:p>
            <a:endParaRPr lang="en-AU"/>
          </a:p>
        </p:txBody>
      </p:sp>
      <p:sp>
        <p:nvSpPr>
          <p:cNvPr id="20503" name="Text Box 58"/>
          <p:cNvSpPr txBox="1">
            <a:spLocks noChangeArrowheads="1"/>
          </p:cNvSpPr>
          <p:nvPr/>
        </p:nvSpPr>
        <p:spPr bwMode="auto">
          <a:xfrm>
            <a:off x="4114800" y="5410200"/>
            <a:ext cx="1178143" cy="369332"/>
          </a:xfrm>
          <a:prstGeom prst="rect">
            <a:avLst/>
          </a:prstGeom>
          <a:noFill/>
          <a:ln w="9525">
            <a:noFill/>
            <a:miter lim="800000"/>
            <a:headEnd/>
            <a:tailEnd/>
          </a:ln>
        </p:spPr>
        <p:txBody>
          <a:bodyPr wrap="none">
            <a:spAutoFit/>
          </a:bodyPr>
          <a:lstStyle/>
          <a:p>
            <a:pPr algn="l"/>
            <a:r>
              <a:rPr lang="en-US" sz="1800">
                <a:solidFill>
                  <a:srgbClr val="000000"/>
                </a:solidFill>
              </a:rPr>
              <a:t>Pad length</a:t>
            </a:r>
          </a:p>
        </p:txBody>
      </p:sp>
      <p:sp>
        <p:nvSpPr>
          <p:cNvPr id="20504" name="Line 59"/>
          <p:cNvSpPr>
            <a:spLocks noChangeShapeType="1"/>
          </p:cNvSpPr>
          <p:nvPr/>
        </p:nvSpPr>
        <p:spPr bwMode="auto">
          <a:xfrm flipV="1">
            <a:off x="5486400" y="5486400"/>
            <a:ext cx="0" cy="304800"/>
          </a:xfrm>
          <a:prstGeom prst="line">
            <a:avLst/>
          </a:prstGeom>
          <a:noFill/>
          <a:ln w="9525">
            <a:solidFill>
              <a:srgbClr val="000000"/>
            </a:solidFill>
            <a:round/>
            <a:headEnd/>
            <a:tailEnd/>
          </a:ln>
        </p:spPr>
        <p:txBody>
          <a:bodyPr/>
          <a:lstStyle/>
          <a:p>
            <a:endParaRPr lang="en-AU"/>
          </a:p>
        </p:txBody>
      </p:sp>
      <p:sp>
        <p:nvSpPr>
          <p:cNvPr id="20505" name="Text Box 60"/>
          <p:cNvSpPr txBox="1">
            <a:spLocks noChangeArrowheads="1"/>
          </p:cNvSpPr>
          <p:nvPr/>
        </p:nvSpPr>
        <p:spPr bwMode="auto">
          <a:xfrm>
            <a:off x="5638800" y="5410200"/>
            <a:ext cx="622735" cy="369332"/>
          </a:xfrm>
          <a:prstGeom prst="rect">
            <a:avLst/>
          </a:prstGeom>
          <a:noFill/>
          <a:ln w="9525">
            <a:noFill/>
            <a:miter lim="800000"/>
            <a:headEnd/>
            <a:tailEnd/>
          </a:ln>
        </p:spPr>
        <p:txBody>
          <a:bodyPr wrap="none">
            <a:spAutoFit/>
          </a:bodyPr>
          <a:lstStyle/>
          <a:p>
            <a:pPr algn="l"/>
            <a:r>
              <a:rPr lang="en-US" sz="1800">
                <a:solidFill>
                  <a:srgbClr val="000000"/>
                </a:solidFill>
              </a:rPr>
              <a:t>Next</a:t>
            </a:r>
          </a:p>
        </p:txBody>
      </p:sp>
      <p:sp>
        <p:nvSpPr>
          <p:cNvPr id="20506" name="Line 61"/>
          <p:cNvSpPr>
            <a:spLocks noChangeShapeType="1"/>
          </p:cNvSpPr>
          <p:nvPr/>
        </p:nvSpPr>
        <p:spPr bwMode="auto">
          <a:xfrm>
            <a:off x="7086600" y="4572000"/>
            <a:ext cx="0" cy="1219200"/>
          </a:xfrm>
          <a:prstGeom prst="line">
            <a:avLst/>
          </a:prstGeom>
          <a:noFill/>
          <a:ln w="38100">
            <a:solidFill>
              <a:srgbClr val="FF9900"/>
            </a:solidFill>
            <a:round/>
            <a:headEnd type="stealth" w="med" len="med"/>
            <a:tailEnd type="stealth" w="med" len="med"/>
          </a:ln>
        </p:spPr>
        <p:txBody>
          <a:bodyPr/>
          <a:lstStyle/>
          <a:p>
            <a:endParaRPr lang="en-AU"/>
          </a:p>
        </p:txBody>
      </p:sp>
      <p:sp>
        <p:nvSpPr>
          <p:cNvPr id="20507" name="Text Box 62"/>
          <p:cNvSpPr txBox="1">
            <a:spLocks noChangeArrowheads="1"/>
          </p:cNvSpPr>
          <p:nvPr/>
        </p:nvSpPr>
        <p:spPr bwMode="auto">
          <a:xfrm>
            <a:off x="7162800" y="4953000"/>
            <a:ext cx="1589794" cy="646331"/>
          </a:xfrm>
          <a:prstGeom prst="rect">
            <a:avLst/>
          </a:prstGeom>
          <a:noFill/>
          <a:ln w="9525">
            <a:noFill/>
            <a:miter lim="800000"/>
            <a:headEnd/>
            <a:tailEnd/>
          </a:ln>
        </p:spPr>
        <p:txBody>
          <a:bodyPr wrap="none">
            <a:spAutoFit/>
          </a:bodyPr>
          <a:lstStyle/>
          <a:p>
            <a:pPr algn="l"/>
            <a:r>
              <a:rPr lang="en-US" sz="1800"/>
              <a:t>Encrypted TCP </a:t>
            </a:r>
          </a:p>
          <a:p>
            <a:pPr algn="l"/>
            <a:r>
              <a:rPr lang="en-US" sz="1800"/>
              <a:t>packet</a:t>
            </a:r>
          </a:p>
        </p:txBody>
      </p:sp>
    </p:spTree>
    <p:extLst>
      <p:ext uri="{BB962C8B-B14F-4D97-AF65-F5344CB8AC3E}">
        <p14:creationId xmlns:p14="http://schemas.microsoft.com/office/powerpoint/2010/main" val="39073833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defRPr/>
            </a:pPr>
            <a:r>
              <a:rPr lang="en-US" dirty="0">
                <a:latin typeface="+mn-lt"/>
              </a:rPr>
              <a:t>SA/SADB</a:t>
            </a:r>
          </a:p>
        </p:txBody>
      </p:sp>
      <p:sp>
        <p:nvSpPr>
          <p:cNvPr id="151555" name="Rectangle 3"/>
          <p:cNvSpPr>
            <a:spLocks noGrp="1" noChangeArrowheads="1"/>
          </p:cNvSpPr>
          <p:nvPr>
            <p:ph type="body" idx="1"/>
          </p:nvPr>
        </p:nvSpPr>
        <p:spPr/>
        <p:txBody>
          <a:bodyPr/>
          <a:lstStyle/>
          <a:p>
            <a:pPr eaLnBrk="1" hangingPunct="1">
              <a:defRPr/>
            </a:pPr>
            <a:r>
              <a:rPr lang="en-US" sz="2800" dirty="0"/>
              <a:t>Security Association (SA)</a:t>
            </a:r>
          </a:p>
          <a:p>
            <a:pPr lvl="1">
              <a:defRPr/>
            </a:pPr>
            <a:r>
              <a:rPr lang="en-US" sz="2400" dirty="0"/>
              <a:t>Collection of attribute associated with a connection, containing keys and other relevant information for the connection.  </a:t>
            </a:r>
          </a:p>
          <a:p>
            <a:pPr lvl="1" eaLnBrk="1" hangingPunct="1">
              <a:defRPr/>
            </a:pPr>
            <a:r>
              <a:rPr lang="en-US" sz="2400" dirty="0"/>
              <a:t>Is </a:t>
            </a:r>
            <a:r>
              <a:rPr lang="en-US" sz="2400" i="1" dirty="0"/>
              <a:t>asymmetric!</a:t>
            </a:r>
          </a:p>
          <a:p>
            <a:pPr lvl="2" eaLnBrk="1" hangingPunct="1">
              <a:defRPr/>
            </a:pPr>
            <a:r>
              <a:rPr lang="en-US" sz="2000" dirty="0"/>
              <a:t>One SA for inbound traffic, another SA for outbound traffic</a:t>
            </a:r>
          </a:p>
          <a:p>
            <a:pPr eaLnBrk="1" hangingPunct="1">
              <a:defRPr/>
            </a:pPr>
            <a:r>
              <a:rPr lang="en-US" sz="2800" dirty="0"/>
              <a:t>Security Association Database (SADB)</a:t>
            </a:r>
          </a:p>
          <a:p>
            <a:pPr lvl="1" eaLnBrk="1" hangingPunct="1">
              <a:defRPr/>
            </a:pPr>
            <a:r>
              <a:rPr lang="en-US" sz="2400" dirty="0"/>
              <a:t>A database of SAs</a:t>
            </a:r>
          </a:p>
        </p:txBody>
      </p:sp>
    </p:spTree>
    <p:extLst>
      <p:ext uri="{BB962C8B-B14F-4D97-AF65-F5344CB8AC3E}">
        <p14:creationId xmlns:p14="http://schemas.microsoft.com/office/powerpoint/2010/main" val="37981373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defRPr/>
            </a:pPr>
            <a:r>
              <a:rPr lang="en-US" dirty="0">
                <a:latin typeface="+mn-lt"/>
              </a:rPr>
              <a:t>SPI/SPD</a:t>
            </a:r>
          </a:p>
        </p:txBody>
      </p:sp>
      <p:sp>
        <p:nvSpPr>
          <p:cNvPr id="152579" name="Rectangle 3"/>
          <p:cNvSpPr>
            <a:spLocks noGrp="1" noChangeArrowheads="1"/>
          </p:cNvSpPr>
          <p:nvPr>
            <p:ph type="body" idx="1"/>
          </p:nvPr>
        </p:nvSpPr>
        <p:spPr/>
        <p:txBody>
          <a:bodyPr/>
          <a:lstStyle/>
          <a:p>
            <a:pPr eaLnBrk="1" hangingPunct="1">
              <a:defRPr/>
            </a:pPr>
            <a:r>
              <a:rPr lang="en-US"/>
              <a:t>Security Parameter Index (SPI)</a:t>
            </a:r>
          </a:p>
          <a:p>
            <a:pPr lvl="1" eaLnBrk="1" hangingPunct="1">
              <a:defRPr/>
            </a:pPr>
            <a:r>
              <a:rPr lang="en-US"/>
              <a:t>A unique index for each entry in the SADB</a:t>
            </a:r>
          </a:p>
          <a:p>
            <a:pPr lvl="1" eaLnBrk="1" hangingPunct="1">
              <a:defRPr/>
            </a:pPr>
            <a:r>
              <a:rPr lang="en-US"/>
              <a:t>Identifies the SA associated with a packet</a:t>
            </a:r>
          </a:p>
          <a:p>
            <a:pPr eaLnBrk="1" hangingPunct="1">
              <a:defRPr/>
            </a:pPr>
            <a:r>
              <a:rPr lang="en-US"/>
              <a:t>Security Policy Database (SPD)</a:t>
            </a:r>
          </a:p>
          <a:p>
            <a:pPr lvl="1" eaLnBrk="1" hangingPunct="1">
              <a:defRPr/>
            </a:pPr>
            <a:r>
              <a:rPr lang="en-US"/>
              <a:t>Store policies used to establish SAs</a:t>
            </a:r>
          </a:p>
        </p:txBody>
      </p:sp>
    </p:spTree>
    <p:extLst>
      <p:ext uri="{BB962C8B-B14F-4D97-AF65-F5344CB8AC3E}">
        <p14:creationId xmlns:p14="http://schemas.microsoft.com/office/powerpoint/2010/main" val="3888747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80" name="Cloud"/>
          <p:cNvSpPr>
            <a:spLocks noChangeAspect="1" noEditPoints="1" noChangeArrowheads="1"/>
          </p:cNvSpPr>
          <p:nvPr/>
        </p:nvSpPr>
        <p:spPr bwMode="auto">
          <a:xfrm>
            <a:off x="3352800" y="3530600"/>
            <a:ext cx="3200400" cy="214471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C99"/>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AU"/>
          </a:p>
        </p:txBody>
      </p:sp>
      <p:sp>
        <p:nvSpPr>
          <p:cNvPr id="154626" name="Rectangle 2"/>
          <p:cNvSpPr>
            <a:spLocks noGrp="1" noChangeArrowheads="1"/>
          </p:cNvSpPr>
          <p:nvPr>
            <p:ph type="title"/>
          </p:nvPr>
        </p:nvSpPr>
        <p:spPr/>
        <p:txBody>
          <a:bodyPr/>
          <a:lstStyle/>
          <a:p>
            <a:pPr eaLnBrk="1" hangingPunct="1">
              <a:defRPr/>
            </a:pPr>
            <a:r>
              <a:rPr lang="en-US">
                <a:latin typeface="+mn-lt"/>
              </a:rPr>
              <a:t>How They Fit Together</a:t>
            </a:r>
          </a:p>
        </p:txBody>
      </p:sp>
      <p:pic>
        <p:nvPicPr>
          <p:cNvPr id="26629" name="Picture 3" descr="j0250306[1]"/>
          <p:cNvPicPr>
            <a:picLocks noGrp="1" noChangeAspect="1" noChangeArrowheads="1"/>
          </p:cNvPicPr>
          <p:nvPr>
            <p:ph sz="half" idx="1"/>
          </p:nvPr>
        </p:nvPicPr>
        <p:blipFill>
          <a:blip r:embed="rId2" cstate="print"/>
          <a:srcRect/>
          <a:stretch>
            <a:fillRect/>
          </a:stretch>
        </p:blipFill>
        <p:spPr>
          <a:xfrm>
            <a:off x="1676400" y="3581400"/>
            <a:ext cx="1162050" cy="1219200"/>
          </a:xfrm>
          <a:noFill/>
        </p:spPr>
      </p:pic>
      <p:pic>
        <p:nvPicPr>
          <p:cNvPr id="26630" name="Picture 6" descr="j0250306[1]"/>
          <p:cNvPicPr>
            <a:picLocks noChangeAspect="1" noChangeArrowheads="1"/>
          </p:cNvPicPr>
          <p:nvPr/>
        </p:nvPicPr>
        <p:blipFill>
          <a:blip r:embed="rId2" cstate="print"/>
          <a:srcRect/>
          <a:stretch>
            <a:fillRect/>
          </a:stretch>
        </p:blipFill>
        <p:spPr bwMode="auto">
          <a:xfrm>
            <a:off x="7162800" y="2362200"/>
            <a:ext cx="1055688" cy="1108075"/>
          </a:xfrm>
          <a:prstGeom prst="rect">
            <a:avLst/>
          </a:prstGeom>
          <a:noFill/>
          <a:ln w="9525">
            <a:noFill/>
            <a:miter lim="800000"/>
            <a:headEnd/>
            <a:tailEnd/>
          </a:ln>
        </p:spPr>
      </p:pic>
      <p:cxnSp>
        <p:nvCxnSpPr>
          <p:cNvPr id="26631" name="AutoShape 7"/>
          <p:cNvCxnSpPr>
            <a:cxnSpLocks noChangeShapeType="1"/>
          </p:cNvCxnSpPr>
          <p:nvPr/>
        </p:nvCxnSpPr>
        <p:spPr bwMode="auto">
          <a:xfrm rot="16200000" flipH="1">
            <a:off x="2690813" y="4367212"/>
            <a:ext cx="304800" cy="1171575"/>
          </a:xfrm>
          <a:prstGeom prst="bentConnector2">
            <a:avLst/>
          </a:prstGeom>
          <a:noFill/>
          <a:ln w="19050">
            <a:solidFill>
              <a:srgbClr val="FF9900"/>
            </a:solidFill>
            <a:miter lim="800000"/>
            <a:headEnd type="stealth" w="med" len="med"/>
            <a:tailEnd type="stealth" w="med" len="med"/>
          </a:ln>
        </p:spPr>
      </p:cxnSp>
      <p:cxnSp>
        <p:nvCxnSpPr>
          <p:cNvPr id="26632" name="AutoShape 9"/>
          <p:cNvCxnSpPr>
            <a:cxnSpLocks noChangeShapeType="1"/>
          </p:cNvCxnSpPr>
          <p:nvPr/>
        </p:nvCxnSpPr>
        <p:spPr bwMode="auto">
          <a:xfrm rot="5400000">
            <a:off x="6761956" y="3261519"/>
            <a:ext cx="720725" cy="1138238"/>
          </a:xfrm>
          <a:prstGeom prst="bentConnector2">
            <a:avLst/>
          </a:prstGeom>
          <a:noFill/>
          <a:ln w="19050">
            <a:solidFill>
              <a:srgbClr val="FF9900"/>
            </a:solidFill>
            <a:miter lim="800000"/>
            <a:headEnd type="stealth" w="med" len="med"/>
            <a:tailEnd type="stealth" w="med" len="med"/>
          </a:ln>
        </p:spPr>
      </p:cxnSp>
      <p:sp>
        <p:nvSpPr>
          <p:cNvPr id="26633" name="AutoShape 20"/>
          <p:cNvSpPr>
            <a:spLocks noChangeArrowheads="1"/>
          </p:cNvSpPr>
          <p:nvPr/>
        </p:nvSpPr>
        <p:spPr bwMode="auto">
          <a:xfrm>
            <a:off x="3124200" y="1905000"/>
            <a:ext cx="1066800" cy="685800"/>
          </a:xfrm>
          <a:prstGeom prst="flowChartMultidocument">
            <a:avLst/>
          </a:prstGeom>
          <a:solidFill>
            <a:srgbClr val="9999FF"/>
          </a:solidFill>
          <a:ln w="9525">
            <a:solidFill>
              <a:schemeClr val="tx1"/>
            </a:solidFill>
            <a:miter lim="800000"/>
            <a:headEnd/>
            <a:tailEnd/>
          </a:ln>
        </p:spPr>
        <p:txBody>
          <a:bodyPr wrap="none" anchor="ctr"/>
          <a:lstStyle/>
          <a:p>
            <a:r>
              <a:rPr lang="en-US" sz="1800">
                <a:solidFill>
                  <a:srgbClr val="000000"/>
                </a:solidFill>
              </a:rPr>
              <a:t>SPD</a:t>
            </a:r>
          </a:p>
        </p:txBody>
      </p:sp>
      <p:sp>
        <p:nvSpPr>
          <p:cNvPr id="26634" name="AutoShape 22"/>
          <p:cNvSpPr>
            <a:spLocks noChangeArrowheads="1"/>
          </p:cNvSpPr>
          <p:nvPr/>
        </p:nvSpPr>
        <p:spPr bwMode="auto">
          <a:xfrm>
            <a:off x="990600" y="1981200"/>
            <a:ext cx="685800" cy="1371600"/>
          </a:xfrm>
          <a:prstGeom prst="can">
            <a:avLst>
              <a:gd name="adj" fmla="val 22685"/>
            </a:avLst>
          </a:prstGeom>
          <a:solidFill>
            <a:srgbClr val="9999FF"/>
          </a:solidFill>
          <a:ln w="9525">
            <a:solidFill>
              <a:srgbClr val="FFFF99"/>
            </a:solidFill>
            <a:round/>
            <a:headEnd/>
            <a:tailEnd/>
          </a:ln>
        </p:spPr>
        <p:txBody>
          <a:bodyPr wrap="none" anchor="ctr"/>
          <a:lstStyle/>
          <a:p>
            <a:endParaRPr lang="en-US" sz="1800"/>
          </a:p>
        </p:txBody>
      </p:sp>
      <p:sp>
        <p:nvSpPr>
          <p:cNvPr id="26635" name="Line 32"/>
          <p:cNvSpPr>
            <a:spLocks noChangeShapeType="1"/>
          </p:cNvSpPr>
          <p:nvPr/>
        </p:nvSpPr>
        <p:spPr bwMode="auto">
          <a:xfrm>
            <a:off x="990600" y="2971800"/>
            <a:ext cx="685800" cy="0"/>
          </a:xfrm>
          <a:prstGeom prst="line">
            <a:avLst/>
          </a:prstGeom>
          <a:noFill/>
          <a:ln w="9525">
            <a:solidFill>
              <a:srgbClr val="000000"/>
            </a:solidFill>
            <a:round/>
            <a:headEnd/>
            <a:tailEnd/>
          </a:ln>
        </p:spPr>
        <p:txBody>
          <a:bodyPr/>
          <a:lstStyle/>
          <a:p>
            <a:endParaRPr lang="en-AU"/>
          </a:p>
        </p:txBody>
      </p:sp>
      <p:sp>
        <p:nvSpPr>
          <p:cNvPr id="26636" name="Line 33"/>
          <p:cNvSpPr>
            <a:spLocks noChangeShapeType="1"/>
          </p:cNvSpPr>
          <p:nvPr/>
        </p:nvSpPr>
        <p:spPr bwMode="auto">
          <a:xfrm>
            <a:off x="990600" y="2743200"/>
            <a:ext cx="685800" cy="0"/>
          </a:xfrm>
          <a:prstGeom prst="line">
            <a:avLst/>
          </a:prstGeom>
          <a:noFill/>
          <a:ln w="9525">
            <a:solidFill>
              <a:srgbClr val="000000"/>
            </a:solidFill>
            <a:round/>
            <a:headEnd/>
            <a:tailEnd/>
          </a:ln>
        </p:spPr>
        <p:txBody>
          <a:bodyPr/>
          <a:lstStyle/>
          <a:p>
            <a:endParaRPr lang="en-AU"/>
          </a:p>
        </p:txBody>
      </p:sp>
      <p:sp>
        <p:nvSpPr>
          <p:cNvPr id="26637" name="Line 36"/>
          <p:cNvSpPr>
            <a:spLocks noChangeShapeType="1"/>
          </p:cNvSpPr>
          <p:nvPr/>
        </p:nvSpPr>
        <p:spPr bwMode="auto">
          <a:xfrm>
            <a:off x="990600" y="2514600"/>
            <a:ext cx="685800" cy="0"/>
          </a:xfrm>
          <a:prstGeom prst="line">
            <a:avLst/>
          </a:prstGeom>
          <a:noFill/>
          <a:ln w="9525">
            <a:solidFill>
              <a:srgbClr val="000000"/>
            </a:solidFill>
            <a:round/>
            <a:headEnd/>
            <a:tailEnd/>
          </a:ln>
        </p:spPr>
        <p:txBody>
          <a:bodyPr/>
          <a:lstStyle/>
          <a:p>
            <a:endParaRPr lang="en-AU"/>
          </a:p>
        </p:txBody>
      </p:sp>
      <p:cxnSp>
        <p:nvCxnSpPr>
          <p:cNvPr id="26638" name="AutoShape 37"/>
          <p:cNvCxnSpPr>
            <a:cxnSpLocks noChangeShapeType="1"/>
          </p:cNvCxnSpPr>
          <p:nvPr/>
        </p:nvCxnSpPr>
        <p:spPr bwMode="auto">
          <a:xfrm>
            <a:off x="2819400" y="4267200"/>
            <a:ext cx="609600" cy="0"/>
          </a:xfrm>
          <a:prstGeom prst="straightConnector1">
            <a:avLst/>
          </a:prstGeom>
          <a:noFill/>
          <a:ln w="19050">
            <a:solidFill>
              <a:srgbClr val="FF9900"/>
            </a:solidFill>
            <a:round/>
            <a:headEnd type="stealth" w="med" len="med"/>
            <a:tailEnd type="stealth" w="med" len="med"/>
          </a:ln>
        </p:spPr>
      </p:cxnSp>
      <p:pic>
        <p:nvPicPr>
          <p:cNvPr id="26639" name="Picture 38" descr="j0250306[1]"/>
          <p:cNvPicPr>
            <a:picLocks noChangeAspect="1" noChangeArrowheads="1"/>
          </p:cNvPicPr>
          <p:nvPr/>
        </p:nvPicPr>
        <p:blipFill>
          <a:blip r:embed="rId2" cstate="print"/>
          <a:srcRect/>
          <a:stretch>
            <a:fillRect/>
          </a:stretch>
        </p:blipFill>
        <p:spPr bwMode="auto">
          <a:xfrm>
            <a:off x="7086600" y="5029200"/>
            <a:ext cx="1055688" cy="1108075"/>
          </a:xfrm>
          <a:prstGeom prst="rect">
            <a:avLst/>
          </a:prstGeom>
          <a:noFill/>
          <a:ln w="9525">
            <a:noFill/>
            <a:miter lim="800000"/>
            <a:headEnd/>
            <a:tailEnd/>
          </a:ln>
        </p:spPr>
      </p:pic>
      <p:cxnSp>
        <p:nvCxnSpPr>
          <p:cNvPr id="26640" name="AutoShape 39"/>
          <p:cNvCxnSpPr>
            <a:cxnSpLocks noChangeShapeType="1"/>
            <a:stCxn id="154680" idx="2"/>
          </p:cNvCxnSpPr>
          <p:nvPr/>
        </p:nvCxnSpPr>
        <p:spPr bwMode="auto">
          <a:xfrm>
            <a:off x="6550025" y="4603750"/>
            <a:ext cx="536575" cy="979488"/>
          </a:xfrm>
          <a:prstGeom prst="bentConnector3">
            <a:avLst>
              <a:gd name="adj1" fmla="val 50296"/>
            </a:avLst>
          </a:prstGeom>
          <a:noFill/>
          <a:ln w="19050">
            <a:solidFill>
              <a:srgbClr val="FF9900"/>
            </a:solidFill>
            <a:miter lim="800000"/>
            <a:headEnd type="stealth" w="med" len="med"/>
            <a:tailEnd type="stealth" w="med" len="med"/>
          </a:ln>
        </p:spPr>
      </p:cxnSp>
      <p:cxnSp>
        <p:nvCxnSpPr>
          <p:cNvPr id="26641" name="AutoShape 40"/>
          <p:cNvCxnSpPr>
            <a:cxnSpLocks noChangeShapeType="1"/>
          </p:cNvCxnSpPr>
          <p:nvPr/>
        </p:nvCxnSpPr>
        <p:spPr bwMode="auto">
          <a:xfrm>
            <a:off x="1676400" y="2590800"/>
            <a:ext cx="1371600" cy="1600200"/>
          </a:xfrm>
          <a:prstGeom prst="bentConnector2">
            <a:avLst/>
          </a:prstGeom>
          <a:noFill/>
          <a:ln w="28575">
            <a:solidFill>
              <a:srgbClr val="FFFF99"/>
            </a:solidFill>
            <a:miter lim="800000"/>
            <a:headEnd type="stealth" w="med" len="med"/>
            <a:tailEnd type="stealth" w="med" len="med"/>
          </a:ln>
        </p:spPr>
      </p:cxnSp>
      <p:cxnSp>
        <p:nvCxnSpPr>
          <p:cNvPr id="26642" name="AutoShape 45"/>
          <p:cNvCxnSpPr>
            <a:cxnSpLocks noChangeShapeType="1"/>
          </p:cNvCxnSpPr>
          <p:nvPr/>
        </p:nvCxnSpPr>
        <p:spPr bwMode="auto">
          <a:xfrm rot="10800000" flipH="1" flipV="1">
            <a:off x="1066800" y="2819400"/>
            <a:ext cx="1143000" cy="2287588"/>
          </a:xfrm>
          <a:prstGeom prst="bentConnector4">
            <a:avLst>
              <a:gd name="adj1" fmla="val -20000"/>
              <a:gd name="adj2" fmla="val 100481"/>
            </a:avLst>
          </a:prstGeom>
          <a:noFill/>
          <a:ln w="28575">
            <a:solidFill>
              <a:srgbClr val="FFFF99"/>
            </a:solidFill>
            <a:miter lim="800000"/>
            <a:headEnd type="stealth" w="med" len="med"/>
            <a:tailEnd type="stealth" w="med" len="med"/>
          </a:ln>
        </p:spPr>
      </p:cxnSp>
      <p:sp>
        <p:nvSpPr>
          <p:cNvPr id="26643" name="Line 46"/>
          <p:cNvSpPr>
            <a:spLocks noChangeShapeType="1"/>
          </p:cNvSpPr>
          <p:nvPr/>
        </p:nvSpPr>
        <p:spPr bwMode="auto">
          <a:xfrm flipH="1">
            <a:off x="1676400" y="2209800"/>
            <a:ext cx="1371600" cy="0"/>
          </a:xfrm>
          <a:prstGeom prst="line">
            <a:avLst/>
          </a:prstGeom>
          <a:noFill/>
          <a:ln w="31750">
            <a:solidFill>
              <a:srgbClr val="969696"/>
            </a:solidFill>
            <a:round/>
            <a:headEnd/>
            <a:tailEnd type="triangle" w="med" len="med"/>
          </a:ln>
        </p:spPr>
        <p:txBody>
          <a:bodyPr/>
          <a:lstStyle/>
          <a:p>
            <a:endParaRPr lang="en-AU"/>
          </a:p>
        </p:txBody>
      </p:sp>
      <p:sp>
        <p:nvSpPr>
          <p:cNvPr id="26644" name="Text Box 47"/>
          <p:cNvSpPr txBox="1">
            <a:spLocks noChangeArrowheads="1"/>
          </p:cNvSpPr>
          <p:nvPr/>
        </p:nvSpPr>
        <p:spPr bwMode="auto">
          <a:xfrm>
            <a:off x="990600" y="2895600"/>
            <a:ext cx="689548" cy="369332"/>
          </a:xfrm>
          <a:prstGeom prst="rect">
            <a:avLst/>
          </a:prstGeom>
          <a:noFill/>
          <a:ln w="9525">
            <a:noFill/>
            <a:miter lim="800000"/>
            <a:headEnd/>
            <a:tailEnd/>
          </a:ln>
        </p:spPr>
        <p:txBody>
          <a:bodyPr wrap="none">
            <a:spAutoFit/>
          </a:bodyPr>
          <a:lstStyle/>
          <a:p>
            <a:pPr algn="l"/>
            <a:r>
              <a:rPr lang="en-US" sz="1800">
                <a:solidFill>
                  <a:srgbClr val="CC3300"/>
                </a:solidFill>
              </a:rPr>
              <a:t>SADB</a:t>
            </a:r>
          </a:p>
        </p:txBody>
      </p:sp>
      <p:sp>
        <p:nvSpPr>
          <p:cNvPr id="26645" name="Text Box 49"/>
          <p:cNvSpPr txBox="1">
            <a:spLocks noChangeArrowheads="1"/>
          </p:cNvSpPr>
          <p:nvPr/>
        </p:nvSpPr>
        <p:spPr bwMode="auto">
          <a:xfrm>
            <a:off x="1143000" y="2743200"/>
            <a:ext cx="421910" cy="246221"/>
          </a:xfrm>
          <a:prstGeom prst="rect">
            <a:avLst/>
          </a:prstGeom>
          <a:noFill/>
          <a:ln w="9525">
            <a:noFill/>
            <a:miter lim="800000"/>
            <a:headEnd/>
            <a:tailEnd/>
          </a:ln>
        </p:spPr>
        <p:txBody>
          <a:bodyPr wrap="none">
            <a:spAutoFit/>
          </a:bodyPr>
          <a:lstStyle/>
          <a:p>
            <a:pPr algn="l"/>
            <a:r>
              <a:rPr lang="en-US" sz="1000">
                <a:solidFill>
                  <a:srgbClr val="000000"/>
                </a:solidFill>
              </a:rPr>
              <a:t>SA-2</a:t>
            </a:r>
          </a:p>
        </p:txBody>
      </p:sp>
      <p:sp>
        <p:nvSpPr>
          <p:cNvPr id="26646" name="Text Box 50"/>
          <p:cNvSpPr txBox="1">
            <a:spLocks noChangeArrowheads="1"/>
          </p:cNvSpPr>
          <p:nvPr/>
        </p:nvSpPr>
        <p:spPr bwMode="auto">
          <a:xfrm>
            <a:off x="3032125" y="3003550"/>
            <a:ext cx="465192" cy="369332"/>
          </a:xfrm>
          <a:prstGeom prst="rect">
            <a:avLst/>
          </a:prstGeom>
          <a:noFill/>
          <a:ln w="9525">
            <a:noFill/>
            <a:miter lim="800000"/>
            <a:headEnd/>
            <a:tailEnd/>
          </a:ln>
        </p:spPr>
        <p:txBody>
          <a:bodyPr wrap="none">
            <a:spAutoFit/>
          </a:bodyPr>
          <a:lstStyle/>
          <a:p>
            <a:pPr algn="l"/>
            <a:r>
              <a:rPr lang="en-US" sz="1800" i="1"/>
              <a:t>SPI</a:t>
            </a:r>
          </a:p>
        </p:txBody>
      </p:sp>
      <p:sp>
        <p:nvSpPr>
          <p:cNvPr id="26647" name="Text Box 51"/>
          <p:cNvSpPr txBox="1">
            <a:spLocks noChangeArrowheads="1"/>
          </p:cNvSpPr>
          <p:nvPr/>
        </p:nvSpPr>
        <p:spPr bwMode="auto">
          <a:xfrm>
            <a:off x="762000" y="3733800"/>
            <a:ext cx="465192" cy="369332"/>
          </a:xfrm>
          <a:prstGeom prst="rect">
            <a:avLst/>
          </a:prstGeom>
          <a:noFill/>
          <a:ln w="9525">
            <a:noFill/>
            <a:miter lim="800000"/>
            <a:headEnd/>
            <a:tailEnd/>
          </a:ln>
        </p:spPr>
        <p:txBody>
          <a:bodyPr wrap="none">
            <a:spAutoFit/>
          </a:bodyPr>
          <a:lstStyle/>
          <a:p>
            <a:pPr algn="l"/>
            <a:r>
              <a:rPr lang="en-US" sz="1800" i="1"/>
              <a:t>SPI</a:t>
            </a:r>
          </a:p>
        </p:txBody>
      </p:sp>
      <p:sp>
        <p:nvSpPr>
          <p:cNvPr id="26648" name="Text Box 52"/>
          <p:cNvSpPr txBox="1">
            <a:spLocks noChangeArrowheads="1"/>
          </p:cNvSpPr>
          <p:nvPr/>
        </p:nvSpPr>
        <p:spPr bwMode="auto">
          <a:xfrm>
            <a:off x="1143000" y="2514600"/>
            <a:ext cx="421910" cy="246221"/>
          </a:xfrm>
          <a:prstGeom prst="rect">
            <a:avLst/>
          </a:prstGeom>
          <a:noFill/>
          <a:ln w="9525">
            <a:noFill/>
            <a:miter lim="800000"/>
            <a:headEnd/>
            <a:tailEnd/>
          </a:ln>
        </p:spPr>
        <p:txBody>
          <a:bodyPr wrap="none">
            <a:spAutoFit/>
          </a:bodyPr>
          <a:lstStyle/>
          <a:p>
            <a:pPr algn="l"/>
            <a:r>
              <a:rPr lang="en-US" sz="1000">
                <a:solidFill>
                  <a:srgbClr val="000000"/>
                </a:solidFill>
              </a:rPr>
              <a:t>SA-1</a:t>
            </a:r>
          </a:p>
        </p:txBody>
      </p:sp>
      <p:sp>
        <p:nvSpPr>
          <p:cNvPr id="26649" name="Line 53"/>
          <p:cNvSpPr>
            <a:spLocks noChangeShapeType="1"/>
          </p:cNvSpPr>
          <p:nvPr/>
        </p:nvSpPr>
        <p:spPr bwMode="auto">
          <a:xfrm>
            <a:off x="990600" y="2286000"/>
            <a:ext cx="685800" cy="0"/>
          </a:xfrm>
          <a:prstGeom prst="line">
            <a:avLst/>
          </a:prstGeom>
          <a:noFill/>
          <a:ln w="9525">
            <a:solidFill>
              <a:srgbClr val="000000"/>
            </a:solidFill>
            <a:round/>
            <a:headEnd/>
            <a:tailEnd/>
          </a:ln>
        </p:spPr>
        <p:txBody>
          <a:bodyPr/>
          <a:lstStyle/>
          <a:p>
            <a:endParaRPr lang="en-AU"/>
          </a:p>
        </p:txBody>
      </p:sp>
    </p:spTree>
    <p:extLst>
      <p:ext uri="{BB962C8B-B14F-4D97-AF65-F5344CB8AC3E}">
        <p14:creationId xmlns:p14="http://schemas.microsoft.com/office/powerpoint/2010/main" val="1846143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defRPr/>
            </a:pPr>
            <a:r>
              <a:rPr lang="en-US" dirty="0">
                <a:latin typeface="+mn-lt"/>
              </a:rPr>
              <a:t>SPD and SADB Example</a:t>
            </a:r>
          </a:p>
        </p:txBody>
      </p:sp>
      <p:graphicFrame>
        <p:nvGraphicFramePr>
          <p:cNvPr id="189520" name="Group 80"/>
          <p:cNvGraphicFramePr>
            <a:graphicFrameLocks noGrp="1"/>
          </p:cNvGraphicFramePr>
          <p:nvPr>
            <p:ph sz="half" idx="1"/>
          </p:nvPr>
        </p:nvGraphicFramePr>
        <p:xfrm>
          <a:off x="3352800" y="2362200"/>
          <a:ext cx="5486400" cy="717550"/>
        </p:xfrm>
        <a:graphic>
          <a:graphicData uri="http://schemas.openxmlformats.org/drawingml/2006/table">
            <a:tbl>
              <a:tblPr/>
              <a:tblGrid>
                <a:gridCol w="685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tblGrid>
              <a:tr h="3365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From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Protocol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Policy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Any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Any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AH[HMAC-MD5]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27672" name="Picture 37" descr="j0250306[1]"/>
          <p:cNvPicPr>
            <a:picLocks noChangeAspect="1" noChangeArrowheads="1"/>
          </p:cNvPicPr>
          <p:nvPr/>
        </p:nvPicPr>
        <p:blipFill>
          <a:blip r:embed="rId3" cstate="print"/>
          <a:srcRect/>
          <a:stretch>
            <a:fillRect/>
          </a:stretch>
        </p:blipFill>
        <p:spPr bwMode="auto">
          <a:xfrm flipH="1">
            <a:off x="508000" y="2133600"/>
            <a:ext cx="420688" cy="442913"/>
          </a:xfrm>
          <a:prstGeom prst="rect">
            <a:avLst/>
          </a:prstGeom>
          <a:noFill/>
          <a:ln w="9525">
            <a:noFill/>
            <a:miter lim="800000"/>
            <a:headEnd/>
            <a:tailEnd/>
          </a:ln>
        </p:spPr>
      </p:pic>
      <p:pic>
        <p:nvPicPr>
          <p:cNvPr id="27673" name="Picture 38" descr="j0223530[1]"/>
          <p:cNvPicPr>
            <a:picLocks noGrp="1" noChangeAspect="1" noChangeArrowheads="1"/>
          </p:cNvPicPr>
          <p:nvPr>
            <p:ph sz="half" idx="2"/>
          </p:nvPr>
        </p:nvPicPr>
        <p:blipFill>
          <a:blip r:embed="rId4" cstate="print"/>
          <a:srcRect/>
          <a:stretch>
            <a:fillRect/>
          </a:stretch>
        </p:blipFill>
        <p:spPr>
          <a:xfrm flipH="1">
            <a:off x="1219200" y="2971800"/>
            <a:ext cx="379413" cy="147638"/>
          </a:xfrm>
          <a:noFill/>
        </p:spPr>
      </p:pic>
      <p:pic>
        <p:nvPicPr>
          <p:cNvPr id="27674" name="Picture 39" descr="j0223530[1]"/>
          <p:cNvPicPr>
            <a:picLocks noChangeAspect="1" noChangeArrowheads="1"/>
          </p:cNvPicPr>
          <p:nvPr/>
        </p:nvPicPr>
        <p:blipFill>
          <a:blip r:embed="rId4" cstate="print"/>
          <a:srcRect/>
          <a:stretch>
            <a:fillRect/>
          </a:stretch>
        </p:blipFill>
        <p:spPr bwMode="auto">
          <a:xfrm flipH="1">
            <a:off x="2209800" y="2971800"/>
            <a:ext cx="379413" cy="147638"/>
          </a:xfrm>
          <a:prstGeom prst="rect">
            <a:avLst/>
          </a:prstGeom>
          <a:noFill/>
          <a:ln w="9525">
            <a:noFill/>
            <a:miter lim="800000"/>
            <a:headEnd/>
            <a:tailEnd/>
          </a:ln>
        </p:spPr>
      </p:pic>
      <p:pic>
        <p:nvPicPr>
          <p:cNvPr id="27675" name="Picture 40" descr="j0250306[1]"/>
          <p:cNvPicPr>
            <a:picLocks noChangeAspect="1" noChangeArrowheads="1"/>
          </p:cNvPicPr>
          <p:nvPr/>
        </p:nvPicPr>
        <p:blipFill>
          <a:blip r:embed="rId3" cstate="print"/>
          <a:srcRect/>
          <a:stretch>
            <a:fillRect/>
          </a:stretch>
        </p:blipFill>
        <p:spPr bwMode="auto">
          <a:xfrm flipH="1">
            <a:off x="2590800" y="2133600"/>
            <a:ext cx="422275" cy="442913"/>
          </a:xfrm>
          <a:prstGeom prst="rect">
            <a:avLst/>
          </a:prstGeom>
          <a:noFill/>
          <a:ln w="9525">
            <a:noFill/>
            <a:miter lim="800000"/>
            <a:headEnd/>
            <a:tailEnd/>
          </a:ln>
        </p:spPr>
      </p:pic>
      <p:cxnSp>
        <p:nvCxnSpPr>
          <p:cNvPr id="27676" name="AutoShape 43"/>
          <p:cNvCxnSpPr>
            <a:cxnSpLocks noChangeShapeType="1"/>
          </p:cNvCxnSpPr>
          <p:nvPr/>
        </p:nvCxnSpPr>
        <p:spPr bwMode="auto">
          <a:xfrm rot="10800000">
            <a:off x="762000" y="2598738"/>
            <a:ext cx="458788" cy="446087"/>
          </a:xfrm>
          <a:prstGeom prst="bentConnector3">
            <a:avLst>
              <a:gd name="adj1" fmla="val 50171"/>
            </a:avLst>
          </a:prstGeom>
          <a:noFill/>
          <a:ln w="19050">
            <a:solidFill>
              <a:srgbClr val="FF9900"/>
            </a:solidFill>
            <a:miter lim="800000"/>
            <a:headEnd type="stealth" w="med" len="med"/>
            <a:tailEnd type="stealth" w="med" len="med"/>
          </a:ln>
        </p:spPr>
      </p:cxnSp>
      <p:sp>
        <p:nvSpPr>
          <p:cNvPr id="27677" name="AutoShape 44"/>
          <p:cNvSpPr>
            <a:spLocks noChangeArrowheads="1"/>
          </p:cNvSpPr>
          <p:nvPr/>
        </p:nvSpPr>
        <p:spPr bwMode="auto">
          <a:xfrm flipH="1">
            <a:off x="1676400" y="2971800"/>
            <a:ext cx="465138" cy="150813"/>
          </a:xfrm>
          <a:prstGeom prst="leftRightArrow">
            <a:avLst>
              <a:gd name="adj1" fmla="val 50000"/>
              <a:gd name="adj2" fmla="val 61684"/>
            </a:avLst>
          </a:prstGeom>
          <a:solidFill>
            <a:schemeClr val="accent1"/>
          </a:solidFill>
          <a:ln w="9525">
            <a:solidFill>
              <a:schemeClr val="tx1"/>
            </a:solidFill>
            <a:miter lim="800000"/>
            <a:headEnd/>
            <a:tailEnd/>
          </a:ln>
        </p:spPr>
        <p:txBody>
          <a:bodyPr wrap="none" anchor="ctr"/>
          <a:lstStyle/>
          <a:p>
            <a:endParaRPr lang="en-AU"/>
          </a:p>
        </p:txBody>
      </p:sp>
      <p:sp>
        <p:nvSpPr>
          <p:cNvPr id="27678" name="Text Box 45"/>
          <p:cNvSpPr txBox="1">
            <a:spLocks noChangeArrowheads="1"/>
          </p:cNvSpPr>
          <p:nvPr/>
        </p:nvSpPr>
        <p:spPr bwMode="auto">
          <a:xfrm flipH="1">
            <a:off x="1371600" y="3124200"/>
            <a:ext cx="1149738" cy="307777"/>
          </a:xfrm>
          <a:prstGeom prst="rect">
            <a:avLst/>
          </a:prstGeom>
          <a:noFill/>
          <a:ln w="9525">
            <a:noFill/>
            <a:miter lim="800000"/>
            <a:headEnd/>
            <a:tailEnd/>
          </a:ln>
        </p:spPr>
        <p:txBody>
          <a:bodyPr wrap="none">
            <a:spAutoFit/>
          </a:bodyPr>
          <a:lstStyle/>
          <a:p>
            <a:pPr algn="l"/>
            <a:r>
              <a:rPr lang="en-US" sz="1400"/>
              <a:t>Tunnel Mode</a:t>
            </a:r>
          </a:p>
        </p:txBody>
      </p:sp>
      <p:sp>
        <p:nvSpPr>
          <p:cNvPr id="27679" name="AutoShape 48"/>
          <p:cNvSpPr>
            <a:spLocks noChangeArrowheads="1"/>
          </p:cNvSpPr>
          <p:nvPr/>
        </p:nvSpPr>
        <p:spPr bwMode="auto">
          <a:xfrm flipH="1">
            <a:off x="990600" y="2286000"/>
            <a:ext cx="1535113" cy="228600"/>
          </a:xfrm>
          <a:prstGeom prst="leftRightArrow">
            <a:avLst>
              <a:gd name="adj1" fmla="val 50000"/>
              <a:gd name="adj2" fmla="val 134306"/>
            </a:avLst>
          </a:prstGeom>
          <a:solidFill>
            <a:srgbClr val="FFFF99"/>
          </a:solidFill>
          <a:ln w="9525">
            <a:solidFill>
              <a:srgbClr val="9999FF"/>
            </a:solidFill>
            <a:miter lim="800000"/>
            <a:headEnd/>
            <a:tailEnd/>
          </a:ln>
        </p:spPr>
        <p:txBody>
          <a:bodyPr wrap="none" anchor="ctr"/>
          <a:lstStyle/>
          <a:p>
            <a:endParaRPr lang="en-AU"/>
          </a:p>
        </p:txBody>
      </p:sp>
      <p:sp>
        <p:nvSpPr>
          <p:cNvPr id="27680" name="Text Box 49"/>
          <p:cNvSpPr txBox="1">
            <a:spLocks noChangeArrowheads="1"/>
          </p:cNvSpPr>
          <p:nvPr/>
        </p:nvSpPr>
        <p:spPr bwMode="auto">
          <a:xfrm flipH="1">
            <a:off x="1066800" y="1905000"/>
            <a:ext cx="1375313" cy="400110"/>
          </a:xfrm>
          <a:prstGeom prst="rect">
            <a:avLst/>
          </a:prstGeom>
          <a:noFill/>
          <a:ln w="9525">
            <a:noFill/>
            <a:miter lim="800000"/>
            <a:headEnd/>
            <a:tailEnd/>
          </a:ln>
        </p:spPr>
        <p:txBody>
          <a:bodyPr wrap="none">
            <a:spAutoFit/>
          </a:bodyPr>
          <a:lstStyle/>
          <a:p>
            <a:pPr algn="l"/>
            <a:r>
              <a:rPr lang="en-US" sz="1400"/>
              <a:t>Transport</a:t>
            </a:r>
            <a:r>
              <a:rPr lang="en-US" sz="2000"/>
              <a:t> </a:t>
            </a:r>
            <a:r>
              <a:rPr lang="en-US" sz="1400"/>
              <a:t>Mode</a:t>
            </a:r>
          </a:p>
        </p:txBody>
      </p:sp>
      <p:sp>
        <p:nvSpPr>
          <p:cNvPr id="27681" name="Text Box 50"/>
          <p:cNvSpPr txBox="1">
            <a:spLocks noChangeArrowheads="1"/>
          </p:cNvSpPr>
          <p:nvPr/>
        </p:nvSpPr>
        <p:spPr bwMode="auto">
          <a:xfrm>
            <a:off x="533400" y="2514600"/>
            <a:ext cx="320675" cy="366713"/>
          </a:xfrm>
          <a:prstGeom prst="rect">
            <a:avLst/>
          </a:prstGeom>
          <a:noFill/>
          <a:ln w="9525">
            <a:noFill/>
            <a:miter lim="800000"/>
            <a:headEnd/>
            <a:tailEnd/>
          </a:ln>
        </p:spPr>
        <p:txBody>
          <a:bodyPr wrap="none">
            <a:spAutoFit/>
          </a:bodyPr>
          <a:lstStyle/>
          <a:p>
            <a:pPr algn="l"/>
            <a:r>
              <a:rPr lang="en-US" sz="1800"/>
              <a:t>A</a:t>
            </a:r>
          </a:p>
        </p:txBody>
      </p:sp>
      <p:cxnSp>
        <p:nvCxnSpPr>
          <p:cNvPr id="27682" name="AutoShape 51"/>
          <p:cNvCxnSpPr>
            <a:cxnSpLocks noChangeShapeType="1"/>
          </p:cNvCxnSpPr>
          <p:nvPr/>
        </p:nvCxnSpPr>
        <p:spPr bwMode="auto">
          <a:xfrm flipV="1">
            <a:off x="2590800" y="2576513"/>
            <a:ext cx="211138" cy="468312"/>
          </a:xfrm>
          <a:prstGeom prst="bentConnector2">
            <a:avLst/>
          </a:prstGeom>
          <a:noFill/>
          <a:ln w="19050">
            <a:solidFill>
              <a:srgbClr val="FF9900"/>
            </a:solidFill>
            <a:miter lim="800000"/>
            <a:headEnd type="stealth" w="med" len="med"/>
            <a:tailEnd type="stealth" w="med" len="med"/>
          </a:ln>
        </p:spPr>
      </p:cxnSp>
      <p:sp>
        <p:nvSpPr>
          <p:cNvPr id="27683" name="Text Box 52"/>
          <p:cNvSpPr txBox="1">
            <a:spLocks noChangeArrowheads="1"/>
          </p:cNvSpPr>
          <p:nvPr/>
        </p:nvSpPr>
        <p:spPr bwMode="auto">
          <a:xfrm>
            <a:off x="1219200" y="2667000"/>
            <a:ext cx="319088" cy="366713"/>
          </a:xfrm>
          <a:prstGeom prst="rect">
            <a:avLst/>
          </a:prstGeom>
          <a:noFill/>
          <a:ln w="9525">
            <a:noFill/>
            <a:miter lim="800000"/>
            <a:headEnd/>
            <a:tailEnd/>
          </a:ln>
        </p:spPr>
        <p:txBody>
          <a:bodyPr wrap="none">
            <a:spAutoFit/>
          </a:bodyPr>
          <a:lstStyle/>
          <a:p>
            <a:pPr algn="l"/>
            <a:r>
              <a:rPr lang="en-US" sz="1800"/>
              <a:t>C</a:t>
            </a:r>
          </a:p>
        </p:txBody>
      </p:sp>
      <p:sp>
        <p:nvSpPr>
          <p:cNvPr id="27684" name="Text Box 69"/>
          <p:cNvSpPr txBox="1">
            <a:spLocks noChangeArrowheads="1"/>
          </p:cNvSpPr>
          <p:nvPr/>
        </p:nvSpPr>
        <p:spPr bwMode="auto">
          <a:xfrm>
            <a:off x="2819400" y="2514600"/>
            <a:ext cx="320675" cy="366713"/>
          </a:xfrm>
          <a:prstGeom prst="rect">
            <a:avLst/>
          </a:prstGeom>
          <a:noFill/>
          <a:ln w="9525">
            <a:noFill/>
            <a:miter lim="800000"/>
            <a:headEnd/>
            <a:tailEnd/>
          </a:ln>
        </p:spPr>
        <p:txBody>
          <a:bodyPr wrap="none">
            <a:spAutoFit/>
          </a:bodyPr>
          <a:lstStyle/>
          <a:p>
            <a:pPr algn="l"/>
            <a:r>
              <a:rPr lang="en-US" sz="1800"/>
              <a:t>B</a:t>
            </a:r>
          </a:p>
        </p:txBody>
      </p:sp>
      <p:sp>
        <p:nvSpPr>
          <p:cNvPr id="27685" name="Text Box 81"/>
          <p:cNvSpPr txBox="1">
            <a:spLocks noChangeArrowheads="1"/>
          </p:cNvSpPr>
          <p:nvPr/>
        </p:nvSpPr>
        <p:spPr bwMode="auto">
          <a:xfrm>
            <a:off x="5257800" y="1905000"/>
            <a:ext cx="862287" cy="369332"/>
          </a:xfrm>
          <a:prstGeom prst="rect">
            <a:avLst/>
          </a:prstGeom>
          <a:noFill/>
          <a:ln w="9525">
            <a:noFill/>
            <a:miter lim="800000"/>
            <a:headEnd/>
            <a:tailEnd/>
          </a:ln>
        </p:spPr>
        <p:txBody>
          <a:bodyPr wrap="none">
            <a:spAutoFit/>
          </a:bodyPr>
          <a:lstStyle/>
          <a:p>
            <a:pPr algn="l"/>
            <a:r>
              <a:rPr lang="en-US" sz="1800"/>
              <a:t>A’s SPD</a:t>
            </a:r>
          </a:p>
        </p:txBody>
      </p:sp>
      <p:graphicFrame>
        <p:nvGraphicFramePr>
          <p:cNvPr id="189522" name="Group 82"/>
          <p:cNvGraphicFramePr>
            <a:graphicFrameLocks noGrp="1"/>
          </p:cNvGraphicFramePr>
          <p:nvPr/>
        </p:nvGraphicFramePr>
        <p:xfrm>
          <a:off x="3352800" y="3200400"/>
          <a:ext cx="5486400" cy="717550"/>
        </p:xfrm>
        <a:graphic>
          <a:graphicData uri="http://schemas.openxmlformats.org/drawingml/2006/table">
            <a:tbl>
              <a:tblPr/>
              <a:tblGrid>
                <a:gridCol w="685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tblGrid>
              <a:tr h="3365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From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Protocol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SPI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SA Record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AH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HMAC-MD5 key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7706" name="Text Box 102"/>
          <p:cNvSpPr txBox="1">
            <a:spLocks noChangeArrowheads="1"/>
          </p:cNvSpPr>
          <p:nvPr/>
        </p:nvSpPr>
        <p:spPr bwMode="auto">
          <a:xfrm>
            <a:off x="2286000" y="3352800"/>
            <a:ext cx="1000082" cy="369332"/>
          </a:xfrm>
          <a:prstGeom prst="rect">
            <a:avLst/>
          </a:prstGeom>
          <a:noFill/>
          <a:ln w="9525">
            <a:noFill/>
            <a:miter lim="800000"/>
            <a:headEnd/>
            <a:tailEnd/>
          </a:ln>
        </p:spPr>
        <p:txBody>
          <a:bodyPr wrap="none">
            <a:spAutoFit/>
          </a:bodyPr>
          <a:lstStyle/>
          <a:p>
            <a:pPr algn="l"/>
            <a:r>
              <a:rPr lang="en-US" sz="1800"/>
              <a:t>A’s SADB</a:t>
            </a:r>
          </a:p>
        </p:txBody>
      </p:sp>
      <p:sp>
        <p:nvSpPr>
          <p:cNvPr id="27707" name="Text Box 103"/>
          <p:cNvSpPr txBox="1">
            <a:spLocks noChangeArrowheads="1"/>
          </p:cNvSpPr>
          <p:nvPr/>
        </p:nvSpPr>
        <p:spPr bwMode="auto">
          <a:xfrm>
            <a:off x="2209800" y="2667000"/>
            <a:ext cx="339725" cy="366713"/>
          </a:xfrm>
          <a:prstGeom prst="rect">
            <a:avLst/>
          </a:prstGeom>
          <a:noFill/>
          <a:ln w="9525">
            <a:noFill/>
            <a:miter lim="800000"/>
            <a:headEnd/>
            <a:tailEnd/>
          </a:ln>
        </p:spPr>
        <p:txBody>
          <a:bodyPr wrap="none">
            <a:spAutoFit/>
          </a:bodyPr>
          <a:lstStyle/>
          <a:p>
            <a:pPr algn="l"/>
            <a:r>
              <a:rPr lang="en-US" sz="1800"/>
              <a:t>D</a:t>
            </a:r>
          </a:p>
        </p:txBody>
      </p:sp>
      <p:graphicFrame>
        <p:nvGraphicFramePr>
          <p:cNvPr id="189606" name="Group 166"/>
          <p:cNvGraphicFramePr>
            <a:graphicFrameLocks noGrp="1"/>
          </p:cNvGraphicFramePr>
          <p:nvPr/>
        </p:nvGraphicFramePr>
        <p:xfrm>
          <a:off x="838200" y="4648200"/>
          <a:ext cx="6096000" cy="71755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tblGrid>
              <a:tr h="3365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From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Protocol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Policy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Tunnel Dest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Any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Any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ESP[3DES]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7731" name="Text Box 124"/>
          <p:cNvSpPr txBox="1">
            <a:spLocks noChangeArrowheads="1"/>
          </p:cNvSpPr>
          <p:nvPr/>
        </p:nvSpPr>
        <p:spPr bwMode="auto">
          <a:xfrm>
            <a:off x="7162800" y="4876800"/>
            <a:ext cx="871457" cy="369332"/>
          </a:xfrm>
          <a:prstGeom prst="rect">
            <a:avLst/>
          </a:prstGeom>
          <a:noFill/>
          <a:ln w="9525">
            <a:noFill/>
            <a:miter lim="800000"/>
            <a:headEnd/>
            <a:tailEnd/>
          </a:ln>
        </p:spPr>
        <p:txBody>
          <a:bodyPr wrap="none">
            <a:spAutoFit/>
          </a:bodyPr>
          <a:lstStyle/>
          <a:p>
            <a:pPr algn="l"/>
            <a:r>
              <a:rPr lang="en-US" sz="1800"/>
              <a:t>C’s SPD</a:t>
            </a:r>
          </a:p>
        </p:txBody>
      </p:sp>
      <p:graphicFrame>
        <p:nvGraphicFramePr>
          <p:cNvPr id="189565" name="Group 125"/>
          <p:cNvGraphicFramePr>
            <a:graphicFrameLocks noGrp="1"/>
          </p:cNvGraphicFramePr>
          <p:nvPr/>
        </p:nvGraphicFramePr>
        <p:xfrm>
          <a:off x="838200" y="5486400"/>
          <a:ext cx="6096000" cy="717550"/>
        </p:xfrm>
        <a:graphic>
          <a:graphicData uri="http://schemas.openxmlformats.org/drawingml/2006/table">
            <a:tbl>
              <a:tblPr/>
              <a:tblGrid>
                <a:gridCol w="762000">
                  <a:extLst>
                    <a:ext uri="{9D8B030D-6E8A-4147-A177-3AD203B41FA5}">
                      <a16:colId xmlns:a16="http://schemas.microsoft.com/office/drawing/2014/main" val="20000"/>
                    </a:ext>
                  </a:extLst>
                </a:gridCol>
                <a:gridCol w="846138">
                  <a:extLst>
                    <a:ext uri="{9D8B030D-6E8A-4147-A177-3AD203B41FA5}">
                      <a16:colId xmlns:a16="http://schemas.microsoft.com/office/drawing/2014/main" val="20001"/>
                    </a:ext>
                  </a:extLst>
                </a:gridCol>
                <a:gridCol w="1185862">
                  <a:extLst>
                    <a:ext uri="{9D8B030D-6E8A-4147-A177-3AD203B41FA5}">
                      <a16:colId xmlns:a16="http://schemas.microsoft.com/office/drawing/2014/main" val="20002"/>
                    </a:ext>
                  </a:extLst>
                </a:gridCol>
                <a:gridCol w="931863">
                  <a:extLst>
                    <a:ext uri="{9D8B030D-6E8A-4147-A177-3AD203B41FA5}">
                      <a16:colId xmlns:a16="http://schemas.microsoft.com/office/drawing/2014/main" val="20003"/>
                    </a:ext>
                  </a:extLst>
                </a:gridCol>
                <a:gridCol w="2370137">
                  <a:extLst>
                    <a:ext uri="{9D8B030D-6E8A-4147-A177-3AD203B41FA5}">
                      <a16:colId xmlns:a16="http://schemas.microsoft.com/office/drawing/2014/main" val="20004"/>
                    </a:ext>
                  </a:extLst>
                </a:gridCol>
              </a:tblGrid>
              <a:tr h="3365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From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Protocol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SPI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SA Record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600" b="0" i="0" u="none" strike="noStrike" cap="none" normalizeH="0" baseline="0">
                        <a:ln>
                          <a:noFill/>
                        </a:ln>
                        <a:solidFill>
                          <a:srgbClr val="66FF33"/>
                        </a:solidFill>
                        <a:effectLst>
                          <a:outerShdw blurRad="38100" dist="38100" dir="2700000" algn="tl">
                            <a:srgbClr val="000000"/>
                          </a:outerShdw>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600" b="0" i="0" u="none" strike="noStrike" cap="none" normalizeH="0" baseline="0">
                        <a:ln>
                          <a:noFill/>
                        </a:ln>
                        <a:solidFill>
                          <a:srgbClr val="66FF33"/>
                        </a:solidFill>
                        <a:effectLst>
                          <a:outerShdw blurRad="38100" dist="38100" dir="2700000" algn="tl">
                            <a:srgbClr val="000000"/>
                          </a:outerShdw>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ESP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Comic Sans MS" pitchFamily="66" charset="0"/>
                        </a:rPr>
                        <a:t>3DES key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7752" name="Text Box 145"/>
          <p:cNvSpPr txBox="1">
            <a:spLocks noChangeArrowheads="1"/>
          </p:cNvSpPr>
          <p:nvPr/>
        </p:nvSpPr>
        <p:spPr bwMode="auto">
          <a:xfrm>
            <a:off x="7162800" y="5638800"/>
            <a:ext cx="1009251" cy="369332"/>
          </a:xfrm>
          <a:prstGeom prst="rect">
            <a:avLst/>
          </a:prstGeom>
          <a:noFill/>
          <a:ln w="9525">
            <a:noFill/>
            <a:miter lim="800000"/>
            <a:headEnd/>
            <a:tailEnd/>
          </a:ln>
        </p:spPr>
        <p:txBody>
          <a:bodyPr wrap="none">
            <a:spAutoFit/>
          </a:bodyPr>
          <a:lstStyle/>
          <a:p>
            <a:pPr algn="l"/>
            <a:r>
              <a:rPr lang="en-US" sz="1800"/>
              <a:t>C’s SADB</a:t>
            </a:r>
          </a:p>
        </p:txBody>
      </p:sp>
      <p:sp>
        <p:nvSpPr>
          <p:cNvPr id="27753" name="Text Box 168"/>
          <p:cNvSpPr txBox="1">
            <a:spLocks noChangeArrowheads="1"/>
          </p:cNvSpPr>
          <p:nvPr/>
        </p:nvSpPr>
        <p:spPr bwMode="auto">
          <a:xfrm>
            <a:off x="990600" y="4953000"/>
            <a:ext cx="558800" cy="366713"/>
          </a:xfrm>
          <a:prstGeom prst="rect">
            <a:avLst/>
          </a:prstGeom>
          <a:noFill/>
          <a:ln w="9525">
            <a:noFill/>
            <a:miter lim="800000"/>
            <a:headEnd/>
            <a:tailEnd/>
          </a:ln>
        </p:spPr>
        <p:txBody>
          <a:bodyPr wrap="none">
            <a:spAutoFit/>
          </a:bodyPr>
          <a:lstStyle/>
          <a:p>
            <a:pPr algn="l"/>
            <a:r>
              <a:rPr lang="en-US" sz="1800"/>
              <a:t>A</a:t>
            </a:r>
            <a:r>
              <a:rPr lang="en-US" sz="1800" baseline="-25000"/>
              <a:t>sub</a:t>
            </a:r>
          </a:p>
        </p:txBody>
      </p:sp>
      <p:sp>
        <p:nvSpPr>
          <p:cNvPr id="27754" name="Text Box 169"/>
          <p:cNvSpPr txBox="1">
            <a:spLocks noChangeArrowheads="1"/>
          </p:cNvSpPr>
          <p:nvPr/>
        </p:nvSpPr>
        <p:spPr bwMode="auto">
          <a:xfrm>
            <a:off x="1676400" y="4953000"/>
            <a:ext cx="530915" cy="369332"/>
          </a:xfrm>
          <a:prstGeom prst="rect">
            <a:avLst/>
          </a:prstGeom>
          <a:noFill/>
          <a:ln w="9525">
            <a:noFill/>
            <a:miter lim="800000"/>
            <a:headEnd/>
            <a:tailEnd/>
          </a:ln>
        </p:spPr>
        <p:txBody>
          <a:bodyPr wrap="none">
            <a:spAutoFit/>
          </a:bodyPr>
          <a:lstStyle/>
          <a:p>
            <a:pPr algn="l"/>
            <a:r>
              <a:rPr lang="en-US" sz="1800"/>
              <a:t>B</a:t>
            </a:r>
            <a:r>
              <a:rPr lang="en-US" sz="1800" baseline="-25000"/>
              <a:t>sub</a:t>
            </a:r>
          </a:p>
        </p:txBody>
      </p:sp>
      <p:sp>
        <p:nvSpPr>
          <p:cNvPr id="27755" name="Text Box 170"/>
          <p:cNvSpPr txBox="1">
            <a:spLocks noChangeArrowheads="1"/>
          </p:cNvSpPr>
          <p:nvPr/>
        </p:nvSpPr>
        <p:spPr bwMode="auto">
          <a:xfrm>
            <a:off x="990600" y="5791200"/>
            <a:ext cx="558800" cy="366713"/>
          </a:xfrm>
          <a:prstGeom prst="rect">
            <a:avLst/>
          </a:prstGeom>
          <a:noFill/>
          <a:ln w="9525">
            <a:noFill/>
            <a:miter lim="800000"/>
            <a:headEnd/>
            <a:tailEnd/>
          </a:ln>
        </p:spPr>
        <p:txBody>
          <a:bodyPr wrap="none">
            <a:spAutoFit/>
          </a:bodyPr>
          <a:lstStyle/>
          <a:p>
            <a:pPr algn="l"/>
            <a:r>
              <a:rPr lang="en-US" sz="1800"/>
              <a:t>A</a:t>
            </a:r>
            <a:r>
              <a:rPr lang="en-US" sz="1800" baseline="-25000"/>
              <a:t>sub</a:t>
            </a:r>
          </a:p>
        </p:txBody>
      </p:sp>
      <p:sp>
        <p:nvSpPr>
          <p:cNvPr id="27756" name="Text Box 171"/>
          <p:cNvSpPr txBox="1">
            <a:spLocks noChangeArrowheads="1"/>
          </p:cNvSpPr>
          <p:nvPr/>
        </p:nvSpPr>
        <p:spPr bwMode="auto">
          <a:xfrm>
            <a:off x="1752600" y="5791200"/>
            <a:ext cx="530915" cy="369332"/>
          </a:xfrm>
          <a:prstGeom prst="rect">
            <a:avLst/>
          </a:prstGeom>
          <a:noFill/>
          <a:ln w="9525">
            <a:noFill/>
            <a:miter lim="800000"/>
            <a:headEnd/>
            <a:tailEnd/>
          </a:ln>
        </p:spPr>
        <p:txBody>
          <a:bodyPr wrap="none">
            <a:spAutoFit/>
          </a:bodyPr>
          <a:lstStyle/>
          <a:p>
            <a:pPr algn="l"/>
            <a:r>
              <a:rPr lang="en-US" sz="1800"/>
              <a:t>B</a:t>
            </a:r>
            <a:r>
              <a:rPr lang="en-US" sz="1800" baseline="-25000"/>
              <a:t>sub</a:t>
            </a:r>
          </a:p>
        </p:txBody>
      </p:sp>
    </p:spTree>
    <p:extLst>
      <p:ext uri="{BB962C8B-B14F-4D97-AF65-F5344CB8AC3E}">
        <p14:creationId xmlns:p14="http://schemas.microsoft.com/office/powerpoint/2010/main" val="2544438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5" descr="image33.png"/>
          <p:cNvPicPr>
            <a:picLocks noChangeAspect="1"/>
          </p:cNvPicPr>
          <p:nvPr/>
        </p:nvPicPr>
        <p:blipFill>
          <a:blip r:embed="rId3" cstate="print"/>
          <a:srcRect/>
          <a:stretch>
            <a:fillRect/>
          </a:stretch>
        </p:blipFill>
        <p:spPr bwMode="auto">
          <a:xfrm>
            <a:off x="1143000" y="685354"/>
            <a:ext cx="8001000" cy="5779740"/>
          </a:xfrm>
          <a:prstGeom prst="rect">
            <a:avLst/>
          </a:prstGeom>
          <a:noFill/>
          <a:ln w="12700">
            <a:noFill/>
            <a:miter lim="0"/>
            <a:headEnd/>
            <a:tailEnd/>
          </a:ln>
        </p:spPr>
      </p:pic>
    </p:spTree>
    <p:extLst>
      <p:ext uri="{BB962C8B-B14F-4D97-AF65-F5344CB8AC3E}">
        <p14:creationId xmlns:p14="http://schemas.microsoft.com/office/powerpoint/2010/main" val="330000202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5" descr="image6.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09451"/>
            <a:ext cx="8001000" cy="56670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Lst>
        </p:spPr>
      </p:pic>
    </p:spTree>
    <p:extLst>
      <p:ext uri="{BB962C8B-B14F-4D97-AF65-F5344CB8AC3E}">
        <p14:creationId xmlns:p14="http://schemas.microsoft.com/office/powerpoint/2010/main" val="232682728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5" descr="image8.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09451"/>
            <a:ext cx="8001000" cy="585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Lst>
        </p:spPr>
      </p:pic>
    </p:spTree>
    <p:extLst>
      <p:ext uri="{BB962C8B-B14F-4D97-AF65-F5344CB8AC3E}">
        <p14:creationId xmlns:p14="http://schemas.microsoft.com/office/powerpoint/2010/main" val="352816396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5" descr="image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09452"/>
            <a:ext cx="8001000" cy="56290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Lst>
        </p:spPr>
      </p:pic>
    </p:spTree>
    <p:extLst>
      <p:ext uri="{BB962C8B-B14F-4D97-AF65-F5344CB8AC3E}">
        <p14:creationId xmlns:p14="http://schemas.microsoft.com/office/powerpoint/2010/main" val="239279909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5" descr="image1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09452"/>
            <a:ext cx="8001000" cy="5726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Lst>
        </p:spPr>
      </p:pic>
    </p:spTree>
    <p:extLst>
      <p:ext uri="{BB962C8B-B14F-4D97-AF65-F5344CB8AC3E}">
        <p14:creationId xmlns:p14="http://schemas.microsoft.com/office/powerpoint/2010/main" val="18122329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5" descr="image1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32433"/>
            <a:ext cx="8001000" cy="5861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Lst>
        </p:spPr>
      </p:pic>
    </p:spTree>
    <p:extLst>
      <p:ext uri="{BB962C8B-B14F-4D97-AF65-F5344CB8AC3E}">
        <p14:creationId xmlns:p14="http://schemas.microsoft.com/office/powerpoint/2010/main" val="1573501214"/>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7044</TotalTime>
  <Words>1277</Words>
  <Application>Microsoft Macintosh PowerPoint</Application>
  <PresentationFormat>On-screen Show (4:3)</PresentationFormat>
  <Paragraphs>270</Paragraphs>
  <Slides>47</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3" baseType="lpstr">
      <vt:lpstr>Arial</vt:lpstr>
      <vt:lpstr>Calibri</vt:lpstr>
      <vt:lpstr>Comic Sans MS</vt:lpstr>
      <vt:lpstr>Wingdings</vt:lpstr>
      <vt:lpstr>Office Theme</vt:lpstr>
      <vt:lpstr>Bitmap Image</vt:lpstr>
      <vt:lpstr>Chapter 6 Security Protocols</vt:lpstr>
      <vt:lpstr> 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6 Security Protocols</vt:lpstr>
      <vt:lpstr>The IPSec Security Model</vt:lpstr>
      <vt:lpstr>IPSec Architecture</vt:lpstr>
      <vt:lpstr>IPSec Architecture</vt:lpstr>
      <vt:lpstr>IPsec Architecture</vt:lpstr>
      <vt:lpstr>Various Packets</vt:lpstr>
      <vt:lpstr>IPSec</vt:lpstr>
      <vt:lpstr>Internet Key Exchange (IKE)</vt:lpstr>
      <vt:lpstr>How It Works</vt:lpstr>
      <vt:lpstr>Internet Key Exchange (IKEv2)</vt:lpstr>
      <vt:lpstr>Authentication Header (AH)</vt:lpstr>
      <vt:lpstr>AH Details</vt:lpstr>
      <vt:lpstr>AH Packet Details</vt:lpstr>
      <vt:lpstr>Encapsulating Security Payload (ESP)</vt:lpstr>
      <vt:lpstr>ESP Details</vt:lpstr>
      <vt:lpstr>ESP Packet Details</vt:lpstr>
      <vt:lpstr>SA/SADB</vt:lpstr>
      <vt:lpstr>SPI/SPD</vt:lpstr>
      <vt:lpstr>How They Fit Together</vt:lpstr>
      <vt:lpstr>SPD and SADB 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RMIT University</dc:creator>
  <cp:lastModifiedBy>Xun Yi</cp:lastModifiedBy>
  <cp:revision>246</cp:revision>
  <dcterms:created xsi:type="dcterms:W3CDTF">2017-07-06T23:51:17Z</dcterms:created>
  <dcterms:modified xsi:type="dcterms:W3CDTF">2020-09-21T05:47:53Z</dcterms:modified>
</cp:coreProperties>
</file>