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4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5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6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7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8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9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20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21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2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3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24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5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6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27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28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29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30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31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32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521" r:id="rId2"/>
    <p:sldId id="278" r:id="rId3"/>
    <p:sldId id="262" r:id="rId4"/>
    <p:sldId id="282" r:id="rId5"/>
    <p:sldId id="578" r:id="rId6"/>
    <p:sldId id="305" r:id="rId7"/>
    <p:sldId id="303" r:id="rId8"/>
    <p:sldId id="579" r:id="rId9"/>
    <p:sldId id="263" r:id="rId10"/>
    <p:sldId id="302" r:id="rId11"/>
    <p:sldId id="287" r:id="rId12"/>
    <p:sldId id="576" r:id="rId13"/>
    <p:sldId id="457" r:id="rId14"/>
    <p:sldId id="572" r:id="rId15"/>
    <p:sldId id="574" r:id="rId16"/>
    <p:sldId id="404" r:id="rId17"/>
    <p:sldId id="475" r:id="rId18"/>
    <p:sldId id="476" r:id="rId19"/>
    <p:sldId id="575" r:id="rId20"/>
    <p:sldId id="522" r:id="rId21"/>
    <p:sldId id="480" r:id="rId22"/>
    <p:sldId id="481" r:id="rId23"/>
    <p:sldId id="482" r:id="rId24"/>
    <p:sldId id="483" r:id="rId25"/>
    <p:sldId id="484" r:id="rId26"/>
    <p:sldId id="485" r:id="rId27"/>
    <p:sldId id="489" r:id="rId28"/>
    <p:sldId id="490" r:id="rId29"/>
    <p:sldId id="491" r:id="rId30"/>
    <p:sldId id="577" r:id="rId31"/>
    <p:sldId id="537" r:id="rId32"/>
    <p:sldId id="523" r:id="rId33"/>
    <p:sldId id="525" r:id="rId34"/>
    <p:sldId id="527" r:id="rId35"/>
    <p:sldId id="528" r:id="rId36"/>
    <p:sldId id="529" r:id="rId37"/>
    <p:sldId id="530" r:id="rId38"/>
    <p:sldId id="531" r:id="rId39"/>
    <p:sldId id="532" r:id="rId40"/>
    <p:sldId id="533" r:id="rId41"/>
    <p:sldId id="534" r:id="rId42"/>
    <p:sldId id="535" r:id="rId43"/>
    <p:sldId id="536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6"/>
    <p:restoredTop sz="86640" autoAdjust="0"/>
  </p:normalViewPr>
  <p:slideViewPr>
    <p:cSldViewPr snapToGrid="0" snapToObjects="1">
      <p:cViewPr varScale="1">
        <p:scale>
          <a:sx n="86" d="100"/>
          <a:sy n="86" d="100"/>
        </p:scale>
        <p:origin x="12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39CEF-38FC-6145-BFA7-D8C5FBB55A7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F031C-3B75-264B-B2EF-70CC4F820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38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014FF-01F7-47CB-AFFE-9356DF0CC689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2928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2A416-5D3E-3448-8B87-112C42220070}" type="slidenum">
              <a:rPr lang="en-US"/>
              <a:pPr/>
              <a:t>19</a:t>
            </a:fld>
            <a:endParaRPr lang="en-US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09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ACF6B8-40F8-DD40-8B3E-0AA6B144ED0F}" type="slidenum">
              <a:rPr lang="en-US"/>
              <a:pPr/>
              <a:t>20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71525"/>
            <a:ext cx="5091112" cy="3819525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880" y="4856163"/>
            <a:ext cx="5196840" cy="4602350"/>
          </a:xfrm>
        </p:spPr>
        <p:txBody>
          <a:bodyPr lIns="98897" tIns="49449" rIns="98897" bIns="49449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76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3F64D-FFE5-DB47-BD9E-EDA0C1AFD9B4}" type="slidenum">
              <a:rPr lang="en-US"/>
              <a:pPr/>
              <a:t>21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5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EC7C1-0E23-E94F-AB4F-D2C5A5922643}" type="slidenum">
              <a:rPr lang="en-US"/>
              <a:pPr/>
              <a:t>22</a:t>
            </a:fld>
            <a:endParaRPr lang="en-US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08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10D64B-C743-904A-BDA3-CF8375C7D4A3}" type="slidenum">
              <a:rPr lang="en-US"/>
              <a:pPr/>
              <a:t>23</a:t>
            </a:fld>
            <a:endParaRPr lang="en-US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19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CAC774-97AF-994E-B04B-EA5174FE47AB}" type="slidenum">
              <a:rPr lang="en-US"/>
              <a:pPr/>
              <a:t>24</a:t>
            </a:fld>
            <a:endParaRPr lang="en-US"/>
          </a:p>
        </p:txBody>
      </p:sp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83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418217-5264-3D43-9D4F-FA3904732B46}" type="slidenum">
              <a:rPr lang="en-US"/>
              <a:pPr/>
              <a:t>25</a:t>
            </a:fld>
            <a:endParaRPr lang="en-US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2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F6BA92-864D-844A-9CED-5D27C611FBF4}" type="slidenum">
              <a:rPr lang="en-US"/>
              <a:pPr/>
              <a:t>26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71525"/>
            <a:ext cx="5091112" cy="3819525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880" y="4856163"/>
            <a:ext cx="5196840" cy="4602350"/>
          </a:xfrm>
        </p:spPr>
        <p:txBody>
          <a:bodyPr lIns="98897" tIns="49449" rIns="98897" bIns="49449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6775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4A2CF3-6409-A14F-AB2F-4B0B68626EE5}" type="slidenum">
              <a:rPr lang="en-US"/>
              <a:pPr/>
              <a:t>27</a:t>
            </a:fld>
            <a:endParaRPr lang="en-US"/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863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CC6B4-EB88-9B4A-9375-2ADA263A60C3}" type="slidenum">
              <a:rPr lang="en-US"/>
              <a:pPr/>
              <a:t>28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5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F031C-3B75-264B-B2EF-70CC4F820D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57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58CCD-4679-8744-B835-6B46D964BC70}" type="slidenum">
              <a:rPr lang="en-US"/>
              <a:pPr/>
              <a:t>29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71525"/>
            <a:ext cx="5091112" cy="3819525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880" y="4856163"/>
            <a:ext cx="5196840" cy="4602350"/>
          </a:xfrm>
        </p:spPr>
        <p:txBody>
          <a:bodyPr lIns="98897" tIns="49449" rIns="98897" bIns="49449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28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2A416-5D3E-3448-8B87-112C42220070}" type="slidenum">
              <a:rPr lang="en-US"/>
              <a:pPr/>
              <a:t>31</a:t>
            </a:fld>
            <a:endParaRPr lang="en-US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55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ACF6B8-40F8-DD40-8B3E-0AA6B144ED0F}" type="slidenum">
              <a:rPr lang="en-US"/>
              <a:pPr/>
              <a:t>32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71525"/>
            <a:ext cx="5091112" cy="3819525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880" y="4856163"/>
            <a:ext cx="5196840" cy="4602350"/>
          </a:xfrm>
        </p:spPr>
        <p:txBody>
          <a:bodyPr lIns="98897" tIns="49449" rIns="98897" bIns="49449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279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EC7C1-0E23-E94F-AB4F-D2C5A5922643}" type="slidenum">
              <a:rPr lang="en-US"/>
              <a:pPr/>
              <a:t>33</a:t>
            </a:fld>
            <a:endParaRPr lang="en-US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153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CAC774-97AF-994E-B04B-EA5174FE47AB}" type="slidenum">
              <a:rPr lang="en-US"/>
              <a:pPr/>
              <a:t>34</a:t>
            </a:fld>
            <a:endParaRPr lang="en-US"/>
          </a:p>
        </p:txBody>
      </p:sp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068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418217-5264-3D43-9D4F-FA3904732B46}" type="slidenum">
              <a:rPr lang="en-US"/>
              <a:pPr/>
              <a:t>35</a:t>
            </a:fld>
            <a:endParaRPr lang="en-US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228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F6BA92-864D-844A-9CED-5D27C611FBF4}" type="slidenum">
              <a:rPr lang="en-US"/>
              <a:pPr/>
              <a:t>36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71525"/>
            <a:ext cx="5091112" cy="3819525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880" y="4856163"/>
            <a:ext cx="5196840" cy="4602350"/>
          </a:xfrm>
        </p:spPr>
        <p:txBody>
          <a:bodyPr lIns="98897" tIns="49449" rIns="98897" bIns="49449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0275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24AAFC-15FD-2D47-99D7-AAE6297366C7}" type="slidenum">
              <a:rPr lang="en-US"/>
              <a:pPr/>
              <a:t>37</a:t>
            </a:fld>
            <a:endParaRPr lang="en-US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059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ED84BB-B4B8-0840-8396-B105517EC047}" type="slidenum">
              <a:rPr lang="en-US"/>
              <a:pPr/>
              <a:t>38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557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6A5488-79BD-D948-9F5B-28D7D9FED3B6}" type="slidenum">
              <a:rPr lang="en-US"/>
              <a:pPr/>
              <a:t>39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71525"/>
            <a:ext cx="5091112" cy="3819525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880" y="4856163"/>
            <a:ext cx="5196840" cy="4602350"/>
          </a:xfrm>
        </p:spPr>
        <p:txBody>
          <a:bodyPr lIns="98897" tIns="49449" rIns="98897" bIns="49449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53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>
            <a:extLst>
              <a:ext uri="{FF2B5EF4-FFF2-40B4-BE49-F238E27FC236}">
                <a16:creationId xmlns:a16="http://schemas.microsoft.com/office/drawing/2014/main" id="{0213AF11-CAF5-604E-903F-9CFE9ABBCA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C643E6A-C89A-F442-853E-56A9E6EBD45D}" type="slidenum">
              <a:rPr lang="en-AU" altLang="en-US" sz="1200"/>
              <a:pPr eaLnBrk="1" hangingPunct="1"/>
              <a:t>10</a:t>
            </a:fld>
            <a:endParaRPr lang="en-AU" altLang="en-US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C85838C5-2F57-F347-A0C1-C9C6B3A5F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532D83EA-1A4E-5644-864A-4753C26247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382510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4A2CF3-6409-A14F-AB2F-4B0B68626EE5}" type="slidenum">
              <a:rPr lang="en-US"/>
              <a:pPr/>
              <a:t>40</a:t>
            </a:fld>
            <a:endParaRPr lang="en-US"/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054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CC6B4-EB88-9B4A-9375-2ADA263A60C3}" type="slidenum">
              <a:rPr lang="en-US"/>
              <a:pPr/>
              <a:t>41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949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58CCD-4679-8744-B835-6B46D964BC70}" type="slidenum">
              <a:rPr lang="en-US"/>
              <a:pPr/>
              <a:t>42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71525"/>
            <a:ext cx="5091112" cy="3819525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880" y="4856163"/>
            <a:ext cx="5196840" cy="4602350"/>
          </a:xfrm>
        </p:spPr>
        <p:txBody>
          <a:bodyPr lIns="98897" tIns="49449" rIns="98897" bIns="49449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8680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BD3C3A-025C-3940-9F01-5D6A75AEB327}" type="slidenum">
              <a:rPr lang="en-US"/>
              <a:pPr/>
              <a:t>43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71525"/>
            <a:ext cx="5091112" cy="3819525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880" y="4856163"/>
            <a:ext cx="5196840" cy="4602350"/>
          </a:xfrm>
        </p:spPr>
        <p:txBody>
          <a:bodyPr lIns="98897" tIns="49449" rIns="98897" bIns="49449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58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F031C-3B75-264B-B2EF-70CC4F820D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90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3D30233D-9F41-BC4E-99F7-E56E8B0FA046}" type="slidenum">
              <a:rPr lang="en-US" altLang="x-none" sz="1200"/>
              <a:pPr eaLnBrk="1" hangingPunct="1"/>
              <a:t>12</a:t>
            </a:fld>
            <a:endParaRPr lang="en-US" altLang="x-none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x-none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494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3D30233D-9F41-BC4E-99F7-E56E8B0FA046}" type="slidenum">
              <a:rPr lang="en-US" altLang="x-none" sz="1200"/>
              <a:pPr eaLnBrk="1" hangingPunct="1"/>
              <a:t>14</a:t>
            </a:fld>
            <a:endParaRPr lang="en-US" altLang="x-none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x-none">
                <a:latin typeface="Times New Roman" charset="0"/>
              </a:rPr>
              <a:t>Note that a network with n entities has O(n^2) keys. Question: what ways could you handle distributing new keys?</a:t>
            </a:r>
          </a:p>
        </p:txBody>
      </p:sp>
    </p:spTree>
    <p:extLst>
      <p:ext uri="{BB962C8B-B14F-4D97-AF65-F5344CB8AC3E}">
        <p14:creationId xmlns:p14="http://schemas.microsoft.com/office/powerpoint/2010/main" val="1746039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2392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2392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2392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2392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F2F4194-1C19-3D44-9C48-C215652D653A}" type="slidenum">
              <a:rPr lang="en-US" altLang="x-none" sz="1200"/>
              <a:pPr eaLnBrk="1" hangingPunct="1"/>
              <a:t>15</a:t>
            </a:fld>
            <a:endParaRPr lang="en-US" altLang="x-none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608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9C70FD-03AA-234C-B893-50B722700F87}" type="slidenum">
              <a:rPr lang="en-US"/>
              <a:pPr/>
              <a:t>17</a:t>
            </a:fld>
            <a:endParaRPr lang="en-US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uses Microsoft Passport to authenticate users and help them to access protected resources and services.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291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C8E644-08F6-C140-B3A8-AC958B439CEB}" type="slidenum">
              <a:rPr lang="en-US"/>
              <a:pPr/>
              <a:t>18</a:t>
            </a:fld>
            <a:endParaRPr lang="en-US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46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1150A-AE86-8A4A-9ACC-54D46A98620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DBB5-6AD1-E54D-824A-529FD3777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0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1150A-AE86-8A4A-9ACC-54D46A98620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DBB5-6AD1-E54D-824A-529FD3777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6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1150A-AE86-8A4A-9ACC-54D46A98620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DBB5-6AD1-E54D-824A-529FD3777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23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1219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4160838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70438" y="1524000"/>
            <a:ext cx="4162425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70438" y="3962400"/>
            <a:ext cx="4162425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8D6D08-5C47-7E40-B952-417BAAA9FFE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2957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1150A-AE86-8A4A-9ACC-54D46A98620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DBB5-6AD1-E54D-824A-529FD3777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1150A-AE86-8A4A-9ACC-54D46A98620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DBB5-6AD1-E54D-824A-529FD3777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8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1150A-AE86-8A4A-9ACC-54D46A98620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DBB5-6AD1-E54D-824A-529FD3777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2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1150A-AE86-8A4A-9ACC-54D46A98620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DBB5-6AD1-E54D-824A-529FD3777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4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1150A-AE86-8A4A-9ACC-54D46A98620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DBB5-6AD1-E54D-824A-529FD3777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4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1150A-AE86-8A4A-9ACC-54D46A98620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DBB5-6AD1-E54D-824A-529FD3777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5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1150A-AE86-8A4A-9ACC-54D46A98620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DBB5-6AD1-E54D-824A-529FD3777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1150A-AE86-8A4A-9ACC-54D46A98620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DBB5-6AD1-E54D-824A-529FD3777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7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1150A-AE86-8A4A-9ACC-54D46A98620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0DBB5-6AD1-E54D-824A-529FD3777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notesSlide" Target="../notesSlides/notesSlide1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slideLayout" Target="../slideLayouts/slideLayout6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image" Target="../media/image14.png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image" Target="../media/image14.png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image" Target="../media/image13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notesSlide" Target="../notesSlides/notesSlide17.xml"/><Relationship Id="rId5" Type="http://schemas.openxmlformats.org/officeDocument/2006/relationships/tags" Target="../tags/tag32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31.xml"/><Relationship Id="rId9" Type="http://schemas.openxmlformats.org/officeDocument/2006/relationships/tags" Target="../tags/tag3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image" Target="../media/image14.png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image" Target="../media/image13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notesSlide" Target="../notesSlides/notesSlide20.xml"/><Relationship Id="rId5" Type="http://schemas.openxmlformats.org/officeDocument/2006/relationships/tags" Target="../tags/tag45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44.xml"/><Relationship Id="rId9" Type="http://schemas.openxmlformats.org/officeDocument/2006/relationships/tags" Target="../tags/tag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notesSlide" Target="../notesSlides/notesSlide2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18" Type="http://schemas.openxmlformats.org/officeDocument/2006/relationships/image" Target="../media/image13.png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notesSlide" Target="../notesSlides/notesSlide22.xml"/><Relationship Id="rId2" Type="http://schemas.openxmlformats.org/officeDocument/2006/relationships/tags" Target="../tags/tag53.xml"/><Relationship Id="rId16" Type="http://schemas.openxmlformats.org/officeDocument/2006/relationships/slideLayout" Target="../slideLayouts/slideLayout6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10" Type="http://schemas.openxmlformats.org/officeDocument/2006/relationships/tags" Target="../tags/tag61.xml"/><Relationship Id="rId19" Type="http://schemas.openxmlformats.org/officeDocument/2006/relationships/image" Target="../media/image14.png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notesSlide" Target="../notesSlides/notesSlide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4" Type="http://schemas.openxmlformats.org/officeDocument/2006/relationships/notesSlide" Target="../notesSlides/notesSlide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notesSlide" Target="../notesSlides/notesSlide2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image" Target="../media/image14.png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image" Target="../media/image13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notesSlide" Target="../notesSlides/notesSlide26.xml"/><Relationship Id="rId5" Type="http://schemas.openxmlformats.org/officeDocument/2006/relationships/tags" Target="../tags/tag77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76.xml"/><Relationship Id="rId9" Type="http://schemas.openxmlformats.org/officeDocument/2006/relationships/tags" Target="../tags/tag8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4" Type="http://schemas.openxmlformats.org/officeDocument/2006/relationships/notesSlide" Target="../notesSlides/notesSlide2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4" Type="http://schemas.openxmlformats.org/officeDocument/2006/relationships/notesSlide" Target="../notesSlides/notesSlide28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image" Target="../media/image14.png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image" Target="../media/image13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notesSlide" Target="../notesSlides/notesSlide29.xml"/><Relationship Id="rId5" Type="http://schemas.openxmlformats.org/officeDocument/2006/relationships/tags" Target="../tags/tag90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89.xml"/><Relationship Id="rId9" Type="http://schemas.openxmlformats.org/officeDocument/2006/relationships/tags" Target="../tags/tag9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4" Type="http://schemas.openxmlformats.org/officeDocument/2006/relationships/notesSlide" Target="../notesSlides/notesSlide3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4" Type="http://schemas.openxmlformats.org/officeDocument/2006/relationships/notesSlide" Target="../notesSlides/notesSlide3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image" Target="../media/image14.png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image" Target="../media/image13.png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notesSlide" Target="../notesSlides/notesSlide32.xml"/><Relationship Id="rId5" Type="http://schemas.openxmlformats.org/officeDocument/2006/relationships/tags" Target="../tags/tag103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3" Type="http://schemas.openxmlformats.org/officeDocument/2006/relationships/tags" Target="../tags/tag110.xml"/><Relationship Id="rId21" Type="http://schemas.openxmlformats.org/officeDocument/2006/relationships/tags" Target="../tags/tag128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5" Type="http://schemas.openxmlformats.org/officeDocument/2006/relationships/image" Target="../media/image14.png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image" Target="../media/image13.png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notesSlide" Target="../notesSlides/notesSlide33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14400" y="925763"/>
            <a:ext cx="7315200" cy="2116138"/>
          </a:xfrm>
        </p:spPr>
        <p:txBody>
          <a:bodyPr/>
          <a:lstStyle/>
          <a:p>
            <a:pPr algn="ctr"/>
            <a:r>
              <a:rPr lang="en-US" sz="4000" b="1" dirty="0">
                <a:latin typeface="+mn-lt"/>
              </a:rPr>
              <a:t>Chapter 4</a:t>
            </a:r>
            <a:br>
              <a:rPr lang="en-US" sz="4000" b="1" dirty="0">
                <a:latin typeface="+mn-lt"/>
              </a:rPr>
            </a:br>
            <a:r>
              <a:rPr lang="en-US" sz="4000" b="1" dirty="0">
                <a:latin typeface="+mn-lt"/>
              </a:rPr>
              <a:t>Hashing Techniques</a:t>
            </a:r>
            <a:endParaRPr lang="en-AU" sz="4000" b="1" dirty="0">
              <a:latin typeface="+mn-lt"/>
            </a:endParaRPr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225550" y="3266490"/>
            <a:ext cx="7004050" cy="1600200"/>
          </a:xfrm>
        </p:spPr>
        <p:txBody>
          <a:bodyPr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Chapter 4.3</a:t>
            </a:r>
          </a:p>
          <a:p>
            <a:pPr algn="ctr"/>
            <a:r>
              <a:rPr lang="en-AU" b="1" dirty="0">
                <a:solidFill>
                  <a:schemeClr val="tx1"/>
                </a:solidFill>
              </a:rPr>
              <a:t>Message Authentication Code</a:t>
            </a:r>
          </a:p>
        </p:txBody>
      </p:sp>
    </p:spTree>
    <p:extLst>
      <p:ext uri="{BB962C8B-B14F-4D97-AF65-F5344CB8AC3E}">
        <p14:creationId xmlns:p14="http://schemas.microsoft.com/office/powerpoint/2010/main" val="4102230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6">
            <a:extLst>
              <a:ext uri="{FF2B5EF4-FFF2-40B4-BE49-F238E27FC236}">
                <a16:creationId xmlns:a16="http://schemas.microsoft.com/office/drawing/2014/main" id="{704290EB-4414-0A44-8C68-183718AE8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57200"/>
            <a:ext cx="765016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sz="4400">
                <a:solidFill>
                  <a:srgbClr val="1F497D"/>
                </a:solidFill>
              </a:rPr>
              <a:t>Cipher Block Chaining (CBC) </a:t>
            </a:r>
            <a:endParaRPr lang="en-US" altLang="en-US">
              <a:latin typeface="Calibri" panose="020F0502020204030204" pitchFamily="34" charset="0"/>
            </a:endParaRPr>
          </a:p>
        </p:txBody>
      </p:sp>
      <p:pic>
        <p:nvPicPr>
          <p:cNvPr id="32772" name="Picture 5">
            <a:extLst>
              <a:ext uri="{FF2B5EF4-FFF2-40B4-BE49-F238E27FC236}">
                <a16:creationId xmlns:a16="http://schemas.microsoft.com/office/drawing/2014/main" id="{CCE70A1A-E368-7046-9A12-0D1F0E961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986588" cy="49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9F22661-42BD-294C-9555-02A31F6C500D}"/>
              </a:ext>
            </a:extLst>
          </p:cNvPr>
          <p:cNvSpPr/>
          <p:nvPr/>
        </p:nvSpPr>
        <p:spPr>
          <a:xfrm>
            <a:off x="379413" y="4175125"/>
            <a:ext cx="7764462" cy="2466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341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>
            <a:extLst>
              <a:ext uri="{FF2B5EF4-FFF2-40B4-BE49-F238E27FC236}">
                <a16:creationId xmlns:a16="http://schemas.microsoft.com/office/drawing/2014/main" id="{2450F966-FFE7-DE42-94B0-76B0E263E2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355781"/>
              </p:ext>
            </p:extLst>
          </p:nvPr>
        </p:nvGraphicFramePr>
        <p:xfrm>
          <a:off x="1073150" y="409575"/>
          <a:ext cx="6997700" cy="603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8117700" imgH="67297300" progId="Equation.DSMT4">
                  <p:embed/>
                </p:oleObj>
              </mc:Choice>
              <mc:Fallback>
                <p:oleObj name="Equation" r:id="rId3" imgW="78117700" imgH="67297300" progId="Equation.DSMT4">
                  <p:embed/>
                  <p:pic>
                    <p:nvPicPr>
                      <p:cNvPr id="17410" name="Object 2">
                        <a:extLst>
                          <a:ext uri="{FF2B5EF4-FFF2-40B4-BE49-F238E27FC236}">
                            <a16:creationId xmlns:a16="http://schemas.microsoft.com/office/drawing/2014/main" id="{2450F966-FFE7-DE42-94B0-76B0E263E2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409575"/>
                        <a:ext cx="6997700" cy="603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265BC72-D3E9-6E4B-B206-CA825FEC8ED8}"/>
              </a:ext>
            </a:extLst>
          </p:cNvPr>
          <p:cNvSpPr txBox="1"/>
          <p:nvPr/>
        </p:nvSpPr>
        <p:spPr>
          <a:xfrm>
            <a:off x="3222124" y="2093495"/>
            <a:ext cx="6039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1</a:t>
            </a:r>
            <a:r>
              <a:rPr lang="en-US" dirty="0"/>
              <a:t>,k</a:t>
            </a:r>
            <a:r>
              <a:rPr lang="en-US" baseline="-250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F28A7-E988-5845-890C-F8CB0BD8A7C8}"/>
              </a:ext>
            </a:extLst>
          </p:cNvPr>
          <p:cNvSpPr txBox="1"/>
          <p:nvPr/>
        </p:nvSpPr>
        <p:spPr>
          <a:xfrm>
            <a:off x="4161757" y="5518485"/>
            <a:ext cx="6039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k</a:t>
            </a:r>
            <a:r>
              <a:rPr lang="en-US" i="1" baseline="-25000" dirty="0"/>
              <a:t>1</a:t>
            </a:r>
            <a:r>
              <a:rPr lang="en-US" dirty="0"/>
              <a:t>)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483499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1872"/>
            <a:ext cx="7772400" cy="1206500"/>
          </a:xfrm>
        </p:spPr>
        <p:txBody>
          <a:bodyPr/>
          <a:lstStyle/>
          <a:p>
            <a:pPr eaLnBrk="1" hangingPunct="1"/>
            <a:r>
              <a:rPr lang="en-US" altLang="x-none" dirty="0"/>
              <a:t>CMAC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E120054-653E-0E41-90CD-0E7BB9D70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305" y="1268372"/>
            <a:ext cx="7579895" cy="537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90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14400" y="1066799"/>
            <a:ext cx="7315200" cy="2116138"/>
          </a:xfrm>
        </p:spPr>
        <p:txBody>
          <a:bodyPr/>
          <a:lstStyle/>
          <a:p>
            <a:pPr algn="ctr"/>
            <a:r>
              <a:rPr lang="en-US" sz="4000" b="1" dirty="0"/>
              <a:t>Chapter 5</a:t>
            </a:r>
            <a:br>
              <a:rPr lang="en-US" sz="4000" b="1" dirty="0"/>
            </a:br>
            <a:r>
              <a:rPr lang="en-US" sz="4000" b="1" dirty="0"/>
              <a:t>Key Management and Distribution</a:t>
            </a:r>
            <a:endParaRPr lang="en-AU" sz="4000" b="1" dirty="0"/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675064"/>
            <a:ext cx="7232650" cy="1668760"/>
          </a:xfrm>
        </p:spPr>
        <p:txBody>
          <a:bodyPr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Chapter 5.1</a:t>
            </a:r>
          </a:p>
          <a:p>
            <a:pPr algn="ctr"/>
            <a:r>
              <a:rPr lang="en-AU" b="1" dirty="0">
                <a:solidFill>
                  <a:schemeClr val="tx1"/>
                </a:solidFill>
              </a:rPr>
              <a:t>Simplified Kerberos </a:t>
            </a:r>
          </a:p>
        </p:txBody>
      </p:sp>
    </p:spTree>
    <p:extLst>
      <p:ext uri="{BB962C8B-B14F-4D97-AF65-F5344CB8AC3E}">
        <p14:creationId xmlns:p14="http://schemas.microsoft.com/office/powerpoint/2010/main" val="2411022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1872"/>
            <a:ext cx="7772400" cy="1206500"/>
          </a:xfrm>
        </p:spPr>
        <p:txBody>
          <a:bodyPr/>
          <a:lstStyle/>
          <a:p>
            <a:pPr eaLnBrk="1" hangingPunct="1"/>
            <a:r>
              <a:rPr lang="en-US" altLang="x-none" dirty="0"/>
              <a:t>Key Distribution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8372"/>
            <a:ext cx="7772400" cy="5400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dirty="0"/>
              <a:t>Have network with n entities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dirty="0"/>
              <a:t>Add one more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dirty="0"/>
              <a:t>Must generate n new keys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dirty="0"/>
              <a:t>Each other entity must securely get its new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dirty="0"/>
              <a:t>Big headache managing n</a:t>
            </a:r>
            <a:r>
              <a:rPr lang="en-US" altLang="x-none"/>
              <a:t>(n-1)/2 </a:t>
            </a:r>
            <a:r>
              <a:rPr lang="en-US" altLang="x-none" dirty="0"/>
              <a:t>keys!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dirty="0"/>
              <a:t>One solution: use a central </a:t>
            </a:r>
            <a:r>
              <a:rPr lang="en-US" altLang="x-none" dirty="0" err="1"/>
              <a:t>keyserver</a:t>
            </a:r>
            <a:endParaRPr lang="en-US" altLang="x-none" dirty="0"/>
          </a:p>
          <a:p>
            <a:pPr lvl="1" eaLnBrk="1" hangingPunct="1">
              <a:lnSpc>
                <a:spcPct val="90000"/>
              </a:lnSpc>
            </a:pPr>
            <a:r>
              <a:rPr lang="en-US" altLang="x-none" dirty="0"/>
              <a:t>Needs n secret keys between entities and </a:t>
            </a:r>
            <a:r>
              <a:rPr lang="en-US" altLang="x-none" dirty="0" err="1"/>
              <a:t>keyserver</a:t>
            </a:r>
            <a:endParaRPr lang="en-US" altLang="x-none" dirty="0"/>
          </a:p>
          <a:p>
            <a:pPr lvl="1" eaLnBrk="1" hangingPunct="1">
              <a:lnSpc>
                <a:spcPct val="90000"/>
              </a:lnSpc>
            </a:pPr>
            <a:r>
              <a:rPr lang="en-US" altLang="x-none" dirty="0"/>
              <a:t>Generates session keys as needed</a:t>
            </a:r>
          </a:p>
        </p:txBody>
      </p:sp>
    </p:spTree>
    <p:extLst>
      <p:ext uri="{BB962C8B-B14F-4D97-AF65-F5344CB8AC3E}">
        <p14:creationId xmlns:p14="http://schemas.microsoft.com/office/powerpoint/2010/main" val="3716512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B8B03BC-6686-8541-AB86-407D1DFE559C}" type="slidenum">
              <a:rPr lang="en-US" altLang="x-none" sz="1200">
                <a:solidFill>
                  <a:schemeClr val="folHlink"/>
                </a:solidFill>
                <a:latin typeface="Arial" charset="0"/>
              </a:rPr>
              <a:pPr eaLnBrk="1" hangingPunct="1"/>
              <a:t>15</a:t>
            </a:fld>
            <a:endParaRPr lang="en-US" altLang="x-none" sz="120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672108" y="147638"/>
            <a:ext cx="7799784" cy="1219200"/>
          </a:xfrm>
        </p:spPr>
        <p:txBody>
          <a:bodyPr/>
          <a:lstStyle/>
          <a:p>
            <a:pPr eaLnBrk="1" hangingPunct="1"/>
            <a:r>
              <a:rPr lang="en-US" altLang="x-none" dirty="0"/>
              <a:t>Key Distribution Center (KDC)</a:t>
            </a:r>
            <a:endParaRPr lang="en-US" altLang="x-none" sz="2400" dirty="0"/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945753" y="1380406"/>
            <a:ext cx="7741047" cy="5158506"/>
          </a:xfrm>
        </p:spPr>
        <p:txBody>
          <a:bodyPr/>
          <a:lstStyle/>
          <a:p>
            <a:pPr eaLnBrk="1" hangingPunct="1"/>
            <a:r>
              <a:rPr lang="en-US" altLang="x-none" sz="2400" dirty="0"/>
              <a:t>Alice, Bob need shared </a:t>
            </a:r>
            <a:r>
              <a:rPr lang="en-US" altLang="x-none" sz="2400" u="sng" dirty="0"/>
              <a:t>symmetric key</a:t>
            </a:r>
            <a:r>
              <a:rPr lang="en-US" altLang="x-none" sz="2400" dirty="0"/>
              <a:t>.</a:t>
            </a:r>
          </a:p>
          <a:p>
            <a:pPr eaLnBrk="1" hangingPunct="1"/>
            <a:r>
              <a:rPr lang="en-US" altLang="x-none" sz="2400" dirty="0">
                <a:solidFill>
                  <a:srgbClr val="FF0000"/>
                </a:solidFill>
              </a:rPr>
              <a:t>KDC:</a:t>
            </a:r>
            <a:r>
              <a:rPr lang="en-US" altLang="x-none" sz="2400" dirty="0"/>
              <a:t> server shares different secret key with </a:t>
            </a:r>
            <a:r>
              <a:rPr lang="en-US" altLang="x-none" sz="2400" i="1" dirty="0"/>
              <a:t>each </a:t>
            </a:r>
            <a:r>
              <a:rPr lang="en-US" altLang="x-none" sz="2400" dirty="0"/>
              <a:t>registered user (many users)</a:t>
            </a:r>
          </a:p>
          <a:p>
            <a:pPr eaLnBrk="1" hangingPunct="1"/>
            <a:r>
              <a:rPr lang="en-US" altLang="x-none" sz="2400" dirty="0"/>
              <a:t>Alice, Bob know own symmetric keys, K</a:t>
            </a:r>
            <a:r>
              <a:rPr lang="en-US" altLang="x-none" sz="2400" baseline="-25000" dirty="0"/>
              <a:t>A-KDC</a:t>
            </a:r>
            <a:r>
              <a:rPr lang="en-US" altLang="x-none" sz="2400" dirty="0"/>
              <a:t> K</a:t>
            </a:r>
            <a:r>
              <a:rPr lang="en-US" altLang="x-none" sz="2400" baseline="-25000" dirty="0"/>
              <a:t>B-KDC </a:t>
            </a:r>
            <a:r>
              <a:rPr lang="en-US" altLang="x-none" sz="2400" dirty="0"/>
              <a:t>, for communicating with KDC.</a:t>
            </a:r>
            <a:r>
              <a:rPr lang="en-US" altLang="x-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746790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1026"/>
          <p:cNvSpPr>
            <a:spLocks noChangeArrowheads="1"/>
          </p:cNvSpPr>
          <p:nvPr/>
        </p:nvSpPr>
        <p:spPr bwMode="auto">
          <a:xfrm>
            <a:off x="3175" y="9224963"/>
            <a:ext cx="9144000" cy="63976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/>
            <a:r>
              <a:rPr lang="en-US" sz="1200" b="1">
                <a:latin typeface="Arial" pitchFamily="34" charset="0"/>
                <a:cs typeface="Arial" pitchFamily="34" charset="0"/>
              </a:rPr>
              <a:t> </a:t>
            </a:r>
            <a:endParaRPr lang="en-US" sz="1100" b="1">
              <a:latin typeface="Flintstones BT" charset="0"/>
              <a:cs typeface="Times New Roman" pitchFamily="18" charset="0"/>
            </a:endParaRPr>
          </a:p>
          <a:p>
            <a:pPr algn="l" eaLnBrk="0" hangingPunct="0"/>
            <a:endParaRPr lang="en-US"/>
          </a:p>
        </p:txBody>
      </p:sp>
      <p:sp>
        <p:nvSpPr>
          <p:cNvPr id="337927" name="Text Box 1031"/>
          <p:cNvSpPr txBox="1">
            <a:spLocks noChangeArrowheads="1"/>
          </p:cNvSpPr>
          <p:nvPr/>
        </p:nvSpPr>
        <p:spPr bwMode="auto">
          <a:xfrm>
            <a:off x="1115435" y="1581762"/>
            <a:ext cx="7840092" cy="310854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/>
              <a:t>Kerberos is a network authentication protocol. It is designed to provide strong authentication for client/server applications by using secret-key cryptography. </a:t>
            </a:r>
          </a:p>
          <a:p>
            <a:pPr algn="l">
              <a:spcBef>
                <a:spcPct val="50000"/>
              </a:spcBef>
            </a:pPr>
            <a:endParaRPr lang="en-US" sz="2800" dirty="0">
              <a:hlinkClick r:id="" action="ppaction://noaction"/>
            </a:endParaRPr>
          </a:p>
          <a:p>
            <a:pPr algn="l">
              <a:spcBef>
                <a:spcPct val="50000"/>
              </a:spcBef>
            </a:pPr>
            <a:r>
              <a:rPr lang="en-US" sz="2800" dirty="0">
                <a:hlinkClick r:id="" action="ppaction://noaction"/>
              </a:rPr>
              <a:t>https://www.youtube.com/watch?v=VpBCJ8vS7T0</a:t>
            </a:r>
            <a:r>
              <a:rPr lang="en-US" sz="2800" dirty="0"/>
              <a:t> 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38FAEA1-59CA-0D41-8036-FB79E28DCF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2108" y="0"/>
            <a:ext cx="7799784" cy="1219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x-none" dirty="0"/>
              <a:t>What is Kerberos? </a:t>
            </a:r>
          </a:p>
        </p:txBody>
      </p:sp>
    </p:spTree>
    <p:extLst>
      <p:ext uri="{BB962C8B-B14F-4D97-AF65-F5344CB8AC3E}">
        <p14:creationId xmlns:p14="http://schemas.microsoft.com/office/powerpoint/2010/main" val="3221326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41848" y="372979"/>
            <a:ext cx="7772400" cy="890337"/>
          </a:xfrm>
        </p:spPr>
        <p:txBody>
          <a:bodyPr/>
          <a:lstStyle/>
          <a:p>
            <a:r>
              <a:rPr lang="en-US" dirty="0"/>
              <a:t>Kerberos History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31639" y="1521331"/>
            <a:ext cx="7680722" cy="4963690"/>
          </a:xfrm>
        </p:spPr>
        <p:txBody>
          <a:bodyPr/>
          <a:lstStyle/>
          <a:p>
            <a:r>
              <a:rPr lang="en-US" dirty="0"/>
              <a:t>Designed as part of MIT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Project Athena in the 1980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Kerberos v4 published in 1987</a:t>
            </a:r>
          </a:p>
          <a:p>
            <a:r>
              <a:rPr lang="en-US" dirty="0"/>
              <a:t>Migration to the IETF</a:t>
            </a:r>
          </a:p>
          <a:p>
            <a:pPr lvl="1"/>
            <a:r>
              <a:rPr lang="en-US" dirty="0"/>
              <a:t>RFC 1510 (Kerberos v5, 1993)</a:t>
            </a:r>
          </a:p>
          <a:p>
            <a:r>
              <a:rPr lang="en-US" dirty="0"/>
              <a:t>Used in a number of products</a:t>
            </a:r>
          </a:p>
          <a:p>
            <a:pPr lvl="1"/>
            <a:r>
              <a:rPr lang="en-US" dirty="0"/>
              <a:t>Example: part of Windows 2000</a:t>
            </a:r>
          </a:p>
          <a:p>
            <a:pPr lvl="1"/>
            <a:r>
              <a:rPr lang="en-US" dirty="0"/>
              <a:t>MS Passport is essentially Kerberos</a:t>
            </a:r>
          </a:p>
        </p:txBody>
      </p:sp>
    </p:spTree>
    <p:extLst>
      <p:ext uri="{BB962C8B-B14F-4D97-AF65-F5344CB8AC3E}">
        <p14:creationId xmlns:p14="http://schemas.microsoft.com/office/powerpoint/2010/main" val="3547952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43733" y="0"/>
            <a:ext cx="7772400" cy="1206500"/>
          </a:xfrm>
        </p:spPr>
        <p:txBody>
          <a:bodyPr/>
          <a:lstStyle/>
          <a:p>
            <a:r>
              <a:rPr lang="en-US" dirty="0"/>
              <a:t>Kerberos 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927867" y="1206500"/>
            <a:ext cx="7464698" cy="5328592"/>
          </a:xfrm>
        </p:spPr>
        <p:txBody>
          <a:bodyPr/>
          <a:lstStyle/>
          <a:p>
            <a:r>
              <a:rPr lang="en-US" dirty="0"/>
              <a:t>Designed for single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administration domain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of machines &amp; users: users, client machines, server machines, and the Key Distribution Center (KDC)</a:t>
            </a:r>
          </a:p>
          <a:p>
            <a:r>
              <a:rPr lang="en-US" dirty="0"/>
              <a:t>No public key crypto </a:t>
            </a:r>
          </a:p>
          <a:p>
            <a:r>
              <a:rPr lang="en-US" dirty="0"/>
              <a:t>Provides key management, authentication &amp; encryption services</a:t>
            </a:r>
          </a:p>
          <a:p>
            <a:r>
              <a:rPr lang="ja-JP" altLang="en-US" dirty="0">
                <a:latin typeface="Arial"/>
              </a:rPr>
              <a:t>“</a:t>
            </a:r>
            <a:r>
              <a:rPr lang="en-US" dirty="0" err="1"/>
              <a:t>Kerberized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servers provide authorization on top of the authenticated identities</a:t>
            </a:r>
          </a:p>
        </p:txBody>
      </p:sp>
    </p:spTree>
    <p:extLst>
      <p:ext uri="{BB962C8B-B14F-4D97-AF65-F5344CB8AC3E}">
        <p14:creationId xmlns:p14="http://schemas.microsoft.com/office/powerpoint/2010/main" val="133114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711117" y="32634"/>
            <a:ext cx="7772400" cy="1206500"/>
          </a:xfrm>
        </p:spPr>
        <p:txBody>
          <a:bodyPr/>
          <a:lstStyle/>
          <a:p>
            <a:r>
              <a:rPr lang="en-US" dirty="0"/>
              <a:t>Simplified Kerberos Model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946811" y="1371481"/>
            <a:ext cx="7536706" cy="5153025"/>
          </a:xfrm>
        </p:spPr>
        <p:txBody>
          <a:bodyPr/>
          <a:lstStyle/>
          <a:p>
            <a:r>
              <a:rPr lang="en-US" dirty="0"/>
              <a:t>Clients</a:t>
            </a:r>
          </a:p>
          <a:p>
            <a:r>
              <a:rPr lang="en-US" dirty="0"/>
              <a:t>Servers</a:t>
            </a:r>
          </a:p>
          <a:p>
            <a:r>
              <a:rPr lang="en-US" dirty="0"/>
              <a:t>The Authentication Server (AS)</a:t>
            </a:r>
          </a:p>
          <a:p>
            <a:r>
              <a:rPr lang="en-US" dirty="0"/>
              <a:t> Centralized trust model</a:t>
            </a:r>
          </a:p>
          <a:p>
            <a:pPr lvl="1"/>
            <a:r>
              <a:rPr lang="en-US" dirty="0"/>
              <a:t>AS is trusted by all clients &amp; servers</a:t>
            </a:r>
          </a:p>
          <a:p>
            <a:pPr lvl="1"/>
            <a:r>
              <a:rPr lang="en-US" dirty="0"/>
              <a:t>AS shares a secret, symmetric key with each client and server</a:t>
            </a:r>
          </a:p>
        </p:txBody>
      </p:sp>
    </p:spTree>
    <p:extLst>
      <p:ext uri="{BB962C8B-B14F-4D97-AF65-F5344CB8AC3E}">
        <p14:creationId xmlns:p14="http://schemas.microsoft.com/office/powerpoint/2010/main" val="341041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>
            <a:extLst>
              <a:ext uri="{FF2B5EF4-FFF2-40B4-BE49-F238E27FC236}">
                <a16:creationId xmlns:a16="http://schemas.microsoft.com/office/drawing/2014/main" id="{D1AF7C39-91A8-D44B-8F97-74B17A5293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340100"/>
          <a:ext cx="9144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28900" imgH="4102100" progId="Equation.DSMT4">
                  <p:embed/>
                </p:oleObj>
              </mc:Choice>
              <mc:Fallback>
                <p:oleObj name="Equation" r:id="rId2" imgW="2628900" imgH="4102100" progId="Equation.DSMT4">
                  <p:embed/>
                  <p:pic>
                    <p:nvPicPr>
                      <p:cNvPr id="11266" name="Object 2">
                        <a:extLst>
                          <a:ext uri="{FF2B5EF4-FFF2-40B4-BE49-F238E27FC236}">
                            <a16:creationId xmlns:a16="http://schemas.microsoft.com/office/drawing/2014/main" id="{D1AF7C39-91A8-D44B-8F97-74B17A5293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40100"/>
                        <a:ext cx="9144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>
            <a:extLst>
              <a:ext uri="{FF2B5EF4-FFF2-40B4-BE49-F238E27FC236}">
                <a16:creationId xmlns:a16="http://schemas.microsoft.com/office/drawing/2014/main" id="{3BF84EAA-2701-6543-8AA7-62AF7C1AD7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2500" y="1149350"/>
          <a:ext cx="7138988" cy="457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6893400" imgH="55587900" progId="Equation.DSMT4">
                  <p:embed/>
                </p:oleObj>
              </mc:Choice>
              <mc:Fallback>
                <p:oleObj name="Equation" r:id="rId4" imgW="86893400" imgH="55587900" progId="Equation.DSMT4">
                  <p:embed/>
                  <p:pic>
                    <p:nvPicPr>
                      <p:cNvPr id="11267" name="Object 3">
                        <a:extLst>
                          <a:ext uri="{FF2B5EF4-FFF2-40B4-BE49-F238E27FC236}">
                            <a16:creationId xmlns:a16="http://schemas.microsoft.com/office/drawing/2014/main" id="{3BF84EAA-2701-6543-8AA7-62AF7C1AD7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1149350"/>
                        <a:ext cx="7138988" cy="457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1390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ext Box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94873" y="5820344"/>
            <a:ext cx="18574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latin typeface="Arial" charset="0"/>
              </a:rPr>
              <a:t>Client K</a:t>
            </a:r>
            <a:r>
              <a:rPr lang="en-US" sz="2000" baseline="-25000" dirty="0">
                <a:latin typeface="Arial" charset="0"/>
              </a:rPr>
              <a:t>C</a:t>
            </a:r>
            <a:endParaRPr lang="en-US" sz="2000" i="0" dirty="0">
              <a:latin typeface="Arial" charset="0"/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82479" y="85522"/>
            <a:ext cx="8172450" cy="69532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Picture of Simplified Kerberos</a:t>
            </a:r>
            <a:endParaRPr lang="en-US" sz="2800" dirty="0">
              <a:solidFill>
                <a:schemeClr val="hlink"/>
              </a:solidFill>
            </a:endParaRPr>
          </a:p>
        </p:txBody>
      </p:sp>
      <p:sp>
        <p:nvSpPr>
          <p:cNvPr id="14344" name="Text Box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521115" y="5637459"/>
            <a:ext cx="21009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latin typeface="Arial" charset="0"/>
              </a:rPr>
              <a:t>Server K</a:t>
            </a:r>
            <a:r>
              <a:rPr lang="en-US" sz="2000" baseline="-25000" dirty="0">
                <a:latin typeface="Arial" charset="0"/>
              </a:rPr>
              <a:t>S</a:t>
            </a:r>
            <a:endParaRPr lang="en-US" sz="2000" i="0" dirty="0">
              <a:latin typeface="Arial" charset="0"/>
            </a:endParaRPr>
          </a:p>
        </p:txBody>
      </p:sp>
      <p:sp>
        <p:nvSpPr>
          <p:cNvPr id="14347" name="Line 11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>
            <a:off x="2723691" y="3000944"/>
            <a:ext cx="198120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12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2571291" y="2848544"/>
            <a:ext cx="205740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9" name="Line 13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2952291" y="4905944"/>
            <a:ext cx="3505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Line 14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V="1">
            <a:off x="2952291" y="5134544"/>
            <a:ext cx="3505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Text Box 16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164432" y="1226096"/>
            <a:ext cx="34169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i="0" dirty="0">
                <a:latin typeface="Arial" charset="0"/>
              </a:rPr>
              <a:t>Authentication Server (AS) </a:t>
            </a:r>
          </a:p>
          <a:p>
            <a:pPr algn="ctr">
              <a:spcBef>
                <a:spcPct val="0"/>
              </a:spcBef>
            </a:pPr>
            <a:r>
              <a:rPr lang="en-US" sz="2000" i="0" dirty="0">
                <a:latin typeface="Arial" charset="0"/>
              </a:rPr>
              <a:t>(Database: K</a:t>
            </a:r>
            <a:r>
              <a:rPr lang="en-US" sz="2000" i="0" baseline="-25000" dirty="0">
                <a:latin typeface="Arial" charset="0"/>
              </a:rPr>
              <a:t>C</a:t>
            </a:r>
            <a:r>
              <a:rPr lang="en-US" sz="2000" i="0" dirty="0">
                <a:latin typeface="Arial" charset="0"/>
              </a:rPr>
              <a:t>,K</a:t>
            </a:r>
            <a:r>
              <a:rPr lang="en-US" sz="2000" i="0" baseline="-25000" dirty="0">
                <a:latin typeface="Arial" charset="0"/>
              </a:rPr>
              <a:t>S</a:t>
            </a:r>
            <a:r>
              <a:rPr lang="en-US" sz="2000" i="0" dirty="0">
                <a:latin typeface="Arial" charset="0"/>
              </a:rPr>
              <a:t>)</a:t>
            </a:r>
          </a:p>
        </p:txBody>
      </p:sp>
      <p:pic>
        <p:nvPicPr>
          <p:cNvPr id="14353" name="Picture 17" descr="SQL sm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291" y="2086544"/>
            <a:ext cx="725488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4" name="Picture 18" descr="SQL sm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091" y="4372544"/>
            <a:ext cx="725488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6" name="Picture 20" descr="PC sm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091" y="4448744"/>
            <a:ext cx="1295400" cy="1285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957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14645" y="96252"/>
            <a:ext cx="7772400" cy="1206500"/>
          </a:xfrm>
        </p:spPr>
        <p:txBody>
          <a:bodyPr/>
          <a:lstStyle/>
          <a:p>
            <a:r>
              <a:rPr lang="en-US" dirty="0"/>
              <a:t>Kerberos Credentials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7624" y="1417638"/>
            <a:ext cx="7848872" cy="4989512"/>
          </a:xfrm>
        </p:spPr>
        <p:txBody>
          <a:bodyPr/>
          <a:lstStyle/>
          <a:p>
            <a:r>
              <a:rPr lang="en-US" dirty="0"/>
              <a:t>Two types of credentials in Kerberos</a:t>
            </a:r>
          </a:p>
          <a:p>
            <a:pPr lvl="1"/>
            <a:r>
              <a:rPr lang="en-US" dirty="0"/>
              <a:t>Tickets</a:t>
            </a:r>
          </a:p>
          <a:p>
            <a:pPr lvl="1"/>
            <a:r>
              <a:rPr lang="en-US" dirty="0"/>
              <a:t>Authenticators</a:t>
            </a:r>
          </a:p>
          <a:p>
            <a:r>
              <a:rPr lang="en-US" dirty="0"/>
              <a:t>Tickets are credentials issued to a client for communication with a specific server</a:t>
            </a:r>
          </a:p>
          <a:p>
            <a:r>
              <a:rPr lang="en-US" dirty="0"/>
              <a:t>Authenticators are additional credentials that prove a client knows a key at a point in time</a:t>
            </a:r>
          </a:p>
        </p:txBody>
      </p:sp>
    </p:spTree>
    <p:extLst>
      <p:ext uri="{BB962C8B-B14F-4D97-AF65-F5344CB8AC3E}">
        <p14:creationId xmlns:p14="http://schemas.microsoft.com/office/powerpoint/2010/main" val="239796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98866" y="356538"/>
            <a:ext cx="7848872" cy="69532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Simplified Kerberos Protocol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09023" y="1556792"/>
            <a:ext cx="7920880" cy="3597275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dirty="0"/>
              <a:t>Assume client C wishes to authenticate to and communicate with server S</a:t>
            </a:r>
          </a:p>
          <a:p>
            <a:pPr marL="609600" indent="-609600">
              <a:buFont typeface="Wingdings" charset="0"/>
              <a:buNone/>
            </a:pPr>
            <a:r>
              <a:rPr lang="en-US" dirty="0">
                <a:solidFill>
                  <a:srgbClr val="FF0000"/>
                </a:solidFill>
              </a:rPr>
              <a:t>Phase 1</a:t>
            </a:r>
            <a:r>
              <a:rPr lang="en-US" dirty="0"/>
              <a:t>: C gets a Ticket from the AS</a:t>
            </a:r>
          </a:p>
          <a:p>
            <a:pPr marL="609600" indent="-609600">
              <a:buFont typeface="Wingdings" charset="0"/>
              <a:buNone/>
            </a:pPr>
            <a:r>
              <a:rPr lang="en-US" dirty="0">
                <a:solidFill>
                  <a:srgbClr val="33CC33"/>
                </a:solidFill>
              </a:rPr>
              <a:t>Phase 2</a:t>
            </a:r>
            <a:r>
              <a:rPr lang="en-US" dirty="0"/>
              <a:t>: C communicates with S</a:t>
            </a:r>
          </a:p>
        </p:txBody>
      </p:sp>
    </p:spTree>
    <p:extLst>
      <p:ext uri="{BB962C8B-B14F-4D97-AF65-F5344CB8AC3E}">
        <p14:creationId xmlns:p14="http://schemas.microsoft.com/office/powerpoint/2010/main" val="2963390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14827" y="14064"/>
            <a:ext cx="7772400" cy="1052736"/>
          </a:xfrm>
        </p:spPr>
        <p:txBody>
          <a:bodyPr/>
          <a:lstStyle/>
          <a:p>
            <a:r>
              <a:rPr lang="en-US" dirty="0"/>
              <a:t>Protocol Definitions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978513" y="1086853"/>
            <a:ext cx="7608714" cy="5458544"/>
          </a:xfrm>
        </p:spPr>
        <p:txBody>
          <a:bodyPr/>
          <a:lstStyle/>
          <a:p>
            <a:r>
              <a:rPr lang="en-US" dirty="0"/>
              <a:t>C = client </a:t>
            </a:r>
          </a:p>
          <a:p>
            <a:r>
              <a:rPr lang="en-US" dirty="0"/>
              <a:t>S = server</a:t>
            </a:r>
          </a:p>
          <a:p>
            <a:r>
              <a:rPr lang="en-US" dirty="0"/>
              <a:t>TGS = ticket-granting service</a:t>
            </a:r>
          </a:p>
          <a:p>
            <a:r>
              <a:rPr lang="en-US" dirty="0" err="1"/>
              <a:t>K</a:t>
            </a:r>
            <a:r>
              <a:rPr lang="en-US" baseline="-25000" dirty="0" err="1"/>
              <a:t>x</a:t>
            </a:r>
            <a:r>
              <a:rPr lang="en-US" baseline="-25000" dirty="0"/>
              <a:t> </a:t>
            </a:r>
            <a:r>
              <a:rPr lang="en-US" dirty="0"/>
              <a:t>= x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secret key</a:t>
            </a:r>
          </a:p>
          <a:p>
            <a:r>
              <a:rPr lang="en-US" dirty="0" err="1"/>
              <a:t>K</a:t>
            </a:r>
            <a:r>
              <a:rPr lang="en-US" baseline="-25000" dirty="0" err="1"/>
              <a:t>x,y</a:t>
            </a:r>
            <a:r>
              <a:rPr lang="en-US" dirty="0"/>
              <a:t> = session key for x and y</a:t>
            </a:r>
          </a:p>
          <a:p>
            <a:r>
              <a:rPr lang="en-US" dirty="0"/>
              <a:t>{m}</a:t>
            </a:r>
            <a:r>
              <a:rPr lang="en-US" dirty="0" err="1"/>
              <a:t>K</a:t>
            </a:r>
            <a:r>
              <a:rPr lang="en-US" baseline="-25000" dirty="0" err="1"/>
              <a:t>x</a:t>
            </a:r>
            <a:r>
              <a:rPr lang="en-US" dirty="0"/>
              <a:t> = m encrypted in x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secret key</a:t>
            </a:r>
          </a:p>
          <a:p>
            <a:r>
              <a:rPr lang="en-US" dirty="0" err="1"/>
              <a:t>T</a:t>
            </a:r>
            <a:r>
              <a:rPr lang="en-US" baseline="-25000" dirty="0" err="1"/>
              <a:t>x,y</a:t>
            </a:r>
            <a:r>
              <a:rPr lang="en-US" dirty="0"/>
              <a:t> = x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ticket to use y</a:t>
            </a:r>
          </a:p>
          <a:p>
            <a:r>
              <a:rPr lang="en-US" dirty="0" err="1"/>
              <a:t>A</a:t>
            </a:r>
            <a:r>
              <a:rPr lang="en-US" baseline="-25000" dirty="0" err="1"/>
              <a:t>x,y</a:t>
            </a:r>
            <a:r>
              <a:rPr lang="en-US" dirty="0"/>
              <a:t> = authenticator from x to y</a:t>
            </a:r>
          </a:p>
          <a:p>
            <a:r>
              <a:rPr lang="en-US" dirty="0" err="1"/>
              <a:t>n</a:t>
            </a:r>
            <a:r>
              <a:rPr lang="en-US" baseline="-25000" dirty="0" err="1"/>
              <a:t>x</a:t>
            </a:r>
            <a:r>
              <a:rPr lang="en-US" dirty="0"/>
              <a:t> = a nonce generated by x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153146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754487" y="239855"/>
            <a:ext cx="7848872" cy="64135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Simplified Kerberos Protocol (1)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06858" y="1279358"/>
            <a:ext cx="7680722" cy="5018112"/>
          </a:xfrm>
        </p:spPr>
        <p:txBody>
          <a:bodyPr/>
          <a:lstStyle/>
          <a:p>
            <a:pPr marL="609600" indent="-609600">
              <a:buFont typeface="Wingdings" charset="0"/>
              <a:buNone/>
            </a:pPr>
            <a:r>
              <a:rPr lang="en-US" dirty="0"/>
              <a:t>Phase 1: C gets a Ticket from AS for S</a:t>
            </a:r>
          </a:p>
          <a:p>
            <a:pPr marL="609600" indent="-609600">
              <a:buFont typeface="Wingdings" charset="0"/>
              <a:buAutoNum type="arabicPeriod"/>
            </a:pPr>
            <a:r>
              <a:rPr lang="en-US" dirty="0"/>
              <a:t>C sends a request to the AS for S</a:t>
            </a:r>
          </a:p>
          <a:p>
            <a:pPr marL="1112838" lvl="1" indent="-533400"/>
            <a:r>
              <a:rPr lang="en-US" dirty="0"/>
              <a:t>A ticket is used to talk to S</a:t>
            </a:r>
          </a:p>
          <a:p>
            <a:pPr marL="1112838" lvl="1" indent="-533400"/>
            <a:r>
              <a:rPr lang="en-US" dirty="0"/>
              <a:t>A ticket is relatively long-lived (8-24 hours typically)</a:t>
            </a:r>
          </a:p>
          <a:p>
            <a:pPr marL="609600" indent="-609600" algn="ctr">
              <a:buFont typeface="Wingdings" charset="0"/>
              <a:buNone/>
            </a:pPr>
            <a:r>
              <a:rPr lang="en-US" dirty="0"/>
              <a:t>C </a:t>
            </a:r>
            <a:r>
              <a:rPr lang="en-US" dirty="0">
                <a:sym typeface="Wingdings" charset="0"/>
              </a:rPr>
              <a:t></a:t>
            </a:r>
            <a:r>
              <a:rPr lang="en-US" dirty="0"/>
              <a:t>  AS: C, S, Lt, </a:t>
            </a:r>
            <a:r>
              <a:rPr lang="en-US" dirty="0" err="1"/>
              <a:t>n</a:t>
            </a:r>
            <a:r>
              <a:rPr lang="en-US" baseline="-25000" dirty="0" err="1"/>
              <a:t>C</a:t>
            </a:r>
            <a:endParaRPr lang="en-US" baseline="-25000" dirty="0"/>
          </a:p>
          <a:p>
            <a:pPr marL="609600" indent="-609600">
              <a:buFont typeface="Wingdings" charset="0"/>
              <a:buNone/>
            </a:pPr>
            <a:r>
              <a:rPr lang="en-US" dirty="0"/>
              <a:t>            where Lt denotes lifetime.  </a:t>
            </a:r>
          </a:p>
          <a:p>
            <a:pPr marL="609600" indent="-609600">
              <a:buFont typeface="Wingdings" charset="0"/>
              <a:buNone/>
            </a:pPr>
            <a:r>
              <a:rPr lang="en-US" dirty="0"/>
              <a:t>Sent in the clear! </a:t>
            </a:r>
          </a:p>
        </p:txBody>
      </p:sp>
    </p:spTree>
    <p:extLst>
      <p:ext uri="{BB962C8B-B14F-4D97-AF65-F5344CB8AC3E}">
        <p14:creationId xmlns:p14="http://schemas.microsoft.com/office/powerpoint/2010/main" val="942806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03450" y="164758"/>
            <a:ext cx="7992888" cy="64135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Simplified Kerberos Protocol (2)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15616" y="1066800"/>
            <a:ext cx="7680722" cy="5472113"/>
          </a:xfrm>
        </p:spPr>
        <p:txBody>
          <a:bodyPr/>
          <a:lstStyle/>
          <a:p>
            <a:pPr marL="609600" indent="-609600">
              <a:buFont typeface="Wingdings" charset="0"/>
              <a:buNone/>
            </a:pPr>
            <a:r>
              <a:rPr lang="en-US" dirty="0"/>
              <a:t>Phase 1: C gets a Ticket from AS for S</a:t>
            </a:r>
          </a:p>
          <a:p>
            <a:pPr marL="609600" indent="-609600">
              <a:buFont typeface="Wingdings" charset="0"/>
              <a:buAutoNum type="arabicPeriod" startAt="2"/>
            </a:pPr>
            <a:r>
              <a:rPr lang="en-US" dirty="0"/>
              <a:t>AS responds with two items</a:t>
            </a:r>
          </a:p>
          <a:p>
            <a:pPr marL="1112838" lvl="1" indent="-533400"/>
            <a:r>
              <a:rPr lang="en-US" dirty="0"/>
              <a:t>A ticket</a:t>
            </a:r>
          </a:p>
          <a:p>
            <a:pPr marL="1031875" lvl="2" indent="0">
              <a:buNone/>
            </a:pPr>
            <a:r>
              <a:rPr lang="en-US" dirty="0"/>
              <a:t>A ticket for C to talk to S</a:t>
            </a:r>
          </a:p>
          <a:p>
            <a:pPr marL="1112838" lvl="1" indent="-533400"/>
            <a:r>
              <a:rPr lang="en-US" dirty="0"/>
              <a:t>A copy of the session key to use to talk to S, encrypted in C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shared key</a:t>
            </a:r>
          </a:p>
          <a:p>
            <a:pPr marL="1112838" lvl="1" indent="-533400" algn="ctr">
              <a:buFont typeface="Wingdings" charset="0"/>
              <a:buNone/>
            </a:pPr>
            <a:r>
              <a:rPr lang="en-US" dirty="0"/>
              <a:t>AS </a:t>
            </a:r>
            <a:r>
              <a:rPr lang="en-US" dirty="0">
                <a:sym typeface="Wingdings" charset="0"/>
              </a:rPr>
              <a:t> C</a:t>
            </a:r>
            <a:r>
              <a:rPr lang="en-US" dirty="0"/>
              <a:t>: {K</a:t>
            </a:r>
            <a:r>
              <a:rPr lang="en-US" baseline="-25000" dirty="0"/>
              <a:t>C,S</a:t>
            </a:r>
            <a:r>
              <a:rPr lang="en-US" dirty="0"/>
              <a:t>, S, Lt, </a:t>
            </a:r>
            <a:r>
              <a:rPr lang="en-US" dirty="0" err="1"/>
              <a:t>n</a:t>
            </a:r>
            <a:r>
              <a:rPr lang="en-US" baseline="-25000" dirty="0" err="1"/>
              <a:t>C</a:t>
            </a:r>
            <a:r>
              <a:rPr lang="en-US" baseline="-25000" dirty="0"/>
              <a:t> </a:t>
            </a:r>
            <a:r>
              <a:rPr lang="en-US" dirty="0"/>
              <a:t>...}K</a:t>
            </a:r>
            <a:r>
              <a:rPr lang="en-US" baseline="-25000" dirty="0"/>
              <a:t>C </a:t>
            </a:r>
            <a:r>
              <a:rPr lang="en-US" dirty="0"/>
              <a:t>, {T</a:t>
            </a:r>
            <a:r>
              <a:rPr lang="en-US" baseline="-25000" dirty="0"/>
              <a:t>C,S</a:t>
            </a:r>
            <a:r>
              <a:rPr lang="en-US" dirty="0"/>
              <a:t>}K</a:t>
            </a:r>
            <a:r>
              <a:rPr lang="en-US" baseline="-25000" dirty="0"/>
              <a:t>S</a:t>
            </a:r>
          </a:p>
          <a:p>
            <a:pPr marL="1112838" lvl="1" indent="-533400" algn="ctr">
              <a:buFont typeface="Wingdings" charset="0"/>
              <a:buNone/>
            </a:pPr>
            <a:r>
              <a:rPr lang="en-US" dirty="0"/>
              <a:t>where T</a:t>
            </a:r>
            <a:r>
              <a:rPr lang="en-US" baseline="-25000" dirty="0"/>
              <a:t>C,S </a:t>
            </a:r>
            <a:r>
              <a:rPr lang="en-US" dirty="0"/>
              <a:t>= {K</a:t>
            </a:r>
            <a:r>
              <a:rPr lang="en-US" baseline="-25000" dirty="0"/>
              <a:t>C,S</a:t>
            </a:r>
            <a:r>
              <a:rPr lang="en-US" dirty="0"/>
              <a:t>, C, Lt … }</a:t>
            </a:r>
          </a:p>
          <a:p>
            <a:pPr marL="1112838" lvl="1" indent="-533400"/>
            <a:r>
              <a:rPr lang="en-US" dirty="0"/>
              <a:t>Only the S can decrypt the ticket</a:t>
            </a:r>
          </a:p>
          <a:p>
            <a:pPr marL="1112838" lvl="1" indent="-533400"/>
            <a:r>
              <a:rPr lang="en-US" dirty="0"/>
              <a:t>C can unlock the first part to retrieve K</a:t>
            </a:r>
            <a:r>
              <a:rPr lang="en-US" baseline="-25000" dirty="0"/>
              <a:t>C,S</a:t>
            </a:r>
          </a:p>
        </p:txBody>
      </p:sp>
    </p:spTree>
    <p:extLst>
      <p:ext uri="{BB962C8B-B14F-4D97-AF65-F5344CB8AC3E}">
        <p14:creationId xmlns:p14="http://schemas.microsoft.com/office/powerpoint/2010/main" val="3141650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ext Box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77491" y="5710808"/>
            <a:ext cx="8418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i="0" dirty="0">
                <a:latin typeface="Arial" charset="0"/>
              </a:rPr>
              <a:t>Client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977240" y="138683"/>
            <a:ext cx="7381701" cy="69532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Picture of Simplified  Kerberos  </a:t>
            </a:r>
            <a:endParaRPr lang="en-US" sz="2800" dirty="0">
              <a:solidFill>
                <a:schemeClr val="hlink"/>
              </a:solidFill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763091" y="1443608"/>
            <a:ext cx="2514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latin typeface="Arial" charset="0"/>
              </a:rPr>
              <a:t>Authentication Server </a:t>
            </a:r>
            <a:r>
              <a:rPr lang="en-US" sz="2000" i="0" dirty="0">
                <a:latin typeface="Arial" charset="0"/>
              </a:rPr>
              <a:t>(AS)</a:t>
            </a:r>
          </a:p>
        </p:txBody>
      </p:sp>
      <p:sp>
        <p:nvSpPr>
          <p:cNvPr id="20487" name="Line 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3982291" y="3196208"/>
            <a:ext cx="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4134691" y="3272408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Rectangle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358086" y="3645024"/>
            <a:ext cx="2418740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charset="0"/>
              <a:buNone/>
            </a:pPr>
            <a:r>
              <a:rPr lang="en-US" sz="1800" i="0" dirty="0">
                <a:latin typeface="Arial" charset="0"/>
              </a:rPr>
              <a:t>C </a:t>
            </a:r>
            <a:r>
              <a:rPr lang="en-US" sz="1800" i="0" dirty="0">
                <a:latin typeface="Arial" charset="0"/>
                <a:sym typeface="Wingdings" charset="0"/>
              </a:rPr>
              <a:t></a:t>
            </a:r>
            <a:r>
              <a:rPr lang="en-US" sz="1800" i="0" dirty="0">
                <a:latin typeface="Arial" charset="0"/>
              </a:rPr>
              <a:t>  AS: C, S, Lt, </a:t>
            </a:r>
            <a:r>
              <a:rPr lang="en-US" sz="1800" i="0" dirty="0" err="1">
                <a:latin typeface="Arial" charset="0"/>
              </a:rPr>
              <a:t>n</a:t>
            </a:r>
            <a:r>
              <a:rPr lang="en-US" sz="1800" i="0" baseline="-25000" dirty="0" err="1">
                <a:latin typeface="Arial" charset="0"/>
              </a:rPr>
              <a:t>C</a:t>
            </a:r>
            <a:endParaRPr lang="en-US" sz="1800" i="0" baseline="-25000" dirty="0">
              <a:latin typeface="Arial" charset="0"/>
            </a:endParaRPr>
          </a:p>
        </p:txBody>
      </p:sp>
      <p:sp>
        <p:nvSpPr>
          <p:cNvPr id="20490" name="Rectangle 1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139952" y="3501008"/>
            <a:ext cx="48799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i="0" dirty="0">
                <a:latin typeface="Arial" charset="0"/>
              </a:rPr>
              <a:t>AS </a:t>
            </a:r>
            <a:r>
              <a:rPr lang="en-US" sz="1800" i="0" dirty="0">
                <a:latin typeface="Arial" charset="0"/>
                <a:sym typeface="Wingdings" charset="0"/>
              </a:rPr>
              <a:t> C</a:t>
            </a:r>
            <a:r>
              <a:rPr lang="en-US" sz="1800" i="0" dirty="0">
                <a:latin typeface="Arial" charset="0"/>
              </a:rPr>
              <a:t>: </a:t>
            </a:r>
            <a:r>
              <a:rPr lang="en-US" sz="1800" dirty="0">
                <a:latin typeface="Arial" charset="0"/>
              </a:rPr>
              <a:t>{</a:t>
            </a:r>
            <a:r>
              <a:rPr lang="en-US" sz="1800" dirty="0" err="1">
                <a:latin typeface="Arial" charset="0"/>
              </a:rPr>
              <a:t>K</a:t>
            </a:r>
            <a:r>
              <a:rPr lang="en-US" sz="1800" baseline="-25000" dirty="0" err="1">
                <a:latin typeface="Arial" charset="0"/>
              </a:rPr>
              <a:t>c,s</a:t>
            </a:r>
            <a:r>
              <a:rPr lang="en-US" sz="1800" i="0" dirty="0">
                <a:latin typeface="Arial" charset="0"/>
              </a:rPr>
              <a:t>, S, Lt, </a:t>
            </a:r>
            <a:r>
              <a:rPr lang="en-US" sz="1800" i="0" dirty="0" err="1">
                <a:latin typeface="Arial" charset="0"/>
              </a:rPr>
              <a:t>n</a:t>
            </a:r>
            <a:r>
              <a:rPr lang="en-US" sz="1800" i="0" baseline="-25000" dirty="0" err="1">
                <a:latin typeface="Arial" charset="0"/>
              </a:rPr>
              <a:t>C</a:t>
            </a:r>
            <a:r>
              <a:rPr lang="en-US" sz="1800" i="0" dirty="0">
                <a:latin typeface="Arial" charset="0"/>
              </a:rPr>
              <a:t> …}K</a:t>
            </a:r>
            <a:r>
              <a:rPr lang="en-US" sz="1800" i="0" baseline="-25000" dirty="0">
                <a:latin typeface="Arial" charset="0"/>
              </a:rPr>
              <a:t>C</a:t>
            </a:r>
            <a:r>
              <a:rPr lang="en-US" sz="1800" i="0" dirty="0">
                <a:latin typeface="Arial" charset="0"/>
              </a:rPr>
              <a:t>, {T</a:t>
            </a:r>
            <a:r>
              <a:rPr lang="en-US" sz="1800" i="0" baseline="-25000" dirty="0">
                <a:latin typeface="Arial" charset="0"/>
              </a:rPr>
              <a:t>C,S</a:t>
            </a:r>
            <a:r>
              <a:rPr lang="en-US" sz="1800" i="0" dirty="0">
                <a:latin typeface="Arial" charset="0"/>
              </a:rPr>
              <a:t>}K</a:t>
            </a:r>
            <a:r>
              <a:rPr lang="en-US" sz="1800" i="0" baseline="-25000" dirty="0">
                <a:latin typeface="Arial" charset="0"/>
              </a:rPr>
              <a:t>S</a:t>
            </a:r>
          </a:p>
          <a:p>
            <a:r>
              <a:rPr lang="en-US" sz="1800" i="0" dirty="0">
                <a:latin typeface="Arial" charset="0"/>
              </a:rPr>
              <a:t>where </a:t>
            </a:r>
            <a:r>
              <a:rPr lang="en-US" sz="1800" i="0" dirty="0" err="1">
                <a:latin typeface="Arial" charset="0"/>
              </a:rPr>
              <a:t>T</a:t>
            </a:r>
            <a:r>
              <a:rPr lang="en-US" sz="1800" i="0" baseline="-25000" dirty="0" err="1">
                <a:latin typeface="Arial" charset="0"/>
              </a:rPr>
              <a:t>c,s</a:t>
            </a:r>
            <a:r>
              <a:rPr lang="en-US" sz="1800" i="0" baseline="-25000" dirty="0">
                <a:latin typeface="Arial" charset="0"/>
              </a:rPr>
              <a:t> </a:t>
            </a:r>
            <a:r>
              <a:rPr lang="en-US" sz="1800" i="0" dirty="0">
                <a:latin typeface="Arial" charset="0"/>
              </a:rPr>
              <a:t>= </a:t>
            </a:r>
            <a:r>
              <a:rPr lang="en-US" sz="1800" dirty="0">
                <a:latin typeface="Arial" charset="0"/>
              </a:rPr>
              <a:t>{</a:t>
            </a:r>
            <a:r>
              <a:rPr lang="en-US" sz="1800" dirty="0" err="1">
                <a:latin typeface="Arial" charset="0"/>
              </a:rPr>
              <a:t>K</a:t>
            </a:r>
            <a:r>
              <a:rPr lang="en-US" sz="1800" baseline="-25000" dirty="0" err="1">
                <a:latin typeface="Arial" charset="0"/>
              </a:rPr>
              <a:t>c,s</a:t>
            </a:r>
            <a:r>
              <a:rPr lang="en-US" sz="1800" i="0" dirty="0">
                <a:latin typeface="Arial" charset="0"/>
              </a:rPr>
              <a:t>, C, Lt …}</a:t>
            </a:r>
            <a:endParaRPr lang="en-US" sz="1800" i="0" baseline="-25000" dirty="0">
              <a:latin typeface="Arial" charset="0"/>
            </a:endParaRPr>
          </a:p>
        </p:txBody>
      </p:sp>
      <p:pic>
        <p:nvPicPr>
          <p:cNvPr id="20492" name="Picture 12" descr="SQL sm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491" y="2129408"/>
            <a:ext cx="725488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3" name="Picture 13" descr="PC sm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691" y="4491608"/>
            <a:ext cx="1295400" cy="1285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966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19086" y="253331"/>
            <a:ext cx="7624589" cy="64135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Simplified Kerberos Protocol (3)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934961" y="1405607"/>
            <a:ext cx="7608714" cy="4878387"/>
          </a:xfrm>
        </p:spPr>
        <p:txBody>
          <a:bodyPr/>
          <a:lstStyle/>
          <a:p>
            <a:pPr marL="609600" indent="-609600">
              <a:buFont typeface="Wingdings" charset="0"/>
              <a:buNone/>
            </a:pPr>
            <a:r>
              <a:rPr lang="en-US" dirty="0"/>
              <a:t>Phase 2: C communicates with S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C sends the ticket to S along with an authenticator to establish a shared secret</a:t>
            </a:r>
          </a:p>
          <a:p>
            <a:pPr marL="609600" indent="-609600" algn="ctr">
              <a:buFont typeface="Wingdings" charset="0"/>
              <a:buNone/>
            </a:pPr>
            <a:r>
              <a:rPr lang="en-US" dirty="0"/>
              <a:t>C </a:t>
            </a:r>
            <a:r>
              <a:rPr lang="en-US" dirty="0">
                <a:sym typeface="Wingdings" charset="0"/>
              </a:rPr>
              <a:t></a:t>
            </a:r>
            <a:r>
              <a:rPr lang="en-US" dirty="0"/>
              <a:t>  S: {C, </a:t>
            </a:r>
            <a:r>
              <a:rPr lang="en-US" dirty="0" err="1"/>
              <a:t>ts</a:t>
            </a:r>
            <a:r>
              <a:rPr lang="en-US" dirty="0"/>
              <a:t>, </a:t>
            </a:r>
            <a:r>
              <a:rPr lang="en-US" dirty="0" err="1"/>
              <a:t>sk</a:t>
            </a:r>
            <a:r>
              <a:rPr lang="en-US" dirty="0"/>
              <a:t> …}K</a:t>
            </a:r>
            <a:r>
              <a:rPr lang="en-US" baseline="-25000" dirty="0"/>
              <a:t>C,S</a:t>
            </a:r>
            <a:r>
              <a:rPr lang="en-US" dirty="0"/>
              <a:t> , {T</a:t>
            </a:r>
            <a:r>
              <a:rPr lang="en-US" baseline="-25000" dirty="0"/>
              <a:t>C,S</a:t>
            </a:r>
            <a:r>
              <a:rPr lang="en-US" dirty="0"/>
              <a:t>}K</a:t>
            </a:r>
            <a:r>
              <a:rPr lang="en-US" baseline="-25000" dirty="0"/>
              <a:t>S</a:t>
            </a:r>
          </a:p>
          <a:p>
            <a:pPr marL="609600" indent="-609600" algn="ctr">
              <a:buFont typeface="Wingdings" charset="0"/>
              <a:buNone/>
            </a:pPr>
            <a:r>
              <a:rPr lang="en-US" dirty="0"/>
              <a:t>where </a:t>
            </a:r>
            <a:r>
              <a:rPr lang="en-US" dirty="0" err="1"/>
              <a:t>A</a:t>
            </a:r>
            <a:r>
              <a:rPr lang="en-US" baseline="-25000" dirty="0" err="1"/>
              <a:t>c,s</a:t>
            </a:r>
            <a:r>
              <a:rPr lang="en-US" dirty="0"/>
              <a:t> = {C, </a:t>
            </a:r>
            <a:r>
              <a:rPr lang="en-US" dirty="0" err="1"/>
              <a:t>ts</a:t>
            </a:r>
            <a:r>
              <a:rPr lang="en-US" dirty="0"/>
              <a:t>, </a:t>
            </a:r>
            <a:r>
              <a:rPr lang="en-US" dirty="0" err="1"/>
              <a:t>sk</a:t>
            </a:r>
            <a:r>
              <a:rPr lang="en-US" dirty="0"/>
              <a:t> …}</a:t>
            </a:r>
            <a:r>
              <a:rPr lang="en-US" dirty="0" err="1"/>
              <a:t>K</a:t>
            </a:r>
            <a:r>
              <a:rPr lang="en-US" baseline="-25000" dirty="0" err="1"/>
              <a:t>c,s</a:t>
            </a:r>
            <a:endParaRPr lang="en-US" baseline="-25000" dirty="0"/>
          </a:p>
          <a:p>
            <a:pPr marL="579438" lvl="1" indent="0">
              <a:buNone/>
            </a:pPr>
            <a:r>
              <a:rPr lang="en-US" dirty="0"/>
              <a:t>      </a:t>
            </a:r>
            <a:r>
              <a:rPr lang="en-US" dirty="0" err="1"/>
              <a:t>ts</a:t>
            </a:r>
            <a:r>
              <a:rPr lang="en-US" dirty="0"/>
              <a:t> - a timestamp, </a:t>
            </a:r>
            <a:r>
              <a:rPr lang="en-US" dirty="0" err="1"/>
              <a:t>sk</a:t>
            </a:r>
            <a:r>
              <a:rPr lang="en-US" dirty="0"/>
              <a:t> - a session key </a:t>
            </a:r>
          </a:p>
          <a:p>
            <a:pPr marL="1112838" lvl="1" indent="-533400"/>
            <a:r>
              <a:rPr lang="en-US" dirty="0"/>
              <a:t>S decrypts the ticket T</a:t>
            </a:r>
            <a:r>
              <a:rPr lang="en-US" baseline="-25000" dirty="0"/>
              <a:t>C,S</a:t>
            </a:r>
            <a:r>
              <a:rPr lang="en-US" dirty="0"/>
              <a:t> to get the shared secret K</a:t>
            </a:r>
            <a:r>
              <a:rPr lang="en-US" baseline="-25000" dirty="0"/>
              <a:t>C,S </a:t>
            </a:r>
            <a:r>
              <a:rPr lang="en-US" dirty="0"/>
              <a:t>needed to communicate securely with C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749629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15616" y="228600"/>
            <a:ext cx="7696597" cy="64135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Simplified Kerberos Protocol (4)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15616" y="1268760"/>
            <a:ext cx="8028384" cy="4911725"/>
          </a:xfrm>
        </p:spPr>
        <p:txBody>
          <a:bodyPr/>
          <a:lstStyle/>
          <a:p>
            <a:pPr marL="609600" indent="-609600">
              <a:buFont typeface="Wingdings" charset="0"/>
              <a:buNone/>
            </a:pPr>
            <a:r>
              <a:rPr lang="en-US" dirty="0"/>
              <a:t>Phase 2: C communicates with S</a:t>
            </a:r>
          </a:p>
          <a:p>
            <a:pPr marL="609600" indent="-609600">
              <a:buFont typeface="+mj-lt"/>
              <a:buAutoNum type="arabicPeriod" startAt="4"/>
            </a:pPr>
            <a:r>
              <a:rPr lang="en-US" dirty="0"/>
              <a:t>S decrypts the ticket to obtain the K</a:t>
            </a:r>
            <a:r>
              <a:rPr lang="en-US" baseline="-25000" dirty="0"/>
              <a:t>C,S </a:t>
            </a:r>
            <a:r>
              <a:rPr lang="en-US" dirty="0"/>
              <a:t>and replies to C with proof of possession of the shared secret (optional step)</a:t>
            </a:r>
          </a:p>
          <a:p>
            <a:pPr marL="609600" indent="-609600" algn="ctr">
              <a:buFont typeface="Wingdings" charset="0"/>
              <a:buNone/>
            </a:pPr>
            <a:r>
              <a:rPr lang="en-US" dirty="0"/>
              <a:t>S </a:t>
            </a:r>
            <a:r>
              <a:rPr lang="en-US" dirty="0">
                <a:sym typeface="Wingdings" charset="0"/>
              </a:rPr>
              <a:t> C</a:t>
            </a:r>
            <a:r>
              <a:rPr lang="en-US" dirty="0"/>
              <a:t>: {</a:t>
            </a:r>
            <a:r>
              <a:rPr lang="en-US" dirty="0" err="1"/>
              <a:t>ts</a:t>
            </a:r>
            <a:r>
              <a:rPr lang="en-US" dirty="0"/>
              <a:t>, </a:t>
            </a:r>
            <a:r>
              <a:rPr lang="en-US" dirty="0" err="1"/>
              <a:t>sk</a:t>
            </a:r>
            <a:r>
              <a:rPr lang="en-US" dirty="0"/>
              <a:t> …}</a:t>
            </a:r>
            <a:r>
              <a:rPr lang="en-US" dirty="0" err="1"/>
              <a:t>K</a:t>
            </a:r>
            <a:r>
              <a:rPr lang="en-US" baseline="-25000" dirty="0" err="1"/>
              <a:t>c,s</a:t>
            </a:r>
            <a:endParaRPr lang="en-US" baseline="-25000" dirty="0"/>
          </a:p>
          <a:p>
            <a:pPr marL="609600" indent="-609600">
              <a:buFont typeface="Wingdings" charset="0"/>
              <a:buNone/>
            </a:pPr>
            <a:r>
              <a:rPr lang="en-US" dirty="0"/>
              <a:t>	Notice that S had to decrypt the authenticator, extract the timestamp &amp; session key, and re-encrypt the timestamp &amp; session key with </a:t>
            </a:r>
            <a:r>
              <a:rPr lang="en-US" dirty="0" err="1"/>
              <a:t>K</a:t>
            </a:r>
            <a:r>
              <a:rPr lang="en-US" baseline="-25000" dirty="0" err="1"/>
              <a:t>c,s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584264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49400" y="3824288"/>
            <a:ext cx="8418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i="0" dirty="0">
                <a:latin typeface="Arial" charset="0"/>
              </a:rPr>
              <a:t>Client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561975" y="1040"/>
            <a:ext cx="8172450" cy="1409700"/>
          </a:xfrm>
        </p:spPr>
        <p:txBody>
          <a:bodyPr/>
          <a:lstStyle/>
          <a:p>
            <a:r>
              <a:rPr lang="en-US" dirty="0"/>
              <a:t>Picture of Simplified Kerberos </a:t>
            </a:r>
            <a:endParaRPr lang="en-US" sz="3200" dirty="0">
              <a:solidFill>
                <a:schemeClr val="hlink"/>
              </a:solidFill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781800" y="3657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i="0" dirty="0">
                <a:latin typeface="Arial" charset="0"/>
              </a:rPr>
              <a:t>Server</a:t>
            </a:r>
          </a:p>
        </p:txBody>
      </p:sp>
      <p:sp>
        <p:nvSpPr>
          <p:cNvPr id="28679" name="Line 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2895600" y="3200400"/>
            <a:ext cx="3505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2895600" y="3429000"/>
            <a:ext cx="3505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Rectangle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67000" y="2144116"/>
            <a:ext cx="5239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i="0" dirty="0">
                <a:latin typeface="Arial" charset="0"/>
              </a:rPr>
              <a:t>C </a:t>
            </a:r>
            <a:r>
              <a:rPr lang="en-US" sz="1800" i="0" dirty="0">
                <a:latin typeface="Arial" charset="0"/>
                <a:sym typeface="Wingdings" charset="0"/>
              </a:rPr>
              <a:t></a:t>
            </a:r>
            <a:r>
              <a:rPr lang="en-US" sz="1800" i="0" dirty="0">
                <a:latin typeface="Arial" charset="0"/>
              </a:rPr>
              <a:t>  S: </a:t>
            </a:r>
            <a:r>
              <a:rPr lang="en-US" sz="1800" dirty="0">
                <a:latin typeface="Arial" charset="0"/>
              </a:rPr>
              <a:t>{C, </a:t>
            </a:r>
            <a:r>
              <a:rPr lang="en-US" sz="1800" dirty="0" err="1">
                <a:latin typeface="Arial" charset="0"/>
              </a:rPr>
              <a:t>ts</a:t>
            </a:r>
            <a:r>
              <a:rPr lang="en-US" sz="1800" dirty="0">
                <a:latin typeface="Arial" charset="0"/>
              </a:rPr>
              <a:t>, </a:t>
            </a:r>
            <a:r>
              <a:rPr lang="en-US" sz="1800" dirty="0" err="1">
                <a:latin typeface="Arial" charset="0"/>
              </a:rPr>
              <a:t>sk</a:t>
            </a:r>
            <a:r>
              <a:rPr lang="en-US" sz="1800" dirty="0">
                <a:latin typeface="Arial" charset="0"/>
              </a:rPr>
              <a:t> … }</a:t>
            </a:r>
            <a:r>
              <a:rPr lang="en-US" sz="1800" i="0" dirty="0">
                <a:latin typeface="Arial" charset="0"/>
              </a:rPr>
              <a:t>K</a:t>
            </a:r>
            <a:r>
              <a:rPr lang="en-US" sz="1800" i="0" baseline="-25000" dirty="0">
                <a:latin typeface="Arial" charset="0"/>
              </a:rPr>
              <a:t>C,S</a:t>
            </a:r>
            <a:r>
              <a:rPr lang="en-US" sz="1800" i="0" dirty="0">
                <a:latin typeface="Arial" charset="0"/>
              </a:rPr>
              <a:t> , {T</a:t>
            </a:r>
            <a:r>
              <a:rPr lang="en-US" sz="1800" i="0" baseline="-25000" dirty="0">
                <a:latin typeface="Arial" charset="0"/>
              </a:rPr>
              <a:t>C,S</a:t>
            </a:r>
            <a:r>
              <a:rPr lang="en-US" sz="1800" i="0" dirty="0">
                <a:latin typeface="Arial" charset="0"/>
              </a:rPr>
              <a:t>}K</a:t>
            </a:r>
            <a:r>
              <a:rPr lang="en-US" sz="1800" i="0" baseline="-25000" dirty="0">
                <a:latin typeface="Arial" charset="0"/>
              </a:rPr>
              <a:t>S</a:t>
            </a:r>
          </a:p>
          <a:p>
            <a:pPr>
              <a:spcBef>
                <a:spcPct val="0"/>
              </a:spcBef>
            </a:pPr>
            <a:r>
              <a:rPr lang="en-US" sz="1800" i="0" dirty="0">
                <a:latin typeface="Arial" charset="0"/>
              </a:rPr>
              <a:t>where </a:t>
            </a:r>
            <a:r>
              <a:rPr lang="en-US" sz="1800" i="0" dirty="0" err="1">
                <a:latin typeface="Arial" charset="0"/>
              </a:rPr>
              <a:t>A</a:t>
            </a:r>
            <a:r>
              <a:rPr lang="en-US" sz="1800" i="0" baseline="-25000" dirty="0" err="1">
                <a:latin typeface="Arial" charset="0"/>
              </a:rPr>
              <a:t>c,s</a:t>
            </a:r>
            <a:r>
              <a:rPr lang="en-US" sz="1800" i="0" dirty="0">
                <a:latin typeface="Arial" charset="0"/>
              </a:rPr>
              <a:t> = {C, </a:t>
            </a:r>
            <a:r>
              <a:rPr lang="en-US" sz="1800" i="0" dirty="0" err="1">
                <a:latin typeface="Arial" charset="0"/>
              </a:rPr>
              <a:t>ts</a:t>
            </a:r>
            <a:r>
              <a:rPr lang="en-US" sz="1800" i="0" dirty="0">
                <a:latin typeface="Arial" charset="0"/>
              </a:rPr>
              <a:t>, </a:t>
            </a:r>
            <a:r>
              <a:rPr lang="en-US" sz="1800" i="0" dirty="0" err="1">
                <a:latin typeface="Arial" charset="0"/>
              </a:rPr>
              <a:t>sk</a:t>
            </a:r>
            <a:r>
              <a:rPr lang="en-US" sz="1800" i="0" dirty="0">
                <a:latin typeface="Arial" charset="0"/>
              </a:rPr>
              <a:t> … }</a:t>
            </a:r>
            <a:r>
              <a:rPr lang="en-US" sz="1800" i="0" dirty="0" err="1">
                <a:latin typeface="Arial" charset="0"/>
              </a:rPr>
              <a:t>K</a:t>
            </a:r>
            <a:r>
              <a:rPr lang="en-US" sz="1800" i="0" baseline="-25000" dirty="0" err="1">
                <a:latin typeface="Arial" charset="0"/>
              </a:rPr>
              <a:t>c,s</a:t>
            </a:r>
            <a:endParaRPr lang="en-US" sz="1800" i="0" baseline="-25000" dirty="0">
              <a:latin typeface="Arial" charset="0"/>
            </a:endParaRPr>
          </a:p>
        </p:txBody>
      </p:sp>
      <p:sp>
        <p:nvSpPr>
          <p:cNvPr id="28682" name="Rectangle 1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431461" y="3861048"/>
            <a:ext cx="24545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0" dirty="0">
                <a:latin typeface="Arial" charset="0"/>
              </a:rPr>
              <a:t>{</a:t>
            </a:r>
            <a:r>
              <a:rPr lang="en-US" sz="1800" i="0" dirty="0" err="1">
                <a:latin typeface="Arial" charset="0"/>
              </a:rPr>
              <a:t>ts</a:t>
            </a:r>
            <a:r>
              <a:rPr lang="en-US" sz="1800" i="0" dirty="0">
                <a:latin typeface="Arial" charset="0"/>
              </a:rPr>
              <a:t>, </a:t>
            </a:r>
            <a:r>
              <a:rPr lang="en-US" sz="1800" i="0" dirty="0" err="1">
                <a:latin typeface="Arial" charset="0"/>
              </a:rPr>
              <a:t>sk</a:t>
            </a:r>
            <a:r>
              <a:rPr lang="en-US" sz="1800" i="0" dirty="0">
                <a:latin typeface="Arial" charset="0"/>
              </a:rPr>
              <a:t> …}</a:t>
            </a:r>
            <a:r>
              <a:rPr lang="en-US" sz="1800" i="0" dirty="0" err="1">
                <a:latin typeface="Arial" charset="0"/>
              </a:rPr>
              <a:t>K</a:t>
            </a:r>
            <a:r>
              <a:rPr lang="en-US" sz="1800" i="0" baseline="-25000" dirty="0" err="1">
                <a:latin typeface="Arial" charset="0"/>
              </a:rPr>
              <a:t>c,s</a:t>
            </a:r>
            <a:r>
              <a:rPr lang="en-US" sz="1800" dirty="0">
                <a:latin typeface="Arial" charset="0"/>
              </a:rPr>
              <a:t> : C </a:t>
            </a:r>
            <a:r>
              <a:rPr lang="en-US" sz="1800" dirty="0">
                <a:latin typeface="Arial" charset="0"/>
                <a:sym typeface="Wingdings"/>
              </a:rPr>
              <a:t></a:t>
            </a:r>
            <a:r>
              <a:rPr lang="en-US" sz="1800" dirty="0">
                <a:latin typeface="Arial" charset="0"/>
                <a:sym typeface="Wingdings" charset="0"/>
              </a:rPr>
              <a:t> S</a:t>
            </a:r>
            <a:r>
              <a:rPr lang="en-US" sz="1800" dirty="0">
                <a:latin typeface="Arial" charset="0"/>
              </a:rPr>
              <a:t> </a:t>
            </a:r>
            <a:endParaRPr lang="en-US" sz="1800" i="0" baseline="-25000" dirty="0">
              <a:latin typeface="Arial" charset="0"/>
            </a:endParaRPr>
          </a:p>
        </p:txBody>
      </p:sp>
      <p:pic>
        <p:nvPicPr>
          <p:cNvPr id="28683" name="Picture 11" descr="SQL sm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590800"/>
            <a:ext cx="725488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84" name="Picture 12" descr="PC sm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14600"/>
            <a:ext cx="1295400" cy="1285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31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>
            <a:extLst>
              <a:ext uri="{FF2B5EF4-FFF2-40B4-BE49-F238E27FC236}">
                <a16:creationId xmlns:a16="http://schemas.microsoft.com/office/drawing/2014/main" id="{056EEA15-41CB-114C-99DD-5C406A3F1D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6750" y="803275"/>
          <a:ext cx="8013700" cy="504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330800" imgH="51206400" progId="Equation.DSMT4">
                  <p:embed/>
                </p:oleObj>
              </mc:Choice>
              <mc:Fallback>
                <p:oleObj name="Equation" r:id="rId2" imgW="81330800" imgH="51206400" progId="Equation.DSMT4">
                  <p:embed/>
                  <p:pic>
                    <p:nvPicPr>
                      <p:cNvPr id="12290" name="Object 2">
                        <a:extLst>
                          <a:ext uri="{FF2B5EF4-FFF2-40B4-BE49-F238E27FC236}">
                            <a16:creationId xmlns:a16="http://schemas.microsoft.com/office/drawing/2014/main" id="{056EEA15-41CB-114C-99DD-5C406A3F1D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803275"/>
                        <a:ext cx="8013700" cy="504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4741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14400" y="1066799"/>
            <a:ext cx="7315200" cy="2116138"/>
          </a:xfrm>
        </p:spPr>
        <p:txBody>
          <a:bodyPr/>
          <a:lstStyle/>
          <a:p>
            <a:pPr algn="ctr"/>
            <a:r>
              <a:rPr lang="en-US" sz="4000" b="1" dirty="0"/>
              <a:t>Chapter 5</a:t>
            </a:r>
            <a:br>
              <a:rPr lang="en-US" sz="4000" b="1" dirty="0"/>
            </a:br>
            <a:r>
              <a:rPr lang="en-US" sz="4000" b="1" dirty="0"/>
              <a:t>Key Management and Distribution</a:t>
            </a:r>
            <a:endParaRPr lang="en-AU" sz="4000" b="1" dirty="0"/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675064"/>
            <a:ext cx="7232650" cy="1668760"/>
          </a:xfrm>
        </p:spPr>
        <p:txBody>
          <a:bodyPr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Chapter 5.2</a:t>
            </a:r>
          </a:p>
          <a:p>
            <a:pPr algn="ctr"/>
            <a:r>
              <a:rPr lang="en-AU" b="1" dirty="0">
                <a:solidFill>
                  <a:schemeClr val="tx1"/>
                </a:solidFill>
              </a:rPr>
              <a:t>Kerberos </a:t>
            </a:r>
          </a:p>
        </p:txBody>
      </p:sp>
    </p:spTree>
    <p:extLst>
      <p:ext uri="{BB962C8B-B14F-4D97-AF65-F5344CB8AC3E}">
        <p14:creationId xmlns:p14="http://schemas.microsoft.com/office/powerpoint/2010/main" val="1334249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87624" y="32634"/>
            <a:ext cx="7772400" cy="1206500"/>
          </a:xfrm>
        </p:spPr>
        <p:txBody>
          <a:bodyPr/>
          <a:lstStyle/>
          <a:p>
            <a:r>
              <a:rPr lang="en-US" dirty="0"/>
              <a:t>Kerberos Model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59632" y="1196752"/>
            <a:ext cx="7536706" cy="5153025"/>
          </a:xfrm>
        </p:spPr>
        <p:txBody>
          <a:bodyPr/>
          <a:lstStyle/>
          <a:p>
            <a:r>
              <a:rPr lang="en-US" dirty="0"/>
              <a:t>Clients</a:t>
            </a:r>
          </a:p>
          <a:p>
            <a:r>
              <a:rPr lang="en-US" dirty="0"/>
              <a:t>Servers</a:t>
            </a:r>
          </a:p>
          <a:p>
            <a:r>
              <a:rPr lang="en-US" dirty="0"/>
              <a:t>The Key Distribution Center (KDC)</a:t>
            </a:r>
          </a:p>
          <a:p>
            <a:r>
              <a:rPr lang="en-US" dirty="0"/>
              <a:t>Ticket Granting Server (TGS)</a:t>
            </a:r>
          </a:p>
          <a:p>
            <a:r>
              <a:rPr lang="en-US" dirty="0"/>
              <a:t> Centralized trust model</a:t>
            </a:r>
          </a:p>
          <a:p>
            <a:pPr lvl="1"/>
            <a:r>
              <a:rPr lang="en-US" dirty="0"/>
              <a:t>KDC is trusted by all clients &amp; servers</a:t>
            </a:r>
          </a:p>
          <a:p>
            <a:pPr lvl="1"/>
            <a:r>
              <a:rPr lang="en-US" dirty="0"/>
              <a:t>KDC shares a secret, symmetric key with each client and server</a:t>
            </a:r>
          </a:p>
        </p:txBody>
      </p:sp>
    </p:spTree>
    <p:extLst>
      <p:ext uri="{BB962C8B-B14F-4D97-AF65-F5344CB8AC3E}">
        <p14:creationId xmlns:p14="http://schemas.microsoft.com/office/powerpoint/2010/main" val="3093778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59632" y="918681"/>
            <a:ext cx="316835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i="0" dirty="0">
                <a:latin typeface="Arial" charset="0"/>
              </a:rPr>
              <a:t>Key Distribution </a:t>
            </a:r>
          </a:p>
          <a:p>
            <a:pPr algn="ctr">
              <a:spcBef>
                <a:spcPct val="0"/>
              </a:spcBef>
            </a:pPr>
            <a:r>
              <a:rPr lang="en-US" sz="2000" i="0" dirty="0">
                <a:latin typeface="Arial" charset="0"/>
              </a:rPr>
              <a:t>Center (KDC)</a:t>
            </a:r>
          </a:p>
          <a:p>
            <a:r>
              <a:rPr lang="en-US" sz="2000" dirty="0">
                <a:latin typeface="Arial" charset="0"/>
              </a:rPr>
              <a:t>(Database: K</a:t>
            </a:r>
            <a:r>
              <a:rPr lang="en-US" sz="2000" baseline="-25000" dirty="0">
                <a:latin typeface="Arial" charset="0"/>
              </a:rPr>
              <a:t>C</a:t>
            </a:r>
            <a:r>
              <a:rPr lang="en-US" sz="2000" dirty="0">
                <a:latin typeface="Arial" charset="0"/>
              </a:rPr>
              <a:t>,K</a:t>
            </a:r>
            <a:r>
              <a:rPr lang="en-US" sz="2000" baseline="-25000" dirty="0">
                <a:latin typeface="Arial" charset="0"/>
              </a:rPr>
              <a:t>TGS</a:t>
            </a:r>
            <a:r>
              <a:rPr lang="en-US" sz="2000" dirty="0">
                <a:latin typeface="Arial" charset="0"/>
              </a:rPr>
              <a:t>)</a:t>
            </a:r>
          </a:p>
          <a:p>
            <a:pPr algn="ctr">
              <a:spcBef>
                <a:spcPct val="0"/>
              </a:spcBef>
            </a:pPr>
            <a:endParaRPr lang="en-US" sz="2000" i="0" dirty="0">
              <a:latin typeface="Arial" charset="0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60221" y="5839068"/>
            <a:ext cx="30073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i="0" dirty="0">
                <a:latin typeface="Arial" charset="0"/>
              </a:rPr>
              <a:t>Client </a:t>
            </a:r>
            <a:r>
              <a:rPr lang="en-US" sz="2000" dirty="0">
                <a:latin typeface="Arial" charset="0"/>
              </a:rPr>
              <a:t>K</a:t>
            </a:r>
            <a:r>
              <a:rPr lang="en-US" sz="2000" baseline="-25000" dirty="0">
                <a:latin typeface="Arial" charset="0"/>
              </a:rPr>
              <a:t>C</a:t>
            </a:r>
            <a:endParaRPr lang="en-US" sz="2000" dirty="0">
              <a:latin typeface="Arial" charset="0"/>
            </a:endParaRPr>
          </a:p>
          <a:p>
            <a:pPr>
              <a:spcBef>
                <a:spcPct val="0"/>
              </a:spcBef>
            </a:pPr>
            <a:endParaRPr lang="en-US" sz="2000" i="0" dirty="0">
              <a:latin typeface="Arial" charset="0"/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718574" y="172969"/>
            <a:ext cx="8172450" cy="69532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Picture of </a:t>
            </a:r>
            <a:r>
              <a:rPr lang="en-US" dirty="0"/>
              <a:t> </a:t>
            </a:r>
            <a:r>
              <a:rPr lang="en-US" sz="4400" dirty="0"/>
              <a:t>Kerberos </a:t>
            </a:r>
            <a:endParaRPr lang="en-US" sz="2800" dirty="0">
              <a:solidFill>
                <a:schemeClr val="hlink"/>
              </a:solidFill>
            </a:endParaRPr>
          </a:p>
        </p:txBody>
      </p:sp>
      <p:sp>
        <p:nvSpPr>
          <p:cNvPr id="14344" name="Text Box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761747" y="5692947"/>
            <a:ext cx="19611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i="0" dirty="0">
                <a:latin typeface="Arial" charset="0"/>
              </a:rPr>
              <a:t>Server </a:t>
            </a:r>
            <a:r>
              <a:rPr lang="en-US" sz="2000" dirty="0">
                <a:latin typeface="Arial" charset="0"/>
              </a:rPr>
              <a:t>K</a:t>
            </a:r>
            <a:r>
              <a:rPr lang="en-US" sz="2000" baseline="-25000" dirty="0">
                <a:latin typeface="Arial" charset="0"/>
              </a:rPr>
              <a:t>S</a:t>
            </a:r>
            <a:endParaRPr lang="en-US" sz="2000" dirty="0">
              <a:latin typeface="Arial" charset="0"/>
            </a:endParaRPr>
          </a:p>
          <a:p>
            <a:pPr algn="ctr"/>
            <a:endParaRPr lang="en-US" sz="2000" i="0" dirty="0">
              <a:latin typeface="Arial" charset="0"/>
            </a:endParaRPr>
          </a:p>
        </p:txBody>
      </p:sp>
      <p:sp>
        <p:nvSpPr>
          <p:cNvPr id="14345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2743200" y="3022937"/>
            <a:ext cx="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Line 1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2895600" y="3099137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3505200" y="3022937"/>
            <a:ext cx="1981200" cy="14478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12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3352800" y="2870537"/>
            <a:ext cx="2057400" cy="14478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3733800" y="4927937"/>
            <a:ext cx="3505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Line 14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3733800" y="5156537"/>
            <a:ext cx="3505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Text Box 16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036169" y="956521"/>
            <a:ext cx="30963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i="0" dirty="0">
                <a:latin typeface="Arial" charset="0"/>
              </a:rPr>
              <a:t>Ticket Granting Server (TGS)</a:t>
            </a:r>
          </a:p>
          <a:p>
            <a:r>
              <a:rPr lang="en-US" sz="2000" dirty="0">
                <a:latin typeface="Arial" charset="0"/>
              </a:rPr>
              <a:t>(Database: K</a:t>
            </a:r>
            <a:r>
              <a:rPr lang="en-US" sz="2000" baseline="-25000" dirty="0">
                <a:latin typeface="Arial" charset="0"/>
              </a:rPr>
              <a:t>TGS,</a:t>
            </a:r>
            <a:r>
              <a:rPr lang="en-US" sz="2000" dirty="0">
                <a:latin typeface="Arial" charset="0"/>
              </a:rPr>
              <a:t>K</a:t>
            </a:r>
            <a:r>
              <a:rPr lang="en-US" sz="2000" baseline="-25000" dirty="0">
                <a:latin typeface="Arial" charset="0"/>
              </a:rPr>
              <a:t>S</a:t>
            </a:r>
            <a:r>
              <a:rPr lang="en-US" sz="2000" dirty="0">
                <a:latin typeface="Arial" charset="0"/>
              </a:rPr>
              <a:t>)</a:t>
            </a:r>
          </a:p>
          <a:p>
            <a:pPr algn="ctr">
              <a:spcBef>
                <a:spcPct val="0"/>
              </a:spcBef>
            </a:pPr>
            <a:endParaRPr lang="en-US" sz="2000" i="0" dirty="0">
              <a:latin typeface="Arial" charset="0"/>
            </a:endParaRPr>
          </a:p>
        </p:txBody>
      </p:sp>
      <p:pic>
        <p:nvPicPr>
          <p:cNvPr id="14353" name="Picture 17" descr="SQL sm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108537"/>
            <a:ext cx="725488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4" name="Picture 18" descr="SQL sm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394537"/>
            <a:ext cx="725488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5" name="Picture 19" descr="SQL sm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56137"/>
            <a:ext cx="725488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6" name="Picture 20" descr="PC sm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70737"/>
            <a:ext cx="1295400" cy="1285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6939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87624" y="116632"/>
            <a:ext cx="7552581" cy="69532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Kerberos Protocol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23120" y="1196752"/>
            <a:ext cx="7920880" cy="3597275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dirty="0"/>
              <a:t>Assume client C wishes to authenticate to and communicate with server S</a:t>
            </a:r>
          </a:p>
          <a:p>
            <a:pPr marL="609600" indent="-609600">
              <a:buFont typeface="Wingdings" charset="0"/>
              <a:buNone/>
            </a:pPr>
            <a:r>
              <a:rPr lang="en-US" dirty="0">
                <a:solidFill>
                  <a:srgbClr val="FF0000"/>
                </a:solidFill>
              </a:rPr>
              <a:t>Phase 1</a:t>
            </a:r>
            <a:r>
              <a:rPr lang="en-US" dirty="0"/>
              <a:t>: C gets a Ticket-Granting Ticket (TGT) from the KDC</a:t>
            </a:r>
          </a:p>
          <a:p>
            <a:pPr marL="609600" indent="-609600">
              <a:buFont typeface="Wingdings" charset="0"/>
              <a:buNone/>
            </a:pPr>
            <a:r>
              <a:rPr lang="en-US" dirty="0">
                <a:solidFill>
                  <a:srgbClr val="33CC33"/>
                </a:solidFill>
              </a:rPr>
              <a:t>Phase 2</a:t>
            </a:r>
            <a:r>
              <a:rPr lang="en-US" dirty="0"/>
              <a:t>: C uses the TGT to get a Ticket for S</a:t>
            </a:r>
          </a:p>
          <a:p>
            <a:pPr marL="609600" indent="-609600">
              <a:buFont typeface="Wingdings" charset="0"/>
              <a:buNone/>
            </a:pPr>
            <a:r>
              <a:rPr lang="en-US" dirty="0">
                <a:solidFill>
                  <a:srgbClr val="0000FF"/>
                </a:solidFill>
              </a:rPr>
              <a:t>Phase 3</a:t>
            </a:r>
            <a:r>
              <a:rPr lang="en-US" dirty="0"/>
              <a:t>: C communicates with S</a:t>
            </a:r>
          </a:p>
        </p:txBody>
      </p:sp>
    </p:spTree>
    <p:extLst>
      <p:ext uri="{BB962C8B-B14F-4D97-AF65-F5344CB8AC3E}">
        <p14:creationId xmlns:p14="http://schemas.microsoft.com/office/powerpoint/2010/main" val="3634607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87624" y="228600"/>
            <a:ext cx="7624589" cy="64135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Kerberos Protocol (1)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15616" y="1219200"/>
            <a:ext cx="7680722" cy="5018112"/>
          </a:xfrm>
        </p:spPr>
        <p:txBody>
          <a:bodyPr/>
          <a:lstStyle/>
          <a:p>
            <a:pPr marL="609600" indent="-609600">
              <a:buFont typeface="Wingdings" charset="0"/>
              <a:buNone/>
            </a:pPr>
            <a:r>
              <a:rPr lang="en-US" dirty="0"/>
              <a:t>Phase 1: C gets a Ticket-Granting Ticket</a:t>
            </a:r>
          </a:p>
          <a:p>
            <a:pPr marL="609600" indent="-609600">
              <a:buFont typeface="Wingdings" charset="0"/>
              <a:buAutoNum type="arabicPeriod"/>
            </a:pPr>
            <a:r>
              <a:rPr lang="en-US" dirty="0"/>
              <a:t>C sends a request to the KDC for a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ticket-granting ticket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(TGT)</a:t>
            </a:r>
          </a:p>
          <a:p>
            <a:pPr marL="1112838" lvl="1" indent="-533400"/>
            <a:r>
              <a:rPr lang="en-US" dirty="0"/>
              <a:t>A TGT is a ticket used to talk to the special ticket-granting service</a:t>
            </a:r>
          </a:p>
          <a:p>
            <a:pPr marL="1112838" lvl="1" indent="-533400"/>
            <a:r>
              <a:rPr lang="en-US" dirty="0"/>
              <a:t>A TGT is relatively long-lived (8-24 hours typically)</a:t>
            </a:r>
          </a:p>
          <a:p>
            <a:pPr marL="609600" indent="-609600" algn="ctr">
              <a:buFont typeface="Wingdings" charset="0"/>
              <a:buNone/>
            </a:pPr>
            <a:r>
              <a:rPr lang="en-US" dirty="0"/>
              <a:t>C </a:t>
            </a:r>
            <a:r>
              <a:rPr lang="en-US" dirty="0">
                <a:sym typeface="Wingdings" charset="0"/>
              </a:rPr>
              <a:t></a:t>
            </a:r>
            <a:r>
              <a:rPr lang="en-US" dirty="0"/>
              <a:t>  KDC: C, TGS, Lt, </a:t>
            </a:r>
            <a:r>
              <a:rPr lang="en-US" dirty="0" err="1"/>
              <a:t>n</a:t>
            </a:r>
            <a:r>
              <a:rPr lang="en-US" baseline="-25000" dirty="0" err="1"/>
              <a:t>C</a:t>
            </a:r>
            <a:endParaRPr lang="en-US" baseline="-25000" dirty="0"/>
          </a:p>
          <a:p>
            <a:pPr marL="609600" indent="-609600">
              <a:buFont typeface="Wingdings" charset="0"/>
              <a:buNone/>
            </a:pPr>
            <a:r>
              <a:rPr lang="en-US" dirty="0"/>
              <a:t>Sent in the clear! </a:t>
            </a:r>
          </a:p>
        </p:txBody>
      </p:sp>
    </p:spTree>
    <p:extLst>
      <p:ext uri="{BB962C8B-B14F-4D97-AF65-F5344CB8AC3E}">
        <p14:creationId xmlns:p14="http://schemas.microsoft.com/office/powerpoint/2010/main" val="2909172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51112" y="116632"/>
            <a:ext cx="7992888" cy="64135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Kerberos Protocol (2)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15616" y="1066800"/>
            <a:ext cx="7920880" cy="5791200"/>
          </a:xfrm>
        </p:spPr>
        <p:txBody>
          <a:bodyPr/>
          <a:lstStyle/>
          <a:p>
            <a:pPr marL="609600" indent="-609600">
              <a:buFont typeface="Wingdings" charset="0"/>
              <a:buNone/>
            </a:pPr>
            <a:r>
              <a:rPr lang="en-US" dirty="0"/>
              <a:t>Phase 1: C gets a Ticket-Granting Ticket</a:t>
            </a:r>
          </a:p>
          <a:p>
            <a:pPr marL="609600" indent="-609600">
              <a:buFont typeface="Wingdings" charset="0"/>
              <a:buAutoNum type="arabicPeriod" startAt="2"/>
            </a:pPr>
            <a:r>
              <a:rPr lang="en-US" dirty="0"/>
              <a:t>KDC responds with two items</a:t>
            </a:r>
          </a:p>
          <a:p>
            <a:pPr marL="1112838" lvl="1" indent="-533400"/>
            <a:r>
              <a:rPr lang="en-US" dirty="0"/>
              <a:t>The ticket-granting ticket</a:t>
            </a:r>
          </a:p>
          <a:p>
            <a:pPr marL="1031875" lvl="2" indent="0">
              <a:buNone/>
            </a:pPr>
            <a:r>
              <a:rPr lang="en-US" dirty="0"/>
              <a:t> A ticket for C to talk to TGS</a:t>
            </a:r>
          </a:p>
          <a:p>
            <a:pPr marL="1112838" lvl="1" indent="-533400"/>
            <a:r>
              <a:rPr lang="en-US" dirty="0"/>
              <a:t>A copy of the session key to use to talk to TGS, encrypted in C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shared key</a:t>
            </a:r>
          </a:p>
          <a:p>
            <a:pPr marL="579438" lvl="1" indent="0">
              <a:buNone/>
            </a:pPr>
            <a:r>
              <a:rPr lang="en-US" sz="2400" dirty="0"/>
              <a:t>KDC </a:t>
            </a:r>
            <a:r>
              <a:rPr lang="en-US" sz="2400" dirty="0">
                <a:sym typeface="Wingdings" charset="0"/>
              </a:rPr>
              <a:t> C</a:t>
            </a:r>
            <a:r>
              <a:rPr lang="en-US" sz="2400" dirty="0"/>
              <a:t>: {K</a:t>
            </a:r>
            <a:r>
              <a:rPr lang="en-US" sz="2400" baseline="-25000" dirty="0"/>
              <a:t>C,TGS</a:t>
            </a:r>
            <a:r>
              <a:rPr lang="en-US" sz="2400" dirty="0"/>
              <a:t>, TGS, Lt, </a:t>
            </a:r>
            <a:r>
              <a:rPr lang="en-US" sz="2400" dirty="0" err="1"/>
              <a:t>n</a:t>
            </a:r>
            <a:r>
              <a:rPr lang="en-US" sz="2400" baseline="-25000" dirty="0" err="1"/>
              <a:t>C</a:t>
            </a:r>
            <a:r>
              <a:rPr lang="en-US" sz="2400" dirty="0"/>
              <a:t>}K</a:t>
            </a:r>
            <a:r>
              <a:rPr lang="en-US" sz="2400" baseline="-25000" dirty="0"/>
              <a:t>C </a:t>
            </a:r>
            <a:r>
              <a:rPr lang="en-US" sz="2400" dirty="0"/>
              <a:t>,{T</a:t>
            </a:r>
            <a:r>
              <a:rPr lang="en-US" sz="2400" baseline="-25000" dirty="0"/>
              <a:t>C,TGS</a:t>
            </a:r>
            <a:r>
              <a:rPr lang="en-US" sz="2400" dirty="0"/>
              <a:t>}K</a:t>
            </a:r>
            <a:r>
              <a:rPr lang="en-US" sz="2400" baseline="-25000" dirty="0"/>
              <a:t>TGS</a:t>
            </a:r>
          </a:p>
          <a:p>
            <a:pPr marL="1112838" lvl="1" indent="-533400" algn="ctr">
              <a:buFont typeface="Wingdings" charset="0"/>
              <a:buNone/>
            </a:pPr>
            <a:r>
              <a:rPr lang="en-US" dirty="0"/>
              <a:t>where T</a:t>
            </a:r>
            <a:r>
              <a:rPr lang="en-US" baseline="-25000" dirty="0"/>
              <a:t>C,TGS </a:t>
            </a:r>
            <a:r>
              <a:rPr lang="en-US" dirty="0"/>
              <a:t>={K</a:t>
            </a:r>
            <a:r>
              <a:rPr lang="en-US" baseline="-25000" dirty="0"/>
              <a:t>C,TGS</a:t>
            </a:r>
            <a:r>
              <a:rPr lang="en-US" dirty="0"/>
              <a:t>, C, Lt …}</a:t>
            </a:r>
            <a:endParaRPr lang="en-US" baseline="-25000" dirty="0"/>
          </a:p>
          <a:p>
            <a:pPr marL="1112838" lvl="1" indent="-533400"/>
            <a:r>
              <a:rPr lang="en-US" dirty="0"/>
              <a:t>Only the TGS can decrypt the ticket</a:t>
            </a:r>
          </a:p>
          <a:p>
            <a:pPr marL="1112838" lvl="1" indent="-533400"/>
            <a:r>
              <a:rPr lang="en-US" dirty="0"/>
              <a:t>C can unlock the first part to retrieve K</a:t>
            </a:r>
            <a:r>
              <a:rPr lang="en-US" baseline="-25000" dirty="0"/>
              <a:t>C,TGS</a:t>
            </a:r>
          </a:p>
        </p:txBody>
      </p:sp>
    </p:spTree>
    <p:extLst>
      <p:ext uri="{BB962C8B-B14F-4D97-AF65-F5344CB8AC3E}">
        <p14:creationId xmlns:p14="http://schemas.microsoft.com/office/powerpoint/2010/main" val="33866767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ext Box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77491" y="5710808"/>
            <a:ext cx="8418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i="0">
                <a:latin typeface="Arial" charset="0"/>
              </a:rPr>
              <a:t>Client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187624" y="116632"/>
            <a:ext cx="7381701" cy="69532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Picture of Kerberos</a:t>
            </a:r>
            <a:endParaRPr lang="en-US" sz="2800" dirty="0">
              <a:solidFill>
                <a:schemeClr val="hlink"/>
              </a:solidFill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763091" y="1443608"/>
            <a:ext cx="2514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i="0" dirty="0">
                <a:latin typeface="Arial" charset="0"/>
              </a:rPr>
              <a:t>Key Distribution </a:t>
            </a:r>
          </a:p>
          <a:p>
            <a:pPr algn="ctr">
              <a:spcBef>
                <a:spcPct val="0"/>
              </a:spcBef>
            </a:pPr>
            <a:r>
              <a:rPr lang="en-US" sz="2000" i="0" dirty="0">
                <a:latin typeface="Arial" charset="0"/>
              </a:rPr>
              <a:t>Center (KDC)</a:t>
            </a:r>
          </a:p>
        </p:txBody>
      </p:sp>
      <p:sp>
        <p:nvSpPr>
          <p:cNvPr id="20487" name="Line 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3982291" y="3196208"/>
            <a:ext cx="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4134691" y="3272408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Rectangle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15424" y="3573016"/>
            <a:ext cx="2927266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charset="0"/>
              <a:buNone/>
            </a:pPr>
            <a:r>
              <a:rPr lang="en-US" sz="1800" i="0" dirty="0">
                <a:latin typeface="Arial" charset="0"/>
              </a:rPr>
              <a:t>C </a:t>
            </a:r>
            <a:r>
              <a:rPr lang="en-US" sz="1800" i="0" dirty="0">
                <a:latin typeface="Arial" charset="0"/>
                <a:sym typeface="Wingdings" charset="0"/>
              </a:rPr>
              <a:t></a:t>
            </a:r>
            <a:r>
              <a:rPr lang="en-US" sz="1800" i="0" dirty="0">
                <a:latin typeface="Arial" charset="0"/>
              </a:rPr>
              <a:t>  KDC: C, TGS, Lt, </a:t>
            </a:r>
            <a:r>
              <a:rPr lang="en-US" sz="1800" i="0" dirty="0" err="1">
                <a:latin typeface="Arial" charset="0"/>
              </a:rPr>
              <a:t>n</a:t>
            </a:r>
            <a:r>
              <a:rPr lang="en-US" sz="1800" i="0" baseline="-25000" dirty="0" err="1">
                <a:latin typeface="Arial" charset="0"/>
              </a:rPr>
              <a:t>C</a:t>
            </a:r>
            <a:endParaRPr lang="en-US" sz="1800" i="0" baseline="-25000" dirty="0">
              <a:latin typeface="Arial" charset="0"/>
            </a:endParaRPr>
          </a:p>
        </p:txBody>
      </p:sp>
      <p:sp>
        <p:nvSpPr>
          <p:cNvPr id="20490" name="Rectangle 1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139952" y="3501008"/>
            <a:ext cx="5004048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i="0" dirty="0">
                <a:latin typeface="Arial" charset="0"/>
              </a:rPr>
              <a:t>KDC </a:t>
            </a:r>
            <a:r>
              <a:rPr lang="en-US" sz="1600" i="0" dirty="0">
                <a:latin typeface="Arial" charset="0"/>
                <a:sym typeface="Wingdings" charset="0"/>
              </a:rPr>
              <a:t> C</a:t>
            </a:r>
            <a:r>
              <a:rPr lang="en-US" sz="1600" i="0" dirty="0">
                <a:latin typeface="Arial" charset="0"/>
              </a:rPr>
              <a:t>: {K</a:t>
            </a:r>
            <a:r>
              <a:rPr lang="en-US" sz="1600" i="0" baseline="-25000" dirty="0">
                <a:latin typeface="Arial" charset="0"/>
              </a:rPr>
              <a:t>C,TGS</a:t>
            </a:r>
            <a:r>
              <a:rPr lang="en-US" sz="1600" i="0" dirty="0">
                <a:latin typeface="Arial" charset="0"/>
              </a:rPr>
              <a:t>, </a:t>
            </a:r>
            <a:r>
              <a:rPr lang="en-US" sz="1600" i="0" dirty="0" err="1">
                <a:latin typeface="Arial" charset="0"/>
              </a:rPr>
              <a:t>TGS,Lt</a:t>
            </a:r>
            <a:r>
              <a:rPr lang="en-US" sz="1600" i="0" dirty="0">
                <a:latin typeface="Arial" charset="0"/>
              </a:rPr>
              <a:t>, </a:t>
            </a:r>
            <a:r>
              <a:rPr lang="en-US" sz="1600" i="0" dirty="0" err="1">
                <a:latin typeface="Arial" charset="0"/>
              </a:rPr>
              <a:t>n</a:t>
            </a:r>
            <a:r>
              <a:rPr lang="en-US" sz="1600" i="0" baseline="-25000" dirty="0" err="1">
                <a:latin typeface="Arial" charset="0"/>
              </a:rPr>
              <a:t>C</a:t>
            </a:r>
            <a:r>
              <a:rPr lang="en-US" sz="1600" i="0" dirty="0">
                <a:latin typeface="Arial" charset="0"/>
              </a:rPr>
              <a:t>}K</a:t>
            </a:r>
            <a:r>
              <a:rPr lang="en-US" sz="1600" i="0" baseline="-25000" dirty="0">
                <a:latin typeface="Arial" charset="0"/>
              </a:rPr>
              <a:t>C</a:t>
            </a:r>
            <a:r>
              <a:rPr lang="en-US" sz="1600" i="0" dirty="0">
                <a:latin typeface="Arial" charset="0"/>
              </a:rPr>
              <a:t> , {T</a:t>
            </a:r>
            <a:r>
              <a:rPr lang="en-US" sz="1600" i="0" baseline="-25000" dirty="0">
                <a:latin typeface="Arial" charset="0"/>
              </a:rPr>
              <a:t>C,TGS</a:t>
            </a:r>
            <a:r>
              <a:rPr lang="en-US" sz="1600" i="0" dirty="0">
                <a:latin typeface="Arial" charset="0"/>
              </a:rPr>
              <a:t>}K</a:t>
            </a:r>
            <a:r>
              <a:rPr lang="en-US" sz="1600" i="0" baseline="-25000" dirty="0">
                <a:latin typeface="Arial" charset="0"/>
              </a:rPr>
              <a:t>TGS</a:t>
            </a:r>
          </a:p>
          <a:p>
            <a:pPr>
              <a:spcBef>
                <a:spcPct val="0"/>
              </a:spcBef>
            </a:pPr>
            <a:r>
              <a:rPr lang="en-US" sz="1800" i="0" dirty="0">
                <a:latin typeface="Arial" charset="0"/>
              </a:rPr>
              <a:t>where T</a:t>
            </a:r>
            <a:r>
              <a:rPr lang="en-US" sz="1800" i="0" baseline="-25000" dirty="0">
                <a:latin typeface="Arial" charset="0"/>
              </a:rPr>
              <a:t>C</a:t>
            </a:r>
            <a:r>
              <a:rPr lang="en-US" sz="1800" baseline="-25000" dirty="0">
                <a:latin typeface="Arial" charset="0"/>
              </a:rPr>
              <a:t>,TGS</a:t>
            </a:r>
            <a:r>
              <a:rPr lang="en-US" sz="1800" i="0" baseline="-25000" dirty="0">
                <a:latin typeface="Arial" charset="0"/>
              </a:rPr>
              <a:t> </a:t>
            </a:r>
            <a:r>
              <a:rPr lang="en-US" sz="1800" i="0" dirty="0">
                <a:latin typeface="Arial" charset="0"/>
              </a:rPr>
              <a:t>= {K</a:t>
            </a:r>
            <a:r>
              <a:rPr lang="en-US" sz="1800" i="0" baseline="-25000" dirty="0">
                <a:latin typeface="Arial" charset="0"/>
              </a:rPr>
              <a:t>C,TGS</a:t>
            </a:r>
            <a:r>
              <a:rPr lang="en-US" sz="1800" i="0" dirty="0">
                <a:latin typeface="Arial" charset="0"/>
              </a:rPr>
              <a:t>, C, Lt …}</a:t>
            </a:r>
            <a:endParaRPr lang="en-US" sz="1800" i="0" baseline="-25000" dirty="0">
              <a:latin typeface="Arial" charset="0"/>
            </a:endParaRPr>
          </a:p>
        </p:txBody>
      </p:sp>
      <p:pic>
        <p:nvPicPr>
          <p:cNvPr id="20492" name="Picture 12" descr="SQL sm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491" y="2129408"/>
            <a:ext cx="725488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3" name="Picture 13" descr="PC sm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691" y="4491608"/>
            <a:ext cx="1295400" cy="1285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8156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15617" y="116632"/>
            <a:ext cx="8028384" cy="64135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Kerberos Protocol (3)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7624" y="1052736"/>
            <a:ext cx="7956376" cy="4824536"/>
          </a:xfrm>
        </p:spPr>
        <p:txBody>
          <a:bodyPr/>
          <a:lstStyle/>
          <a:p>
            <a:pPr marL="609600" indent="-609600">
              <a:buFont typeface="Wingdings" charset="0"/>
              <a:buNone/>
            </a:pPr>
            <a:r>
              <a:rPr lang="en-US" sz="2800" dirty="0"/>
              <a:t>Phase 2: C gets a Ticket for S</a:t>
            </a:r>
          </a:p>
          <a:p>
            <a:pPr marL="609600" indent="-609600">
              <a:buFont typeface="Wingdings" charset="0"/>
              <a:buAutoNum type="arabicPeriod" startAt="3"/>
            </a:pPr>
            <a:r>
              <a:rPr lang="en-US" sz="2800" dirty="0"/>
              <a:t>C requests a ticket to communicate with S from the ticket-granting service (TGS)</a:t>
            </a:r>
          </a:p>
          <a:p>
            <a:pPr marL="1112838" lvl="1" indent="-533400"/>
            <a:r>
              <a:rPr lang="en-US" sz="2400" dirty="0"/>
              <a:t>C sends TGT to TGS along with an authenticator requesting a ticket from C to S</a:t>
            </a:r>
          </a:p>
          <a:p>
            <a:pPr marL="609600" indent="-609600" algn="ctr">
              <a:buFont typeface="Wingdings" charset="0"/>
              <a:buNone/>
            </a:pPr>
            <a:r>
              <a:rPr lang="en-US" sz="2800" dirty="0"/>
              <a:t>C </a:t>
            </a:r>
            <a:r>
              <a:rPr lang="en-US" sz="2800" dirty="0">
                <a:sym typeface="Wingdings" charset="0"/>
              </a:rPr>
              <a:t></a:t>
            </a:r>
            <a:r>
              <a:rPr lang="en-US" sz="2800" dirty="0"/>
              <a:t>  TGS: {</a:t>
            </a:r>
            <a:r>
              <a:rPr lang="en-US" sz="2800" dirty="0" err="1"/>
              <a:t>ts</a:t>
            </a:r>
            <a:r>
              <a:rPr lang="en-US" sz="2800" dirty="0"/>
              <a:t> …}K</a:t>
            </a:r>
            <a:r>
              <a:rPr lang="en-US" sz="2800" baseline="-25000" dirty="0"/>
              <a:t>C,TGS</a:t>
            </a:r>
            <a:r>
              <a:rPr lang="en-US" sz="2800" dirty="0"/>
              <a:t> , {T</a:t>
            </a:r>
            <a:r>
              <a:rPr lang="en-US" sz="2800" baseline="-25000" dirty="0"/>
              <a:t>C,TGS</a:t>
            </a:r>
            <a:r>
              <a:rPr lang="en-US" sz="2800" dirty="0"/>
              <a:t>}K</a:t>
            </a:r>
            <a:r>
              <a:rPr lang="en-US" sz="2800" baseline="-25000" dirty="0"/>
              <a:t>TGS</a:t>
            </a:r>
            <a:r>
              <a:rPr lang="en-US" sz="2800" dirty="0"/>
              <a:t>, S, Lt, </a:t>
            </a:r>
            <a:r>
              <a:rPr lang="en-US" sz="2800" dirty="0" err="1"/>
              <a:t>n</a:t>
            </a:r>
            <a:r>
              <a:rPr lang="en-US" sz="2800" baseline="-25000" dirty="0" err="1"/>
              <a:t>C</a:t>
            </a:r>
            <a:endParaRPr lang="en-US" sz="2800" baseline="-25000" dirty="0"/>
          </a:p>
          <a:p>
            <a:pPr marL="1112838" lvl="1" indent="-533400"/>
            <a:r>
              <a:rPr lang="en-US" sz="2400" dirty="0"/>
              <a:t>First part proves to TGS that C knows the session key</a:t>
            </a:r>
          </a:p>
          <a:p>
            <a:pPr marL="1112838" lvl="1" indent="-533400"/>
            <a:r>
              <a:rPr lang="en-US" sz="2400" dirty="0"/>
              <a:t>Second part is the TGT that C got from the KDC</a:t>
            </a:r>
          </a:p>
        </p:txBody>
      </p:sp>
    </p:spTree>
    <p:extLst>
      <p:ext uri="{BB962C8B-B14F-4D97-AF65-F5344CB8AC3E}">
        <p14:creationId xmlns:p14="http://schemas.microsoft.com/office/powerpoint/2010/main" val="30915543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87624" y="228600"/>
            <a:ext cx="7624589" cy="64135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Kerberos Protocol (4)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59632" y="1417638"/>
            <a:ext cx="7536706" cy="4205287"/>
          </a:xfrm>
        </p:spPr>
        <p:txBody>
          <a:bodyPr/>
          <a:lstStyle/>
          <a:p>
            <a:pPr marL="609600" indent="-609600">
              <a:buFont typeface="Wingdings" charset="0"/>
              <a:buNone/>
            </a:pPr>
            <a:r>
              <a:rPr lang="en-US" dirty="0"/>
              <a:t>Phase 2: C gets a Ticket for S</a:t>
            </a:r>
          </a:p>
          <a:p>
            <a:pPr marL="609600" indent="-609600">
              <a:buFont typeface="Wingdings" charset="0"/>
              <a:buAutoNum type="arabicPeriod" startAt="4"/>
            </a:pPr>
            <a:r>
              <a:rPr lang="en-US" dirty="0"/>
              <a:t>TGS returns a ticket for C to talk to S</a:t>
            </a:r>
          </a:p>
          <a:p>
            <a:pPr marL="609600" indent="-609600">
              <a:buFont typeface="Wingdings" charset="0"/>
              <a:buNone/>
            </a:pPr>
            <a:r>
              <a:rPr lang="en-US" dirty="0"/>
              <a:t>	(Just like step 2 above...)</a:t>
            </a:r>
          </a:p>
          <a:p>
            <a:pPr marL="1112838" lvl="1" indent="-533400" algn="ctr">
              <a:buFont typeface="Wingdings" charset="0"/>
              <a:buNone/>
            </a:pPr>
            <a:r>
              <a:rPr lang="en-US" dirty="0"/>
              <a:t>TGS </a:t>
            </a:r>
            <a:r>
              <a:rPr lang="en-US" dirty="0">
                <a:sym typeface="Wingdings" charset="0"/>
              </a:rPr>
              <a:t> C</a:t>
            </a:r>
            <a:r>
              <a:rPr lang="en-US" dirty="0"/>
              <a:t>: {K</a:t>
            </a:r>
            <a:r>
              <a:rPr lang="en-US" baseline="-25000" dirty="0"/>
              <a:t>C,S</a:t>
            </a:r>
            <a:r>
              <a:rPr lang="en-US" dirty="0"/>
              <a:t>, S, Lt, </a:t>
            </a:r>
            <a:r>
              <a:rPr lang="en-US" dirty="0" err="1"/>
              <a:t>n</a:t>
            </a:r>
            <a:r>
              <a:rPr lang="en-US" baseline="-25000" dirty="0" err="1"/>
              <a:t>C</a:t>
            </a:r>
            <a:r>
              <a:rPr lang="en-US" dirty="0"/>
              <a:t>}K</a:t>
            </a:r>
            <a:r>
              <a:rPr lang="en-US" baseline="-25000" dirty="0"/>
              <a:t>C,TGS</a:t>
            </a:r>
            <a:r>
              <a:rPr lang="en-US" dirty="0"/>
              <a:t>,{T</a:t>
            </a:r>
            <a:r>
              <a:rPr lang="en-US" baseline="-25000" dirty="0"/>
              <a:t>C,S</a:t>
            </a:r>
            <a:r>
              <a:rPr lang="en-US" dirty="0"/>
              <a:t>}K</a:t>
            </a:r>
            <a:r>
              <a:rPr lang="en-US" baseline="-25000" dirty="0"/>
              <a:t>S</a:t>
            </a:r>
            <a:r>
              <a:rPr lang="en-US" dirty="0"/>
              <a:t> </a:t>
            </a:r>
            <a:endParaRPr lang="en-US" baseline="-25000" dirty="0"/>
          </a:p>
          <a:p>
            <a:pPr marL="1112838" lvl="1" indent="-533400"/>
            <a:r>
              <a:rPr lang="en-US" dirty="0"/>
              <a:t>Only S can decrypt the ticket</a:t>
            </a:r>
          </a:p>
          <a:p>
            <a:pPr marL="1112838" lvl="1" indent="-533400"/>
            <a:r>
              <a:rPr lang="en-US" dirty="0"/>
              <a:t>C can unlock the first part to retrieve K</a:t>
            </a:r>
            <a:r>
              <a:rPr lang="en-US" baseline="-25000" dirty="0"/>
              <a:t>C,S</a:t>
            </a:r>
          </a:p>
          <a:p>
            <a:pPr marL="609600" indent="-609600">
              <a:buFont typeface="Wingdings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807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963664" y="5541864"/>
            <a:ext cx="8418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i="0">
                <a:latin typeface="Arial" charset="0"/>
              </a:rPr>
              <a:t>Client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187623" y="228600"/>
            <a:ext cx="7381701" cy="69532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Picture of Kerberos  </a:t>
            </a:r>
            <a:endParaRPr lang="en-US" sz="2800" dirty="0">
              <a:solidFill>
                <a:schemeClr val="hlink"/>
              </a:solidFill>
            </a:endParaRPr>
          </a:p>
        </p:txBody>
      </p:sp>
      <p:sp>
        <p:nvSpPr>
          <p:cNvPr id="2458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4081264" y="3012976"/>
            <a:ext cx="1981200" cy="14478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>
            <a:off x="3928864" y="2860576"/>
            <a:ext cx="2057400" cy="14478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Text Box 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148064" y="1412776"/>
            <a:ext cx="2514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i="0">
                <a:latin typeface="Arial" charset="0"/>
              </a:rPr>
              <a:t>Ticket Granting Server (TGS)</a:t>
            </a:r>
          </a:p>
        </p:txBody>
      </p:sp>
      <p:sp>
        <p:nvSpPr>
          <p:cNvPr id="24585" name="Rectangle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55576" y="2492896"/>
            <a:ext cx="525658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i="0" dirty="0">
                <a:latin typeface="Arial" charset="0"/>
              </a:rPr>
              <a:t>C </a:t>
            </a:r>
            <a:r>
              <a:rPr lang="en-US" sz="1800" i="0" dirty="0">
                <a:latin typeface="Arial" charset="0"/>
                <a:sym typeface="Wingdings" charset="0"/>
              </a:rPr>
              <a:t></a:t>
            </a:r>
            <a:r>
              <a:rPr lang="en-US" sz="1800" i="0" dirty="0">
                <a:latin typeface="Arial" charset="0"/>
              </a:rPr>
              <a:t>  TGS: </a:t>
            </a:r>
            <a:r>
              <a:rPr lang="en-US" sz="1800" dirty="0">
                <a:latin typeface="Arial" charset="0"/>
              </a:rPr>
              <a:t>= {</a:t>
            </a:r>
            <a:r>
              <a:rPr lang="en-US" sz="1800" dirty="0" err="1">
                <a:latin typeface="Arial" charset="0"/>
              </a:rPr>
              <a:t>ts</a:t>
            </a:r>
            <a:r>
              <a:rPr lang="en-US" sz="1800" dirty="0">
                <a:latin typeface="Arial" charset="0"/>
              </a:rPr>
              <a:t> …}K</a:t>
            </a:r>
            <a:r>
              <a:rPr lang="en-US" sz="1800" baseline="-25000" dirty="0">
                <a:latin typeface="Arial" charset="0"/>
              </a:rPr>
              <a:t>C,TGS</a:t>
            </a:r>
            <a:r>
              <a:rPr lang="en-US" sz="1800" i="0" dirty="0">
                <a:latin typeface="Arial" charset="0"/>
              </a:rPr>
              <a:t>, {T</a:t>
            </a:r>
            <a:r>
              <a:rPr lang="en-US" sz="1800" i="0" baseline="-25000" dirty="0">
                <a:latin typeface="Arial" charset="0"/>
              </a:rPr>
              <a:t>C,TGS</a:t>
            </a:r>
            <a:r>
              <a:rPr lang="en-US" sz="1800" i="0" dirty="0">
                <a:latin typeface="Arial" charset="0"/>
              </a:rPr>
              <a:t>}K</a:t>
            </a:r>
            <a:r>
              <a:rPr lang="en-US" sz="1800" i="0" baseline="-25000" dirty="0">
                <a:latin typeface="Arial" charset="0"/>
              </a:rPr>
              <a:t>TGS</a:t>
            </a:r>
            <a:r>
              <a:rPr lang="en-US" sz="1800" dirty="0"/>
              <a:t>,</a:t>
            </a:r>
          </a:p>
          <a:p>
            <a:r>
              <a:rPr lang="en-US" sz="1800" dirty="0"/>
              <a:t>S, Lt, </a:t>
            </a:r>
            <a:r>
              <a:rPr lang="en-US" sz="1800" dirty="0" err="1"/>
              <a:t>n</a:t>
            </a:r>
            <a:r>
              <a:rPr lang="en-US" sz="1800" baseline="-25000" dirty="0" err="1"/>
              <a:t>C</a:t>
            </a:r>
            <a:endParaRPr lang="en-US" sz="1800" baseline="-25000" dirty="0"/>
          </a:p>
          <a:p>
            <a:endParaRPr lang="en-US" sz="1800" i="0" baseline="-25000" dirty="0">
              <a:latin typeface="Arial" charset="0"/>
            </a:endParaRPr>
          </a:p>
          <a:p>
            <a:pPr>
              <a:spcBef>
                <a:spcPct val="0"/>
              </a:spcBef>
            </a:pPr>
            <a:endParaRPr lang="en-US" sz="1800" i="0" baseline="-25000" dirty="0">
              <a:latin typeface="Arial" charset="0"/>
            </a:endParaRPr>
          </a:p>
        </p:txBody>
      </p:sp>
      <p:sp>
        <p:nvSpPr>
          <p:cNvPr id="24586" name="Rectangle 1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467926" y="4077072"/>
            <a:ext cx="4496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0" dirty="0">
                <a:latin typeface="Arial" charset="0"/>
              </a:rPr>
              <a:t>TGS </a:t>
            </a:r>
            <a:r>
              <a:rPr lang="en-US" sz="1800" i="0" dirty="0">
                <a:latin typeface="Arial" charset="0"/>
                <a:sym typeface="Wingdings" charset="0"/>
              </a:rPr>
              <a:t> C</a:t>
            </a:r>
            <a:r>
              <a:rPr lang="en-US" sz="1800" i="0" dirty="0">
                <a:latin typeface="Arial" charset="0"/>
              </a:rPr>
              <a:t>: </a:t>
            </a:r>
            <a:r>
              <a:rPr lang="en-US" sz="1800" dirty="0">
                <a:latin typeface="Arial" charset="0"/>
              </a:rPr>
              <a:t>{K</a:t>
            </a:r>
            <a:r>
              <a:rPr lang="en-US" sz="1800" baseline="-25000" dirty="0">
                <a:latin typeface="Arial" charset="0"/>
              </a:rPr>
              <a:t>C,S</a:t>
            </a:r>
            <a:r>
              <a:rPr lang="en-US" sz="1800" dirty="0"/>
              <a:t>, S, Lt, </a:t>
            </a:r>
            <a:r>
              <a:rPr lang="en-US" sz="1800" dirty="0" err="1"/>
              <a:t>n</a:t>
            </a:r>
            <a:r>
              <a:rPr lang="en-US" sz="1800" baseline="-25000" dirty="0" err="1"/>
              <a:t>C</a:t>
            </a:r>
            <a:r>
              <a:rPr lang="en-US" sz="1800" dirty="0">
                <a:latin typeface="Arial" charset="0"/>
              </a:rPr>
              <a:t>}K</a:t>
            </a:r>
            <a:r>
              <a:rPr lang="en-US" sz="1800" baseline="-25000" dirty="0">
                <a:latin typeface="Arial" charset="0"/>
              </a:rPr>
              <a:t>C,TGS </a:t>
            </a:r>
            <a:r>
              <a:rPr lang="en-US" sz="1800" i="0" dirty="0">
                <a:latin typeface="Arial" charset="0"/>
              </a:rPr>
              <a:t>, {T</a:t>
            </a:r>
            <a:r>
              <a:rPr lang="en-US" sz="1800" i="0" baseline="-25000" dirty="0">
                <a:latin typeface="Arial" charset="0"/>
              </a:rPr>
              <a:t>C,S</a:t>
            </a:r>
            <a:r>
              <a:rPr lang="en-US" sz="1800" i="0" dirty="0">
                <a:latin typeface="Arial" charset="0"/>
              </a:rPr>
              <a:t>}K</a:t>
            </a:r>
            <a:r>
              <a:rPr lang="en-US" sz="1800" i="0" baseline="-25000" dirty="0">
                <a:latin typeface="Arial" charset="0"/>
              </a:rPr>
              <a:t>S</a:t>
            </a:r>
            <a:r>
              <a:rPr lang="en-US" sz="1800" i="0" dirty="0">
                <a:latin typeface="Arial" charset="0"/>
              </a:rPr>
              <a:t> </a:t>
            </a:r>
            <a:endParaRPr lang="en-US" sz="1800" i="0" baseline="-25000" dirty="0">
              <a:latin typeface="Arial" charset="0"/>
            </a:endParaRPr>
          </a:p>
        </p:txBody>
      </p:sp>
      <p:pic>
        <p:nvPicPr>
          <p:cNvPr id="24587" name="Picture 11" descr="SQL sm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664" y="2098576"/>
            <a:ext cx="725488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8" name="Picture 12" descr="PC sm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864" y="4308376"/>
            <a:ext cx="1295400" cy="1285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49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>
            <a:extLst>
              <a:ext uri="{FF2B5EF4-FFF2-40B4-BE49-F238E27FC236}">
                <a16:creationId xmlns:a16="http://schemas.microsoft.com/office/drawing/2014/main" id="{569AAB82-3A30-D44A-B3B0-564DD767A4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1200" y="1204913"/>
          <a:ext cx="8013700" cy="384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622900" imgH="39204900" progId="Equation.DSMT4">
                  <p:embed/>
                </p:oleObj>
              </mc:Choice>
              <mc:Fallback>
                <p:oleObj name="Equation" r:id="rId2" imgW="81622900" imgH="39204900" progId="Equation.DSMT4">
                  <p:embed/>
                  <p:pic>
                    <p:nvPicPr>
                      <p:cNvPr id="13314" name="Object 2">
                        <a:extLst>
                          <a:ext uri="{FF2B5EF4-FFF2-40B4-BE49-F238E27FC236}">
                            <a16:creationId xmlns:a16="http://schemas.microsoft.com/office/drawing/2014/main" id="{569AAB82-3A30-D44A-B3B0-564DD767A4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1204913"/>
                        <a:ext cx="8013700" cy="384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FA775E0-5674-954F-A54F-7CFD3DD3DCA6}"/>
              </a:ext>
            </a:extLst>
          </p:cNvPr>
          <p:cNvSpPr/>
          <p:nvPr/>
        </p:nvSpPr>
        <p:spPr>
          <a:xfrm>
            <a:off x="1090613" y="3163888"/>
            <a:ext cx="1566862" cy="538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23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87624" y="228600"/>
            <a:ext cx="7624589" cy="64135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Kerberos Protocol (5)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7624" y="1417638"/>
            <a:ext cx="7608714" cy="4878387"/>
          </a:xfrm>
        </p:spPr>
        <p:txBody>
          <a:bodyPr/>
          <a:lstStyle/>
          <a:p>
            <a:pPr marL="609600" indent="-609600">
              <a:buFont typeface="Wingdings" charset="0"/>
              <a:buNone/>
            </a:pPr>
            <a:r>
              <a:rPr lang="en-US" dirty="0"/>
              <a:t>Phase 3: C communicates with S</a:t>
            </a:r>
          </a:p>
          <a:p>
            <a:pPr marL="609600" indent="-609600">
              <a:buFont typeface="Wingdings" charset="0"/>
              <a:buAutoNum type="arabicPeriod" startAt="5"/>
            </a:pPr>
            <a:r>
              <a:rPr lang="en-US" dirty="0"/>
              <a:t>C sends the ticket to S along with an authenticator to establish a shared secret</a:t>
            </a:r>
          </a:p>
          <a:p>
            <a:pPr marL="609600" indent="-609600" algn="ctr">
              <a:buFont typeface="Wingdings" charset="0"/>
              <a:buNone/>
            </a:pPr>
            <a:r>
              <a:rPr lang="en-US" dirty="0"/>
              <a:t>C </a:t>
            </a:r>
            <a:r>
              <a:rPr lang="en-US" dirty="0">
                <a:sym typeface="Wingdings" charset="0"/>
              </a:rPr>
              <a:t></a:t>
            </a:r>
            <a:r>
              <a:rPr lang="en-US" dirty="0"/>
              <a:t>  S: {C, </a:t>
            </a:r>
            <a:r>
              <a:rPr lang="en-US" dirty="0" err="1"/>
              <a:t>ts</a:t>
            </a:r>
            <a:r>
              <a:rPr lang="en-US" dirty="0"/>
              <a:t>, </a:t>
            </a:r>
            <a:r>
              <a:rPr lang="en-US" dirty="0" err="1"/>
              <a:t>sk</a:t>
            </a:r>
            <a:r>
              <a:rPr lang="en-US" dirty="0"/>
              <a:t>…}K</a:t>
            </a:r>
            <a:r>
              <a:rPr lang="en-US" baseline="-25000" dirty="0"/>
              <a:t>C,S</a:t>
            </a:r>
            <a:r>
              <a:rPr lang="en-US" dirty="0"/>
              <a:t>, {T</a:t>
            </a:r>
            <a:r>
              <a:rPr lang="en-US" baseline="-25000" dirty="0"/>
              <a:t>C,S</a:t>
            </a:r>
            <a:r>
              <a:rPr lang="en-US" dirty="0"/>
              <a:t>}K</a:t>
            </a:r>
            <a:r>
              <a:rPr lang="en-US" baseline="-25000" dirty="0"/>
              <a:t>S</a:t>
            </a:r>
          </a:p>
          <a:p>
            <a:pPr marL="609600" indent="-609600" algn="ctr">
              <a:buFont typeface="Wingdings" charset="0"/>
              <a:buNone/>
            </a:pPr>
            <a:r>
              <a:rPr lang="en-US" dirty="0"/>
              <a:t>where </a:t>
            </a:r>
            <a:r>
              <a:rPr lang="en-US" dirty="0" err="1"/>
              <a:t>A</a:t>
            </a:r>
            <a:r>
              <a:rPr lang="en-US" baseline="-25000" dirty="0" err="1"/>
              <a:t>c,s</a:t>
            </a:r>
            <a:r>
              <a:rPr lang="en-US" dirty="0"/>
              <a:t> = {C, </a:t>
            </a:r>
            <a:r>
              <a:rPr lang="en-US" dirty="0" err="1"/>
              <a:t>ts</a:t>
            </a:r>
            <a:r>
              <a:rPr lang="en-US" dirty="0"/>
              <a:t>, </a:t>
            </a:r>
            <a:r>
              <a:rPr lang="en-US" dirty="0" err="1"/>
              <a:t>sk</a:t>
            </a:r>
            <a:r>
              <a:rPr lang="en-US" dirty="0"/>
              <a:t>, …}</a:t>
            </a:r>
            <a:r>
              <a:rPr lang="en-US" dirty="0" err="1"/>
              <a:t>K</a:t>
            </a:r>
            <a:r>
              <a:rPr lang="en-US" baseline="-25000" dirty="0" err="1"/>
              <a:t>c,s</a:t>
            </a:r>
            <a:endParaRPr lang="en-US" baseline="-25000" dirty="0"/>
          </a:p>
          <a:p>
            <a:pPr marL="1112838" lvl="1" indent="-533400"/>
            <a:r>
              <a:rPr lang="en-US" dirty="0"/>
              <a:t>S decrypts the ticket T</a:t>
            </a:r>
            <a:r>
              <a:rPr lang="en-US" baseline="-25000" dirty="0"/>
              <a:t>C,S</a:t>
            </a:r>
            <a:r>
              <a:rPr lang="en-US" dirty="0"/>
              <a:t> to get the shared secret K</a:t>
            </a:r>
            <a:r>
              <a:rPr lang="en-US" baseline="-25000" dirty="0"/>
              <a:t>C,S </a:t>
            </a:r>
            <a:r>
              <a:rPr lang="en-US" dirty="0"/>
              <a:t>needed to communicate securely with C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1200258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15616" y="228600"/>
            <a:ext cx="7696597" cy="64135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Kerberos Protocol (6)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15616" y="1268760"/>
            <a:ext cx="8028384" cy="4911725"/>
          </a:xfrm>
        </p:spPr>
        <p:txBody>
          <a:bodyPr/>
          <a:lstStyle/>
          <a:p>
            <a:pPr marL="609600" indent="-609600">
              <a:buFont typeface="Wingdings" charset="0"/>
              <a:buNone/>
            </a:pPr>
            <a:r>
              <a:rPr lang="en-US" dirty="0"/>
              <a:t>Phase 3: C communicates with S</a:t>
            </a:r>
          </a:p>
          <a:p>
            <a:pPr marL="609600" indent="-609600">
              <a:buFont typeface="Wingdings" charset="0"/>
              <a:buAutoNum type="arabicPeriod" startAt="6"/>
            </a:pPr>
            <a:r>
              <a:rPr lang="en-US" dirty="0"/>
              <a:t>S decrypts the ticket to obtain the K</a:t>
            </a:r>
            <a:r>
              <a:rPr lang="en-US" baseline="-25000" dirty="0"/>
              <a:t>C,S </a:t>
            </a:r>
            <a:r>
              <a:rPr lang="en-US" dirty="0"/>
              <a:t>and replies to C with proof of possession of the shared secret (optional step)</a:t>
            </a:r>
          </a:p>
          <a:p>
            <a:pPr marL="609600" indent="-609600" algn="ctr">
              <a:buFont typeface="Wingdings" charset="0"/>
              <a:buNone/>
            </a:pPr>
            <a:r>
              <a:rPr lang="en-US" dirty="0"/>
              <a:t>S </a:t>
            </a:r>
            <a:r>
              <a:rPr lang="en-US" dirty="0">
                <a:sym typeface="Wingdings" charset="0"/>
              </a:rPr>
              <a:t> C</a:t>
            </a:r>
            <a:r>
              <a:rPr lang="en-US" dirty="0"/>
              <a:t>: {</a:t>
            </a:r>
            <a:r>
              <a:rPr lang="en-US" dirty="0" err="1"/>
              <a:t>ts</a:t>
            </a:r>
            <a:r>
              <a:rPr lang="en-US" dirty="0"/>
              <a:t>, </a:t>
            </a:r>
            <a:r>
              <a:rPr lang="en-US" dirty="0" err="1"/>
              <a:t>sk</a:t>
            </a:r>
            <a:r>
              <a:rPr lang="en-US" dirty="0"/>
              <a:t>,…}</a:t>
            </a:r>
            <a:r>
              <a:rPr lang="en-US" dirty="0" err="1"/>
              <a:t>K</a:t>
            </a:r>
            <a:r>
              <a:rPr lang="en-US" baseline="-25000" dirty="0" err="1"/>
              <a:t>c,s</a:t>
            </a:r>
            <a:endParaRPr lang="en-US" baseline="-25000" dirty="0"/>
          </a:p>
          <a:p>
            <a:pPr marL="609600" indent="-609600">
              <a:buFont typeface="Wingdings" charset="0"/>
              <a:buNone/>
            </a:pPr>
            <a:r>
              <a:rPr lang="en-US" dirty="0"/>
              <a:t>	Notice that S had to decrypt the authenticator, extract the timestamp &amp; session key, and re-encrypt those two components with </a:t>
            </a:r>
            <a:r>
              <a:rPr lang="en-US" dirty="0" err="1"/>
              <a:t>K</a:t>
            </a:r>
            <a:r>
              <a:rPr lang="en-US" baseline="-25000" dirty="0" err="1"/>
              <a:t>c,s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3924416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49400" y="3824288"/>
            <a:ext cx="8418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i="0">
                <a:latin typeface="Arial" charset="0"/>
              </a:rPr>
              <a:t>Client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115616" y="116632"/>
            <a:ext cx="8172450" cy="1409700"/>
          </a:xfrm>
        </p:spPr>
        <p:txBody>
          <a:bodyPr/>
          <a:lstStyle/>
          <a:p>
            <a:r>
              <a:rPr lang="en-US" dirty="0"/>
              <a:t>Picture of Kerberos </a:t>
            </a:r>
            <a:endParaRPr lang="en-US" sz="3200" dirty="0">
              <a:solidFill>
                <a:schemeClr val="hlink"/>
              </a:solidFill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781800" y="3657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i="0">
                <a:latin typeface="Arial" charset="0"/>
              </a:rPr>
              <a:t>Server</a:t>
            </a:r>
          </a:p>
        </p:txBody>
      </p:sp>
      <p:sp>
        <p:nvSpPr>
          <p:cNvPr id="28679" name="Line 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2895600" y="3200400"/>
            <a:ext cx="3505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2895600" y="3429000"/>
            <a:ext cx="3505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Rectangle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514600" y="1828800"/>
            <a:ext cx="4953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i="0" dirty="0">
                <a:latin typeface="Arial" charset="0"/>
              </a:rPr>
              <a:t>C </a:t>
            </a:r>
            <a:r>
              <a:rPr lang="en-US" sz="1800" i="0" dirty="0">
                <a:latin typeface="Arial" charset="0"/>
                <a:sym typeface="Wingdings" charset="0"/>
              </a:rPr>
              <a:t></a:t>
            </a:r>
            <a:r>
              <a:rPr lang="en-US" sz="1800" i="0" dirty="0">
                <a:latin typeface="Arial" charset="0"/>
              </a:rPr>
              <a:t>  S: {C, </a:t>
            </a:r>
            <a:r>
              <a:rPr lang="en-US" sz="1800" i="0" dirty="0" err="1">
                <a:latin typeface="Arial" charset="0"/>
              </a:rPr>
              <a:t>ts</a:t>
            </a:r>
            <a:r>
              <a:rPr lang="en-US" sz="1800" i="0" dirty="0">
                <a:latin typeface="Arial" charset="0"/>
              </a:rPr>
              <a:t>, </a:t>
            </a:r>
            <a:r>
              <a:rPr lang="en-US" sz="1800" i="0" dirty="0" err="1">
                <a:latin typeface="Arial" charset="0"/>
              </a:rPr>
              <a:t>sk</a:t>
            </a:r>
            <a:r>
              <a:rPr lang="en-US" sz="1800" i="0" dirty="0">
                <a:latin typeface="Arial" charset="0"/>
              </a:rPr>
              <a:t>, …}K</a:t>
            </a:r>
            <a:r>
              <a:rPr lang="en-US" sz="1800" i="0" baseline="-25000" dirty="0">
                <a:latin typeface="Arial" charset="0"/>
              </a:rPr>
              <a:t>C,S</a:t>
            </a:r>
            <a:r>
              <a:rPr lang="en-US" sz="1800" i="0" dirty="0">
                <a:latin typeface="Arial" charset="0"/>
              </a:rPr>
              <a:t> , {T</a:t>
            </a:r>
            <a:r>
              <a:rPr lang="en-US" sz="1800" i="0" baseline="-25000" dirty="0">
                <a:latin typeface="Arial" charset="0"/>
              </a:rPr>
              <a:t>C,S</a:t>
            </a:r>
            <a:r>
              <a:rPr lang="en-US" sz="1800" i="0" dirty="0">
                <a:latin typeface="Arial" charset="0"/>
              </a:rPr>
              <a:t>}K</a:t>
            </a:r>
            <a:r>
              <a:rPr lang="en-US" sz="1800" i="0" baseline="-25000" dirty="0">
                <a:latin typeface="Arial" charset="0"/>
              </a:rPr>
              <a:t>S</a:t>
            </a:r>
          </a:p>
          <a:p>
            <a:pPr>
              <a:spcBef>
                <a:spcPct val="0"/>
              </a:spcBef>
            </a:pPr>
            <a:r>
              <a:rPr lang="en-US" sz="1800" i="0" dirty="0">
                <a:latin typeface="Arial" charset="0"/>
              </a:rPr>
              <a:t>where </a:t>
            </a:r>
            <a:r>
              <a:rPr lang="en-US" sz="1800" i="0" dirty="0" err="1">
                <a:latin typeface="Arial" charset="0"/>
              </a:rPr>
              <a:t>A</a:t>
            </a:r>
            <a:r>
              <a:rPr lang="en-US" sz="1800" i="0" baseline="-25000" dirty="0" err="1">
                <a:latin typeface="Arial" charset="0"/>
              </a:rPr>
              <a:t>c,s</a:t>
            </a:r>
            <a:r>
              <a:rPr lang="en-US" sz="1800" i="0" dirty="0">
                <a:latin typeface="Arial" charset="0"/>
              </a:rPr>
              <a:t> = {C, </a:t>
            </a:r>
            <a:r>
              <a:rPr lang="en-US" sz="1800" i="0" dirty="0" err="1">
                <a:latin typeface="Arial" charset="0"/>
              </a:rPr>
              <a:t>ts</a:t>
            </a:r>
            <a:r>
              <a:rPr lang="en-US" sz="1800" i="0" dirty="0">
                <a:latin typeface="Arial" charset="0"/>
              </a:rPr>
              <a:t>, </a:t>
            </a:r>
            <a:r>
              <a:rPr lang="en-US" sz="1800" i="0" dirty="0" err="1">
                <a:latin typeface="Arial" charset="0"/>
              </a:rPr>
              <a:t>sk</a:t>
            </a:r>
            <a:r>
              <a:rPr lang="en-US" sz="1800" i="0" dirty="0">
                <a:latin typeface="Arial" charset="0"/>
              </a:rPr>
              <a:t>, …}</a:t>
            </a:r>
            <a:r>
              <a:rPr lang="en-US" sz="1800" i="0" dirty="0" err="1">
                <a:latin typeface="Arial" charset="0"/>
              </a:rPr>
              <a:t>K</a:t>
            </a:r>
            <a:r>
              <a:rPr lang="en-US" sz="1800" i="0" baseline="-25000" dirty="0" err="1">
                <a:latin typeface="Arial" charset="0"/>
              </a:rPr>
              <a:t>c,s</a:t>
            </a:r>
            <a:endParaRPr lang="en-US" sz="1800" i="0" baseline="-25000" dirty="0">
              <a:latin typeface="Arial" charset="0"/>
            </a:endParaRPr>
          </a:p>
        </p:txBody>
      </p:sp>
      <p:sp>
        <p:nvSpPr>
          <p:cNvPr id="28682" name="Rectangle 1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418919" y="4281488"/>
            <a:ext cx="23471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i="0" dirty="0">
                <a:latin typeface="Arial" charset="0"/>
              </a:rPr>
              <a:t>S </a:t>
            </a:r>
            <a:r>
              <a:rPr lang="en-US" sz="1800" i="0" dirty="0">
                <a:latin typeface="Arial" charset="0"/>
                <a:sym typeface="Wingdings" charset="0"/>
              </a:rPr>
              <a:t> C</a:t>
            </a:r>
            <a:r>
              <a:rPr lang="en-US" sz="1800" i="0" dirty="0">
                <a:latin typeface="Arial" charset="0"/>
              </a:rPr>
              <a:t>: {</a:t>
            </a:r>
            <a:r>
              <a:rPr lang="en-US" sz="1800" i="0" dirty="0" err="1">
                <a:latin typeface="Arial" charset="0"/>
              </a:rPr>
              <a:t>ts,sk</a:t>
            </a:r>
            <a:r>
              <a:rPr lang="en-US" sz="1800" i="0" dirty="0">
                <a:latin typeface="Arial" charset="0"/>
              </a:rPr>
              <a:t>, …}</a:t>
            </a:r>
            <a:r>
              <a:rPr lang="en-US" sz="1800" i="0" dirty="0" err="1">
                <a:latin typeface="Arial" charset="0"/>
              </a:rPr>
              <a:t>K</a:t>
            </a:r>
            <a:r>
              <a:rPr lang="en-US" sz="1800" i="0" baseline="-25000" dirty="0" err="1">
                <a:latin typeface="Arial" charset="0"/>
              </a:rPr>
              <a:t>c,s</a:t>
            </a:r>
            <a:endParaRPr lang="en-US" sz="1800" i="0" baseline="-25000" dirty="0">
              <a:latin typeface="Arial" charset="0"/>
            </a:endParaRPr>
          </a:p>
        </p:txBody>
      </p:sp>
      <p:pic>
        <p:nvPicPr>
          <p:cNvPr id="28683" name="Picture 11" descr="SQL sm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590800"/>
            <a:ext cx="725488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84" name="Picture 12" descr="PC sm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14600"/>
            <a:ext cx="1295400" cy="1285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616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06524" y="1400745"/>
            <a:ext cx="2514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i="0">
                <a:latin typeface="Arial" charset="0"/>
              </a:rPr>
              <a:t>Key Distribution </a:t>
            </a:r>
          </a:p>
          <a:p>
            <a:pPr algn="ctr">
              <a:spcBef>
                <a:spcPct val="0"/>
              </a:spcBef>
            </a:pPr>
            <a:r>
              <a:rPr lang="en-US" sz="2000" i="0">
                <a:latin typeface="Arial" charset="0"/>
              </a:rPr>
              <a:t>Center (KDC)</a:t>
            </a:r>
          </a:p>
        </p:txBody>
      </p:sp>
      <p:sp>
        <p:nvSpPr>
          <p:cNvPr id="30725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70124" y="5682233"/>
            <a:ext cx="8418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i="0">
                <a:latin typeface="Arial" charset="0"/>
              </a:rPr>
              <a:t>Client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916073" y="253427"/>
            <a:ext cx="7381701" cy="69532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Picture of Kerberos </a:t>
            </a:r>
            <a:endParaRPr lang="en-US" sz="2800" dirty="0">
              <a:solidFill>
                <a:schemeClr val="hlink"/>
              </a:solidFill>
            </a:endParaRPr>
          </a:p>
        </p:txBody>
      </p:sp>
      <p:sp>
        <p:nvSpPr>
          <p:cNvPr id="30728" name="Text Box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502524" y="5515545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i="0">
                <a:latin typeface="Arial" charset="0"/>
              </a:rPr>
              <a:t>Server</a:t>
            </a:r>
          </a:p>
        </p:txBody>
      </p:sp>
      <p:sp>
        <p:nvSpPr>
          <p:cNvPr id="30729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2625724" y="3153345"/>
            <a:ext cx="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Line 1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2778124" y="3229545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3387724" y="3153345"/>
            <a:ext cx="1981200" cy="14478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Line 12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3235324" y="3000945"/>
            <a:ext cx="2057400" cy="14478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3616324" y="5058345"/>
            <a:ext cx="3505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Line 14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3616324" y="5286945"/>
            <a:ext cx="3505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Text Box 16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454524" y="1553145"/>
            <a:ext cx="2514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i="0">
                <a:latin typeface="Arial" charset="0"/>
              </a:rPr>
              <a:t>Ticket Granting Server (TGS)</a:t>
            </a:r>
          </a:p>
        </p:txBody>
      </p:sp>
      <p:sp>
        <p:nvSpPr>
          <p:cNvPr id="30737" name="Rectangle 17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49324" y="3534345"/>
            <a:ext cx="155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i="0">
                <a:latin typeface="Arial" charset="0"/>
              </a:rPr>
              <a:t>TGT Request</a:t>
            </a:r>
            <a:endParaRPr lang="en-US" sz="1800" i="0" baseline="-25000">
              <a:latin typeface="Arial" charset="0"/>
            </a:endParaRPr>
          </a:p>
        </p:txBody>
      </p:sp>
      <p:sp>
        <p:nvSpPr>
          <p:cNvPr id="30738" name="Rectangle 18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854324" y="3534345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i="0">
                <a:latin typeface="Arial" charset="0"/>
              </a:rPr>
              <a:t>TGT</a:t>
            </a:r>
            <a:endParaRPr lang="en-US" sz="1800" i="0" baseline="-25000">
              <a:latin typeface="Arial" charset="0"/>
            </a:endParaRPr>
          </a:p>
        </p:txBody>
      </p:sp>
      <p:sp>
        <p:nvSpPr>
          <p:cNvPr id="30739" name="Rectangle 19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768724" y="2772345"/>
            <a:ext cx="1035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i="0">
                <a:latin typeface="Arial" charset="0"/>
              </a:rPr>
              <a:t>Ticket</a:t>
            </a:r>
            <a:br>
              <a:rPr lang="en-US" sz="1800" i="0">
                <a:latin typeface="Arial" charset="0"/>
              </a:rPr>
            </a:br>
            <a:r>
              <a:rPr lang="en-US" sz="1800" i="0">
                <a:latin typeface="Arial" charset="0"/>
              </a:rPr>
              <a:t>Request</a:t>
            </a:r>
            <a:endParaRPr lang="en-US" sz="1800" i="0" baseline="-25000">
              <a:latin typeface="Arial" charset="0"/>
            </a:endParaRPr>
          </a:p>
        </p:txBody>
      </p:sp>
      <p:sp>
        <p:nvSpPr>
          <p:cNvPr id="30740" name="Rectangle 20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454524" y="3839145"/>
            <a:ext cx="79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i="0">
                <a:latin typeface="Arial" charset="0"/>
              </a:rPr>
              <a:t>Ticket</a:t>
            </a:r>
            <a:endParaRPr lang="en-US" sz="1800" i="0" baseline="-25000">
              <a:latin typeface="Arial" charset="0"/>
            </a:endParaRPr>
          </a:p>
        </p:txBody>
      </p:sp>
      <p:sp>
        <p:nvSpPr>
          <p:cNvPr id="30741" name="Rectangle 2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149724" y="4601145"/>
            <a:ext cx="2603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i="0">
                <a:latin typeface="Arial" charset="0"/>
              </a:rPr>
              <a:t>Ticket + service request</a:t>
            </a:r>
            <a:endParaRPr lang="en-US" sz="1800" i="0" baseline="-25000">
              <a:latin typeface="Arial" charset="0"/>
            </a:endParaRPr>
          </a:p>
        </p:txBody>
      </p:sp>
      <p:sp>
        <p:nvSpPr>
          <p:cNvPr id="30742" name="Rectangle 22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606924" y="5439345"/>
            <a:ext cx="18347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ja-JP" altLang="en-US" sz="1800" i="0">
                <a:latin typeface="Arial"/>
              </a:rPr>
              <a:t>“</a:t>
            </a:r>
            <a:r>
              <a:rPr lang="en-US" sz="1800" i="0">
                <a:latin typeface="Arial" charset="0"/>
              </a:rPr>
              <a:t>Do some stuff</a:t>
            </a:r>
            <a:r>
              <a:rPr lang="ja-JP" altLang="en-US" sz="1800" i="0">
                <a:latin typeface="Arial"/>
              </a:rPr>
              <a:t>”</a:t>
            </a:r>
            <a:endParaRPr lang="en-US" sz="1800" i="0" baseline="-25000">
              <a:latin typeface="Arial" charset="0"/>
            </a:endParaRPr>
          </a:p>
        </p:txBody>
      </p:sp>
      <p:pic>
        <p:nvPicPr>
          <p:cNvPr id="30743" name="Picture 23" descr="SQL sm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924" y="4448745"/>
            <a:ext cx="725488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4" name="Picture 24" descr="PC sm"/>
          <p:cNvPicPr>
            <a:picLocks noChangeAspect="1" noChangeArrowheads="1"/>
          </p:cNvPicPr>
          <p:nvPr>
            <p:custDataLst>
              <p:tags r:id="rId19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24" y="4448745"/>
            <a:ext cx="1295400" cy="1285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5" name="Picture 25" descr="SQL sm"/>
          <p:cNvPicPr>
            <a:picLocks noChangeAspect="1" noChangeArrowheads="1"/>
          </p:cNvPicPr>
          <p:nvPr>
            <p:custDataLst>
              <p:tags r:id="rId20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24" y="2238945"/>
            <a:ext cx="725488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6" name="Picture 26" descr="SQL sm"/>
          <p:cNvPicPr>
            <a:picLocks noChangeAspect="1" noChangeArrowheads="1"/>
          </p:cNvPicPr>
          <p:nvPr>
            <p:custDataLst>
              <p:tags r:id="rId2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24" y="2086545"/>
            <a:ext cx="725488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10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353129"/>
            <a:ext cx="91440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spc="149" dirty="0"/>
              <a:t>Classical </a:t>
            </a:r>
            <a:r>
              <a:rPr spc="169" dirty="0"/>
              <a:t>way </a:t>
            </a:r>
            <a:r>
              <a:rPr spc="109" dirty="0"/>
              <a:t>to </a:t>
            </a:r>
            <a:r>
              <a:rPr spc="129" dirty="0"/>
              <a:t>build </a:t>
            </a:r>
            <a:r>
              <a:rPr spc="149" dirty="0"/>
              <a:t>hash</a:t>
            </a:r>
            <a:r>
              <a:rPr spc="10" dirty="0"/>
              <a:t> </a:t>
            </a:r>
            <a:r>
              <a:rPr spc="149" dirty="0"/>
              <a:t>functions</a:t>
            </a:r>
          </a:p>
        </p:txBody>
      </p:sp>
      <p:sp>
        <p:nvSpPr>
          <p:cNvPr id="6" name="object 6"/>
          <p:cNvSpPr/>
          <p:nvPr/>
        </p:nvSpPr>
        <p:spPr>
          <a:xfrm>
            <a:off x="551913" y="1506243"/>
            <a:ext cx="136026" cy="135902"/>
          </a:xfrm>
          <a:custGeom>
            <a:avLst/>
            <a:gdLst/>
            <a:ahLst/>
            <a:cxnLst/>
            <a:rect l="l" t="t" r="r" b="b"/>
            <a:pathLst>
              <a:path w="68579" h="68580">
                <a:moveTo>
                  <a:pt x="0" y="68199"/>
                </a:moveTo>
                <a:lnTo>
                  <a:pt x="68198" y="68199"/>
                </a:lnTo>
                <a:lnTo>
                  <a:pt x="68198" y="0"/>
                </a:lnTo>
                <a:lnTo>
                  <a:pt x="0" y="0"/>
                </a:lnTo>
                <a:lnTo>
                  <a:pt x="0" y="6819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04898" y="1368141"/>
            <a:ext cx="5088397" cy="73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4082" marR="10072" indent="-550162">
              <a:lnSpc>
                <a:spcPct val="106800"/>
              </a:lnSpc>
            </a:pPr>
            <a:r>
              <a:rPr lang="en-US" sz="2400" spc="59" dirty="0" err="1">
                <a:cs typeface="Calibri"/>
              </a:rPr>
              <a:t>Merkle-Damgård</a:t>
            </a:r>
            <a:r>
              <a:rPr lang="en-US" sz="2400" spc="59" dirty="0">
                <a:cs typeface="Calibri"/>
              </a:rPr>
              <a:t> iterating</a:t>
            </a:r>
            <a:r>
              <a:rPr lang="en-US" sz="2400" spc="20" dirty="0">
                <a:cs typeface="Calibri"/>
              </a:rPr>
              <a:t> </a:t>
            </a:r>
            <a:r>
              <a:rPr lang="en-US" sz="2400" spc="50" dirty="0">
                <a:cs typeface="Calibri"/>
              </a:rPr>
              <a:t>mode</a:t>
            </a:r>
            <a:endParaRPr lang="en-US" sz="2400" dirty="0">
              <a:cs typeface="Calibri"/>
            </a:endParaRPr>
          </a:p>
          <a:p>
            <a:pPr marL="574082" marR="10072" indent="-550162">
              <a:lnSpc>
                <a:spcPct val="106800"/>
              </a:lnSpc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66200" y="2194742"/>
            <a:ext cx="6377990" cy="14943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1913" y="4445746"/>
            <a:ext cx="136026" cy="135902"/>
          </a:xfrm>
          <a:custGeom>
            <a:avLst/>
            <a:gdLst/>
            <a:ahLst/>
            <a:cxnLst/>
            <a:rect l="l" t="t" r="r" b="b"/>
            <a:pathLst>
              <a:path w="68579" h="68580">
                <a:moveTo>
                  <a:pt x="0" y="68199"/>
                </a:moveTo>
                <a:lnTo>
                  <a:pt x="68198" y="68199"/>
                </a:lnTo>
                <a:lnTo>
                  <a:pt x="68198" y="0"/>
                </a:lnTo>
                <a:lnTo>
                  <a:pt x="0" y="0"/>
                </a:lnTo>
                <a:lnTo>
                  <a:pt x="0" y="6819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99279" y="4304057"/>
            <a:ext cx="7325276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/>
            <a:r>
              <a:rPr sz="2100" spc="59" dirty="0">
                <a:latin typeface="Calibri"/>
                <a:cs typeface="Calibri"/>
              </a:rPr>
              <a:t>Instances: </a:t>
            </a:r>
            <a:r>
              <a:rPr sz="2100" spc="40" dirty="0">
                <a:latin typeface="Calibri"/>
                <a:cs typeface="Calibri"/>
              </a:rPr>
              <a:t>MD5, </a:t>
            </a:r>
            <a:r>
              <a:rPr sz="2100" spc="10" dirty="0">
                <a:latin typeface="Calibri"/>
                <a:cs typeface="Calibri"/>
              </a:rPr>
              <a:t>SHA-1, </a:t>
            </a:r>
            <a:r>
              <a:rPr sz="2100" spc="40" dirty="0">
                <a:latin typeface="Calibri"/>
                <a:cs typeface="Calibri"/>
              </a:rPr>
              <a:t>SHA-2 </a:t>
            </a:r>
            <a:r>
              <a:rPr sz="2100" dirty="0">
                <a:latin typeface="Calibri"/>
                <a:cs typeface="Calibri"/>
              </a:rPr>
              <a:t>(224, </a:t>
            </a:r>
            <a:r>
              <a:rPr sz="2100" spc="-10" dirty="0">
                <a:latin typeface="Calibri"/>
                <a:cs typeface="Calibri"/>
              </a:rPr>
              <a:t>256, 384, </a:t>
            </a:r>
            <a:r>
              <a:rPr sz="2100" spc="-59" dirty="0">
                <a:latin typeface="Calibri"/>
                <a:cs typeface="Calibri"/>
              </a:rPr>
              <a:t>512)  </a:t>
            </a:r>
            <a:r>
              <a:rPr sz="2100" spc="69" dirty="0">
                <a:latin typeface="Calibri"/>
                <a:cs typeface="Calibri"/>
              </a:rPr>
              <a:t> </a:t>
            </a:r>
            <a:r>
              <a:rPr sz="2100" spc="-69" dirty="0">
                <a:latin typeface="Calibri"/>
                <a:cs typeface="Calibri"/>
              </a:rPr>
              <a:t>…</a:t>
            </a:r>
            <a:endParaRPr sz="21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6035553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>
            <a:extLst>
              <a:ext uri="{FF2B5EF4-FFF2-40B4-BE49-F238E27FC236}">
                <a16:creationId xmlns:a16="http://schemas.microsoft.com/office/drawing/2014/main" id="{7DC8B5BE-1456-9D4C-AC13-39D0873B9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050" y="2219325"/>
            <a:ext cx="4646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/>
              <a:t>m  =  m</a:t>
            </a:r>
            <a:r>
              <a:rPr lang="en-US" altLang="en-US" i="1" baseline="-25000"/>
              <a:t>1</a:t>
            </a:r>
            <a:r>
              <a:rPr lang="en-US" altLang="en-US" i="1"/>
              <a:t>       m</a:t>
            </a:r>
            <a:r>
              <a:rPr lang="en-US" altLang="en-US" i="1" baseline="-25000"/>
              <a:t>2</a:t>
            </a:r>
            <a:r>
              <a:rPr lang="en-US" altLang="en-US" i="1"/>
              <a:t>        m</a:t>
            </a:r>
            <a:r>
              <a:rPr lang="en-US" altLang="en-US" i="1" baseline="-25000"/>
              <a:t>3                          </a:t>
            </a:r>
            <a:r>
              <a:rPr lang="en-US" altLang="en-US" i="1"/>
              <a:t>m</a:t>
            </a:r>
            <a:r>
              <a:rPr lang="en-US" altLang="en-US" i="1" baseline="-25000"/>
              <a:t>s</a:t>
            </a:r>
          </a:p>
        </p:txBody>
      </p:sp>
      <p:sp>
        <p:nvSpPr>
          <p:cNvPr id="14340" name="Oval 3">
            <a:extLst>
              <a:ext uri="{FF2B5EF4-FFF2-40B4-BE49-F238E27FC236}">
                <a16:creationId xmlns:a16="http://schemas.microsoft.com/office/drawing/2014/main" id="{F14789AB-01E1-FA4D-8C28-16726FB0F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375" y="301942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Text Box 4">
            <a:extLst>
              <a:ext uri="{FF2B5EF4-FFF2-40B4-BE49-F238E27FC236}">
                <a16:creationId xmlns:a16="http://schemas.microsoft.com/office/drawing/2014/main" id="{C84FA73D-785E-8047-A4AD-5F248D794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4863" y="2974975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/>
              <a:t>f</a:t>
            </a:r>
          </a:p>
        </p:txBody>
      </p:sp>
      <p:sp>
        <p:nvSpPr>
          <p:cNvPr id="14342" name="Line 5">
            <a:extLst>
              <a:ext uri="{FF2B5EF4-FFF2-40B4-BE49-F238E27FC236}">
                <a16:creationId xmlns:a16="http://schemas.microsoft.com/office/drawing/2014/main" id="{52F0D599-627B-EF46-8C95-F92787E954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97025" y="3267075"/>
            <a:ext cx="358775" cy="11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Oval 6">
            <a:extLst>
              <a:ext uri="{FF2B5EF4-FFF2-40B4-BE49-F238E27FC236}">
                <a16:creationId xmlns:a16="http://schemas.microsoft.com/office/drawing/2014/main" id="{8095FCCC-3587-CD46-A434-A745EB19C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7025" y="2995613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4" name="Text Box 7">
            <a:extLst>
              <a:ext uri="{FF2B5EF4-FFF2-40B4-BE49-F238E27FC236}">
                <a16:creationId xmlns:a16="http://schemas.microsoft.com/office/drawing/2014/main" id="{CB802A80-8DF8-B641-B609-0A2C037E5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513" y="2951163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/>
              <a:t>f</a:t>
            </a:r>
          </a:p>
        </p:txBody>
      </p:sp>
      <p:sp>
        <p:nvSpPr>
          <p:cNvPr id="14345" name="Line 8">
            <a:extLst>
              <a:ext uri="{FF2B5EF4-FFF2-40B4-BE49-F238E27FC236}">
                <a16:creationId xmlns:a16="http://schemas.microsoft.com/office/drawing/2014/main" id="{972B96D5-25F2-1F4E-8531-E6032C6B54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79675" y="3243263"/>
            <a:ext cx="358775" cy="11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" name="Oval 9">
            <a:extLst>
              <a:ext uri="{FF2B5EF4-FFF2-40B4-BE49-F238E27FC236}">
                <a16:creationId xmlns:a16="http://schemas.microsoft.com/office/drawing/2014/main" id="{E01A0AF4-02E3-464C-957B-8D97EBEB1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1263" y="2976563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7" name="Text Box 10">
            <a:extLst>
              <a:ext uri="{FF2B5EF4-FFF2-40B4-BE49-F238E27FC236}">
                <a16:creationId xmlns:a16="http://schemas.microsoft.com/office/drawing/2014/main" id="{9FDCF714-B663-744D-B11C-E3F073BD4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50" y="2932113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/>
              <a:t>f</a:t>
            </a:r>
          </a:p>
        </p:txBody>
      </p:sp>
      <p:sp>
        <p:nvSpPr>
          <p:cNvPr id="14348" name="Line 11">
            <a:extLst>
              <a:ext uri="{FF2B5EF4-FFF2-40B4-BE49-F238E27FC236}">
                <a16:creationId xmlns:a16="http://schemas.microsoft.com/office/drawing/2014/main" id="{55FF36EE-1918-8D42-A750-675AE769CD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3224213"/>
            <a:ext cx="358775" cy="11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Text Box 12">
            <a:extLst>
              <a:ext uri="{FF2B5EF4-FFF2-40B4-BE49-F238E27FC236}">
                <a16:creationId xmlns:a16="http://schemas.microsoft.com/office/drawing/2014/main" id="{201A92ED-0DE2-7647-B2B7-C6F3CE962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113" y="29749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0" name="Text Box 13">
            <a:extLst>
              <a:ext uri="{FF2B5EF4-FFF2-40B4-BE49-F238E27FC236}">
                <a16:creationId xmlns:a16="http://schemas.microsoft.com/office/drawing/2014/main" id="{730C4AD2-7EC5-5747-BC2B-EE4889649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588" y="2986088"/>
            <a:ext cx="506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IV</a:t>
            </a:r>
            <a:endParaRPr lang="en-US" altLang="en-US" baseline="30000"/>
          </a:p>
        </p:txBody>
      </p:sp>
      <p:sp>
        <p:nvSpPr>
          <p:cNvPr id="14351" name="Line 15">
            <a:extLst>
              <a:ext uri="{FF2B5EF4-FFF2-40B4-BE49-F238E27FC236}">
                <a16:creationId xmlns:a16="http://schemas.microsoft.com/office/drawing/2014/main" id="{74C6E536-6BE9-404A-B04C-AC5D27C8DF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8688" y="2643188"/>
            <a:ext cx="0" cy="3127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2" name="Line 16">
            <a:extLst>
              <a:ext uri="{FF2B5EF4-FFF2-40B4-BE49-F238E27FC236}">
                <a16:creationId xmlns:a16="http://schemas.microsoft.com/office/drawing/2014/main" id="{7CD06FB5-5064-0A4F-8F6E-257605FA0D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2288" y="2641600"/>
            <a:ext cx="9525" cy="33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3" name="Line 17">
            <a:extLst>
              <a:ext uri="{FF2B5EF4-FFF2-40B4-BE49-F238E27FC236}">
                <a16:creationId xmlns:a16="http://schemas.microsoft.com/office/drawing/2014/main" id="{2BAECD8A-3E6B-E24B-B5F4-E765B44BA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5575" y="2652713"/>
            <a:ext cx="1588" cy="300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4" name="Line 19">
            <a:extLst>
              <a:ext uri="{FF2B5EF4-FFF2-40B4-BE49-F238E27FC236}">
                <a16:creationId xmlns:a16="http://schemas.microsoft.com/office/drawing/2014/main" id="{B88EFB7B-EDFD-D444-B54D-D008B39FF5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4975" y="3190875"/>
            <a:ext cx="358775" cy="11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5" name="Text Box 20">
            <a:extLst>
              <a:ext uri="{FF2B5EF4-FFF2-40B4-BE49-F238E27FC236}">
                <a16:creationId xmlns:a16="http://schemas.microsoft.com/office/drawing/2014/main" id="{14549631-5775-1D4A-AC6B-3F929A91E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7400" y="28797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…</a:t>
            </a:r>
          </a:p>
        </p:txBody>
      </p:sp>
      <p:sp>
        <p:nvSpPr>
          <p:cNvPr id="14356" name="Line 21">
            <a:extLst>
              <a:ext uri="{FF2B5EF4-FFF2-40B4-BE49-F238E27FC236}">
                <a16:creationId xmlns:a16="http://schemas.microsoft.com/office/drawing/2014/main" id="{57C2C89F-1EC3-7F4B-B650-51D3F295A3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78413" y="3178175"/>
            <a:ext cx="358775" cy="11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7" name="Oval 22">
            <a:extLst>
              <a:ext uri="{FF2B5EF4-FFF2-40B4-BE49-F238E27FC236}">
                <a16:creationId xmlns:a16="http://schemas.microsoft.com/office/drawing/2014/main" id="{B449EA3B-B16A-EB4C-B7C4-5E719F858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413" y="297338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8" name="Text Box 23">
            <a:extLst>
              <a:ext uri="{FF2B5EF4-FFF2-40B4-BE49-F238E27FC236}">
                <a16:creationId xmlns:a16="http://schemas.microsoft.com/office/drawing/2014/main" id="{F6A115AF-BE17-EB4E-AED9-6F4A9960E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2928938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/>
              <a:t>f</a:t>
            </a:r>
          </a:p>
        </p:txBody>
      </p:sp>
      <p:sp>
        <p:nvSpPr>
          <p:cNvPr id="14359" name="Line 24">
            <a:extLst>
              <a:ext uri="{FF2B5EF4-FFF2-40B4-BE49-F238E27FC236}">
                <a16:creationId xmlns:a16="http://schemas.microsoft.com/office/drawing/2014/main" id="{2F10FE86-7D3E-5647-92C0-96006B5DCF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9950" y="3194050"/>
            <a:ext cx="523875" cy="11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0" name="Line 25">
            <a:extLst>
              <a:ext uri="{FF2B5EF4-FFF2-40B4-BE49-F238E27FC236}">
                <a16:creationId xmlns:a16="http://schemas.microsoft.com/office/drawing/2014/main" id="{E8A94B6F-3E9B-BB4D-9A69-B80E95DF05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9438" y="2662238"/>
            <a:ext cx="9525" cy="2905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1" name="Text Box 26">
            <a:extLst>
              <a:ext uri="{FF2B5EF4-FFF2-40B4-BE49-F238E27FC236}">
                <a16:creationId xmlns:a16="http://schemas.microsoft.com/office/drawing/2014/main" id="{85EC7B68-8BA8-CC4F-93F0-05CF961B3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4463" y="2870200"/>
            <a:ext cx="760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/>
              <a:t>h(m)</a:t>
            </a:r>
          </a:p>
        </p:txBody>
      </p:sp>
      <p:sp>
        <p:nvSpPr>
          <p:cNvPr id="32796" name="Text Box 28">
            <a:extLst>
              <a:ext uri="{FF2B5EF4-FFF2-40B4-BE49-F238E27FC236}">
                <a16:creationId xmlns:a16="http://schemas.microsoft.com/office/drawing/2014/main" id="{65193FAC-02E7-F140-9979-8DA83C652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" y="2935288"/>
            <a:ext cx="952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3200" i="1">
                <a:cs typeface="Times New Roman" panose="02020603050405020304" pitchFamily="18" charset="0"/>
              </a:rPr>
              <a:t>k</a:t>
            </a:r>
            <a:r>
              <a:rPr lang="en-US" altLang="en-US" sz="3200" i="1">
                <a:latin typeface="Arial" panose="020B0604020202020204" pitchFamily="34" charset="0"/>
              </a:rPr>
              <a:t> </a:t>
            </a:r>
            <a:r>
              <a:rPr lang="en-US" altLang="en-US" sz="3200" b="1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32797" name="Text Box 29">
            <a:extLst>
              <a:ext uri="{FF2B5EF4-FFF2-40B4-BE49-F238E27FC236}">
                <a16:creationId xmlns:a16="http://schemas.microsoft.com/office/drawing/2014/main" id="{CFB6F4D7-1509-A547-9CA4-83797DD29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863" y="2813050"/>
            <a:ext cx="1460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en-US" sz="3200" b="1">
                <a:latin typeface="Arial" panose="020B0604020202020204" pitchFamily="34" charset="0"/>
              </a:rPr>
              <a:t>  </a:t>
            </a:r>
            <a:r>
              <a:rPr lang="en-US" altLang="en-US" sz="2800" i="1">
                <a:cs typeface="Times New Roman" panose="02020603050405020304" pitchFamily="18" charset="0"/>
              </a:rPr>
              <a:t>h</a:t>
            </a:r>
            <a:r>
              <a:rPr lang="en-US" altLang="en-US" sz="2800" i="1" baseline="-25000">
                <a:cs typeface="Times New Roman" panose="02020603050405020304" pitchFamily="18" charset="0"/>
              </a:rPr>
              <a:t>k</a:t>
            </a:r>
            <a:r>
              <a:rPr lang="en-US" altLang="en-US" sz="2800"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cs typeface="Times New Roman" panose="02020603050405020304" pitchFamily="18" charset="0"/>
              </a:rPr>
              <a:t>m</a:t>
            </a:r>
            <a:r>
              <a:rPr lang="en-US" altLang="en-US" sz="2800">
                <a:cs typeface="Times New Roman" panose="02020603050405020304" pitchFamily="18" charset="0"/>
              </a:rPr>
              <a:t>)</a:t>
            </a:r>
            <a:endParaRPr lang="en-US" altLang="en-US" sz="280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2809" name="Line 41">
            <a:extLst>
              <a:ext uri="{FF2B5EF4-FFF2-40B4-BE49-F238E27FC236}">
                <a16:creationId xmlns:a16="http://schemas.microsoft.com/office/drawing/2014/main" id="{33EE6CB1-184B-D14D-B31F-DC58973B78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8600" y="5281613"/>
            <a:ext cx="358775" cy="11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0" name="Oval 42">
            <a:extLst>
              <a:ext uri="{FF2B5EF4-FFF2-40B4-BE49-F238E27FC236}">
                <a16:creationId xmlns:a16="http://schemas.microsoft.com/office/drawing/2014/main" id="{E52E0320-14DD-DD48-92CC-5156034A1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600" y="507682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811" name="Text Box 43">
            <a:extLst>
              <a:ext uri="{FF2B5EF4-FFF2-40B4-BE49-F238E27FC236}">
                <a16:creationId xmlns:a16="http://schemas.microsoft.com/office/drawing/2014/main" id="{68DCC993-A37B-9642-ABBF-84C66680E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0088" y="5032375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/>
              <a:t>f</a:t>
            </a:r>
          </a:p>
        </p:txBody>
      </p:sp>
      <p:sp>
        <p:nvSpPr>
          <p:cNvPr id="32812" name="Line 44">
            <a:extLst>
              <a:ext uri="{FF2B5EF4-FFF2-40B4-BE49-F238E27FC236}">
                <a16:creationId xmlns:a16="http://schemas.microsoft.com/office/drawing/2014/main" id="{35015C97-9B2B-B245-926A-1FCD5D696F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80138" y="5297488"/>
            <a:ext cx="523875" cy="11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3" name="Line 45">
            <a:extLst>
              <a:ext uri="{FF2B5EF4-FFF2-40B4-BE49-F238E27FC236}">
                <a16:creationId xmlns:a16="http://schemas.microsoft.com/office/drawing/2014/main" id="{D1A15378-76BF-A948-AD41-155291C0D0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9150" y="4716463"/>
            <a:ext cx="0" cy="339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5" name="Text Box 47">
            <a:extLst>
              <a:ext uri="{FF2B5EF4-FFF2-40B4-BE49-F238E27FC236}">
                <a16:creationId xmlns:a16="http://schemas.microsoft.com/office/drawing/2014/main" id="{7BA72E80-5FC3-5140-A40C-A8A8F12C5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700" y="50419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32816" name="Rectangle 48">
            <a:extLst>
              <a:ext uri="{FF2B5EF4-FFF2-40B4-BE49-F238E27FC236}">
                <a16:creationId xmlns:a16="http://schemas.microsoft.com/office/drawing/2014/main" id="{66E75BCF-5C97-0F4E-8EC3-DC2D3E30E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150" y="5060950"/>
            <a:ext cx="382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/>
              <a:t>h</a:t>
            </a:r>
            <a:r>
              <a:rPr lang="en-US" altLang="en-US" i="1" baseline="-25000"/>
              <a:t>k</a:t>
            </a:r>
            <a:r>
              <a:rPr lang="en-US" altLang="en-US"/>
              <a:t>(</a:t>
            </a:r>
            <a:r>
              <a:rPr lang="en-US" altLang="en-US" i="1"/>
              <a:t>m</a:t>
            </a:r>
            <a:r>
              <a:rPr lang="en-US" altLang="en-US"/>
              <a:t>)                    </a:t>
            </a:r>
            <a:r>
              <a:rPr lang="en-US" altLang="en-US" i="1"/>
              <a:t>h</a:t>
            </a:r>
            <a:r>
              <a:rPr lang="en-US" altLang="en-US" i="1" baseline="-25000"/>
              <a:t>k</a:t>
            </a:r>
            <a:r>
              <a:rPr lang="en-US" altLang="en-US"/>
              <a:t>(</a:t>
            </a:r>
            <a:r>
              <a:rPr lang="en-US" altLang="en-US" i="1"/>
              <a:t>m||m</a:t>
            </a:r>
            <a:r>
              <a:rPr lang="en-US" altLang="en-US" i="1" baseline="-25000"/>
              <a:t>s+1</a:t>
            </a:r>
            <a:r>
              <a:rPr lang="en-US" altLang="en-US"/>
              <a:t>)</a:t>
            </a:r>
          </a:p>
        </p:txBody>
      </p:sp>
      <p:sp>
        <p:nvSpPr>
          <p:cNvPr id="32817" name="Text Box 49">
            <a:extLst>
              <a:ext uri="{FF2B5EF4-FFF2-40B4-BE49-F238E27FC236}">
                <a16:creationId xmlns:a16="http://schemas.microsoft.com/office/drawing/2014/main" id="{6516D161-A94D-0F4C-BA94-C29923DDD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100" y="4159250"/>
            <a:ext cx="722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/>
              <a:t>m</a:t>
            </a:r>
            <a:r>
              <a:rPr lang="en-US" altLang="en-US" i="1" baseline="-25000"/>
              <a:t>s+1</a:t>
            </a:r>
          </a:p>
        </p:txBody>
      </p:sp>
      <p:graphicFrame>
        <p:nvGraphicFramePr>
          <p:cNvPr id="14338" name="Object 50">
            <a:extLst>
              <a:ext uri="{FF2B5EF4-FFF2-40B4-BE49-F238E27FC236}">
                <a16:creationId xmlns:a16="http://schemas.microsoft.com/office/drawing/2014/main" id="{76B77B66-2751-8947-BB3A-4026F8C7E0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675" y="933450"/>
          <a:ext cx="5240338" cy="490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1734700" imgH="57924700" progId="Equation.DSMT4">
                  <p:embed/>
                </p:oleObj>
              </mc:Choice>
              <mc:Fallback>
                <p:oleObj name="Equation" r:id="rId2" imgW="61734700" imgH="57924700" progId="Equation.DSMT4">
                  <p:embed/>
                  <p:pic>
                    <p:nvPicPr>
                      <p:cNvPr id="14338" name="Object 50">
                        <a:extLst>
                          <a:ext uri="{FF2B5EF4-FFF2-40B4-BE49-F238E27FC236}">
                            <a16:creationId xmlns:a16="http://schemas.microsoft.com/office/drawing/2014/main" id="{76B77B66-2751-8947-BB3A-4026F8C7E0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933450"/>
                        <a:ext cx="5240338" cy="490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554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7" grpId="0"/>
      <p:bldP spid="32810" grpId="0" animBg="1"/>
      <p:bldP spid="32811" grpId="0"/>
      <p:bldP spid="32815" grpId="0"/>
      <p:bldP spid="32816" grpId="0"/>
      <p:bldP spid="328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>
            <a:extLst>
              <a:ext uri="{FF2B5EF4-FFF2-40B4-BE49-F238E27FC236}">
                <a16:creationId xmlns:a16="http://schemas.microsoft.com/office/drawing/2014/main" id="{AEE1EABA-0F49-9F4A-9A92-B9C6DFFCA0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75" y="698500"/>
          <a:ext cx="7740650" cy="548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4208600" imgH="66700400" progId="Equation.DSMT4">
                  <p:embed/>
                </p:oleObj>
              </mc:Choice>
              <mc:Fallback>
                <p:oleObj name="Equation" r:id="rId2" imgW="94208600" imgH="66700400" progId="Equation.DSMT4">
                  <p:embed/>
                  <p:pic>
                    <p:nvPicPr>
                      <p:cNvPr id="15362" name="Object 2">
                        <a:extLst>
                          <a:ext uri="{FF2B5EF4-FFF2-40B4-BE49-F238E27FC236}">
                            <a16:creationId xmlns:a16="http://schemas.microsoft.com/office/drawing/2014/main" id="{AEE1EABA-0F49-9F4A-9A92-B9C6DFFCA0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698500"/>
                        <a:ext cx="7740650" cy="548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136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>
            <a:extLst>
              <a:ext uri="{FF2B5EF4-FFF2-40B4-BE49-F238E27FC236}">
                <a16:creationId xmlns:a16="http://schemas.microsoft.com/office/drawing/2014/main" id="{9CAD06A5-CF73-DD46-A83B-550D4328F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21" y="514350"/>
            <a:ext cx="73152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634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>
            <a:extLst>
              <a:ext uri="{FF2B5EF4-FFF2-40B4-BE49-F238E27FC236}">
                <a16:creationId xmlns:a16="http://schemas.microsoft.com/office/drawing/2014/main" id="{681A126F-D38A-B642-8433-3AE6DD0A5C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4388" y="444500"/>
          <a:ext cx="7499350" cy="593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680300" imgH="66116200" progId="Equation.DSMT4">
                  <p:embed/>
                </p:oleObj>
              </mc:Choice>
              <mc:Fallback>
                <p:oleObj name="Equation" r:id="rId2" imgW="83680300" imgH="66116200" progId="Equation.DSMT4">
                  <p:embed/>
                  <p:pic>
                    <p:nvPicPr>
                      <p:cNvPr id="16386" name="Object 2">
                        <a:extLst>
                          <a:ext uri="{FF2B5EF4-FFF2-40B4-BE49-F238E27FC236}">
                            <a16:creationId xmlns:a16="http://schemas.microsoft.com/office/drawing/2014/main" id="{681A126F-D38A-B642-8433-3AE6DD0A5C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444500"/>
                        <a:ext cx="7499350" cy="593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15533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6317</TotalTime>
  <Words>1911</Words>
  <Application>Microsoft Office PowerPoint</Application>
  <PresentationFormat>On-screen Show (4:3)</PresentationFormat>
  <Paragraphs>264</Paragraphs>
  <Slides>43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Flintstones BT</vt:lpstr>
      <vt:lpstr>Arial</vt:lpstr>
      <vt:lpstr>Calibri</vt:lpstr>
      <vt:lpstr>Times New Roman</vt:lpstr>
      <vt:lpstr>Wingdings</vt:lpstr>
      <vt:lpstr>Office Theme</vt:lpstr>
      <vt:lpstr>Equation</vt:lpstr>
      <vt:lpstr>Chapter 4 Hashing Techniques</vt:lpstr>
      <vt:lpstr>PowerPoint Presentation</vt:lpstr>
      <vt:lpstr>PowerPoint Presentation</vt:lpstr>
      <vt:lpstr>PowerPoint Presentation</vt:lpstr>
      <vt:lpstr>Classical way to build hash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CMAC</vt:lpstr>
      <vt:lpstr>Chapter 5 Key Management and Distribution</vt:lpstr>
      <vt:lpstr>Key Distribution</vt:lpstr>
      <vt:lpstr>Key Distribution Center (KDC)</vt:lpstr>
      <vt:lpstr>What is Kerberos? </vt:lpstr>
      <vt:lpstr>Kerberos History</vt:lpstr>
      <vt:lpstr>Kerberos  </vt:lpstr>
      <vt:lpstr>Simplified Kerberos Model</vt:lpstr>
      <vt:lpstr>Picture of Simplified Kerberos</vt:lpstr>
      <vt:lpstr>Kerberos Credentials</vt:lpstr>
      <vt:lpstr>Simplified Kerberos Protocol</vt:lpstr>
      <vt:lpstr>Protocol Definitions</vt:lpstr>
      <vt:lpstr>Simplified Kerberos Protocol (1)</vt:lpstr>
      <vt:lpstr>Simplified Kerberos Protocol (2)</vt:lpstr>
      <vt:lpstr>Picture of Simplified  Kerberos  </vt:lpstr>
      <vt:lpstr>Simplified Kerberos Protocol (3)</vt:lpstr>
      <vt:lpstr>Simplified Kerberos Protocol (4)</vt:lpstr>
      <vt:lpstr>Picture of Simplified Kerberos </vt:lpstr>
      <vt:lpstr>Chapter 5 Key Management and Distribution</vt:lpstr>
      <vt:lpstr>Kerberos Model</vt:lpstr>
      <vt:lpstr>Picture of  Kerberos </vt:lpstr>
      <vt:lpstr>Kerberos Protocol</vt:lpstr>
      <vt:lpstr>Kerberos Protocol (1)</vt:lpstr>
      <vt:lpstr>Kerberos Protocol (2)</vt:lpstr>
      <vt:lpstr>Picture of Kerberos</vt:lpstr>
      <vt:lpstr>Kerberos Protocol (3)</vt:lpstr>
      <vt:lpstr>Kerberos Protocol (4)</vt:lpstr>
      <vt:lpstr>Picture of Kerberos  </vt:lpstr>
      <vt:lpstr>Kerberos Protocol (5)</vt:lpstr>
      <vt:lpstr>Kerberos Protocol (6)</vt:lpstr>
      <vt:lpstr>Picture of Kerberos </vt:lpstr>
      <vt:lpstr>Picture of Kerberos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RMIT University</dc:creator>
  <cp:lastModifiedBy>Terry Yang</cp:lastModifiedBy>
  <cp:revision>230</cp:revision>
  <dcterms:created xsi:type="dcterms:W3CDTF">2017-07-06T23:51:17Z</dcterms:created>
  <dcterms:modified xsi:type="dcterms:W3CDTF">2022-04-01T02:44:21Z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3d088b-6243-4963-a2e2-8b321ab7f8fc_Enabled">
    <vt:lpwstr>true</vt:lpwstr>
  </property>
  <property fmtid="{D5CDD505-2E9C-101B-9397-08002B2CF9AE}" pid="3" name="MSIP_Label_8c3d088b-6243-4963-a2e2-8b321ab7f8fc_SetDate">
    <vt:lpwstr>2022-04-01T02:44:12Z</vt:lpwstr>
  </property>
  <property fmtid="{D5CDD505-2E9C-101B-9397-08002B2CF9AE}" pid="4" name="MSIP_Label_8c3d088b-6243-4963-a2e2-8b321ab7f8fc_Method">
    <vt:lpwstr>Standard</vt:lpwstr>
  </property>
  <property fmtid="{D5CDD505-2E9C-101B-9397-08002B2CF9AE}" pid="5" name="MSIP_Label_8c3d088b-6243-4963-a2e2-8b321ab7f8fc_Name">
    <vt:lpwstr>Trusted</vt:lpwstr>
  </property>
  <property fmtid="{D5CDD505-2E9C-101B-9397-08002B2CF9AE}" pid="6" name="MSIP_Label_8c3d088b-6243-4963-a2e2-8b321ab7f8fc_SiteId">
    <vt:lpwstr>d1323671-cdbe-4417-b4d4-bdb24b51316b</vt:lpwstr>
  </property>
  <property fmtid="{D5CDD505-2E9C-101B-9397-08002B2CF9AE}" pid="7" name="MSIP_Label_8c3d088b-6243-4963-a2e2-8b321ab7f8fc_ActionId">
    <vt:lpwstr>dee1fff8-768f-4bc2-ad62-8e70ce6cb3b0</vt:lpwstr>
  </property>
  <property fmtid="{D5CDD505-2E9C-101B-9397-08002B2CF9AE}" pid="8" name="MSIP_Label_8c3d088b-6243-4963-a2e2-8b321ab7f8fc_ContentBits">
    <vt:lpwstr>1</vt:lpwstr>
  </property>
</Properties>
</file>