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charset="0"/>
      <p:regular r:id="rId14"/>
      <p:bold r:id="rId15"/>
      <p:italic r:id="rId16"/>
      <p:boldItalic r:id="rId17"/>
    </p:embeddedFont>
    <p:embeddedFont>
      <p:font typeface="Raleway"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5CB2F9-0BDF-4C74-A341-C564792966F2}">
  <a:tblStyle styleId="{6E5CB2F9-0BDF-4C74-A341-C564792966F2}" styleName="Table_0">
    <a:wholeTbl>
      <a:tcStyle>
        <a:tcBdr>
          <a:left>
            <a:ln w="12700" cap="flat" cmpd="sng">
              <a:solidFill>
                <a:srgbClr val="000000"/>
              </a:solidFill>
              <a:prstDash val="solid"/>
              <a:round/>
              <a:headEnd type="none" w="med" len="med"/>
              <a:tailEnd type="none" w="med" len="med"/>
            </a:ln>
          </a:left>
          <a:right>
            <a:ln w="12700" cap="flat" cmpd="sng">
              <a:solidFill>
                <a:srgbClr val="000000"/>
              </a:solidFill>
              <a:prstDash val="solid"/>
              <a:round/>
              <a:headEnd type="none" w="med" len="med"/>
              <a:tailEnd type="none" w="med" len="med"/>
            </a:ln>
          </a:right>
          <a:top>
            <a:ln w="12700" cap="flat" cmpd="sng">
              <a:solidFill>
                <a:srgbClr val="000000"/>
              </a:solidFill>
              <a:prstDash val="solid"/>
              <a:round/>
              <a:headEnd type="none" w="med" len="med"/>
              <a:tailEnd type="none" w="med" len="med"/>
            </a:ln>
          </a:top>
          <a:bottom>
            <a:ln w="12700" cap="flat" cmpd="sng">
              <a:solidFill>
                <a:srgbClr val="000000"/>
              </a:solidFill>
              <a:prstDash val="solid"/>
              <a:round/>
              <a:headEnd type="none" w="med" len="med"/>
              <a:tailEnd type="none" w="med" len="med"/>
            </a:ln>
          </a:bottom>
          <a:insideH>
            <a:ln w="12700" cap="flat" cmpd="sng">
              <a:solidFill>
                <a:srgbClr val="000000"/>
              </a:solidFill>
              <a:prstDash val="solid"/>
              <a:round/>
              <a:headEnd type="none" w="med" len="med"/>
              <a:tailEnd type="none" w="med" len="med"/>
            </a:ln>
          </a:insideH>
          <a:insideV>
            <a:ln w="12700"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52" d="100"/>
          <a:sy n="152" d="100"/>
        </p:scale>
        <p:origin x="-348"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9572375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Steph</a:t>
            </a:r>
          </a:p>
          <a:p>
            <a:pPr lvl="0">
              <a:spcBef>
                <a:spcPts val="0"/>
              </a:spcBef>
              <a:buNone/>
            </a:pPr>
            <a:endParaRPr/>
          </a:p>
          <a:p>
            <a:pPr lvl="0">
              <a:spcBef>
                <a:spcPts val="0"/>
              </a:spcBef>
              <a:buNone/>
            </a:pPr>
            <a:r>
              <a:rPr lang="en"/>
              <a:t>Surprises</a:t>
            </a:r>
          </a:p>
          <a:p>
            <a:pPr lvl="0">
              <a:spcBef>
                <a:spcPts val="0"/>
              </a:spcBef>
              <a:buNone/>
            </a:pPr>
            <a:r>
              <a:rPr lang="en"/>
              <a:t>What we will try next</a:t>
            </a:r>
          </a:p>
          <a:p>
            <a:pPr lvl="0">
              <a:spcBef>
                <a:spcPts val="0"/>
              </a:spcBef>
              <a:buNone/>
            </a:pPr>
            <a:r>
              <a:rPr lang="en"/>
              <a:t>Results reasonable or not - what real world explanations make the model good/bad</a:t>
            </a:r>
          </a:p>
          <a:p>
            <a:pPr lvl="0">
              <a:spcBef>
                <a:spcPts val="0"/>
              </a:spcBef>
              <a:buNone/>
            </a:pPr>
            <a:r>
              <a:rPr lang="en"/>
              <a:t>Deep learning…. Try DL next</a:t>
            </a:r>
          </a:p>
          <a:p>
            <a:pPr lvl="0">
              <a:spcBef>
                <a:spcPts val="0"/>
              </a:spcBef>
              <a:buNone/>
            </a:pPr>
            <a:r>
              <a:rPr lang="en"/>
              <a:t>Image classification</a:t>
            </a:r>
          </a:p>
          <a:p>
            <a:pPr lvl="0">
              <a:spcBef>
                <a:spcPts val="0"/>
              </a:spcBef>
              <a:buNone/>
            </a:pPr>
            <a:r>
              <a:rPr lang="en"/>
              <a:t>Sequence prediction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Boris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Amit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Boris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Steph</a:t>
            </a:r>
          </a:p>
          <a:p>
            <a:pPr lvl="0" rtl="0">
              <a:spcBef>
                <a:spcPts val="0"/>
              </a:spcBef>
              <a:buNone/>
            </a:pPr>
            <a:r>
              <a:rPr lang="en"/>
              <a:t>1hd encodings features...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Amit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Amit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Amit</a:t>
            </a:r>
          </a:p>
          <a:p>
            <a:pPr lvl="0">
              <a:spcBef>
                <a:spcPts val="0"/>
              </a:spcBef>
              <a:buNone/>
            </a:pPr>
            <a:endParaRPr/>
          </a:p>
          <a:p>
            <a:pPr lvl="0" rtl="0">
              <a:spcBef>
                <a:spcPts val="0"/>
              </a:spcBef>
              <a:buNone/>
            </a:pPr>
            <a:r>
              <a:rPr lang="en"/>
              <a:t>Can do another slide if needed</a:t>
            </a:r>
          </a:p>
          <a:p>
            <a:pPr lvl="0" rtl="0">
              <a:spcBef>
                <a:spcPts val="0"/>
              </a:spcBef>
              <a:buNone/>
            </a:pPr>
            <a:r>
              <a:rPr lang="en"/>
              <a:t>… thinking this is most important one… we should explain why do stuff way we do… but don’t think need more than just a sentance/fragment…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Steph</a:t>
            </a:r>
          </a:p>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199"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199"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1999"/>
          </a:xfrm>
          <a:prstGeom prst="rect">
            <a:avLst/>
          </a:prstGeom>
        </p:spPr>
        <p:txBody>
          <a:bodyPr lIns="91425" tIns="91425" rIns="91425" bIns="91425" anchor="t"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699"/>
          </a:xfrm>
          <a:prstGeom prst="rect">
            <a:avLst/>
          </a:prstGeom>
        </p:spPr>
        <p:txBody>
          <a:bodyPr lIns="91425" tIns="91425" rIns="91425" bIns="91425" anchor="b"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2410112" y="1595775"/>
            <a:ext cx="6321599" cy="3002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5" name="Shape 3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599" cy="6396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bg>
      <p:bgPr>
        <a:solidFill>
          <a:srgbClr val="353535"/>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46" name="Shape 46"/>
          <p:cNvSpPr txBox="1">
            <a:spLocks noGrp="1"/>
          </p:cNvSpPr>
          <p:nvPr>
            <p:ph type="title"/>
          </p:nvPr>
        </p:nvSpPr>
        <p:spPr>
          <a:xfrm>
            <a:off x="283103" y="712140"/>
            <a:ext cx="6244199" cy="3835499"/>
          </a:xfrm>
          <a:prstGeom prst="rect">
            <a:avLst/>
          </a:prstGeom>
        </p:spPr>
        <p:txBody>
          <a:bodyPr lIns="91425" tIns="91425" rIns="91425" bIns="91425" anchor="ctr"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47" name="Shape 4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12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1" name="Shape 51"/>
          <p:cNvSpPr txBox="1">
            <a:spLocks noGrp="1"/>
          </p:cNvSpPr>
          <p:nvPr>
            <p:ph type="title"/>
          </p:nvPr>
        </p:nvSpPr>
        <p:spPr>
          <a:xfrm>
            <a:off x="265500" y="1397350"/>
            <a:ext cx="4045199" cy="1318199"/>
          </a:xfrm>
          <a:prstGeom prst="rect">
            <a:avLst/>
          </a:prstGeom>
        </p:spPr>
        <p:txBody>
          <a:bodyPr lIns="91425" tIns="91425" rIns="91425" bIns="91425" anchor="b" anchorCtr="0"/>
          <a:lstStyle>
            <a:lvl1pPr lvl="0" algn="ctr" rtl="0">
              <a:spcBef>
                <a:spcPts val="0"/>
              </a:spcBef>
              <a:buClr>
                <a:schemeClr val="dk1"/>
              </a:buClr>
              <a:buSzPct val="100000"/>
              <a:defRPr sz="3600">
                <a:solidFill>
                  <a:schemeClr val="dk1"/>
                </a:solidFill>
              </a:defRPr>
            </a:lvl1pPr>
            <a:lvl2pPr lvl="1" algn="ctr" rtl="0">
              <a:spcBef>
                <a:spcPts val="0"/>
              </a:spcBef>
              <a:buClr>
                <a:schemeClr val="dk1"/>
              </a:buClr>
              <a:buSzPct val="100000"/>
              <a:defRPr sz="3600">
                <a:solidFill>
                  <a:schemeClr val="dk1"/>
                </a:solidFill>
              </a:defRPr>
            </a:lvl2pPr>
            <a:lvl3pPr lvl="2" algn="ctr" rtl="0">
              <a:spcBef>
                <a:spcPts val="0"/>
              </a:spcBef>
              <a:buClr>
                <a:schemeClr val="dk1"/>
              </a:buClr>
              <a:buSzPct val="100000"/>
              <a:defRPr sz="3600">
                <a:solidFill>
                  <a:schemeClr val="dk1"/>
                </a:solidFill>
              </a:defRPr>
            </a:lvl3pPr>
            <a:lvl4pPr lvl="3" algn="ctr" rtl="0">
              <a:spcBef>
                <a:spcPts val="0"/>
              </a:spcBef>
              <a:buClr>
                <a:schemeClr val="dk1"/>
              </a:buClr>
              <a:buSzPct val="100000"/>
              <a:defRPr sz="3600">
                <a:solidFill>
                  <a:schemeClr val="dk1"/>
                </a:solidFill>
              </a:defRPr>
            </a:lvl4pPr>
            <a:lvl5pPr lvl="4" algn="ctr" rtl="0">
              <a:spcBef>
                <a:spcPts val="0"/>
              </a:spcBef>
              <a:buClr>
                <a:schemeClr val="dk1"/>
              </a:buClr>
              <a:buSzPct val="100000"/>
              <a:defRPr sz="3600">
                <a:solidFill>
                  <a:schemeClr val="dk1"/>
                </a:solidFill>
              </a:defRPr>
            </a:lvl5pPr>
            <a:lvl6pPr lvl="5" algn="ctr" rtl="0">
              <a:spcBef>
                <a:spcPts val="0"/>
              </a:spcBef>
              <a:buClr>
                <a:schemeClr val="dk1"/>
              </a:buClr>
              <a:buSzPct val="100000"/>
              <a:defRPr sz="3600">
                <a:solidFill>
                  <a:schemeClr val="dk1"/>
                </a:solidFill>
              </a:defRPr>
            </a:lvl6pPr>
            <a:lvl7pPr lvl="6" algn="ctr" rtl="0">
              <a:spcBef>
                <a:spcPts val="0"/>
              </a:spcBef>
              <a:buClr>
                <a:schemeClr val="dk1"/>
              </a:buClr>
              <a:buSzPct val="100000"/>
              <a:defRPr sz="3600">
                <a:solidFill>
                  <a:schemeClr val="dk1"/>
                </a:solidFill>
              </a:defRPr>
            </a:lvl7pPr>
            <a:lvl8pPr lvl="7" algn="ctr" rtl="0">
              <a:spcBef>
                <a:spcPts val="0"/>
              </a:spcBef>
              <a:buClr>
                <a:schemeClr val="dk1"/>
              </a:buClr>
              <a:buSzPct val="100000"/>
              <a:defRPr sz="3600">
                <a:solidFill>
                  <a:schemeClr val="dk1"/>
                </a:solidFill>
              </a:defRPr>
            </a:lvl8pPr>
            <a:lvl9pPr lvl="8" algn="ctr" rtl="0">
              <a:spcBef>
                <a:spcPts val="0"/>
              </a:spcBef>
              <a:buClr>
                <a:schemeClr val="dk1"/>
              </a:buClr>
              <a:buSzPct val="100000"/>
              <a:defRPr sz="3600">
                <a:solidFill>
                  <a:schemeClr val="dk1"/>
                </a:solidFill>
              </a:defRPr>
            </a:lvl9pPr>
          </a:lstStyle>
          <a:p>
            <a:endParaRPr/>
          </a:p>
        </p:txBody>
      </p:sp>
      <p:sp>
        <p:nvSpPr>
          <p:cNvPr id="52" name="Shape 52"/>
          <p:cNvSpPr txBox="1">
            <a:spLocks noGrp="1"/>
          </p:cNvSpPr>
          <p:nvPr>
            <p:ph type="subTitle" idx="1"/>
          </p:nvPr>
        </p:nvSpPr>
        <p:spPr>
          <a:xfrm>
            <a:off x="265500" y="2735370"/>
            <a:ext cx="4045199" cy="13455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3" name="Shape 5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54" name="Shape 54"/>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799"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099" cy="1538399"/>
          </a:xfrm>
          <a:prstGeom prst="rect">
            <a:avLst/>
          </a:prstGeom>
        </p:spPr>
        <p:txBody>
          <a:bodyPr lIns="91425" tIns="91425" rIns="91425" bIns="91425" anchor="ctr" anchorCtr="0"/>
          <a:lstStyle>
            <a:lvl1pPr lvl="0" algn="ctr" rtl="0">
              <a:spcBef>
                <a:spcPts val="0"/>
              </a:spcBef>
              <a:buClr>
                <a:schemeClr val="dk1"/>
              </a:buClr>
              <a:buSzPct val="100000"/>
              <a:buFont typeface="Lato"/>
              <a:defRPr sz="9600">
                <a:solidFill>
                  <a:schemeClr val="dk1"/>
                </a:solidFill>
                <a:latin typeface="Lato"/>
                <a:ea typeface="Lato"/>
                <a:cs typeface="Lato"/>
                <a:sym typeface="Lato"/>
              </a:defRPr>
            </a:lvl1pPr>
            <a:lvl2pPr lvl="1" algn="ctr" rtl="0">
              <a:spcBef>
                <a:spcPts val="0"/>
              </a:spcBef>
              <a:buClr>
                <a:schemeClr val="dk1"/>
              </a:buClr>
              <a:buSzPct val="100000"/>
              <a:buFont typeface="Lato"/>
              <a:defRPr sz="9600">
                <a:solidFill>
                  <a:schemeClr val="dk1"/>
                </a:solidFill>
                <a:latin typeface="Lato"/>
                <a:ea typeface="Lato"/>
                <a:cs typeface="Lato"/>
                <a:sym typeface="Lato"/>
              </a:defRPr>
            </a:lvl2pPr>
            <a:lvl3pPr lvl="2" algn="ctr" rtl="0">
              <a:spcBef>
                <a:spcPts val="0"/>
              </a:spcBef>
              <a:buClr>
                <a:schemeClr val="dk1"/>
              </a:buClr>
              <a:buSzPct val="100000"/>
              <a:buFont typeface="Lato"/>
              <a:defRPr sz="9600">
                <a:solidFill>
                  <a:schemeClr val="dk1"/>
                </a:solidFill>
                <a:latin typeface="Lato"/>
                <a:ea typeface="Lato"/>
                <a:cs typeface="Lato"/>
                <a:sym typeface="Lato"/>
              </a:defRPr>
            </a:lvl3pPr>
            <a:lvl4pPr lvl="3" algn="ctr" rtl="0">
              <a:spcBef>
                <a:spcPts val="0"/>
              </a:spcBef>
              <a:buClr>
                <a:schemeClr val="dk1"/>
              </a:buClr>
              <a:buSzPct val="100000"/>
              <a:buFont typeface="Lato"/>
              <a:defRPr sz="9600">
                <a:solidFill>
                  <a:schemeClr val="dk1"/>
                </a:solidFill>
                <a:latin typeface="Lato"/>
                <a:ea typeface="Lato"/>
                <a:cs typeface="Lato"/>
                <a:sym typeface="Lato"/>
              </a:defRPr>
            </a:lvl4pPr>
            <a:lvl5pPr lvl="4" algn="ctr" rtl="0">
              <a:spcBef>
                <a:spcPts val="0"/>
              </a:spcBef>
              <a:buClr>
                <a:schemeClr val="dk1"/>
              </a:buClr>
              <a:buSzPct val="100000"/>
              <a:buFont typeface="Lato"/>
              <a:defRPr sz="9600">
                <a:solidFill>
                  <a:schemeClr val="dk1"/>
                </a:solidFill>
                <a:latin typeface="Lato"/>
                <a:ea typeface="Lato"/>
                <a:cs typeface="Lato"/>
                <a:sym typeface="Lato"/>
              </a:defRPr>
            </a:lvl5pPr>
            <a:lvl6pPr lvl="5" algn="ctr" rtl="0">
              <a:spcBef>
                <a:spcPts val="0"/>
              </a:spcBef>
              <a:buClr>
                <a:schemeClr val="dk1"/>
              </a:buClr>
              <a:buSzPct val="100000"/>
              <a:buFont typeface="Lato"/>
              <a:defRPr sz="9600">
                <a:solidFill>
                  <a:schemeClr val="dk1"/>
                </a:solidFill>
                <a:latin typeface="Lato"/>
                <a:ea typeface="Lato"/>
                <a:cs typeface="Lato"/>
                <a:sym typeface="Lato"/>
              </a:defRPr>
            </a:lvl6pPr>
            <a:lvl7pPr lvl="6" algn="ctr" rtl="0">
              <a:spcBef>
                <a:spcPts val="0"/>
              </a:spcBef>
              <a:buClr>
                <a:schemeClr val="dk1"/>
              </a:buClr>
              <a:buSzPct val="100000"/>
              <a:buFont typeface="Lato"/>
              <a:defRPr sz="9600">
                <a:solidFill>
                  <a:schemeClr val="dk1"/>
                </a:solidFill>
                <a:latin typeface="Lato"/>
                <a:ea typeface="Lato"/>
                <a:cs typeface="Lato"/>
                <a:sym typeface="Lato"/>
              </a:defRPr>
            </a:lvl7pPr>
            <a:lvl8pPr lvl="7" algn="ctr" rtl="0">
              <a:spcBef>
                <a:spcPts val="0"/>
              </a:spcBef>
              <a:buClr>
                <a:schemeClr val="dk1"/>
              </a:buClr>
              <a:buSzPct val="100000"/>
              <a:buFont typeface="Lato"/>
              <a:defRPr sz="9600">
                <a:solidFill>
                  <a:schemeClr val="dk1"/>
                </a:solidFill>
                <a:latin typeface="Lato"/>
                <a:ea typeface="Lato"/>
                <a:cs typeface="Lato"/>
                <a:sym typeface="Lato"/>
              </a:defRPr>
            </a:lvl8pPr>
            <a:lvl9pPr lvl="8" algn="ctr" rtl="0">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099" cy="1071599"/>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5" name="Shape 6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599" cy="635399"/>
          </a:xfrm>
          <a:prstGeom prst="rect">
            <a:avLst/>
          </a:prstGeom>
          <a:noFill/>
          <a:ln>
            <a:noFill/>
          </a:ln>
        </p:spPr>
        <p:txBody>
          <a:bodyPr lIns="91425" tIns="91425" rIns="91425" bIns="91425" anchor="t" anchorCtr="0"/>
          <a:lstStyle>
            <a:lvl1pPr lvl="0" rt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599" cy="3002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two-sigma-connect-rental-listing-inquiries"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hyperlink" Target="https://github.com/letslego/Rento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371725" y="630225"/>
            <a:ext cx="6331500" cy="1541999"/>
          </a:xfrm>
          <a:prstGeom prst="rect">
            <a:avLst/>
          </a:prstGeom>
        </p:spPr>
        <p:txBody>
          <a:bodyPr lIns="91425" tIns="91425" rIns="91425" bIns="91425" anchor="t" anchorCtr="0">
            <a:noAutofit/>
          </a:bodyPr>
          <a:lstStyle/>
          <a:p>
            <a:pPr lvl="0">
              <a:spcBef>
                <a:spcPts val="0"/>
              </a:spcBef>
              <a:buNone/>
            </a:pPr>
            <a:r>
              <a:rPr lang="en"/>
              <a:t>2Sigma’s Interest in Rental Listings </a:t>
            </a:r>
          </a:p>
          <a:p>
            <a:pPr lvl="0">
              <a:spcBef>
                <a:spcPts val="0"/>
              </a:spcBef>
              <a:buNone/>
            </a:pPr>
            <a:endParaRPr/>
          </a:p>
          <a:p>
            <a:pPr lvl="0" rtl="0">
              <a:spcBef>
                <a:spcPts val="0"/>
              </a:spcBef>
              <a:buNone/>
            </a:pPr>
            <a:endParaRPr/>
          </a:p>
        </p:txBody>
      </p:sp>
      <p:sp>
        <p:nvSpPr>
          <p:cNvPr id="73" name="Shape 73"/>
          <p:cNvSpPr txBox="1">
            <a:spLocks noGrp="1"/>
          </p:cNvSpPr>
          <p:nvPr>
            <p:ph type="subTitle" idx="1"/>
          </p:nvPr>
        </p:nvSpPr>
        <p:spPr>
          <a:xfrm>
            <a:off x="2390266" y="3238450"/>
            <a:ext cx="6331500" cy="1241699"/>
          </a:xfrm>
          <a:prstGeom prst="rect">
            <a:avLst/>
          </a:prstGeom>
        </p:spPr>
        <p:txBody>
          <a:bodyPr lIns="91425" tIns="91425" rIns="91425" bIns="91425" anchor="b" anchorCtr="0">
            <a:noAutofit/>
          </a:bodyPr>
          <a:lstStyle/>
          <a:p>
            <a:pPr lvl="0" rtl="0">
              <a:spcBef>
                <a:spcPts val="0"/>
              </a:spcBef>
              <a:buNone/>
            </a:pPr>
            <a:r>
              <a:rPr lang="en" sz="2400"/>
              <a:t>The Morning Owls: Stephanie, Amit, Boris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265500" y="385524"/>
            <a:ext cx="4045200" cy="4460100"/>
          </a:xfrm>
          <a:prstGeom prst="rect">
            <a:avLst/>
          </a:prstGeom>
        </p:spPr>
        <p:txBody>
          <a:bodyPr lIns="91425" tIns="91425" rIns="91425" bIns="91425" anchor="ctr" anchorCtr="0">
            <a:noAutofit/>
          </a:bodyPr>
          <a:lstStyle/>
          <a:p>
            <a:pPr lvl="0" algn="l" rtl="0">
              <a:spcBef>
                <a:spcPts val="0"/>
              </a:spcBef>
              <a:buNone/>
            </a:pPr>
            <a:r>
              <a:rPr lang="en">
                <a:solidFill>
                  <a:schemeClr val="accent5"/>
                </a:solidFill>
              </a:rPr>
              <a:t>Model Post-Analysis</a:t>
            </a:r>
          </a:p>
          <a:p>
            <a:pPr lvl="0" algn="l" rtl="0">
              <a:spcBef>
                <a:spcPts val="0"/>
              </a:spcBef>
              <a:buNone/>
            </a:pPr>
            <a:endParaRPr sz="2400" b="0">
              <a:solidFill>
                <a:schemeClr val="dk2"/>
              </a:solidFill>
            </a:endParaRPr>
          </a:p>
          <a:p>
            <a:pPr marL="457200" lvl="0" indent="-381000" algn="l" rtl="0">
              <a:spcBef>
                <a:spcPts val="0"/>
              </a:spcBef>
              <a:buClr>
                <a:schemeClr val="dk2"/>
              </a:buClr>
              <a:buSzPct val="100000"/>
              <a:buChar char="➔"/>
            </a:pPr>
            <a:r>
              <a:rPr lang="en" sz="2400" b="0">
                <a:solidFill>
                  <a:schemeClr val="dk2"/>
                </a:solidFill>
              </a:rPr>
              <a:t>Surprised that initial model performed so well &amp; all features performed much worse</a:t>
            </a:r>
          </a:p>
          <a:p>
            <a:pPr lvl="0" algn="l" rtl="0">
              <a:spcBef>
                <a:spcPts val="0"/>
              </a:spcBef>
              <a:buNone/>
            </a:pPr>
            <a:endParaRPr sz="2400" b="0">
              <a:solidFill>
                <a:schemeClr val="dk2"/>
              </a:solidFill>
            </a:endParaRPr>
          </a:p>
          <a:p>
            <a:pPr marL="457200" lvl="0" indent="-381000" algn="l" rtl="0">
              <a:spcBef>
                <a:spcPts val="0"/>
              </a:spcBef>
              <a:buClr>
                <a:schemeClr val="dk2"/>
              </a:buClr>
              <a:buSzPct val="100000"/>
              <a:buChar char="➔"/>
            </a:pPr>
            <a:r>
              <a:rPr lang="en" sz="2400" b="0">
                <a:solidFill>
                  <a:schemeClr val="dk2"/>
                </a:solidFill>
              </a:rPr>
              <a:t>Unknown factors</a:t>
            </a:r>
          </a:p>
          <a:p>
            <a:pPr marL="914400" lvl="1" indent="-381000" algn="l" rtl="0">
              <a:spcBef>
                <a:spcPts val="0"/>
              </a:spcBef>
              <a:buClr>
                <a:schemeClr val="dk2"/>
              </a:buClr>
              <a:buSzPct val="100000"/>
              <a:buChar char="◆"/>
            </a:pPr>
            <a:r>
              <a:rPr lang="en" sz="2400" b="0">
                <a:solidFill>
                  <a:schemeClr val="dk2"/>
                </a:solidFill>
              </a:rPr>
              <a:t>user demographics</a:t>
            </a:r>
          </a:p>
          <a:p>
            <a:pPr marL="914400" lvl="1" indent="-381000" algn="l" rtl="0">
              <a:spcBef>
                <a:spcPts val="0"/>
              </a:spcBef>
              <a:buClr>
                <a:schemeClr val="dk2"/>
              </a:buClr>
              <a:buSzPct val="100000"/>
              <a:buChar char="◆"/>
            </a:pPr>
            <a:r>
              <a:rPr lang="en" sz="2400" b="0">
                <a:solidFill>
                  <a:schemeClr val="dk2"/>
                </a:solidFill>
              </a:rPr>
              <a:t>photo analysis</a:t>
            </a:r>
          </a:p>
        </p:txBody>
      </p:sp>
      <p:pic>
        <p:nvPicPr>
          <p:cNvPr id="160" name="Shape 160"/>
          <p:cNvPicPr preferRelativeResize="0"/>
          <p:nvPr/>
        </p:nvPicPr>
        <p:blipFill rotWithShape="1">
          <a:blip r:embed="rId3">
            <a:alphaModFix/>
          </a:blip>
          <a:srcRect r="39660"/>
          <a:stretch/>
        </p:blipFill>
        <p:spPr>
          <a:xfrm>
            <a:off x="4488725" y="0"/>
            <a:ext cx="4655272" cy="5143501"/>
          </a:xfrm>
          <a:prstGeom prst="rect">
            <a:avLst/>
          </a:prstGeom>
          <a:noFill/>
          <a:ln>
            <a:noFill/>
          </a:ln>
        </p:spPr>
      </p:pic>
      <p:grpSp>
        <p:nvGrpSpPr>
          <p:cNvPr id="161" name="Shape 161"/>
          <p:cNvGrpSpPr/>
          <p:nvPr/>
        </p:nvGrpSpPr>
        <p:grpSpPr>
          <a:xfrm>
            <a:off x="6781387" y="2464034"/>
            <a:ext cx="2212049" cy="2537075"/>
            <a:chOff x="6803275" y="395362"/>
            <a:chExt cx="2212049" cy="2537075"/>
          </a:xfrm>
        </p:grpSpPr>
        <p:pic>
          <p:nvPicPr>
            <p:cNvPr id="162" name="Shape 162"/>
            <p:cNvPicPr preferRelativeResize="0"/>
            <p:nvPr/>
          </p:nvPicPr>
          <p:blipFill>
            <a:blip r:embed="rId4">
              <a:alphaModFix/>
            </a:blip>
            <a:stretch>
              <a:fillRect/>
            </a:stretch>
          </p:blipFill>
          <p:spPr>
            <a:xfrm>
              <a:off x="6803275" y="427444"/>
              <a:ext cx="2212049" cy="2504993"/>
            </a:xfrm>
            <a:prstGeom prst="rect">
              <a:avLst/>
            </a:prstGeom>
            <a:noFill/>
            <a:ln>
              <a:noFill/>
            </a:ln>
          </p:spPr>
        </p:pic>
        <p:pic>
          <p:nvPicPr>
            <p:cNvPr id="163" name="Shape 163" descr="Piece of duct tape sticking a note to the slide"/>
            <p:cNvPicPr preferRelativeResize="0"/>
            <p:nvPr/>
          </p:nvPicPr>
          <p:blipFill rotWithShape="1">
            <a:blip r:embed="rId5">
              <a:alphaModFix/>
            </a:blip>
            <a:srcRect l="9244" t="5926" r="2118" b="10011"/>
            <a:stretch/>
          </p:blipFill>
          <p:spPr>
            <a:xfrm rot="154826">
              <a:off x="7370662" y="419418"/>
              <a:ext cx="1077272" cy="382686"/>
            </a:xfrm>
            <a:prstGeom prst="rect">
              <a:avLst/>
            </a:prstGeom>
            <a:noFill/>
            <a:ln>
              <a:noFill/>
            </a:ln>
          </p:spPr>
        </p:pic>
        <p:sp>
          <p:nvSpPr>
            <p:cNvPr id="164" name="Shape 164"/>
            <p:cNvSpPr txBox="1"/>
            <p:nvPr/>
          </p:nvSpPr>
          <p:spPr>
            <a:xfrm>
              <a:off x="6944800" y="684230"/>
              <a:ext cx="1929000" cy="2003999"/>
            </a:xfrm>
            <a:prstGeom prst="rect">
              <a:avLst/>
            </a:prstGeom>
            <a:noFill/>
            <a:ln>
              <a:noFill/>
            </a:ln>
          </p:spPr>
          <p:txBody>
            <a:bodyPr lIns="91425" tIns="91425" rIns="91425" bIns="91425" anchor="t" anchorCtr="0">
              <a:noAutofit/>
            </a:bodyPr>
            <a:lstStyle/>
            <a:p>
              <a:pPr lvl="0" rtl="0">
                <a:spcBef>
                  <a:spcPts val="0"/>
                </a:spcBef>
                <a:spcAft>
                  <a:spcPts val="800"/>
                </a:spcAft>
                <a:buClr>
                  <a:schemeClr val="dk2"/>
                </a:buClr>
                <a:buFont typeface="Arial"/>
                <a:buNone/>
              </a:pPr>
              <a:r>
                <a:rPr lang="en" b="1">
                  <a:solidFill>
                    <a:schemeClr val="dk1"/>
                  </a:solidFill>
                  <a:latin typeface="Raleway"/>
                  <a:ea typeface="Raleway"/>
                  <a:cs typeface="Raleway"/>
                  <a:sym typeface="Raleway"/>
                </a:rPr>
                <a:t>TRY NEXT:</a:t>
              </a:r>
            </a:p>
            <a:p>
              <a:pPr marL="457200" lvl="0" indent="-228600" rtl="0">
                <a:spcBef>
                  <a:spcPts val="0"/>
                </a:spcBef>
                <a:buClr>
                  <a:schemeClr val="dk2"/>
                </a:buClr>
                <a:buFont typeface="Raleway"/>
                <a:buChar char="●"/>
              </a:pPr>
              <a:r>
                <a:rPr lang="en">
                  <a:solidFill>
                    <a:schemeClr val="dk2"/>
                  </a:solidFill>
                  <a:latin typeface="Raleway"/>
                  <a:ea typeface="Raleway"/>
                  <a:cs typeface="Raleway"/>
                  <a:sym typeface="Raleway"/>
                </a:rPr>
                <a:t>Deep learning</a:t>
              </a:r>
            </a:p>
            <a:p>
              <a:pPr marL="457200" lvl="0" indent="-228600" rtl="0">
                <a:spcBef>
                  <a:spcPts val="0"/>
                </a:spcBef>
                <a:buClr>
                  <a:schemeClr val="dk2"/>
                </a:buClr>
                <a:buFont typeface="Raleway"/>
                <a:buChar char="●"/>
              </a:pPr>
              <a:r>
                <a:rPr lang="en">
                  <a:solidFill>
                    <a:schemeClr val="dk2"/>
                  </a:solidFill>
                  <a:latin typeface="Raleway"/>
                  <a:ea typeface="Raleway"/>
                  <a:cs typeface="Raleway"/>
                  <a:sym typeface="Raleway"/>
                </a:rPr>
                <a:t>Image classification</a:t>
              </a:r>
            </a:p>
            <a:p>
              <a:pPr marL="457200" lvl="0" indent="-228600" rtl="0">
                <a:spcBef>
                  <a:spcPts val="0"/>
                </a:spcBef>
                <a:buClr>
                  <a:schemeClr val="dk2"/>
                </a:buClr>
                <a:buFont typeface="Raleway"/>
                <a:buChar char="●"/>
              </a:pPr>
              <a:r>
                <a:rPr lang="en">
                  <a:solidFill>
                    <a:schemeClr val="dk2"/>
                  </a:solidFill>
                  <a:latin typeface="Raleway"/>
                  <a:ea typeface="Raleway"/>
                  <a:cs typeface="Raleway"/>
                  <a:sym typeface="Raleway"/>
                </a:rPr>
                <a:t>Sequence prediction</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853950" y="1304850"/>
            <a:ext cx="7436100" cy="1538400"/>
          </a:xfrm>
          <a:prstGeom prst="rect">
            <a:avLst/>
          </a:prstGeom>
        </p:spPr>
        <p:txBody>
          <a:bodyPr lIns="91425" tIns="91425" rIns="91425" bIns="91425" anchor="ctr" anchorCtr="0">
            <a:noAutofit/>
          </a:bodyPr>
          <a:lstStyle/>
          <a:p>
            <a:pPr lvl="0" rtl="0">
              <a:spcBef>
                <a:spcPts val="0"/>
              </a:spcBef>
              <a:buNone/>
            </a:pPr>
            <a:r>
              <a:rPr lang="en"/>
              <a:t>Thank You</a:t>
            </a:r>
          </a:p>
        </p:txBody>
      </p:sp>
      <p:sp>
        <p:nvSpPr>
          <p:cNvPr id="170" name="Shape 170"/>
          <p:cNvSpPr txBox="1">
            <a:spLocks noGrp="1"/>
          </p:cNvSpPr>
          <p:nvPr>
            <p:ph type="body" idx="1"/>
          </p:nvPr>
        </p:nvSpPr>
        <p:spPr>
          <a:xfrm>
            <a:off x="853950" y="2919450"/>
            <a:ext cx="7436100" cy="1071600"/>
          </a:xfrm>
          <a:prstGeom prst="rect">
            <a:avLst/>
          </a:prstGeom>
        </p:spPr>
        <p:txBody>
          <a:bodyPr lIns="91425" tIns="91425" rIns="91425" bIns="91425" anchor="t" anchorCtr="0">
            <a:noAutofit/>
          </a:bodyPr>
          <a:lstStyle/>
          <a:p>
            <a:pPr lvl="0" rtl="0">
              <a:spcBef>
                <a:spcPts val="0"/>
              </a:spcBef>
              <a:buNone/>
            </a:pPr>
            <a:r>
              <a:rPr lang="en"/>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535775" y="712150"/>
            <a:ext cx="5197199" cy="768000"/>
          </a:xfrm>
          <a:prstGeom prst="rect">
            <a:avLst/>
          </a:prstGeom>
        </p:spPr>
        <p:txBody>
          <a:bodyPr lIns="91425" tIns="91425" rIns="91425" bIns="91425" anchor="t" anchorCtr="0">
            <a:noAutofit/>
          </a:bodyPr>
          <a:lstStyle/>
          <a:p>
            <a:pPr lvl="0" rtl="0">
              <a:spcBef>
                <a:spcPts val="0"/>
              </a:spcBef>
              <a:spcAft>
                <a:spcPts val="1600"/>
              </a:spcAft>
              <a:buNone/>
            </a:pPr>
            <a:r>
              <a:rPr lang="en" sz="3600">
                <a:solidFill>
                  <a:schemeClr val="dk1"/>
                </a:solidFill>
              </a:rPr>
              <a:t>Business Summary</a:t>
            </a:r>
          </a:p>
        </p:txBody>
      </p:sp>
      <p:sp>
        <p:nvSpPr>
          <p:cNvPr id="79" name="Shape 79"/>
          <p:cNvSpPr txBox="1">
            <a:spLocks noGrp="1"/>
          </p:cNvSpPr>
          <p:nvPr>
            <p:ph type="title" idx="4294967295"/>
          </p:nvPr>
        </p:nvSpPr>
        <p:spPr>
          <a:xfrm>
            <a:off x="535775" y="1480150"/>
            <a:ext cx="8487600" cy="3067500"/>
          </a:xfrm>
          <a:prstGeom prst="rect">
            <a:avLst/>
          </a:prstGeom>
        </p:spPr>
        <p:txBody>
          <a:bodyPr lIns="91425" tIns="91425" rIns="91425" bIns="91425" anchor="t" anchorCtr="0">
            <a:noAutofit/>
          </a:bodyPr>
          <a:lstStyle/>
          <a:p>
            <a:pPr lvl="0" rtl="0">
              <a:lnSpc>
                <a:spcPct val="115000"/>
              </a:lnSpc>
              <a:spcBef>
                <a:spcPts val="0"/>
              </a:spcBef>
              <a:spcAft>
                <a:spcPts val="1000"/>
              </a:spcAft>
              <a:buClr>
                <a:schemeClr val="dk2"/>
              </a:buClr>
              <a:buSzPct val="78571"/>
              <a:buFont typeface="Arial"/>
              <a:buNone/>
            </a:pPr>
            <a:r>
              <a:rPr lang="en" sz="1400" dirty="0">
                <a:latin typeface="Arial"/>
                <a:ea typeface="Arial"/>
                <a:cs typeface="Arial"/>
                <a:sym typeface="Arial"/>
              </a:rPr>
              <a:t>Kaggle: </a:t>
            </a:r>
            <a:r>
              <a:rPr lang="en" sz="1400" b="0" u="sng" dirty="0">
                <a:solidFill>
                  <a:srgbClr val="1155CC"/>
                </a:solidFill>
                <a:latin typeface="Arial"/>
                <a:ea typeface="Arial"/>
                <a:cs typeface="Arial"/>
                <a:sym typeface="Arial"/>
                <a:hlinkClick r:id="rId3"/>
              </a:rPr>
              <a:t>https://www.kaggle.com/c/two-sigma-connect-rental-listing-inquiries</a:t>
            </a:r>
            <a:r>
              <a:rPr lang="en" sz="1400" b="0" dirty="0">
                <a:solidFill>
                  <a:srgbClr val="263238"/>
                </a:solidFill>
                <a:latin typeface="Arial"/>
                <a:ea typeface="Arial"/>
                <a:cs typeface="Arial"/>
                <a:sym typeface="Arial"/>
              </a:rPr>
              <a:t/>
            </a:r>
            <a:br>
              <a:rPr lang="en" sz="1400" b="0" dirty="0">
                <a:solidFill>
                  <a:srgbClr val="263238"/>
                </a:solidFill>
                <a:latin typeface="Arial"/>
                <a:ea typeface="Arial"/>
                <a:cs typeface="Arial"/>
                <a:sym typeface="Arial"/>
              </a:rPr>
            </a:br>
            <a:r>
              <a:rPr lang="en" sz="1400" b="0" dirty="0">
                <a:solidFill>
                  <a:srgbClr val="263238"/>
                </a:solidFill>
                <a:latin typeface="Arial"/>
                <a:ea typeface="Arial"/>
                <a:cs typeface="Arial"/>
                <a:sym typeface="Arial"/>
              </a:rPr>
              <a:t>Use rental listing features to predict interest in rental inquiries.</a:t>
            </a:r>
          </a:p>
          <a:p>
            <a:pPr lvl="0" rtl="0">
              <a:lnSpc>
                <a:spcPct val="115000"/>
              </a:lnSpc>
              <a:spcBef>
                <a:spcPts val="0"/>
              </a:spcBef>
              <a:spcAft>
                <a:spcPts val="1000"/>
              </a:spcAft>
              <a:buNone/>
            </a:pPr>
            <a:r>
              <a:rPr lang="en" sz="1400" dirty="0">
                <a:latin typeface="Arial"/>
                <a:ea typeface="Arial"/>
                <a:cs typeface="Arial"/>
                <a:sym typeface="Arial"/>
              </a:rPr>
              <a:t>Notebook: </a:t>
            </a:r>
            <a:r>
              <a:rPr lang="en" sz="1400" b="0" u="sng" dirty="0">
                <a:solidFill>
                  <a:srgbClr val="1155CC"/>
                </a:solidFill>
                <a:latin typeface="Arial"/>
                <a:ea typeface="Arial"/>
                <a:cs typeface="Arial"/>
                <a:sym typeface="Arial"/>
                <a:hlinkClick r:id="rId4"/>
              </a:rPr>
              <a:t>https://github.com/letslego/Rentop/</a:t>
            </a:r>
          </a:p>
          <a:p>
            <a:pPr lvl="0" rtl="0">
              <a:lnSpc>
                <a:spcPct val="115000"/>
              </a:lnSpc>
              <a:spcBef>
                <a:spcPts val="0"/>
              </a:spcBef>
              <a:spcAft>
                <a:spcPts val="1000"/>
              </a:spcAft>
              <a:buClr>
                <a:schemeClr val="dk2"/>
              </a:buClr>
              <a:buSzPct val="78571"/>
              <a:buFont typeface="Arial"/>
              <a:buNone/>
            </a:pPr>
            <a:r>
              <a:rPr lang="en" sz="1400" dirty="0">
                <a:latin typeface="Arial"/>
                <a:ea typeface="Arial"/>
                <a:cs typeface="Arial"/>
                <a:sym typeface="Arial"/>
              </a:rPr>
              <a:t>Problem:</a:t>
            </a:r>
            <a:r>
              <a:rPr lang="en" sz="1400" dirty="0">
                <a:solidFill>
                  <a:srgbClr val="263238"/>
                </a:solidFill>
                <a:latin typeface="Arial"/>
                <a:ea typeface="Arial"/>
                <a:cs typeface="Arial"/>
                <a:sym typeface="Arial"/>
              </a:rPr>
              <a:t> </a:t>
            </a:r>
            <a:r>
              <a:rPr lang="en" sz="1400" b="0" dirty="0">
                <a:solidFill>
                  <a:srgbClr val="263238"/>
                </a:solidFill>
                <a:latin typeface="Arial"/>
                <a:ea typeface="Arial"/>
                <a:cs typeface="Arial"/>
                <a:sym typeface="Arial"/>
              </a:rPr>
              <a:t>First, it is to provide feedback to owners and agents on how to optimize listings to generate interest. Secondly, it helps RentHop identify potential issues with listings and fraud. Both of these should help customers better identify relevant listings.</a:t>
            </a:r>
          </a:p>
          <a:p>
            <a:pPr lvl="0" rtl="0">
              <a:lnSpc>
                <a:spcPct val="115000"/>
              </a:lnSpc>
              <a:spcBef>
                <a:spcPts val="0"/>
              </a:spcBef>
              <a:spcAft>
                <a:spcPts val="1000"/>
              </a:spcAft>
              <a:buClr>
                <a:schemeClr val="dk2"/>
              </a:buClr>
              <a:buSzPct val="78571"/>
              <a:buFont typeface="Arial"/>
              <a:buNone/>
            </a:pPr>
            <a:r>
              <a:rPr lang="en" sz="1400" dirty="0">
                <a:latin typeface="Arial"/>
                <a:ea typeface="Arial"/>
                <a:cs typeface="Arial"/>
                <a:sym typeface="Arial"/>
              </a:rPr>
              <a:t>Metrics:</a:t>
            </a:r>
            <a:r>
              <a:rPr lang="en" sz="1400" dirty="0">
                <a:solidFill>
                  <a:srgbClr val="263238"/>
                </a:solidFill>
                <a:latin typeface="Arial"/>
                <a:ea typeface="Arial"/>
                <a:cs typeface="Arial"/>
                <a:sym typeface="Arial"/>
              </a:rPr>
              <a:t> </a:t>
            </a:r>
            <a:r>
              <a:rPr lang="en" sz="1400" b="0" dirty="0">
                <a:solidFill>
                  <a:srgbClr val="263238"/>
                </a:solidFill>
                <a:latin typeface="Arial"/>
                <a:ea typeface="Arial"/>
                <a:cs typeface="Arial"/>
                <a:sym typeface="Arial"/>
              </a:rPr>
              <a:t>The relevant metric is accurate prediction of high, medium, and low interest. </a:t>
            </a:r>
          </a:p>
          <a:p>
            <a:pPr lvl="0" rtl="0">
              <a:lnSpc>
                <a:spcPct val="115000"/>
              </a:lnSpc>
              <a:spcBef>
                <a:spcPts val="0"/>
              </a:spcBef>
              <a:spcAft>
                <a:spcPts val="1000"/>
              </a:spcAft>
              <a:buClr>
                <a:schemeClr val="dk2"/>
              </a:buClr>
              <a:buSzPct val="78571"/>
              <a:buFont typeface="Arial"/>
              <a:buNone/>
            </a:pPr>
            <a:r>
              <a:rPr lang="en" sz="1400" b="0" dirty="0">
                <a:solidFill>
                  <a:srgbClr val="263238"/>
                </a:solidFill>
                <a:latin typeface="Arial"/>
                <a:ea typeface="Arial"/>
                <a:cs typeface="Arial"/>
                <a:sym typeface="Arial"/>
              </a:rPr>
              <a:t>We would like to increase accuracy to 80% correct identification of high, medium, or low interest.</a:t>
            </a:r>
          </a:p>
          <a:p>
            <a:pPr lvl="0" rtl="0">
              <a:lnSpc>
                <a:spcPct val="115000"/>
              </a:lnSpc>
              <a:spcBef>
                <a:spcPts val="0"/>
              </a:spcBef>
              <a:spcAft>
                <a:spcPts val="1000"/>
              </a:spcAft>
              <a:buClr>
                <a:schemeClr val="dk2"/>
              </a:buClr>
              <a:buSzPct val="78571"/>
              <a:buFont typeface="Arial"/>
              <a:buNone/>
            </a:pPr>
            <a:r>
              <a:rPr lang="en" sz="1400" dirty="0">
                <a:latin typeface="Arial"/>
                <a:ea typeface="Arial"/>
                <a:cs typeface="Arial"/>
                <a:sym typeface="Arial"/>
              </a:rPr>
              <a:t>Delivery:</a:t>
            </a:r>
            <a:r>
              <a:rPr lang="en" sz="1400" dirty="0">
                <a:solidFill>
                  <a:srgbClr val="263238"/>
                </a:solidFill>
                <a:latin typeface="Arial"/>
                <a:ea typeface="Arial"/>
                <a:cs typeface="Arial"/>
                <a:sym typeface="Arial"/>
              </a:rPr>
              <a:t> </a:t>
            </a:r>
            <a:r>
              <a:rPr lang="en" sz="1400" b="0" dirty="0">
                <a:solidFill>
                  <a:srgbClr val="263238"/>
                </a:solidFill>
                <a:latin typeface="Arial"/>
                <a:ea typeface="Arial"/>
                <a:cs typeface="Arial"/>
                <a:sym typeface="Arial"/>
              </a:rPr>
              <a:t>We will deliver a model that predicts the probability of high, medium, and low interest for a given listing.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l="3119"/>
          <a:stretch/>
        </p:blipFill>
        <p:spPr>
          <a:xfrm>
            <a:off x="690400" y="162725"/>
            <a:ext cx="8187225" cy="4818049"/>
          </a:xfrm>
          <a:prstGeom prst="rect">
            <a:avLst/>
          </a:prstGeom>
          <a:noFill/>
          <a:ln>
            <a:noFill/>
          </a:ln>
        </p:spPr>
      </p:pic>
      <p:pic>
        <p:nvPicPr>
          <p:cNvPr id="85" name="Shape 85" descr="Piece of duct tape sticking a note to the slide"/>
          <p:cNvPicPr preferRelativeResize="0"/>
          <p:nvPr/>
        </p:nvPicPr>
        <p:blipFill rotWithShape="1">
          <a:blip r:embed="rId4">
            <a:alphaModFix/>
          </a:blip>
          <a:srcRect l="9244" t="5926" r="2118" b="10011"/>
          <a:stretch/>
        </p:blipFill>
        <p:spPr>
          <a:xfrm rot="154828">
            <a:off x="3535999" y="147300"/>
            <a:ext cx="2071999" cy="736050"/>
          </a:xfrm>
          <a:prstGeom prst="rect">
            <a:avLst/>
          </a:prstGeom>
          <a:noFill/>
          <a:ln>
            <a:noFill/>
          </a:ln>
        </p:spPr>
      </p:pic>
      <p:sp>
        <p:nvSpPr>
          <p:cNvPr id="86" name="Shape 86"/>
          <p:cNvSpPr txBox="1"/>
          <p:nvPr/>
        </p:nvSpPr>
        <p:spPr>
          <a:xfrm>
            <a:off x="956849" y="687400"/>
            <a:ext cx="7303200" cy="762600"/>
          </a:xfrm>
          <a:prstGeom prst="rect">
            <a:avLst/>
          </a:prstGeom>
          <a:noFill/>
          <a:ln>
            <a:noFill/>
          </a:ln>
        </p:spPr>
        <p:txBody>
          <a:bodyPr lIns="91425" tIns="91425" rIns="91425" bIns="91425" anchor="b" anchorCtr="0">
            <a:noAutofit/>
          </a:bodyPr>
          <a:lstStyle/>
          <a:p>
            <a:pPr lvl="0" rtl="0">
              <a:spcBef>
                <a:spcPts val="0"/>
              </a:spcBef>
              <a:buNone/>
            </a:pPr>
            <a:r>
              <a:rPr lang="en" sz="3000" b="1">
                <a:solidFill>
                  <a:schemeClr val="lt2"/>
                </a:solidFill>
                <a:latin typeface="Raleway"/>
                <a:ea typeface="Raleway"/>
                <a:cs typeface="Raleway"/>
                <a:sym typeface="Raleway"/>
              </a:rPr>
              <a:t>Data Understanding</a:t>
            </a:r>
          </a:p>
        </p:txBody>
      </p:sp>
      <p:sp>
        <p:nvSpPr>
          <p:cNvPr id="87" name="Shape 87"/>
          <p:cNvSpPr txBox="1">
            <a:spLocks noGrp="1"/>
          </p:cNvSpPr>
          <p:nvPr>
            <p:ph type="body" idx="4294967295"/>
          </p:nvPr>
        </p:nvSpPr>
        <p:spPr>
          <a:xfrm>
            <a:off x="1041625" y="1377475"/>
            <a:ext cx="7424100" cy="762600"/>
          </a:xfrm>
          <a:prstGeom prst="rect">
            <a:avLst/>
          </a:prstGeom>
        </p:spPr>
        <p:txBody>
          <a:bodyPr lIns="91425" tIns="91425" rIns="91425" bIns="91425" anchor="t" anchorCtr="0">
            <a:noAutofit/>
          </a:bodyPr>
          <a:lstStyle/>
          <a:p>
            <a:pPr lvl="0" rtl="0">
              <a:spcBef>
                <a:spcPts val="0"/>
              </a:spcBef>
              <a:spcAft>
                <a:spcPts val="1000"/>
              </a:spcAft>
              <a:buNone/>
            </a:pPr>
            <a:r>
              <a:rPr lang="en" sz="1400" b="1">
                <a:solidFill>
                  <a:schemeClr val="dk1"/>
                </a:solidFill>
                <a:latin typeface="Raleway"/>
                <a:ea typeface="Raleway"/>
                <a:cs typeface="Raleway"/>
                <a:sym typeface="Raleway"/>
              </a:rPr>
              <a:t>Sources:</a:t>
            </a:r>
            <a:r>
              <a:rPr lang="en" sz="1400">
                <a:latin typeface="Raleway"/>
                <a:ea typeface="Raleway"/>
                <a:cs typeface="Raleway"/>
                <a:sym typeface="Raleway"/>
              </a:rPr>
              <a:t> </a:t>
            </a:r>
            <a:r>
              <a:rPr lang="en" sz="1200" b="1">
                <a:latin typeface="Raleway"/>
                <a:ea typeface="Raleway"/>
                <a:cs typeface="Raleway"/>
                <a:sym typeface="Raleway"/>
              </a:rPr>
              <a:t>train.json</a:t>
            </a:r>
            <a:r>
              <a:rPr lang="en" sz="1200">
                <a:latin typeface="Raleway"/>
                <a:ea typeface="Raleway"/>
                <a:cs typeface="Raleway"/>
                <a:sym typeface="Raleway"/>
              </a:rPr>
              <a:t>  49352 records in  15 cols, </a:t>
            </a:r>
            <a:r>
              <a:rPr lang="en" sz="1200" b="1">
                <a:latin typeface="Raleway"/>
                <a:ea typeface="Raleway"/>
                <a:cs typeface="Raleway"/>
                <a:sym typeface="Raleway"/>
              </a:rPr>
              <a:t>test.json:</a:t>
            </a:r>
            <a:r>
              <a:rPr lang="en" sz="1200">
                <a:latin typeface="Raleway"/>
                <a:ea typeface="Raleway"/>
                <a:cs typeface="Raleway"/>
                <a:sym typeface="Raleway"/>
              </a:rPr>
              <a:t> 74659 records in 14 cols</a:t>
            </a:r>
            <a:br>
              <a:rPr lang="en" sz="1200">
                <a:latin typeface="Raleway"/>
                <a:ea typeface="Raleway"/>
                <a:cs typeface="Raleway"/>
                <a:sym typeface="Raleway"/>
              </a:rPr>
            </a:br>
            <a:r>
              <a:rPr lang="en" sz="1400" b="1">
                <a:solidFill>
                  <a:schemeClr val="dk1"/>
                </a:solidFill>
                <a:latin typeface="Raleway"/>
                <a:ea typeface="Raleway"/>
                <a:cs typeface="Raleway"/>
                <a:sym typeface="Raleway"/>
              </a:rPr>
              <a:t>Predicting:</a:t>
            </a:r>
            <a:r>
              <a:rPr lang="en" sz="1400">
                <a:latin typeface="Raleway"/>
                <a:ea typeface="Raleway"/>
                <a:cs typeface="Raleway"/>
                <a:sym typeface="Raleway"/>
              </a:rPr>
              <a:t> </a:t>
            </a:r>
            <a:r>
              <a:rPr lang="en" sz="1200" b="1">
                <a:latin typeface="Raleway"/>
                <a:ea typeface="Raleway"/>
                <a:cs typeface="Raleway"/>
                <a:sym typeface="Raleway"/>
              </a:rPr>
              <a:t>interest level </a:t>
            </a:r>
            <a:r>
              <a:rPr lang="en" sz="1200">
                <a:latin typeface="Raleway"/>
                <a:ea typeface="Raleway"/>
                <a:cs typeface="Raleway"/>
                <a:sym typeface="Raleway"/>
              </a:rPr>
              <a:t>for test.json based on the other features</a:t>
            </a:r>
          </a:p>
          <a:p>
            <a:pPr lvl="0" rtl="0">
              <a:spcBef>
                <a:spcPts val="0"/>
              </a:spcBef>
              <a:spcAft>
                <a:spcPts val="1000"/>
              </a:spcAft>
              <a:buNone/>
            </a:pPr>
            <a:endParaRPr sz="1200">
              <a:latin typeface="Raleway"/>
              <a:ea typeface="Raleway"/>
              <a:cs typeface="Raleway"/>
              <a:sym typeface="Raleway"/>
            </a:endParaRPr>
          </a:p>
        </p:txBody>
      </p:sp>
      <p:graphicFrame>
        <p:nvGraphicFramePr>
          <p:cNvPr id="88" name="Shape 88"/>
          <p:cNvGraphicFramePr/>
          <p:nvPr/>
        </p:nvGraphicFramePr>
        <p:xfrm>
          <a:off x="1041625" y="2062950"/>
          <a:ext cx="2965975" cy="1752600"/>
        </p:xfrm>
        <a:graphic>
          <a:graphicData uri="http://schemas.openxmlformats.org/drawingml/2006/table">
            <a:tbl>
              <a:tblPr>
                <a:noFill/>
                <a:tableStyleId>{6E5CB2F9-0BDF-4C74-A341-C564792966F2}</a:tableStyleId>
              </a:tblPr>
              <a:tblGrid>
                <a:gridCol w="654675"/>
                <a:gridCol w="1079475"/>
                <a:gridCol w="1231825"/>
              </a:tblGrid>
              <a:tr h="250125">
                <a:tc>
                  <a:txBody>
                    <a:bodyPr/>
                    <a:lstStyle/>
                    <a:p>
                      <a:pPr lvl="0" rtl="0">
                        <a:spcBef>
                          <a:spcPts val="0"/>
                        </a:spcBef>
                        <a:buNone/>
                      </a:pPr>
                      <a:r>
                        <a:rPr lang="en" sz="1000">
                          <a:solidFill>
                            <a:srgbClr val="263238"/>
                          </a:solidFill>
                        </a:rPr>
                        <a:t>Feature Type</a:t>
                      </a:r>
                    </a:p>
                  </a:txBody>
                  <a:tcPr marL="63500" marR="63500" marT="63500" marB="63500">
                    <a:solidFill>
                      <a:srgbClr val="F3F3F3"/>
                    </a:solidFill>
                  </a:tcPr>
                </a:tc>
                <a:tc>
                  <a:txBody>
                    <a:bodyPr/>
                    <a:lstStyle/>
                    <a:p>
                      <a:pPr lvl="0" rtl="0">
                        <a:spcBef>
                          <a:spcPts val="0"/>
                        </a:spcBef>
                        <a:buNone/>
                      </a:pPr>
                      <a:r>
                        <a:rPr lang="en" sz="1000">
                          <a:solidFill>
                            <a:srgbClr val="263238"/>
                          </a:solidFill>
                        </a:rPr>
                        <a:t>Columns</a:t>
                      </a:r>
                    </a:p>
                  </a:txBody>
                  <a:tcPr marL="63500" marR="63500" marT="63500" marB="63500">
                    <a:solidFill>
                      <a:srgbClr val="F3F3F3"/>
                    </a:solidFill>
                  </a:tcPr>
                </a:tc>
                <a:tc>
                  <a:txBody>
                    <a:bodyPr/>
                    <a:lstStyle/>
                    <a:p>
                      <a:pPr lvl="0" rtl="0">
                        <a:spcBef>
                          <a:spcPts val="0"/>
                        </a:spcBef>
                        <a:buNone/>
                      </a:pPr>
                      <a:r>
                        <a:rPr lang="en" sz="1000">
                          <a:solidFill>
                            <a:srgbClr val="263238"/>
                          </a:solidFill>
                        </a:rPr>
                        <a:t>Type</a:t>
                      </a:r>
                    </a:p>
                  </a:txBody>
                  <a:tcPr marL="63500" marR="63500" marT="63500" marB="63500">
                    <a:solidFill>
                      <a:srgbClr val="F3F3F3"/>
                    </a:solidFill>
                  </a:tcPr>
                </a:tc>
              </a:tr>
              <a:tr h="0">
                <a:tc>
                  <a:txBody>
                    <a:bodyPr/>
                    <a:lstStyle/>
                    <a:p>
                      <a:pPr lvl="0" rtl="0">
                        <a:spcBef>
                          <a:spcPts val="0"/>
                        </a:spcBef>
                        <a:buNone/>
                      </a:pPr>
                      <a:r>
                        <a:rPr lang="en" sz="1000">
                          <a:solidFill>
                            <a:srgbClr val="263238"/>
                          </a:solidFill>
                        </a:rPr>
                        <a:t>IDs</a:t>
                      </a:r>
                    </a:p>
                  </a:txBody>
                  <a:tcPr marL="63500" marR="63500" marT="63500" marB="63500"/>
                </a:tc>
                <a:tc>
                  <a:txBody>
                    <a:bodyPr/>
                    <a:lstStyle/>
                    <a:p>
                      <a:pPr lvl="0" rtl="0">
                        <a:spcBef>
                          <a:spcPts val="0"/>
                        </a:spcBef>
                        <a:buNone/>
                      </a:pPr>
                      <a:r>
                        <a:rPr lang="en" sz="1000">
                          <a:solidFill>
                            <a:srgbClr val="263238"/>
                          </a:solidFill>
                        </a:rPr>
                        <a:t>building_id</a:t>
                      </a:r>
                      <a:br>
                        <a:rPr lang="en" sz="1000">
                          <a:solidFill>
                            <a:srgbClr val="263238"/>
                          </a:solidFill>
                        </a:rPr>
                      </a:br>
                      <a:r>
                        <a:rPr lang="en" sz="1000">
                          <a:solidFill>
                            <a:srgbClr val="263238"/>
                          </a:solidFill>
                        </a:rPr>
                        <a:t>listing_id</a:t>
                      </a:r>
                      <a:br>
                        <a:rPr lang="en" sz="1000">
                          <a:solidFill>
                            <a:srgbClr val="263238"/>
                          </a:solidFill>
                        </a:rPr>
                      </a:br>
                      <a:r>
                        <a:rPr lang="en" sz="1000">
                          <a:solidFill>
                            <a:srgbClr val="263238"/>
                          </a:solidFill>
                        </a:rPr>
                        <a:t>manager_id</a:t>
                      </a:r>
                    </a:p>
                  </a:txBody>
                  <a:tcPr marL="63500" marR="63500" marT="63500" marB="63500"/>
                </a:tc>
                <a:tc>
                  <a:txBody>
                    <a:bodyPr/>
                    <a:lstStyle/>
                    <a:p>
                      <a:pPr lvl="0" rtl="0">
                        <a:spcBef>
                          <a:spcPts val="0"/>
                        </a:spcBef>
                        <a:buNone/>
                      </a:pPr>
                      <a:r>
                        <a:rPr lang="en" sz="1000">
                          <a:solidFill>
                            <a:srgbClr val="263238"/>
                          </a:solidFill>
                        </a:rPr>
                        <a:t>Long string</a:t>
                      </a:r>
                      <a:br>
                        <a:rPr lang="en" sz="1000">
                          <a:solidFill>
                            <a:srgbClr val="263238"/>
                          </a:solidFill>
                        </a:rPr>
                      </a:br>
                      <a:r>
                        <a:rPr lang="en" sz="1000">
                          <a:solidFill>
                            <a:srgbClr val="263238"/>
                          </a:solidFill>
                        </a:rPr>
                        <a:t>7 digit #</a:t>
                      </a:r>
                    </a:p>
                    <a:p>
                      <a:pPr lvl="0" rtl="0">
                        <a:spcBef>
                          <a:spcPts val="0"/>
                        </a:spcBef>
                        <a:buNone/>
                      </a:pPr>
                      <a:r>
                        <a:rPr lang="en" sz="1000">
                          <a:solidFill>
                            <a:srgbClr val="263238"/>
                          </a:solidFill>
                        </a:rPr>
                        <a:t>Long string</a:t>
                      </a:r>
                    </a:p>
                  </a:txBody>
                  <a:tcPr marL="63500" marR="63500" marT="63500" marB="63500"/>
                </a:tc>
              </a:tr>
              <a:tr h="0">
                <a:tc>
                  <a:txBody>
                    <a:bodyPr/>
                    <a:lstStyle/>
                    <a:p>
                      <a:pPr lvl="0" rtl="0">
                        <a:spcBef>
                          <a:spcPts val="0"/>
                        </a:spcBef>
                        <a:buNone/>
                      </a:pPr>
                      <a:r>
                        <a:rPr lang="en" sz="1000">
                          <a:solidFill>
                            <a:srgbClr val="263238"/>
                          </a:solidFill>
                        </a:rPr>
                        <a:t>Location</a:t>
                      </a:r>
                    </a:p>
                  </a:txBody>
                  <a:tcPr marL="63500" marR="63500" marT="63500" marB="63500"/>
                </a:tc>
                <a:tc>
                  <a:txBody>
                    <a:bodyPr/>
                    <a:lstStyle/>
                    <a:p>
                      <a:pPr lvl="0" rtl="0">
                        <a:spcBef>
                          <a:spcPts val="0"/>
                        </a:spcBef>
                        <a:buNone/>
                      </a:pPr>
                      <a:r>
                        <a:rPr lang="en" sz="1000">
                          <a:solidFill>
                            <a:srgbClr val="263238"/>
                          </a:solidFill>
                        </a:rPr>
                        <a:t>street_address</a:t>
                      </a:r>
                      <a:br>
                        <a:rPr lang="en" sz="1000">
                          <a:solidFill>
                            <a:srgbClr val="263238"/>
                          </a:solidFill>
                        </a:rPr>
                      </a:br>
                      <a:r>
                        <a:rPr lang="en" sz="1000">
                          <a:solidFill>
                            <a:srgbClr val="263238"/>
                          </a:solidFill>
                        </a:rPr>
                        <a:t>display_address</a:t>
                      </a:r>
                      <a:br>
                        <a:rPr lang="en" sz="1000">
                          <a:solidFill>
                            <a:srgbClr val="263238"/>
                          </a:solidFill>
                        </a:rPr>
                      </a:br>
                      <a:r>
                        <a:rPr lang="en" sz="1000">
                          <a:solidFill>
                            <a:srgbClr val="263238"/>
                          </a:solidFill>
                        </a:rPr>
                        <a:t>latitude</a:t>
                      </a:r>
                      <a:br>
                        <a:rPr lang="en" sz="1000">
                          <a:solidFill>
                            <a:srgbClr val="263238"/>
                          </a:solidFill>
                        </a:rPr>
                      </a:br>
                      <a:r>
                        <a:rPr lang="en" sz="1000">
                          <a:solidFill>
                            <a:srgbClr val="263238"/>
                          </a:solidFill>
                        </a:rPr>
                        <a:t>longitude</a:t>
                      </a:r>
                    </a:p>
                  </a:txBody>
                  <a:tcPr marL="63500" marR="63500" marT="63500" marB="63500"/>
                </a:tc>
                <a:tc>
                  <a:txBody>
                    <a:bodyPr/>
                    <a:lstStyle/>
                    <a:p>
                      <a:pPr lvl="0" rtl="0">
                        <a:spcBef>
                          <a:spcPts val="0"/>
                        </a:spcBef>
                        <a:buNone/>
                      </a:pPr>
                      <a:r>
                        <a:rPr lang="en" sz="1000">
                          <a:solidFill>
                            <a:srgbClr val="263238"/>
                          </a:solidFill>
                        </a:rPr>
                        <a:t>Text</a:t>
                      </a:r>
                      <a:br>
                        <a:rPr lang="en" sz="1000">
                          <a:solidFill>
                            <a:srgbClr val="263238"/>
                          </a:solidFill>
                        </a:rPr>
                      </a:br>
                      <a:r>
                        <a:rPr lang="en" sz="1000">
                          <a:solidFill>
                            <a:srgbClr val="263238"/>
                          </a:solidFill>
                        </a:rPr>
                        <a:t>Like street w/ mods</a:t>
                      </a:r>
                    </a:p>
                    <a:p>
                      <a:pPr lvl="0" rtl="0">
                        <a:spcBef>
                          <a:spcPts val="0"/>
                        </a:spcBef>
                        <a:buNone/>
                      </a:pPr>
                      <a:r>
                        <a:rPr lang="en" sz="1000">
                          <a:solidFill>
                            <a:srgbClr val="263238"/>
                          </a:solidFill>
                        </a:rPr>
                        <a:t>Float</a:t>
                      </a:r>
                    </a:p>
                    <a:p>
                      <a:pPr lvl="0" rtl="0">
                        <a:spcBef>
                          <a:spcPts val="0"/>
                        </a:spcBef>
                        <a:buNone/>
                      </a:pPr>
                      <a:r>
                        <a:rPr lang="en" sz="1000">
                          <a:solidFill>
                            <a:srgbClr val="263238"/>
                          </a:solidFill>
                        </a:rPr>
                        <a:t>Float</a:t>
                      </a:r>
                    </a:p>
                  </a:txBody>
                  <a:tcPr marL="63500" marR="63500" marT="63500" marB="63500"/>
                </a:tc>
              </a:tr>
            </a:tbl>
          </a:graphicData>
        </a:graphic>
      </p:graphicFrame>
      <p:graphicFrame>
        <p:nvGraphicFramePr>
          <p:cNvPr id="89" name="Shape 89"/>
          <p:cNvGraphicFramePr/>
          <p:nvPr/>
        </p:nvGraphicFramePr>
        <p:xfrm>
          <a:off x="4327300" y="2215350"/>
          <a:ext cx="4122450" cy="2500525"/>
        </p:xfrm>
        <a:graphic>
          <a:graphicData uri="http://schemas.openxmlformats.org/drawingml/2006/table">
            <a:tbl>
              <a:tblPr>
                <a:noFill/>
                <a:tableStyleId>{6E5CB2F9-0BDF-4C74-A341-C564792966F2}</a:tableStyleId>
              </a:tblPr>
              <a:tblGrid>
                <a:gridCol w="958350"/>
                <a:gridCol w="1183350"/>
                <a:gridCol w="1980750"/>
              </a:tblGrid>
              <a:tr h="0">
                <a:tc>
                  <a:txBody>
                    <a:bodyPr/>
                    <a:lstStyle/>
                    <a:p>
                      <a:pPr lvl="0" rtl="0">
                        <a:spcBef>
                          <a:spcPts val="0"/>
                        </a:spcBef>
                        <a:buNone/>
                      </a:pPr>
                      <a:r>
                        <a:rPr lang="en" sz="1000">
                          <a:solidFill>
                            <a:srgbClr val="263238"/>
                          </a:solidFill>
                        </a:rPr>
                        <a:t>bathrooms</a:t>
                      </a:r>
                    </a:p>
                  </a:txBody>
                  <a:tcPr marL="63500" marR="63500" marT="63500" marB="63500"/>
                </a:tc>
                <a:tc>
                  <a:txBody>
                    <a:bodyPr/>
                    <a:lstStyle/>
                    <a:p>
                      <a:pPr lvl="0" rtl="0">
                        <a:spcBef>
                          <a:spcPts val="0"/>
                        </a:spcBef>
                        <a:buNone/>
                      </a:pPr>
                      <a:r>
                        <a:rPr lang="en" sz="1000">
                          <a:solidFill>
                            <a:srgbClr val="263238"/>
                          </a:solidFill>
                        </a:rPr>
                        <a:t>Int</a:t>
                      </a:r>
                    </a:p>
                  </a:txBody>
                  <a:tcPr marL="63500" marR="63500" marT="63500" marB="63500"/>
                </a:tc>
                <a:tc>
                  <a:txBody>
                    <a:bodyPr/>
                    <a:lstStyle/>
                    <a:p>
                      <a:pPr lvl="0" rtl="0">
                        <a:spcBef>
                          <a:spcPts val="0"/>
                        </a:spcBef>
                        <a:buNone/>
                      </a:pPr>
                      <a:r>
                        <a:rPr lang="en" sz="1000">
                          <a:solidFill>
                            <a:srgbClr val="263238"/>
                          </a:solidFill>
                        </a:rPr>
                        <a:t>(mean 1.2, sd 0.5)</a:t>
                      </a:r>
                    </a:p>
                  </a:txBody>
                  <a:tcPr marL="63500" marR="63500" marT="63500" marB="63500"/>
                </a:tc>
              </a:tr>
              <a:tr h="0">
                <a:tc>
                  <a:txBody>
                    <a:bodyPr/>
                    <a:lstStyle/>
                    <a:p>
                      <a:pPr lvl="0" rtl="0">
                        <a:spcBef>
                          <a:spcPts val="0"/>
                        </a:spcBef>
                        <a:buNone/>
                      </a:pPr>
                      <a:r>
                        <a:rPr lang="en" sz="1000">
                          <a:solidFill>
                            <a:srgbClr val="263238"/>
                          </a:solidFill>
                        </a:rPr>
                        <a:t>bedrooms</a:t>
                      </a:r>
                    </a:p>
                  </a:txBody>
                  <a:tcPr marL="63500" marR="63500" marT="63500" marB="63500"/>
                </a:tc>
                <a:tc>
                  <a:txBody>
                    <a:bodyPr/>
                    <a:lstStyle/>
                    <a:p>
                      <a:pPr lvl="0" rtl="0">
                        <a:spcBef>
                          <a:spcPts val="0"/>
                        </a:spcBef>
                        <a:buNone/>
                      </a:pPr>
                      <a:r>
                        <a:rPr lang="en" sz="1000">
                          <a:solidFill>
                            <a:srgbClr val="263238"/>
                          </a:solidFill>
                        </a:rPr>
                        <a:t>Int</a:t>
                      </a:r>
                    </a:p>
                  </a:txBody>
                  <a:tcPr marL="63500" marR="63500" marT="63500" marB="63500"/>
                </a:tc>
                <a:tc>
                  <a:txBody>
                    <a:bodyPr/>
                    <a:lstStyle/>
                    <a:p>
                      <a:pPr lvl="0" rtl="0">
                        <a:spcBef>
                          <a:spcPts val="0"/>
                        </a:spcBef>
                        <a:buNone/>
                      </a:pPr>
                      <a:r>
                        <a:rPr lang="en" sz="1000">
                          <a:solidFill>
                            <a:srgbClr val="263238"/>
                          </a:solidFill>
                        </a:rPr>
                        <a:t>(mean 1.5, sd 1.1)</a:t>
                      </a:r>
                    </a:p>
                  </a:txBody>
                  <a:tcPr marL="63500" marR="63500" marT="63500" marB="63500"/>
                </a:tc>
              </a:tr>
              <a:tr h="0">
                <a:tc>
                  <a:txBody>
                    <a:bodyPr/>
                    <a:lstStyle/>
                    <a:p>
                      <a:pPr lvl="0" rtl="0">
                        <a:spcBef>
                          <a:spcPts val="0"/>
                        </a:spcBef>
                        <a:buNone/>
                      </a:pPr>
                      <a:r>
                        <a:rPr lang="en" sz="1000">
                          <a:solidFill>
                            <a:srgbClr val="263238"/>
                          </a:solidFill>
                        </a:rPr>
                        <a:t>descriptions</a:t>
                      </a:r>
                    </a:p>
                  </a:txBody>
                  <a:tcPr marL="63500" marR="63500" marT="63500" marB="63500"/>
                </a:tc>
                <a:tc>
                  <a:txBody>
                    <a:bodyPr/>
                    <a:lstStyle/>
                    <a:p>
                      <a:pPr lvl="0" rtl="0">
                        <a:spcBef>
                          <a:spcPts val="0"/>
                        </a:spcBef>
                        <a:buNone/>
                      </a:pPr>
                      <a:r>
                        <a:rPr lang="en" sz="1000">
                          <a:solidFill>
                            <a:srgbClr val="263238"/>
                          </a:solidFill>
                        </a:rPr>
                        <a:t>Text</a:t>
                      </a:r>
                    </a:p>
                  </a:txBody>
                  <a:tcPr marL="63500" marR="63500" marT="63500" marB="63500"/>
                </a:tc>
                <a:tc>
                  <a:txBody>
                    <a:bodyPr/>
                    <a:lstStyle/>
                    <a:p>
                      <a:pPr lvl="0" rtl="0">
                        <a:spcBef>
                          <a:spcPts val="0"/>
                        </a:spcBef>
                        <a:buNone/>
                      </a:pPr>
                      <a:endParaRPr sz="1000">
                        <a:solidFill>
                          <a:srgbClr val="263238"/>
                        </a:solidFill>
                      </a:endParaRPr>
                    </a:p>
                  </a:txBody>
                  <a:tcPr marL="63500" marR="63500" marT="63500" marB="63500"/>
                </a:tc>
              </a:tr>
              <a:tr h="229975">
                <a:tc>
                  <a:txBody>
                    <a:bodyPr/>
                    <a:lstStyle/>
                    <a:p>
                      <a:pPr lvl="0" rtl="0">
                        <a:spcBef>
                          <a:spcPts val="0"/>
                        </a:spcBef>
                        <a:buNone/>
                      </a:pPr>
                      <a:r>
                        <a:rPr lang="en" sz="1000">
                          <a:solidFill>
                            <a:srgbClr val="263238"/>
                          </a:solidFill>
                        </a:rPr>
                        <a:t>features</a:t>
                      </a:r>
                    </a:p>
                  </a:txBody>
                  <a:tcPr marL="63500" marR="63500" marT="63500" marB="63500"/>
                </a:tc>
                <a:tc>
                  <a:txBody>
                    <a:bodyPr/>
                    <a:lstStyle/>
                    <a:p>
                      <a:pPr lvl="0" rtl="0">
                        <a:spcBef>
                          <a:spcPts val="0"/>
                        </a:spcBef>
                        <a:buNone/>
                      </a:pPr>
                      <a:r>
                        <a:rPr lang="en" sz="1000">
                          <a:solidFill>
                            <a:srgbClr val="263238"/>
                          </a:solidFill>
                        </a:rPr>
                        <a:t>List of text</a:t>
                      </a:r>
                    </a:p>
                  </a:txBody>
                  <a:tcPr marL="63500" marR="63500" marT="63500" marB="63500"/>
                </a:tc>
                <a:tc>
                  <a:txBody>
                    <a:bodyPr/>
                    <a:lstStyle/>
                    <a:p>
                      <a:pPr lvl="0" rtl="0">
                        <a:spcBef>
                          <a:spcPts val="0"/>
                        </a:spcBef>
                        <a:buNone/>
                      </a:pPr>
                      <a:r>
                        <a:rPr lang="en" sz="1000">
                          <a:solidFill>
                            <a:srgbClr val="263238"/>
                          </a:solidFill>
                        </a:rPr>
                        <a:t>Ex: 24-concierge, parking</a:t>
                      </a:r>
                    </a:p>
                  </a:txBody>
                  <a:tcPr marL="63500" marR="63500" marT="63500" marB="63500"/>
                </a:tc>
              </a:tr>
              <a:tr h="229975">
                <a:tc>
                  <a:txBody>
                    <a:bodyPr/>
                    <a:lstStyle/>
                    <a:p>
                      <a:pPr lvl="0" rtl="0">
                        <a:spcBef>
                          <a:spcPts val="0"/>
                        </a:spcBef>
                        <a:buNone/>
                      </a:pPr>
                      <a:r>
                        <a:rPr lang="en" sz="1000">
                          <a:solidFill>
                            <a:srgbClr val="263238"/>
                          </a:solidFill>
                        </a:rPr>
                        <a:t>price</a:t>
                      </a:r>
                    </a:p>
                  </a:txBody>
                  <a:tcPr marL="63500" marR="63500" marT="63500" marB="63500"/>
                </a:tc>
                <a:tc>
                  <a:txBody>
                    <a:bodyPr/>
                    <a:lstStyle/>
                    <a:p>
                      <a:pPr lvl="0" rtl="0">
                        <a:spcBef>
                          <a:spcPts val="0"/>
                        </a:spcBef>
                        <a:buNone/>
                      </a:pPr>
                      <a:r>
                        <a:rPr lang="en" sz="1000">
                          <a:solidFill>
                            <a:srgbClr val="263238"/>
                          </a:solidFill>
                        </a:rPr>
                        <a:t>Int</a:t>
                      </a:r>
                    </a:p>
                  </a:txBody>
                  <a:tcPr marL="63500" marR="63500" marT="63500" marB="63500"/>
                </a:tc>
                <a:tc>
                  <a:txBody>
                    <a:bodyPr/>
                    <a:lstStyle/>
                    <a:p>
                      <a:pPr lvl="0" rtl="0">
                        <a:spcBef>
                          <a:spcPts val="0"/>
                        </a:spcBef>
                        <a:buNone/>
                      </a:pPr>
                      <a:endParaRPr sz="1000">
                        <a:solidFill>
                          <a:srgbClr val="263238"/>
                        </a:solidFill>
                      </a:endParaRPr>
                    </a:p>
                  </a:txBody>
                  <a:tcPr marL="63500" marR="63500" marT="63500" marB="63500"/>
                </a:tc>
              </a:tr>
              <a:tr h="311150">
                <a:tc>
                  <a:txBody>
                    <a:bodyPr/>
                    <a:lstStyle/>
                    <a:p>
                      <a:pPr lvl="0" rtl="0">
                        <a:spcBef>
                          <a:spcPts val="0"/>
                        </a:spcBef>
                        <a:buNone/>
                      </a:pPr>
                      <a:r>
                        <a:rPr lang="en" sz="1000">
                          <a:solidFill>
                            <a:srgbClr val="263238"/>
                          </a:solidFill>
                        </a:rPr>
                        <a:t>created</a:t>
                      </a:r>
                    </a:p>
                  </a:txBody>
                  <a:tcPr marL="63500" marR="63500" marT="63500" marB="63500"/>
                </a:tc>
                <a:tc>
                  <a:txBody>
                    <a:bodyPr/>
                    <a:lstStyle/>
                    <a:p>
                      <a:pPr lvl="0" rtl="0">
                        <a:spcBef>
                          <a:spcPts val="0"/>
                        </a:spcBef>
                        <a:buNone/>
                      </a:pPr>
                      <a:r>
                        <a:rPr lang="en" sz="1000">
                          <a:solidFill>
                            <a:srgbClr val="263238"/>
                          </a:solidFill>
                        </a:rPr>
                        <a:t>Date</a:t>
                      </a:r>
                    </a:p>
                  </a:txBody>
                  <a:tcPr marL="63500" marR="63500" marT="63500" marB="63500"/>
                </a:tc>
                <a:tc>
                  <a:txBody>
                    <a:bodyPr/>
                    <a:lstStyle/>
                    <a:p>
                      <a:pPr lvl="0">
                        <a:spcBef>
                          <a:spcPts val="0"/>
                        </a:spcBef>
                        <a:buNone/>
                      </a:pPr>
                      <a:r>
                        <a:rPr lang="en" sz="1000">
                          <a:solidFill>
                            <a:srgbClr val="263238"/>
                          </a:solidFill>
                        </a:rPr>
                        <a:t>Btwn 2016-04 - 2016-06. </a:t>
                      </a:r>
                    </a:p>
                    <a:p>
                      <a:pPr lvl="0" rtl="0">
                        <a:spcBef>
                          <a:spcPts val="0"/>
                        </a:spcBef>
                        <a:buNone/>
                      </a:pPr>
                      <a:r>
                        <a:rPr lang="en" sz="1000">
                          <a:solidFill>
                            <a:srgbClr val="263238"/>
                          </a:solidFill>
                        </a:rPr>
                        <a:t>Mostly between 1-5am, esp 2am</a:t>
                      </a:r>
                    </a:p>
                  </a:txBody>
                  <a:tcPr marL="63500" marR="63500" marT="63500" marB="63500"/>
                </a:tc>
              </a:tr>
              <a:tr h="392325">
                <a:tc>
                  <a:txBody>
                    <a:bodyPr/>
                    <a:lstStyle/>
                    <a:p>
                      <a:pPr lvl="0" rtl="0">
                        <a:spcBef>
                          <a:spcPts val="0"/>
                        </a:spcBef>
                        <a:buNone/>
                      </a:pPr>
                      <a:r>
                        <a:rPr lang="en" sz="1000">
                          <a:solidFill>
                            <a:srgbClr val="263238"/>
                          </a:solidFill>
                        </a:rPr>
                        <a:t>photos</a:t>
                      </a:r>
                    </a:p>
                  </a:txBody>
                  <a:tcPr marL="63500" marR="63500" marT="63500" marB="63500"/>
                </a:tc>
                <a:tc>
                  <a:txBody>
                    <a:bodyPr/>
                    <a:lstStyle/>
                    <a:p>
                      <a:pPr lvl="0" rtl="0">
                        <a:spcBef>
                          <a:spcPts val="0"/>
                        </a:spcBef>
                        <a:buNone/>
                      </a:pPr>
                      <a:r>
                        <a:rPr lang="en" sz="1000">
                          <a:solidFill>
                            <a:srgbClr val="263238"/>
                          </a:solidFill>
                        </a:rPr>
                        <a:t>List of urls</a:t>
                      </a:r>
                    </a:p>
                  </a:txBody>
                  <a:tcPr marL="63500" marR="63500" marT="63500" marB="63500"/>
                </a:tc>
                <a:tc>
                  <a:txBody>
                    <a:bodyPr/>
                    <a:lstStyle/>
                    <a:p>
                      <a:pPr lvl="0" rtl="0">
                        <a:spcBef>
                          <a:spcPts val="0"/>
                        </a:spcBef>
                        <a:buNone/>
                      </a:pPr>
                      <a:endParaRPr sz="1000">
                        <a:solidFill>
                          <a:srgbClr val="263238"/>
                        </a:solidFill>
                      </a:endParaRPr>
                    </a:p>
                  </a:txBody>
                  <a:tcPr marL="63500" marR="63500" marT="63500" marB="63500"/>
                </a:tc>
              </a:tr>
              <a:tr h="229975">
                <a:tc>
                  <a:txBody>
                    <a:bodyPr/>
                    <a:lstStyle/>
                    <a:p>
                      <a:pPr lvl="0" rtl="0">
                        <a:spcBef>
                          <a:spcPts val="0"/>
                        </a:spcBef>
                        <a:buNone/>
                      </a:pPr>
                      <a:r>
                        <a:rPr lang="en" sz="1000" b="1">
                          <a:solidFill>
                            <a:srgbClr val="4A86E8"/>
                          </a:solidFill>
                        </a:rPr>
                        <a:t>interest_level</a:t>
                      </a:r>
                    </a:p>
                  </a:txBody>
                  <a:tcPr marL="63500" marR="63500" marT="63500" marB="63500"/>
                </a:tc>
                <a:tc>
                  <a:txBody>
                    <a:bodyPr/>
                    <a:lstStyle/>
                    <a:p>
                      <a:pPr lvl="0" rtl="0">
                        <a:spcBef>
                          <a:spcPts val="0"/>
                        </a:spcBef>
                        <a:buNone/>
                      </a:pPr>
                      <a:r>
                        <a:rPr lang="en" sz="1000">
                          <a:solidFill>
                            <a:srgbClr val="4A86E8"/>
                          </a:solidFill>
                        </a:rPr>
                        <a:t>High/Medium/Low</a:t>
                      </a:r>
                    </a:p>
                  </a:txBody>
                  <a:tcPr marL="63500" marR="63500" marT="63500" marB="63500"/>
                </a:tc>
                <a:tc>
                  <a:txBody>
                    <a:bodyPr/>
                    <a:lstStyle/>
                    <a:p>
                      <a:pPr lvl="0" rtl="0">
                        <a:spcBef>
                          <a:spcPts val="0"/>
                        </a:spcBef>
                        <a:buNone/>
                      </a:pPr>
                      <a:r>
                        <a:rPr lang="en" sz="1000">
                          <a:solidFill>
                            <a:srgbClr val="4A86E8"/>
                          </a:solidFill>
                        </a:rPr>
                        <a:t>This is what we’re predicting!</a:t>
                      </a:r>
                    </a:p>
                  </a:txBody>
                  <a:tcPr marL="63500" marR="63500" marT="63500" marB="635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283100" y="331150"/>
            <a:ext cx="8620500" cy="1019700"/>
          </a:xfrm>
          <a:prstGeom prst="rect">
            <a:avLst/>
          </a:prstGeom>
        </p:spPr>
        <p:txBody>
          <a:bodyPr lIns="91425" tIns="91425" rIns="91425" bIns="91425" anchor="t" anchorCtr="0">
            <a:noAutofit/>
          </a:bodyPr>
          <a:lstStyle/>
          <a:p>
            <a:pPr lvl="0" rtl="0">
              <a:spcBef>
                <a:spcPts val="0"/>
              </a:spcBef>
              <a:buNone/>
            </a:pPr>
            <a:r>
              <a:rPr lang="en" sz="3000"/>
              <a:t>Steps</a:t>
            </a:r>
          </a:p>
        </p:txBody>
      </p:sp>
      <p:sp>
        <p:nvSpPr>
          <p:cNvPr id="95" name="Shape 95"/>
          <p:cNvSpPr txBox="1">
            <a:spLocks noGrp="1"/>
          </p:cNvSpPr>
          <p:nvPr>
            <p:ph type="title"/>
          </p:nvPr>
        </p:nvSpPr>
        <p:spPr>
          <a:xfrm>
            <a:off x="3563775" y="2627275"/>
            <a:ext cx="2308500" cy="593100"/>
          </a:xfrm>
          <a:prstGeom prst="rect">
            <a:avLst/>
          </a:prstGeom>
          <a:solidFill>
            <a:srgbClr val="FFD966"/>
          </a:solidFill>
        </p:spPr>
        <p:txBody>
          <a:bodyPr lIns="91425" tIns="91425" rIns="91425" bIns="91425" anchor="t" anchorCtr="0">
            <a:noAutofit/>
          </a:bodyPr>
          <a:lstStyle/>
          <a:p>
            <a:pPr lvl="0" rtl="0">
              <a:spcBef>
                <a:spcPts val="0"/>
              </a:spcBef>
              <a:spcAft>
                <a:spcPts val="1200"/>
              </a:spcAft>
              <a:buNone/>
            </a:pPr>
            <a:r>
              <a:rPr lang="en" sz="1800" b="0">
                <a:solidFill>
                  <a:schemeClr val="lt2"/>
                </a:solidFill>
              </a:rPr>
              <a:t>Neighborhoods</a:t>
            </a:r>
          </a:p>
          <a:p>
            <a:pPr lvl="0" rtl="0">
              <a:spcBef>
                <a:spcPts val="0"/>
              </a:spcBef>
              <a:spcAft>
                <a:spcPts val="1200"/>
              </a:spcAft>
              <a:buNone/>
            </a:pPr>
            <a:endParaRPr sz="2100"/>
          </a:p>
        </p:txBody>
      </p:sp>
      <p:sp>
        <p:nvSpPr>
          <p:cNvPr id="96" name="Shape 96"/>
          <p:cNvSpPr txBox="1">
            <a:spLocks noGrp="1"/>
          </p:cNvSpPr>
          <p:nvPr>
            <p:ph type="title"/>
          </p:nvPr>
        </p:nvSpPr>
        <p:spPr>
          <a:xfrm>
            <a:off x="6005475" y="2627275"/>
            <a:ext cx="2506800" cy="593100"/>
          </a:xfrm>
          <a:prstGeom prst="rect">
            <a:avLst/>
          </a:prstGeom>
          <a:solidFill>
            <a:srgbClr val="FFD966"/>
          </a:solidFill>
        </p:spPr>
        <p:txBody>
          <a:bodyPr lIns="91425" tIns="91425" rIns="91425" bIns="91425" anchor="t" anchorCtr="0">
            <a:noAutofit/>
          </a:bodyPr>
          <a:lstStyle/>
          <a:p>
            <a:pPr lvl="0" rtl="0">
              <a:spcBef>
                <a:spcPts val="0"/>
              </a:spcBef>
              <a:spcAft>
                <a:spcPts val="1200"/>
              </a:spcAft>
              <a:buNone/>
            </a:pPr>
            <a:r>
              <a:rPr lang="en" sz="1800" b="0">
                <a:solidFill>
                  <a:schemeClr val="lt2"/>
                </a:solidFill>
              </a:rPr>
              <a:t>Text Analysis</a:t>
            </a:r>
          </a:p>
          <a:p>
            <a:pPr lvl="0" rtl="0">
              <a:spcBef>
                <a:spcPts val="0"/>
              </a:spcBef>
              <a:spcAft>
                <a:spcPts val="1200"/>
              </a:spcAft>
              <a:buNone/>
            </a:pPr>
            <a:endParaRPr sz="1200"/>
          </a:p>
        </p:txBody>
      </p:sp>
      <p:sp>
        <p:nvSpPr>
          <p:cNvPr id="97" name="Shape 97"/>
          <p:cNvSpPr txBox="1">
            <a:spLocks noGrp="1"/>
          </p:cNvSpPr>
          <p:nvPr>
            <p:ph type="title"/>
          </p:nvPr>
        </p:nvSpPr>
        <p:spPr>
          <a:xfrm>
            <a:off x="371775" y="2627275"/>
            <a:ext cx="3058800" cy="593100"/>
          </a:xfrm>
          <a:prstGeom prst="rect">
            <a:avLst/>
          </a:prstGeom>
          <a:solidFill>
            <a:srgbClr val="F1C232"/>
          </a:solidFill>
        </p:spPr>
        <p:txBody>
          <a:bodyPr lIns="91425" tIns="91425" rIns="91425" bIns="91425" anchor="t" anchorCtr="0">
            <a:noAutofit/>
          </a:bodyPr>
          <a:lstStyle/>
          <a:p>
            <a:pPr lvl="0" rtl="0">
              <a:spcBef>
                <a:spcPts val="0"/>
              </a:spcBef>
              <a:spcAft>
                <a:spcPts val="1200"/>
              </a:spcAft>
              <a:buNone/>
            </a:pPr>
            <a:r>
              <a:rPr lang="en" sz="1800" b="0">
                <a:solidFill>
                  <a:srgbClr val="000000"/>
                </a:solidFill>
              </a:rPr>
              <a:t>Add New Features</a:t>
            </a:r>
          </a:p>
        </p:txBody>
      </p:sp>
      <p:sp>
        <p:nvSpPr>
          <p:cNvPr id="98" name="Shape 98"/>
          <p:cNvSpPr txBox="1">
            <a:spLocks noGrp="1"/>
          </p:cNvSpPr>
          <p:nvPr>
            <p:ph type="title"/>
          </p:nvPr>
        </p:nvSpPr>
        <p:spPr>
          <a:xfrm>
            <a:off x="371775" y="3331675"/>
            <a:ext cx="8140500" cy="669300"/>
          </a:xfrm>
          <a:prstGeom prst="rect">
            <a:avLst/>
          </a:prstGeom>
          <a:solidFill>
            <a:srgbClr val="6AA84F"/>
          </a:solidFill>
          <a:ln>
            <a:noFill/>
          </a:ln>
        </p:spPr>
        <p:txBody>
          <a:bodyPr lIns="91425" tIns="91425" rIns="91425" bIns="91425" anchor="ctr" anchorCtr="0">
            <a:noAutofit/>
          </a:bodyPr>
          <a:lstStyle/>
          <a:p>
            <a:pPr marL="0" marR="0" lvl="0" indent="-69850" algn="l" rtl="0">
              <a:lnSpc>
                <a:spcPct val="100000"/>
              </a:lnSpc>
              <a:spcBef>
                <a:spcPts val="0"/>
              </a:spcBef>
              <a:spcAft>
                <a:spcPts val="1200"/>
              </a:spcAft>
              <a:buClr>
                <a:srgbClr val="000000"/>
              </a:buClr>
              <a:buSzPct val="61111"/>
              <a:buFont typeface="Arial"/>
              <a:buNone/>
            </a:pPr>
            <a:r>
              <a:rPr lang="en" sz="1800" b="0"/>
              <a:t>Rank Features/PCA</a:t>
            </a:r>
          </a:p>
        </p:txBody>
      </p:sp>
      <p:sp>
        <p:nvSpPr>
          <p:cNvPr id="99" name="Shape 99"/>
          <p:cNvSpPr txBox="1">
            <a:spLocks noGrp="1"/>
          </p:cNvSpPr>
          <p:nvPr>
            <p:ph type="title"/>
          </p:nvPr>
        </p:nvSpPr>
        <p:spPr>
          <a:xfrm>
            <a:off x="371775" y="4112275"/>
            <a:ext cx="8140500" cy="669300"/>
          </a:xfrm>
          <a:prstGeom prst="rect">
            <a:avLst/>
          </a:prstGeom>
          <a:solidFill>
            <a:srgbClr val="0000FF"/>
          </a:solidFill>
        </p:spPr>
        <p:txBody>
          <a:bodyPr lIns="91425" tIns="91425" rIns="91425" bIns="91425" anchor="t" anchorCtr="0">
            <a:noAutofit/>
          </a:bodyPr>
          <a:lstStyle/>
          <a:p>
            <a:pPr lvl="0" rtl="0">
              <a:spcBef>
                <a:spcPts val="0"/>
              </a:spcBef>
              <a:spcAft>
                <a:spcPts val="1200"/>
              </a:spcAft>
              <a:buNone/>
            </a:pPr>
            <a:r>
              <a:rPr lang="en" sz="1800" b="0"/>
              <a:t>Create ensemble/Final Submission</a:t>
            </a:r>
          </a:p>
        </p:txBody>
      </p:sp>
      <p:sp>
        <p:nvSpPr>
          <p:cNvPr id="100" name="Shape 100"/>
          <p:cNvSpPr txBox="1">
            <a:spLocks noGrp="1"/>
          </p:cNvSpPr>
          <p:nvPr>
            <p:ph type="title"/>
          </p:nvPr>
        </p:nvSpPr>
        <p:spPr>
          <a:xfrm>
            <a:off x="371775" y="1218475"/>
            <a:ext cx="8140500" cy="593100"/>
          </a:xfrm>
          <a:prstGeom prst="rect">
            <a:avLst/>
          </a:prstGeom>
          <a:solidFill>
            <a:srgbClr val="CC0000"/>
          </a:solidFill>
        </p:spPr>
        <p:txBody>
          <a:bodyPr lIns="91425" tIns="91425" rIns="91425" bIns="91425" anchor="ctr" anchorCtr="0">
            <a:noAutofit/>
          </a:bodyPr>
          <a:lstStyle/>
          <a:p>
            <a:pPr lvl="0" rtl="0">
              <a:spcBef>
                <a:spcPts val="0"/>
              </a:spcBef>
              <a:spcAft>
                <a:spcPts val="1200"/>
              </a:spcAft>
              <a:buNone/>
            </a:pPr>
            <a:r>
              <a:rPr lang="en" sz="1800" b="0"/>
              <a:t>Submit Baseline</a:t>
            </a:r>
          </a:p>
        </p:txBody>
      </p:sp>
      <p:sp>
        <p:nvSpPr>
          <p:cNvPr id="101" name="Shape 101"/>
          <p:cNvSpPr txBox="1">
            <a:spLocks noGrp="1"/>
          </p:cNvSpPr>
          <p:nvPr>
            <p:ph type="title"/>
          </p:nvPr>
        </p:nvSpPr>
        <p:spPr>
          <a:xfrm>
            <a:off x="371775" y="1922863"/>
            <a:ext cx="8140500" cy="593100"/>
          </a:xfrm>
          <a:prstGeom prst="rect">
            <a:avLst/>
          </a:prstGeom>
          <a:solidFill>
            <a:srgbClr val="FF9900"/>
          </a:solidFill>
        </p:spPr>
        <p:txBody>
          <a:bodyPr lIns="91425" tIns="91425" rIns="91425" bIns="91425" anchor="t" anchorCtr="0">
            <a:noAutofit/>
          </a:bodyPr>
          <a:lstStyle/>
          <a:p>
            <a:pPr lvl="0" rtl="0">
              <a:spcBef>
                <a:spcPts val="0"/>
              </a:spcBef>
              <a:spcAft>
                <a:spcPts val="1200"/>
              </a:spcAft>
              <a:buNone/>
            </a:pPr>
            <a:r>
              <a:rPr lang="en" sz="1800" b="0"/>
              <a:t>Split data internally to get dev and training 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Shape 106"/>
          <p:cNvPicPr preferRelativeResize="0"/>
          <p:nvPr/>
        </p:nvPicPr>
        <p:blipFill rotWithShape="1">
          <a:blip r:embed="rId3">
            <a:alphaModFix/>
          </a:blip>
          <a:srcRect l="3119"/>
          <a:stretch/>
        </p:blipFill>
        <p:spPr>
          <a:xfrm>
            <a:off x="181749" y="162725"/>
            <a:ext cx="8695875" cy="4818049"/>
          </a:xfrm>
          <a:prstGeom prst="rect">
            <a:avLst/>
          </a:prstGeom>
          <a:noFill/>
          <a:ln>
            <a:noFill/>
          </a:ln>
        </p:spPr>
      </p:pic>
      <p:pic>
        <p:nvPicPr>
          <p:cNvPr id="107" name="Shape 107" descr="Piece of duct tape sticking a note to the slide"/>
          <p:cNvPicPr preferRelativeResize="0"/>
          <p:nvPr/>
        </p:nvPicPr>
        <p:blipFill rotWithShape="1">
          <a:blip r:embed="rId4">
            <a:alphaModFix/>
          </a:blip>
          <a:srcRect l="9244" t="5926" r="2118" b="10011"/>
          <a:stretch/>
        </p:blipFill>
        <p:spPr>
          <a:xfrm rot="154828">
            <a:off x="3535999" y="147300"/>
            <a:ext cx="2071999" cy="736050"/>
          </a:xfrm>
          <a:prstGeom prst="rect">
            <a:avLst/>
          </a:prstGeom>
          <a:noFill/>
          <a:ln>
            <a:noFill/>
          </a:ln>
        </p:spPr>
      </p:pic>
      <p:sp>
        <p:nvSpPr>
          <p:cNvPr id="108" name="Shape 108"/>
          <p:cNvSpPr txBox="1"/>
          <p:nvPr/>
        </p:nvSpPr>
        <p:spPr>
          <a:xfrm>
            <a:off x="423449" y="687400"/>
            <a:ext cx="7303200" cy="762600"/>
          </a:xfrm>
          <a:prstGeom prst="rect">
            <a:avLst/>
          </a:prstGeom>
          <a:noFill/>
          <a:ln>
            <a:noFill/>
          </a:ln>
        </p:spPr>
        <p:txBody>
          <a:bodyPr lIns="91425" tIns="91425" rIns="91425" bIns="91425" anchor="b" anchorCtr="0">
            <a:noAutofit/>
          </a:bodyPr>
          <a:lstStyle/>
          <a:p>
            <a:pPr lvl="0" rtl="0">
              <a:spcBef>
                <a:spcPts val="0"/>
              </a:spcBef>
              <a:buNone/>
            </a:pPr>
            <a:r>
              <a:rPr lang="en" sz="3000" b="1">
                <a:solidFill>
                  <a:schemeClr val="lt2"/>
                </a:solidFill>
                <a:latin typeface="Raleway"/>
                <a:ea typeface="Raleway"/>
                <a:cs typeface="Raleway"/>
                <a:sym typeface="Raleway"/>
              </a:rPr>
              <a:t>Feature Processing/Engineering</a:t>
            </a:r>
          </a:p>
        </p:txBody>
      </p:sp>
      <p:graphicFrame>
        <p:nvGraphicFramePr>
          <p:cNvPr id="109" name="Shape 109"/>
          <p:cNvGraphicFramePr/>
          <p:nvPr/>
        </p:nvGraphicFramePr>
        <p:xfrm>
          <a:off x="508225" y="1529550"/>
          <a:ext cx="3286975" cy="2768600"/>
        </p:xfrm>
        <a:graphic>
          <a:graphicData uri="http://schemas.openxmlformats.org/drawingml/2006/table">
            <a:tbl>
              <a:tblPr>
                <a:noFill/>
                <a:tableStyleId>{6E5CB2F9-0BDF-4C74-A341-C564792966F2}</a:tableStyleId>
              </a:tblPr>
              <a:tblGrid>
                <a:gridCol w="843400"/>
                <a:gridCol w="1308225"/>
                <a:gridCol w="1135350"/>
              </a:tblGrid>
              <a:tr h="250125">
                <a:tc>
                  <a:txBody>
                    <a:bodyPr/>
                    <a:lstStyle/>
                    <a:p>
                      <a:pPr lvl="0" rtl="0">
                        <a:spcBef>
                          <a:spcPts val="0"/>
                        </a:spcBef>
                        <a:buNone/>
                      </a:pPr>
                      <a:r>
                        <a:rPr lang="en" sz="1000" b="1">
                          <a:solidFill>
                            <a:srgbClr val="263238"/>
                          </a:solidFill>
                        </a:rPr>
                        <a:t>Feature </a:t>
                      </a:r>
                    </a:p>
                  </a:txBody>
                  <a:tcPr marL="63500" marR="63500" marT="63500" marB="63500">
                    <a:solidFill>
                      <a:srgbClr val="EFEFEF"/>
                    </a:solidFill>
                  </a:tcPr>
                </a:tc>
                <a:tc>
                  <a:txBody>
                    <a:bodyPr/>
                    <a:lstStyle/>
                    <a:p>
                      <a:pPr lvl="0" rtl="0">
                        <a:spcBef>
                          <a:spcPts val="0"/>
                        </a:spcBef>
                        <a:buNone/>
                      </a:pPr>
                      <a:r>
                        <a:rPr lang="en" sz="1000" b="1">
                          <a:solidFill>
                            <a:srgbClr val="263238"/>
                          </a:solidFill>
                        </a:rPr>
                        <a:t>Columns</a:t>
                      </a:r>
                    </a:p>
                  </a:txBody>
                  <a:tcPr marL="63500" marR="63500" marT="63500" marB="63500">
                    <a:solidFill>
                      <a:srgbClr val="EFEFEF"/>
                    </a:solidFill>
                  </a:tcPr>
                </a:tc>
                <a:tc>
                  <a:txBody>
                    <a:bodyPr/>
                    <a:lstStyle/>
                    <a:p>
                      <a:pPr lvl="0" rtl="0">
                        <a:spcBef>
                          <a:spcPts val="0"/>
                        </a:spcBef>
                        <a:buNone/>
                      </a:pPr>
                      <a:r>
                        <a:rPr lang="en" sz="1000" b="1">
                          <a:solidFill>
                            <a:srgbClr val="263238"/>
                          </a:solidFill>
                        </a:rPr>
                        <a:t>Reasoning</a:t>
                      </a:r>
                    </a:p>
                  </a:txBody>
                  <a:tcPr marL="63500" marR="63500" marT="63500" marB="63500">
                    <a:solidFill>
                      <a:srgbClr val="EFEFEF"/>
                    </a:solidFill>
                  </a:tcPr>
                </a:tc>
              </a:tr>
              <a:tr h="0">
                <a:tc>
                  <a:txBody>
                    <a:bodyPr/>
                    <a:lstStyle/>
                    <a:p>
                      <a:pPr lvl="0" rtl="0">
                        <a:spcBef>
                          <a:spcPts val="0"/>
                        </a:spcBef>
                        <a:buNone/>
                      </a:pPr>
                      <a:r>
                        <a:rPr lang="en" sz="1000">
                          <a:solidFill>
                            <a:srgbClr val="263238"/>
                          </a:solidFill>
                        </a:rPr>
                        <a:t>Location</a:t>
                      </a:r>
                    </a:p>
                  </a:txBody>
                  <a:tcPr marL="63500" marR="63500" marT="63500" marB="63500"/>
                </a:tc>
                <a:tc>
                  <a:txBody>
                    <a:bodyPr/>
                    <a:lstStyle/>
                    <a:p>
                      <a:pPr lvl="0" rtl="0">
                        <a:spcBef>
                          <a:spcPts val="0"/>
                        </a:spcBef>
                        <a:buNone/>
                      </a:pPr>
                      <a:r>
                        <a:rPr lang="en" sz="1000">
                          <a:solidFill>
                            <a:srgbClr val="263238"/>
                          </a:solidFill>
                        </a:rPr>
                        <a:t>neighborhoods</a:t>
                      </a:r>
                    </a:p>
                  </a:txBody>
                  <a:tcPr marL="63500" marR="63500" marT="63500" marB="63500"/>
                </a:tc>
                <a:tc>
                  <a:txBody>
                    <a:bodyPr/>
                    <a:lstStyle/>
                    <a:p>
                      <a:pPr lvl="0" rtl="0">
                        <a:spcBef>
                          <a:spcPts val="0"/>
                        </a:spcBef>
                        <a:buNone/>
                      </a:pPr>
                      <a:r>
                        <a:rPr lang="en" sz="1000">
                          <a:solidFill>
                            <a:srgbClr val="263238"/>
                          </a:solidFill>
                        </a:rPr>
                        <a:t>Used kmeans to make clusters</a:t>
                      </a:r>
                    </a:p>
                  </a:txBody>
                  <a:tcPr marL="63500" marR="63500" marT="63500" marB="63500"/>
                </a:tc>
              </a:tr>
              <a:tr h="0">
                <a:tc>
                  <a:txBody>
                    <a:bodyPr/>
                    <a:lstStyle/>
                    <a:p>
                      <a:pPr lvl="0" rtl="0">
                        <a:spcBef>
                          <a:spcPts val="0"/>
                        </a:spcBef>
                        <a:buNone/>
                      </a:pPr>
                      <a:r>
                        <a:rPr lang="en" sz="1000">
                          <a:solidFill>
                            <a:srgbClr val="263238"/>
                          </a:solidFill>
                        </a:rPr>
                        <a:t>Bedrooms, Bathrooms, Price</a:t>
                      </a:r>
                    </a:p>
                  </a:txBody>
                  <a:tcPr marL="63500" marR="63500" marT="63500" marB="63500"/>
                </a:tc>
                <a:tc>
                  <a:txBody>
                    <a:bodyPr/>
                    <a:lstStyle/>
                    <a:p>
                      <a:pPr lvl="0">
                        <a:spcBef>
                          <a:spcPts val="0"/>
                        </a:spcBef>
                        <a:buNone/>
                      </a:pPr>
                      <a:r>
                        <a:rPr lang="en" sz="1000">
                          <a:solidFill>
                            <a:srgbClr val="263238"/>
                          </a:solidFill>
                        </a:rPr>
                        <a:t>Price_per_bathroom</a:t>
                      </a:r>
                    </a:p>
                    <a:p>
                      <a:pPr lvl="0">
                        <a:spcBef>
                          <a:spcPts val="0"/>
                        </a:spcBef>
                        <a:buNone/>
                      </a:pPr>
                      <a:r>
                        <a:rPr lang="en" sz="1000">
                          <a:solidFill>
                            <a:srgbClr val="263238"/>
                          </a:solidFill>
                        </a:rPr>
                        <a:t>Price_per_bedroom</a:t>
                      </a:r>
                    </a:p>
                    <a:p>
                      <a:pPr lvl="0" rtl="0">
                        <a:spcBef>
                          <a:spcPts val="0"/>
                        </a:spcBef>
                        <a:buNone/>
                      </a:pPr>
                      <a:r>
                        <a:rPr lang="en" sz="1000">
                          <a:solidFill>
                            <a:srgbClr val="263238"/>
                          </a:solidFill>
                        </a:rPr>
                        <a:t>Price_per_room</a:t>
                      </a:r>
                    </a:p>
                  </a:txBody>
                  <a:tcPr marL="63500" marR="63500" marT="63500" marB="63500"/>
                </a:tc>
                <a:tc>
                  <a:txBody>
                    <a:bodyPr/>
                    <a:lstStyle/>
                    <a:p>
                      <a:pPr lvl="0" rtl="0">
                        <a:spcBef>
                          <a:spcPts val="0"/>
                        </a:spcBef>
                        <a:buNone/>
                      </a:pPr>
                      <a:r>
                        <a:rPr lang="en" sz="1000">
                          <a:solidFill>
                            <a:srgbClr val="263238"/>
                          </a:solidFill>
                        </a:rPr>
                        <a:t>To see if there’s additional info when broken down this way</a:t>
                      </a:r>
                    </a:p>
                  </a:txBody>
                  <a:tcPr marL="63500" marR="63500" marT="63500" marB="63500"/>
                </a:tc>
              </a:tr>
              <a:tr h="0">
                <a:tc>
                  <a:txBody>
                    <a:bodyPr/>
                    <a:lstStyle/>
                    <a:p>
                      <a:pPr lvl="0" rtl="0">
                        <a:spcBef>
                          <a:spcPts val="0"/>
                        </a:spcBef>
                        <a:buNone/>
                      </a:pPr>
                      <a:r>
                        <a:rPr lang="en" sz="1000">
                          <a:solidFill>
                            <a:srgbClr val="263238"/>
                          </a:solidFill>
                        </a:rPr>
                        <a:t>Street Address, Display Address</a:t>
                      </a:r>
                    </a:p>
                  </a:txBody>
                  <a:tcPr marL="63500" marR="63500" marT="63500" marB="63500"/>
                </a:tc>
                <a:tc>
                  <a:txBody>
                    <a:bodyPr/>
                    <a:lstStyle/>
                    <a:p>
                      <a:pPr lvl="0" rtl="0">
                        <a:spcBef>
                          <a:spcPts val="0"/>
                        </a:spcBef>
                        <a:buNone/>
                      </a:pPr>
                      <a:r>
                        <a:rPr lang="en" sz="1000">
                          <a:solidFill>
                            <a:srgbClr val="263238"/>
                          </a:solidFill>
                        </a:rPr>
                        <a:t>addr_dif</a:t>
                      </a:r>
                    </a:p>
                  </a:txBody>
                  <a:tcPr marL="63500" marR="63500" marT="63500" marB="63500"/>
                </a:tc>
                <a:tc>
                  <a:txBody>
                    <a:bodyPr/>
                    <a:lstStyle/>
                    <a:p>
                      <a:pPr lvl="0" rtl="0">
                        <a:spcBef>
                          <a:spcPts val="0"/>
                        </a:spcBef>
                        <a:buNone/>
                      </a:pPr>
                      <a:r>
                        <a:rPr lang="en" sz="1000">
                          <a:solidFill>
                            <a:srgbClr val="263238"/>
                          </a:solidFill>
                        </a:rPr>
                        <a:t>Is there a difference between the two</a:t>
                      </a:r>
                    </a:p>
                  </a:txBody>
                  <a:tcPr marL="63500" marR="63500" marT="63500" marB="63500"/>
                </a:tc>
              </a:tr>
              <a:tr h="0">
                <a:tc>
                  <a:txBody>
                    <a:bodyPr/>
                    <a:lstStyle/>
                    <a:p>
                      <a:pPr lvl="0" rtl="0">
                        <a:spcBef>
                          <a:spcPts val="0"/>
                        </a:spcBef>
                        <a:buNone/>
                      </a:pPr>
                      <a:r>
                        <a:rPr lang="en" sz="1000">
                          <a:solidFill>
                            <a:srgbClr val="263238"/>
                          </a:solidFill>
                        </a:rPr>
                        <a:t>Photos</a:t>
                      </a:r>
                    </a:p>
                  </a:txBody>
                  <a:tcPr marL="63500" marR="63500" marT="63500" marB="63500"/>
                </a:tc>
                <a:tc>
                  <a:txBody>
                    <a:bodyPr/>
                    <a:lstStyle/>
                    <a:p>
                      <a:pPr lvl="0" rtl="0">
                        <a:spcBef>
                          <a:spcPts val="0"/>
                        </a:spcBef>
                        <a:buNone/>
                      </a:pPr>
                      <a:r>
                        <a:rPr lang="en" sz="1000">
                          <a:solidFill>
                            <a:srgbClr val="263238"/>
                          </a:solidFill>
                        </a:rPr>
                        <a:t>Number of photos</a:t>
                      </a:r>
                    </a:p>
                  </a:txBody>
                  <a:tcPr marL="63500" marR="63500" marT="63500" marB="63500"/>
                </a:tc>
                <a:tc>
                  <a:txBody>
                    <a:bodyPr/>
                    <a:lstStyle/>
                    <a:p>
                      <a:pPr lvl="0" rtl="0">
                        <a:spcBef>
                          <a:spcPts val="0"/>
                        </a:spcBef>
                        <a:buNone/>
                      </a:pPr>
                      <a:r>
                        <a:rPr lang="en" sz="1000">
                          <a:solidFill>
                            <a:srgbClr val="263238"/>
                          </a:solidFill>
                        </a:rPr>
                        <a:t>Maybe the number has an effect</a:t>
                      </a:r>
                    </a:p>
                  </a:txBody>
                  <a:tcPr marL="63500" marR="63500" marT="63500" marB="63500"/>
                </a:tc>
              </a:tr>
            </a:tbl>
          </a:graphicData>
        </a:graphic>
      </p:graphicFrame>
      <p:graphicFrame>
        <p:nvGraphicFramePr>
          <p:cNvPr id="110" name="Shape 110"/>
          <p:cNvGraphicFramePr/>
          <p:nvPr/>
        </p:nvGraphicFramePr>
        <p:xfrm>
          <a:off x="4043200" y="1758150"/>
          <a:ext cx="4122450" cy="2082800"/>
        </p:xfrm>
        <a:graphic>
          <a:graphicData uri="http://schemas.openxmlformats.org/drawingml/2006/table">
            <a:tbl>
              <a:tblPr>
                <a:noFill/>
                <a:tableStyleId>{6E5CB2F9-0BDF-4C74-A341-C564792966F2}</a:tableStyleId>
              </a:tblPr>
              <a:tblGrid>
                <a:gridCol w="958350"/>
                <a:gridCol w="1316575"/>
                <a:gridCol w="1847525"/>
              </a:tblGrid>
              <a:tr h="0">
                <a:tc>
                  <a:txBody>
                    <a:bodyPr/>
                    <a:lstStyle/>
                    <a:p>
                      <a:pPr lvl="0">
                        <a:spcBef>
                          <a:spcPts val="0"/>
                        </a:spcBef>
                        <a:buNone/>
                      </a:pPr>
                      <a:r>
                        <a:rPr lang="en" sz="1000">
                          <a:solidFill>
                            <a:srgbClr val="263238"/>
                          </a:solidFill>
                        </a:rPr>
                        <a:t>Descriptions,</a:t>
                      </a:r>
                    </a:p>
                    <a:p>
                      <a:pPr lvl="0" rtl="0">
                        <a:spcBef>
                          <a:spcPts val="0"/>
                        </a:spcBef>
                        <a:buNone/>
                      </a:pPr>
                      <a:r>
                        <a:rPr lang="en" sz="1000">
                          <a:solidFill>
                            <a:srgbClr val="263238"/>
                          </a:solidFill>
                        </a:rPr>
                        <a:t>Features (cleaned)</a:t>
                      </a:r>
                    </a:p>
                  </a:txBody>
                  <a:tcPr marL="63500" marR="63500" marT="63500" marB="63500">
                    <a:lnB w="12700" cap="flat" cmpd="sng">
                      <a:solidFill>
                        <a:srgbClr val="000000"/>
                      </a:solidFill>
                      <a:prstDash val="solid"/>
                      <a:round/>
                      <a:headEnd type="none" w="med" len="med"/>
                      <a:tailEnd type="none" w="med" len="med"/>
                    </a:lnB>
                  </a:tcPr>
                </a:tc>
                <a:tc>
                  <a:txBody>
                    <a:bodyPr/>
                    <a:lstStyle/>
                    <a:p>
                      <a:pPr lvl="0">
                        <a:spcBef>
                          <a:spcPts val="0"/>
                        </a:spcBef>
                        <a:buNone/>
                      </a:pPr>
                      <a:r>
                        <a:rPr lang="en" sz="1000">
                          <a:solidFill>
                            <a:srgbClr val="263238"/>
                          </a:solidFill>
                        </a:rPr>
                        <a:t>richness </a:t>
                      </a:r>
                      <a:br>
                        <a:rPr lang="en" sz="1000">
                          <a:solidFill>
                            <a:srgbClr val="263238"/>
                          </a:solidFill>
                        </a:rPr>
                      </a:br>
                      <a:r>
                        <a:rPr lang="en" sz="1000">
                          <a:solidFill>
                            <a:srgbClr val="263238"/>
                          </a:solidFill>
                        </a:rPr>
                        <a:t>numwords</a:t>
                      </a:r>
                    </a:p>
                    <a:p>
                      <a:pPr lvl="0">
                        <a:spcBef>
                          <a:spcPts val="0"/>
                        </a:spcBef>
                        <a:buNone/>
                      </a:pPr>
                      <a:r>
                        <a:rPr lang="en" sz="1000">
                          <a:solidFill>
                            <a:srgbClr val="263238"/>
                          </a:solidFill>
                        </a:rPr>
                        <a:t>strlen</a:t>
                      </a:r>
                    </a:p>
                    <a:p>
                      <a:pPr lvl="0">
                        <a:spcBef>
                          <a:spcPts val="0"/>
                        </a:spcBef>
                        <a:buNone/>
                      </a:pPr>
                      <a:r>
                        <a:rPr lang="en" sz="1000">
                          <a:solidFill>
                            <a:srgbClr val="263238"/>
                          </a:solidFill>
                        </a:rPr>
                        <a:t>numcaps </a:t>
                      </a:r>
                      <a:br>
                        <a:rPr lang="en" sz="1000">
                          <a:solidFill>
                            <a:srgbClr val="263238"/>
                          </a:solidFill>
                        </a:rPr>
                      </a:br>
                      <a:r>
                        <a:rPr lang="en" sz="1000">
                          <a:solidFill>
                            <a:srgbClr val="263238"/>
                          </a:solidFill>
                        </a:rPr>
                        <a:t>numpunct</a:t>
                      </a:r>
                    </a:p>
                    <a:p>
                      <a:pPr lvl="0">
                        <a:spcBef>
                          <a:spcPts val="0"/>
                        </a:spcBef>
                        <a:buNone/>
                      </a:pPr>
                      <a:endParaRPr sz="1000">
                        <a:solidFill>
                          <a:srgbClr val="263238"/>
                        </a:solidFill>
                      </a:endParaRPr>
                    </a:p>
                    <a:p>
                      <a:pPr lvl="0" rtl="0">
                        <a:spcBef>
                          <a:spcPts val="0"/>
                        </a:spcBef>
                        <a:buNone/>
                      </a:pPr>
                      <a:r>
                        <a:rPr lang="en" sz="1000">
                          <a:solidFill>
                            <a:srgbClr val="263238"/>
                          </a:solidFill>
                        </a:rPr>
                        <a:t>Text Analysis</a:t>
                      </a:r>
                    </a:p>
                  </a:txBody>
                  <a:tcPr marL="63500" marR="63500" marT="63500" marB="63500">
                    <a:lnB w="12700" cap="flat" cmpd="sng">
                      <a:solidFill>
                        <a:srgbClr val="000000"/>
                      </a:solidFill>
                      <a:prstDash val="solid"/>
                      <a:round/>
                      <a:headEnd type="none" w="med" len="med"/>
                      <a:tailEnd type="none" w="med" len="med"/>
                    </a:lnB>
                  </a:tcPr>
                </a:tc>
                <a:tc>
                  <a:txBody>
                    <a:bodyPr/>
                    <a:lstStyle/>
                    <a:p>
                      <a:pPr lvl="0">
                        <a:spcBef>
                          <a:spcPts val="0"/>
                        </a:spcBef>
                        <a:buNone/>
                      </a:pPr>
                      <a:r>
                        <a:rPr lang="en" sz="1000">
                          <a:solidFill>
                            <a:srgbClr val="263238"/>
                          </a:solidFill>
                        </a:rPr>
                        <a:t>Uniqueness of words</a:t>
                      </a:r>
                    </a:p>
                    <a:p>
                      <a:pPr lvl="0">
                        <a:spcBef>
                          <a:spcPts val="0"/>
                        </a:spcBef>
                        <a:buNone/>
                      </a:pPr>
                      <a:r>
                        <a:rPr lang="en" sz="1000">
                          <a:solidFill>
                            <a:srgbClr val="263238"/>
                          </a:solidFill>
                        </a:rPr>
                        <a:t>Number of words</a:t>
                      </a:r>
                    </a:p>
                    <a:p>
                      <a:pPr lvl="0">
                        <a:spcBef>
                          <a:spcPts val="0"/>
                        </a:spcBef>
                        <a:buNone/>
                      </a:pPr>
                      <a:r>
                        <a:rPr lang="en" sz="1000">
                          <a:solidFill>
                            <a:srgbClr val="263238"/>
                          </a:solidFill>
                        </a:rPr>
                        <a:t>Number of letters</a:t>
                      </a:r>
                    </a:p>
                    <a:p>
                      <a:pPr lvl="0">
                        <a:spcBef>
                          <a:spcPts val="0"/>
                        </a:spcBef>
                        <a:buNone/>
                      </a:pPr>
                      <a:r>
                        <a:rPr lang="en" sz="1000">
                          <a:solidFill>
                            <a:srgbClr val="263238"/>
                          </a:solidFill>
                        </a:rPr>
                        <a:t>Number of capitals vs total</a:t>
                      </a:r>
                    </a:p>
                    <a:p>
                      <a:pPr lvl="0">
                        <a:spcBef>
                          <a:spcPts val="0"/>
                        </a:spcBef>
                        <a:buNone/>
                      </a:pPr>
                      <a:r>
                        <a:rPr lang="en" sz="1000">
                          <a:solidFill>
                            <a:srgbClr val="263238"/>
                          </a:solidFill>
                        </a:rPr>
                        <a:t>Amt of population vs total</a:t>
                      </a:r>
                    </a:p>
                    <a:p>
                      <a:pPr lvl="0">
                        <a:spcBef>
                          <a:spcPts val="0"/>
                        </a:spcBef>
                        <a:buNone/>
                      </a:pPr>
                      <a:endParaRPr sz="1000">
                        <a:solidFill>
                          <a:srgbClr val="263238"/>
                        </a:solidFill>
                      </a:endParaRPr>
                    </a:p>
                    <a:p>
                      <a:pPr lvl="0" rtl="0">
                        <a:spcBef>
                          <a:spcPts val="0"/>
                        </a:spcBef>
                        <a:buNone/>
                      </a:pPr>
                      <a:r>
                        <a:rPr lang="en" sz="1000">
                          <a:solidFill>
                            <a:srgbClr val="263238"/>
                          </a:solidFill>
                        </a:rPr>
                        <a:t>Word freq based after cleaning</a:t>
                      </a:r>
                    </a:p>
                  </a:txBody>
                  <a:tcPr marL="63500" marR="63500" marT="63500" marB="63500"/>
                </a:tc>
              </a:tr>
              <a:tr h="229975">
                <a:tc>
                  <a:txBody>
                    <a:bodyPr/>
                    <a:lstStyle/>
                    <a:p>
                      <a:pPr lvl="0" rtl="0">
                        <a:spcBef>
                          <a:spcPts val="0"/>
                        </a:spcBef>
                        <a:buNone/>
                      </a:pPr>
                      <a:r>
                        <a:rPr lang="en" sz="1000">
                          <a:solidFill>
                            <a:srgbClr val="263238"/>
                          </a:solidFill>
                        </a:rPr>
                        <a:t>created</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spcBef>
                          <a:spcPts val="0"/>
                        </a:spcBef>
                        <a:buNone/>
                      </a:pPr>
                      <a:r>
                        <a:rPr lang="en" sz="1000">
                          <a:solidFill>
                            <a:srgbClr val="263238"/>
                          </a:solidFill>
                        </a:rPr>
                        <a:t>Year, month, day, weekday, hour, hour_minute, seconds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spcBef>
                          <a:spcPts val="0"/>
                        </a:spcBef>
                        <a:buNone/>
                      </a:pPr>
                      <a:r>
                        <a:rPr lang="en" sz="1000">
                          <a:solidFill>
                            <a:srgbClr val="263238"/>
                          </a:solidFill>
                        </a:rPr>
                        <a:t>Hour_Minute combos are helpful to see if there’s a part of day that gets a boost</a:t>
                      </a:r>
                    </a:p>
                  </a:txBody>
                  <a:tcPr marL="63500" marR="63500" marT="63500" marB="63500">
                    <a:lnL w="12700" cap="flat" cmpd="sng">
                      <a:solidFill>
                        <a:srgbClr val="000000"/>
                      </a:solidFill>
                      <a:prstDash val="solid"/>
                      <a:round/>
                      <a:headEnd type="none" w="med" len="med"/>
                      <a:tailEnd type="none" w="med" len="med"/>
                    </a:ln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4"/>
        <p:cNvGrpSpPr/>
        <p:nvPr/>
      </p:nvGrpSpPr>
      <p:grpSpPr>
        <a:xfrm>
          <a:off x="0" y="0"/>
          <a:ext cx="0" cy="0"/>
          <a:chOff x="0" y="0"/>
          <a:chExt cx="0" cy="0"/>
        </a:xfrm>
      </p:grpSpPr>
      <p:pic>
        <p:nvPicPr>
          <p:cNvPr id="115" name="Shape 115"/>
          <p:cNvPicPr preferRelativeResize="0"/>
          <p:nvPr/>
        </p:nvPicPr>
        <p:blipFill rotWithShape="1">
          <a:blip r:embed="rId3">
            <a:alphaModFix/>
          </a:blip>
          <a:srcRect l="3119"/>
          <a:stretch/>
        </p:blipFill>
        <p:spPr>
          <a:xfrm>
            <a:off x="690400" y="162725"/>
            <a:ext cx="8187225" cy="4818049"/>
          </a:xfrm>
          <a:prstGeom prst="rect">
            <a:avLst/>
          </a:prstGeom>
          <a:noFill/>
          <a:ln>
            <a:noFill/>
          </a:ln>
        </p:spPr>
      </p:pic>
      <p:pic>
        <p:nvPicPr>
          <p:cNvPr id="116" name="Shape 116" descr="Piece of duct tape sticking a note to the slide"/>
          <p:cNvPicPr preferRelativeResize="0"/>
          <p:nvPr/>
        </p:nvPicPr>
        <p:blipFill rotWithShape="1">
          <a:blip r:embed="rId4">
            <a:alphaModFix/>
          </a:blip>
          <a:srcRect l="9244" t="5926" r="2118" b="10011"/>
          <a:stretch/>
        </p:blipFill>
        <p:spPr>
          <a:xfrm rot="154828">
            <a:off x="3535999" y="147300"/>
            <a:ext cx="2071999" cy="736050"/>
          </a:xfrm>
          <a:prstGeom prst="rect">
            <a:avLst/>
          </a:prstGeom>
          <a:noFill/>
          <a:ln>
            <a:noFill/>
          </a:ln>
        </p:spPr>
      </p:pic>
      <p:sp>
        <p:nvSpPr>
          <p:cNvPr id="117" name="Shape 117"/>
          <p:cNvSpPr txBox="1"/>
          <p:nvPr/>
        </p:nvSpPr>
        <p:spPr>
          <a:xfrm>
            <a:off x="956849" y="687400"/>
            <a:ext cx="7303200" cy="762600"/>
          </a:xfrm>
          <a:prstGeom prst="rect">
            <a:avLst/>
          </a:prstGeom>
          <a:noFill/>
          <a:ln>
            <a:noFill/>
          </a:ln>
        </p:spPr>
        <p:txBody>
          <a:bodyPr lIns="91425" tIns="91425" rIns="91425" bIns="91425" anchor="b" anchorCtr="0">
            <a:noAutofit/>
          </a:bodyPr>
          <a:lstStyle/>
          <a:p>
            <a:pPr lvl="0" rtl="0">
              <a:spcBef>
                <a:spcPts val="0"/>
              </a:spcBef>
              <a:buNone/>
            </a:pPr>
            <a:r>
              <a:rPr lang="en" sz="2400" b="1">
                <a:solidFill>
                  <a:schemeClr val="lt2"/>
                </a:solidFill>
                <a:latin typeface="Raleway"/>
                <a:ea typeface="Raleway"/>
                <a:cs typeface="Raleway"/>
                <a:sym typeface="Raleway"/>
              </a:rPr>
              <a:t>Feature Visualization // Neighborhood Outliers</a:t>
            </a:r>
          </a:p>
        </p:txBody>
      </p:sp>
      <p:pic>
        <p:nvPicPr>
          <p:cNvPr id="118" name="Shape 118"/>
          <p:cNvPicPr preferRelativeResize="0"/>
          <p:nvPr/>
        </p:nvPicPr>
        <p:blipFill>
          <a:blip r:embed="rId5">
            <a:alphaModFix/>
          </a:blip>
          <a:stretch>
            <a:fillRect/>
          </a:stretch>
        </p:blipFill>
        <p:spPr>
          <a:xfrm>
            <a:off x="956850" y="1325025"/>
            <a:ext cx="7366700" cy="3348699"/>
          </a:xfrm>
          <a:prstGeom prst="rect">
            <a:avLst/>
          </a:prstGeom>
          <a:noFill/>
          <a:ln>
            <a:noFill/>
          </a:ln>
        </p:spPr>
      </p:pic>
      <p:sp>
        <p:nvSpPr>
          <p:cNvPr id="119" name="Shape 119"/>
          <p:cNvSpPr txBox="1"/>
          <p:nvPr/>
        </p:nvSpPr>
        <p:spPr>
          <a:xfrm>
            <a:off x="1166578" y="1464554"/>
            <a:ext cx="4128300" cy="2746499"/>
          </a:xfrm>
          <a:prstGeom prst="rect">
            <a:avLst/>
          </a:prstGeom>
          <a:noFill/>
          <a:ln>
            <a:noFill/>
          </a:ln>
        </p:spPr>
        <p:txBody>
          <a:bodyPr lIns="91425" tIns="91425" rIns="91425" bIns="91425" anchor="ctr" anchorCtr="0">
            <a:noAutofit/>
          </a:bodyPr>
          <a:lstStyle/>
          <a:p>
            <a:pPr lvl="0" rt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3"/>
        <p:cNvGrpSpPr/>
        <p:nvPr/>
      </p:nvGrpSpPr>
      <p:grpSpPr>
        <a:xfrm>
          <a:off x="0" y="0"/>
          <a:ext cx="0" cy="0"/>
          <a:chOff x="0" y="0"/>
          <a:chExt cx="0" cy="0"/>
        </a:xfrm>
      </p:grpSpPr>
      <p:pic>
        <p:nvPicPr>
          <p:cNvPr id="124" name="Shape 124"/>
          <p:cNvPicPr preferRelativeResize="0"/>
          <p:nvPr/>
        </p:nvPicPr>
        <p:blipFill rotWithShape="1">
          <a:blip r:embed="rId3">
            <a:alphaModFix/>
          </a:blip>
          <a:srcRect l="3119"/>
          <a:stretch/>
        </p:blipFill>
        <p:spPr>
          <a:xfrm>
            <a:off x="690400" y="162725"/>
            <a:ext cx="8187225" cy="4818049"/>
          </a:xfrm>
          <a:prstGeom prst="rect">
            <a:avLst/>
          </a:prstGeom>
          <a:noFill/>
          <a:ln>
            <a:noFill/>
          </a:ln>
        </p:spPr>
      </p:pic>
      <p:pic>
        <p:nvPicPr>
          <p:cNvPr id="125" name="Shape 125" descr="Piece of duct tape sticking a note to the slide"/>
          <p:cNvPicPr preferRelativeResize="0"/>
          <p:nvPr/>
        </p:nvPicPr>
        <p:blipFill rotWithShape="1">
          <a:blip r:embed="rId4">
            <a:alphaModFix/>
          </a:blip>
          <a:srcRect l="9244" t="5926" r="2118" b="10011"/>
          <a:stretch/>
        </p:blipFill>
        <p:spPr>
          <a:xfrm rot="154828">
            <a:off x="3535999" y="147300"/>
            <a:ext cx="2071999" cy="736050"/>
          </a:xfrm>
          <a:prstGeom prst="rect">
            <a:avLst/>
          </a:prstGeom>
          <a:noFill/>
          <a:ln>
            <a:noFill/>
          </a:ln>
        </p:spPr>
      </p:pic>
      <p:pic>
        <p:nvPicPr>
          <p:cNvPr id="126" name="Shape 126" descr="Neighbor1.png"/>
          <p:cNvPicPr preferRelativeResize="0"/>
          <p:nvPr/>
        </p:nvPicPr>
        <p:blipFill>
          <a:blip r:embed="rId5">
            <a:alphaModFix/>
          </a:blip>
          <a:stretch>
            <a:fillRect/>
          </a:stretch>
        </p:blipFill>
        <p:spPr>
          <a:xfrm>
            <a:off x="1086325" y="1168300"/>
            <a:ext cx="3412774" cy="1575549"/>
          </a:xfrm>
          <a:prstGeom prst="rect">
            <a:avLst/>
          </a:prstGeom>
          <a:noFill/>
          <a:ln>
            <a:noFill/>
          </a:ln>
        </p:spPr>
      </p:pic>
      <p:pic>
        <p:nvPicPr>
          <p:cNvPr id="127" name="Shape 127" descr="Neighbor2.png"/>
          <p:cNvPicPr preferRelativeResize="0"/>
          <p:nvPr/>
        </p:nvPicPr>
        <p:blipFill>
          <a:blip r:embed="rId6">
            <a:alphaModFix/>
          </a:blip>
          <a:stretch>
            <a:fillRect/>
          </a:stretch>
        </p:blipFill>
        <p:spPr>
          <a:xfrm>
            <a:off x="4761800" y="1164925"/>
            <a:ext cx="3461800" cy="1575550"/>
          </a:xfrm>
          <a:prstGeom prst="rect">
            <a:avLst/>
          </a:prstGeom>
          <a:noFill/>
          <a:ln>
            <a:noFill/>
          </a:ln>
        </p:spPr>
      </p:pic>
      <p:pic>
        <p:nvPicPr>
          <p:cNvPr id="128" name="Shape 128" descr="Neighbor3.png"/>
          <p:cNvPicPr preferRelativeResize="0"/>
          <p:nvPr/>
        </p:nvPicPr>
        <p:blipFill>
          <a:blip r:embed="rId7">
            <a:alphaModFix/>
          </a:blip>
          <a:stretch>
            <a:fillRect/>
          </a:stretch>
        </p:blipFill>
        <p:spPr>
          <a:xfrm>
            <a:off x="1037300" y="2809374"/>
            <a:ext cx="3461800" cy="1816150"/>
          </a:xfrm>
          <a:prstGeom prst="rect">
            <a:avLst/>
          </a:prstGeom>
          <a:noFill/>
          <a:ln>
            <a:noFill/>
          </a:ln>
        </p:spPr>
      </p:pic>
      <p:pic>
        <p:nvPicPr>
          <p:cNvPr id="129" name="Shape 129" descr="Neighbor4.png"/>
          <p:cNvPicPr preferRelativeResize="0"/>
          <p:nvPr/>
        </p:nvPicPr>
        <p:blipFill>
          <a:blip r:embed="rId8">
            <a:alphaModFix/>
          </a:blip>
          <a:stretch>
            <a:fillRect/>
          </a:stretch>
        </p:blipFill>
        <p:spPr>
          <a:xfrm>
            <a:off x="4761799" y="2798550"/>
            <a:ext cx="3461800" cy="1816149"/>
          </a:xfrm>
          <a:prstGeom prst="rect">
            <a:avLst/>
          </a:prstGeom>
          <a:noFill/>
          <a:ln>
            <a:noFill/>
          </a:ln>
        </p:spPr>
      </p:pic>
      <p:sp>
        <p:nvSpPr>
          <p:cNvPr id="130" name="Shape 130"/>
          <p:cNvSpPr txBox="1"/>
          <p:nvPr/>
        </p:nvSpPr>
        <p:spPr>
          <a:xfrm>
            <a:off x="920400" y="929625"/>
            <a:ext cx="7303200" cy="361200"/>
          </a:xfrm>
          <a:prstGeom prst="rect">
            <a:avLst/>
          </a:prstGeom>
          <a:noFill/>
          <a:ln>
            <a:noFill/>
          </a:ln>
        </p:spPr>
        <p:txBody>
          <a:bodyPr lIns="91425" tIns="91425" rIns="91425" bIns="91425" anchor="b" anchorCtr="0">
            <a:noAutofit/>
          </a:bodyPr>
          <a:lstStyle/>
          <a:p>
            <a:pPr lvl="0" rtl="0">
              <a:spcBef>
                <a:spcPts val="0"/>
              </a:spcBef>
              <a:buNone/>
            </a:pPr>
            <a:r>
              <a:rPr lang="en" sz="2400" b="1">
                <a:solidFill>
                  <a:schemeClr val="lt2"/>
                </a:solidFill>
                <a:latin typeface="Raleway"/>
                <a:ea typeface="Raleway"/>
                <a:cs typeface="Raleway"/>
                <a:sym typeface="Raleway"/>
              </a:rPr>
              <a:t>Feature Visualization // Neighborhood Clusters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283100" y="331150"/>
            <a:ext cx="8620500" cy="1019700"/>
          </a:xfrm>
          <a:prstGeom prst="rect">
            <a:avLst/>
          </a:prstGeom>
        </p:spPr>
        <p:txBody>
          <a:bodyPr lIns="91425" tIns="91425" rIns="91425" bIns="91425" anchor="t" anchorCtr="0">
            <a:noAutofit/>
          </a:bodyPr>
          <a:lstStyle/>
          <a:p>
            <a:pPr lvl="0" rtl="0">
              <a:spcBef>
                <a:spcPts val="0"/>
              </a:spcBef>
              <a:buNone/>
            </a:pPr>
            <a:r>
              <a:rPr lang="en" sz="3000"/>
              <a:t>Models    </a:t>
            </a:r>
            <a:r>
              <a:rPr lang="en" sz="3000" i="1"/>
              <a:t>This is a classification problem</a:t>
            </a:r>
          </a:p>
        </p:txBody>
      </p:sp>
      <p:sp>
        <p:nvSpPr>
          <p:cNvPr id="136" name="Shape 136"/>
          <p:cNvSpPr/>
          <p:nvPr/>
        </p:nvSpPr>
        <p:spPr>
          <a:xfrm>
            <a:off x="6005476" y="998300"/>
            <a:ext cx="2506800" cy="1516500"/>
          </a:xfrm>
          <a:prstGeom prst="wedgeRectCallout">
            <a:avLst>
              <a:gd name="adj1" fmla="val -21955"/>
              <a:gd name="adj2" fmla="val 61873"/>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371775" y="998300"/>
            <a:ext cx="3058800" cy="1516500"/>
          </a:xfrm>
          <a:prstGeom prst="wedgeRectCallout">
            <a:avLst>
              <a:gd name="adj1" fmla="val 28631"/>
              <a:gd name="adj2" fmla="val 61873"/>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3610425" y="998300"/>
            <a:ext cx="2215200" cy="1516500"/>
          </a:xfrm>
          <a:prstGeom prst="wedgeRectCallout">
            <a:avLst>
              <a:gd name="adj1" fmla="val 16192"/>
              <a:gd name="adj2" fmla="val 61873"/>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9" name="Shape 139"/>
          <p:cNvSpPr txBox="1">
            <a:spLocks noGrp="1"/>
          </p:cNvSpPr>
          <p:nvPr>
            <p:ph type="title"/>
          </p:nvPr>
        </p:nvSpPr>
        <p:spPr>
          <a:xfrm>
            <a:off x="3735022" y="1047618"/>
            <a:ext cx="2090400" cy="1354800"/>
          </a:xfrm>
          <a:prstGeom prst="rect">
            <a:avLst/>
          </a:prstGeom>
        </p:spPr>
        <p:txBody>
          <a:bodyPr lIns="91425" tIns="91425" rIns="91425" bIns="91425" anchor="t" anchorCtr="0">
            <a:noAutofit/>
          </a:bodyPr>
          <a:lstStyle/>
          <a:p>
            <a:pPr lvl="0" rtl="0">
              <a:spcBef>
                <a:spcPts val="0"/>
              </a:spcBef>
              <a:spcAft>
                <a:spcPts val="1200"/>
              </a:spcAft>
              <a:buClr>
                <a:schemeClr val="dk2"/>
              </a:buClr>
              <a:buSzPct val="61111"/>
              <a:buFont typeface="Arial"/>
              <a:buNone/>
            </a:pPr>
            <a:r>
              <a:rPr lang="en" sz="1800" b="0"/>
              <a:t>Neighborhoods</a:t>
            </a:r>
          </a:p>
          <a:p>
            <a:pPr lvl="0" rtl="0">
              <a:spcBef>
                <a:spcPts val="0"/>
              </a:spcBef>
              <a:spcAft>
                <a:spcPts val="1200"/>
              </a:spcAft>
              <a:buClr>
                <a:schemeClr val="dk2"/>
              </a:buClr>
              <a:buSzPct val="61111"/>
              <a:buFont typeface="Arial"/>
              <a:buNone/>
            </a:pPr>
            <a:r>
              <a:rPr lang="en" sz="1800"/>
              <a:t>KMeans </a:t>
            </a:r>
            <a:r>
              <a:rPr lang="en" sz="1200"/>
              <a:t>Spatially cluster neighborhoods</a:t>
            </a:r>
          </a:p>
        </p:txBody>
      </p:sp>
      <p:sp>
        <p:nvSpPr>
          <p:cNvPr id="140" name="Shape 140"/>
          <p:cNvSpPr txBox="1">
            <a:spLocks noGrp="1"/>
          </p:cNvSpPr>
          <p:nvPr>
            <p:ph type="title"/>
          </p:nvPr>
        </p:nvSpPr>
        <p:spPr>
          <a:xfrm>
            <a:off x="6075874" y="1047618"/>
            <a:ext cx="2365800" cy="1354800"/>
          </a:xfrm>
          <a:prstGeom prst="rect">
            <a:avLst/>
          </a:prstGeom>
        </p:spPr>
        <p:txBody>
          <a:bodyPr lIns="91425" tIns="91425" rIns="91425" bIns="91425" anchor="t" anchorCtr="0">
            <a:noAutofit/>
          </a:bodyPr>
          <a:lstStyle/>
          <a:p>
            <a:pPr lvl="0" rtl="0">
              <a:spcBef>
                <a:spcPts val="0"/>
              </a:spcBef>
              <a:spcAft>
                <a:spcPts val="1200"/>
              </a:spcAft>
              <a:buNone/>
            </a:pPr>
            <a:r>
              <a:rPr lang="en" sz="1800" b="0"/>
              <a:t>Text Analysis</a:t>
            </a:r>
          </a:p>
          <a:p>
            <a:pPr lvl="0" rtl="0">
              <a:spcBef>
                <a:spcPts val="0"/>
              </a:spcBef>
              <a:spcAft>
                <a:spcPts val="1200"/>
              </a:spcAft>
              <a:buNone/>
            </a:pPr>
            <a:r>
              <a:rPr lang="en" sz="1800"/>
              <a:t>MultinomialNB</a:t>
            </a:r>
          </a:p>
          <a:p>
            <a:pPr lvl="0" rtl="0">
              <a:spcBef>
                <a:spcPts val="0"/>
              </a:spcBef>
              <a:spcAft>
                <a:spcPts val="1200"/>
              </a:spcAft>
              <a:buNone/>
            </a:pPr>
            <a:r>
              <a:rPr lang="en" sz="1200"/>
              <a:t>Linear can win if tuned, but MNB gives a strong start.</a:t>
            </a:r>
          </a:p>
        </p:txBody>
      </p:sp>
      <p:sp>
        <p:nvSpPr>
          <p:cNvPr id="141" name="Shape 141"/>
          <p:cNvSpPr txBox="1">
            <a:spLocks noGrp="1"/>
          </p:cNvSpPr>
          <p:nvPr>
            <p:ph type="title"/>
          </p:nvPr>
        </p:nvSpPr>
        <p:spPr>
          <a:xfrm>
            <a:off x="371775" y="1047624"/>
            <a:ext cx="3058800" cy="1354800"/>
          </a:xfrm>
          <a:prstGeom prst="rect">
            <a:avLst/>
          </a:prstGeom>
        </p:spPr>
        <p:txBody>
          <a:bodyPr lIns="91425" tIns="91425" rIns="91425" bIns="91425" anchor="t" anchorCtr="0">
            <a:noAutofit/>
          </a:bodyPr>
          <a:lstStyle/>
          <a:p>
            <a:pPr lvl="0" rtl="0">
              <a:spcBef>
                <a:spcPts val="0"/>
              </a:spcBef>
              <a:spcAft>
                <a:spcPts val="1200"/>
              </a:spcAft>
              <a:buClr>
                <a:schemeClr val="dk2"/>
              </a:buClr>
              <a:buSzPct val="61111"/>
              <a:buFont typeface="Arial"/>
              <a:buNone/>
            </a:pPr>
            <a:r>
              <a:rPr lang="en" sz="1800" b="0"/>
              <a:t>Training/Eval Features</a:t>
            </a:r>
          </a:p>
          <a:p>
            <a:pPr lvl="0" rtl="0">
              <a:spcBef>
                <a:spcPts val="0"/>
              </a:spcBef>
              <a:spcAft>
                <a:spcPts val="1200"/>
              </a:spcAft>
              <a:buNone/>
            </a:pPr>
            <a:r>
              <a:rPr lang="en" sz="1800"/>
              <a:t>Linear </a:t>
            </a:r>
            <a:r>
              <a:rPr lang="en" sz="1200"/>
              <a:t>too strong for low rankings</a:t>
            </a:r>
          </a:p>
        </p:txBody>
      </p:sp>
      <p:sp>
        <p:nvSpPr>
          <p:cNvPr id="142" name="Shape 142"/>
          <p:cNvSpPr/>
          <p:nvPr/>
        </p:nvSpPr>
        <p:spPr>
          <a:xfrm>
            <a:off x="371775" y="2671075"/>
            <a:ext cx="8140500" cy="923400"/>
          </a:xfrm>
          <a:prstGeom prst="wedgeRectCallout">
            <a:avLst>
              <a:gd name="adj1" fmla="val -18696"/>
              <a:gd name="adj2" fmla="val 68318"/>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43" name="Shape 143"/>
          <p:cNvSpPr txBox="1">
            <a:spLocks noGrp="1"/>
          </p:cNvSpPr>
          <p:nvPr>
            <p:ph type="title"/>
          </p:nvPr>
        </p:nvSpPr>
        <p:spPr>
          <a:xfrm>
            <a:off x="371775" y="2718850"/>
            <a:ext cx="8140500" cy="811200"/>
          </a:xfrm>
          <a:prstGeom prst="rect">
            <a:avLst/>
          </a:prstGeom>
        </p:spPr>
        <p:txBody>
          <a:bodyPr lIns="91425" tIns="91425" rIns="91425" bIns="91425" anchor="t" anchorCtr="0">
            <a:noAutofit/>
          </a:bodyPr>
          <a:lstStyle/>
          <a:p>
            <a:pPr lvl="0" rtl="0">
              <a:spcBef>
                <a:spcPts val="0"/>
              </a:spcBef>
              <a:spcAft>
                <a:spcPts val="1200"/>
              </a:spcAft>
              <a:buClr>
                <a:schemeClr val="dk2"/>
              </a:buClr>
              <a:buSzPct val="61111"/>
              <a:buFont typeface="Arial"/>
              <a:buNone/>
            </a:pPr>
            <a:r>
              <a:rPr lang="en" sz="1800" b="0"/>
              <a:t>Feature Ranking</a:t>
            </a:r>
          </a:p>
          <a:p>
            <a:pPr lvl="0" rtl="0">
              <a:spcBef>
                <a:spcPts val="0"/>
              </a:spcBef>
              <a:spcAft>
                <a:spcPts val="1200"/>
              </a:spcAft>
              <a:buClr>
                <a:schemeClr val="dk2"/>
              </a:buClr>
              <a:buSzPct val="61111"/>
              <a:buFont typeface="Arial"/>
              <a:buNone/>
            </a:pPr>
            <a:r>
              <a:rPr lang="en" sz="1800"/>
              <a:t>PCA </a:t>
            </a:r>
            <a:r>
              <a:rPr lang="en" sz="1200"/>
              <a:t>Identify top features and remove correlations</a:t>
            </a:r>
          </a:p>
        </p:txBody>
      </p:sp>
      <p:sp>
        <p:nvSpPr>
          <p:cNvPr id="144" name="Shape 144"/>
          <p:cNvSpPr/>
          <p:nvPr/>
        </p:nvSpPr>
        <p:spPr>
          <a:xfrm>
            <a:off x="371775" y="3750750"/>
            <a:ext cx="8140500" cy="1113300"/>
          </a:xfrm>
          <a:prstGeom prst="wedgeRectCallout">
            <a:avLst>
              <a:gd name="adj1" fmla="val -20689"/>
              <a:gd name="adj2" fmla="val 50903"/>
            </a:avLst>
          </a:prstGeom>
          <a:solidFill>
            <a:srgbClr val="A64D79"/>
          </a:solidFill>
          <a:ln>
            <a:noFill/>
          </a:ln>
        </p:spPr>
        <p:txBody>
          <a:bodyPr lIns="91425" tIns="91425" rIns="91425" bIns="91425" anchor="ctr" anchorCtr="0">
            <a:noAutofit/>
          </a:bodyPr>
          <a:lstStyle/>
          <a:p>
            <a:pPr lvl="0">
              <a:spcBef>
                <a:spcPts val="0"/>
              </a:spcBef>
              <a:buNone/>
            </a:pPr>
            <a:endParaRPr/>
          </a:p>
        </p:txBody>
      </p:sp>
      <p:sp>
        <p:nvSpPr>
          <p:cNvPr id="145" name="Shape 145"/>
          <p:cNvSpPr txBox="1">
            <a:spLocks noGrp="1"/>
          </p:cNvSpPr>
          <p:nvPr>
            <p:ph type="title"/>
          </p:nvPr>
        </p:nvSpPr>
        <p:spPr>
          <a:xfrm>
            <a:off x="432000" y="3863125"/>
            <a:ext cx="7786800" cy="923400"/>
          </a:xfrm>
          <a:prstGeom prst="rect">
            <a:avLst/>
          </a:prstGeom>
        </p:spPr>
        <p:txBody>
          <a:bodyPr lIns="91425" tIns="91425" rIns="91425" bIns="91425" anchor="t" anchorCtr="0">
            <a:noAutofit/>
          </a:bodyPr>
          <a:lstStyle/>
          <a:p>
            <a:pPr lvl="0" rtl="0">
              <a:spcBef>
                <a:spcPts val="0"/>
              </a:spcBef>
              <a:spcAft>
                <a:spcPts val="1200"/>
              </a:spcAft>
              <a:buNone/>
            </a:pPr>
            <a:r>
              <a:rPr lang="en" sz="1800" b="0"/>
              <a:t>Combining</a:t>
            </a:r>
          </a:p>
          <a:p>
            <a:pPr lvl="0" rtl="0">
              <a:spcBef>
                <a:spcPts val="0"/>
              </a:spcBef>
              <a:spcAft>
                <a:spcPts val="1200"/>
              </a:spcAft>
              <a:buNone/>
            </a:pPr>
            <a:r>
              <a:rPr lang="en" sz="1800"/>
              <a:t>Random Forest Classifier </a:t>
            </a:r>
            <a:r>
              <a:rPr lang="en" sz="1200"/>
              <a:t>Robust ensemble method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283098" y="712150"/>
            <a:ext cx="8622299" cy="3835499"/>
          </a:xfrm>
          <a:prstGeom prst="rect">
            <a:avLst/>
          </a:prstGeom>
        </p:spPr>
        <p:txBody>
          <a:bodyPr lIns="91425" tIns="91425" rIns="91425" bIns="91425" anchor="t" anchorCtr="0">
            <a:noAutofit/>
          </a:bodyPr>
          <a:lstStyle/>
          <a:p>
            <a:pPr lvl="0" rtl="0">
              <a:spcBef>
                <a:spcPts val="0"/>
              </a:spcBef>
              <a:spcAft>
                <a:spcPts val="1000"/>
              </a:spcAft>
              <a:buNone/>
            </a:pPr>
            <a:r>
              <a:rPr lang="en">
                <a:solidFill>
                  <a:schemeClr val="accent5"/>
                </a:solidFill>
              </a:rPr>
              <a:t>Results!</a:t>
            </a:r>
            <a:r>
              <a:rPr lang="en"/>
              <a:t> Summary</a:t>
            </a:r>
          </a:p>
          <a:p>
            <a:pPr lvl="0" rtl="0">
              <a:spcBef>
                <a:spcPts val="0"/>
              </a:spcBef>
              <a:spcAft>
                <a:spcPts val="1000"/>
              </a:spcAft>
              <a:buNone/>
            </a:pPr>
            <a:r>
              <a:rPr lang="en" sz="2400" b="0"/>
              <a:t>Initial (based on lat/long): 0.79</a:t>
            </a:r>
          </a:p>
          <a:p>
            <a:pPr lvl="0" rtl="0">
              <a:spcBef>
                <a:spcPts val="0"/>
              </a:spcBef>
              <a:spcAft>
                <a:spcPts val="1000"/>
              </a:spcAft>
              <a:buClr>
                <a:schemeClr val="dk2"/>
              </a:buClr>
              <a:buSzPct val="45833"/>
              <a:buFont typeface="Arial"/>
              <a:buNone/>
            </a:pPr>
            <a:r>
              <a:rPr lang="en" sz="2400" b="0"/>
              <a:t>Text features only: 0.75 -- BEST!</a:t>
            </a:r>
          </a:p>
          <a:p>
            <a:pPr lvl="0" rtl="0">
              <a:spcBef>
                <a:spcPts val="0"/>
              </a:spcBef>
              <a:spcAft>
                <a:spcPts val="1000"/>
              </a:spcAft>
              <a:buNone/>
            </a:pPr>
            <a:r>
              <a:rPr lang="en" sz="2400" b="0"/>
              <a:t>All features: 1.22</a:t>
            </a:r>
          </a:p>
          <a:p>
            <a:pPr lvl="0" rtl="0">
              <a:spcBef>
                <a:spcPts val="0"/>
              </a:spcBef>
              <a:spcAft>
                <a:spcPts val="1000"/>
              </a:spcAft>
              <a:buNone/>
            </a:pPr>
            <a:r>
              <a:rPr lang="en" sz="2400" b="0"/>
              <a:t>Top 3 PCA with all features: 2.22</a:t>
            </a:r>
          </a:p>
          <a:p>
            <a:pPr lvl="0" rtl="0">
              <a:spcBef>
                <a:spcPts val="0"/>
              </a:spcBef>
              <a:spcAft>
                <a:spcPts val="1000"/>
              </a:spcAft>
              <a:buNone/>
            </a:pPr>
            <a:r>
              <a:rPr lang="en" sz="2400" b="0"/>
              <a:t>Leaderboard best score: 0.49</a:t>
            </a:r>
          </a:p>
          <a:p>
            <a:pPr lvl="0" rtl="0">
              <a:spcBef>
                <a:spcPts val="0"/>
              </a:spcBef>
              <a:spcAft>
                <a:spcPts val="1000"/>
              </a:spcAft>
              <a:buNone/>
            </a:pPr>
            <a:endParaRPr sz="1400" b="0"/>
          </a:p>
          <a:p>
            <a:pPr lvl="0" rtl="0">
              <a:spcBef>
                <a:spcPts val="0"/>
              </a:spcBef>
              <a:spcAft>
                <a:spcPts val="1000"/>
              </a:spcAft>
              <a:buNone/>
            </a:pPr>
            <a:r>
              <a:rPr lang="en" sz="2400" b="0"/>
              <a:t>We used accuracy to train instead of Kaggle scoring</a:t>
            </a:r>
          </a:p>
        </p:txBody>
      </p:sp>
      <p:grpSp>
        <p:nvGrpSpPr>
          <p:cNvPr id="151" name="Shape 151"/>
          <p:cNvGrpSpPr/>
          <p:nvPr/>
        </p:nvGrpSpPr>
        <p:grpSpPr>
          <a:xfrm>
            <a:off x="6693337" y="1601059"/>
            <a:ext cx="2212049" cy="2537075"/>
            <a:chOff x="6803275" y="395362"/>
            <a:chExt cx="2212049" cy="2537075"/>
          </a:xfrm>
        </p:grpSpPr>
        <p:pic>
          <p:nvPicPr>
            <p:cNvPr id="152" name="Shape 152"/>
            <p:cNvPicPr preferRelativeResize="0"/>
            <p:nvPr/>
          </p:nvPicPr>
          <p:blipFill>
            <a:blip r:embed="rId3">
              <a:alphaModFix/>
            </a:blip>
            <a:stretch>
              <a:fillRect/>
            </a:stretch>
          </p:blipFill>
          <p:spPr>
            <a:xfrm>
              <a:off x="6803275" y="427444"/>
              <a:ext cx="2212049" cy="2504993"/>
            </a:xfrm>
            <a:prstGeom prst="rect">
              <a:avLst/>
            </a:prstGeom>
            <a:noFill/>
            <a:ln>
              <a:noFill/>
            </a:ln>
          </p:spPr>
        </p:pic>
        <p:pic>
          <p:nvPicPr>
            <p:cNvPr id="153" name="Shape 153" descr="Piece of duct tape sticking a note to the slide"/>
            <p:cNvPicPr preferRelativeResize="0"/>
            <p:nvPr/>
          </p:nvPicPr>
          <p:blipFill rotWithShape="1">
            <a:blip r:embed="rId4">
              <a:alphaModFix/>
            </a:blip>
            <a:srcRect l="9244" t="5926" r="2118" b="10011"/>
            <a:stretch/>
          </p:blipFill>
          <p:spPr>
            <a:xfrm rot="154826">
              <a:off x="7370662" y="419418"/>
              <a:ext cx="1077272" cy="382686"/>
            </a:xfrm>
            <a:prstGeom prst="rect">
              <a:avLst/>
            </a:prstGeom>
            <a:noFill/>
            <a:ln>
              <a:noFill/>
            </a:ln>
          </p:spPr>
        </p:pic>
        <p:sp>
          <p:nvSpPr>
            <p:cNvPr id="154" name="Shape 154"/>
            <p:cNvSpPr txBox="1"/>
            <p:nvPr/>
          </p:nvSpPr>
          <p:spPr>
            <a:xfrm>
              <a:off x="6944800" y="684230"/>
              <a:ext cx="1929000" cy="2003999"/>
            </a:xfrm>
            <a:prstGeom prst="rect">
              <a:avLst/>
            </a:prstGeom>
            <a:noFill/>
            <a:ln>
              <a:noFill/>
            </a:ln>
          </p:spPr>
          <p:txBody>
            <a:bodyPr lIns="91425" tIns="91425" rIns="91425" bIns="91425" anchor="t" anchorCtr="0">
              <a:noAutofit/>
            </a:bodyPr>
            <a:lstStyle/>
            <a:p>
              <a:pPr lvl="0" rtl="0">
                <a:spcBef>
                  <a:spcPts val="0"/>
                </a:spcBef>
                <a:spcAft>
                  <a:spcPts val="800"/>
                </a:spcAft>
                <a:buClr>
                  <a:schemeClr val="dk2"/>
                </a:buClr>
                <a:buFont typeface="Arial"/>
                <a:buNone/>
              </a:pPr>
              <a:r>
                <a:rPr lang="en" b="1">
                  <a:solidFill>
                    <a:schemeClr val="dk1"/>
                  </a:solidFill>
                  <a:latin typeface="Raleway"/>
                  <a:ea typeface="Raleway"/>
                  <a:cs typeface="Raleway"/>
                  <a:sym typeface="Raleway"/>
                </a:rPr>
                <a:t>Scoring</a:t>
              </a:r>
            </a:p>
            <a:p>
              <a:pPr lvl="0" rtl="0">
                <a:spcBef>
                  <a:spcPts val="0"/>
                </a:spcBef>
                <a:spcAft>
                  <a:spcPts val="800"/>
                </a:spcAft>
                <a:buNone/>
              </a:pPr>
              <a:r>
                <a:rPr lang="en" sz="1200">
                  <a:solidFill>
                    <a:schemeClr val="dk2"/>
                  </a:solidFill>
                  <a:latin typeface="Raleway"/>
                  <a:ea typeface="Raleway"/>
                  <a:cs typeface="Raleway"/>
                  <a:sym typeface="Raleway"/>
                </a:rPr>
                <a:t>based on </a:t>
              </a:r>
              <a:r>
                <a:rPr lang="en" sz="1200" b="1">
                  <a:solidFill>
                    <a:schemeClr val="dk2"/>
                  </a:solidFill>
                  <a:latin typeface="Raleway"/>
                  <a:ea typeface="Raleway"/>
                  <a:cs typeface="Raleway"/>
                  <a:sym typeface="Raleway"/>
                </a:rPr>
                <a:t>multi-class log loss</a:t>
              </a:r>
              <a:r>
                <a:rPr lang="en" sz="1200">
                  <a:solidFill>
                    <a:schemeClr val="dk2"/>
                  </a:solidFill>
                  <a:latin typeface="Raleway"/>
                  <a:ea typeface="Raleway"/>
                  <a:cs typeface="Raleway"/>
                  <a:sym typeface="Raleway"/>
                </a:rPr>
                <a:t>. Therefore, you are penalized for predicting wrong interest level even if the maximum probability is the true class. A perfect model will have a score of 0.</a:t>
              </a:r>
            </a:p>
          </p:txBody>
        </p:sp>
      </p:grpSp>
    </p:spTree>
  </p:cSld>
  <p:clrMapOvr>
    <a:masterClrMapping/>
  </p:clrMapOvr>
</p:sld>
</file>

<file path=ppt/theme/theme1.xml><?xml version="1.0" encoding="utf-8"?>
<a:theme xmlns:a="http://schemas.openxmlformats.org/drawingml/2006/main"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497</Words>
  <Application>Microsoft Office PowerPoint</Application>
  <PresentationFormat>On-screen Show (16:9)</PresentationFormat>
  <Paragraphs>145</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Lato</vt:lpstr>
      <vt:lpstr>Raleway</vt:lpstr>
      <vt:lpstr>swiss-2</vt:lpstr>
      <vt:lpstr>2Sigma’s Interest in Rental Listings   </vt:lpstr>
      <vt:lpstr>Business Summary</vt:lpstr>
      <vt:lpstr>PowerPoint Presentation</vt:lpstr>
      <vt:lpstr>Steps</vt:lpstr>
      <vt:lpstr>PowerPoint Presentation</vt:lpstr>
      <vt:lpstr>PowerPoint Presentation</vt:lpstr>
      <vt:lpstr>PowerPoint Presentation</vt:lpstr>
      <vt:lpstr>Models    This is a classification problem</vt:lpstr>
      <vt:lpstr>Results! Summary Initial (based on lat/long): 0.79 Text features only: 0.75 -- BEST! All features: 1.22 Top 3 PCA with all features: 2.22 Leaderboard best score: 0.49  We used accuracy to train instead of Kaggle scoring</vt:lpstr>
      <vt:lpstr>Model Post-Analysis  Surprised that initial model performed so well &amp; all features performed much worse  Unknown factors user demographics photo analysis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2Sigma’s Interest in Rental Listings   </dc:title>
  <cp:lastModifiedBy>Fan, Stephanie</cp:lastModifiedBy>
  <cp:revision>1</cp:revision>
  <dcterms:modified xsi:type="dcterms:W3CDTF">2017-04-26T03:40:01Z</dcterms:modified>
</cp:coreProperties>
</file>