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7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A5F9BB-5F21-4EC7-8936-A7EA42E5196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9273F1-5095-4D7B-8469-00DD17FD0086}">
      <dgm:prSet/>
      <dgm:spPr/>
      <dgm:t>
        <a:bodyPr/>
        <a:lstStyle/>
        <a:p>
          <a:r>
            <a:rPr lang="en-US"/>
            <a:t>- Extract medical concepts from MIMIC discharge summaries</a:t>
          </a:r>
        </a:p>
      </dgm:t>
    </dgm:pt>
    <dgm:pt modelId="{4DD1D38C-EC96-4808-82FF-924674149620}" type="parTrans" cxnId="{47C948CA-F759-4B78-985A-CEE2BD0041AB}">
      <dgm:prSet/>
      <dgm:spPr/>
      <dgm:t>
        <a:bodyPr/>
        <a:lstStyle/>
        <a:p>
          <a:endParaRPr lang="en-US"/>
        </a:p>
      </dgm:t>
    </dgm:pt>
    <dgm:pt modelId="{8879AC7C-82DB-45AC-9568-03D0EAC6AF87}" type="sibTrans" cxnId="{47C948CA-F759-4B78-985A-CEE2BD0041A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D64B920-1584-4076-A160-C0D25958C5F5}">
      <dgm:prSet/>
      <dgm:spPr/>
      <dgm:t>
        <a:bodyPr/>
        <a:lstStyle/>
        <a:p>
          <a:r>
            <a:rPr lang="en-US"/>
            <a:t>- Compare SpaCy vs SciSpaCy NER results</a:t>
          </a:r>
        </a:p>
      </dgm:t>
    </dgm:pt>
    <dgm:pt modelId="{6823AFD7-6771-426F-A312-54D8AAF33571}" type="parTrans" cxnId="{52A6BBF7-0F71-4B65-B480-17900CF47C5F}">
      <dgm:prSet/>
      <dgm:spPr/>
      <dgm:t>
        <a:bodyPr/>
        <a:lstStyle/>
        <a:p>
          <a:endParaRPr lang="en-US"/>
        </a:p>
      </dgm:t>
    </dgm:pt>
    <dgm:pt modelId="{E1CED402-53EC-45AC-BC57-F9F7B3EC9F01}" type="sibTrans" cxnId="{52A6BBF7-0F71-4B65-B480-17900CF47C5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C31DAEE-22FA-4B32-A3D4-269C1C26044A}">
      <dgm:prSet/>
      <dgm:spPr/>
      <dgm:t>
        <a:bodyPr/>
        <a:lstStyle/>
        <a:p>
          <a:r>
            <a:rPr lang="en-US"/>
            <a:t>- Train Word2Vec on clinical text</a:t>
          </a:r>
        </a:p>
      </dgm:t>
    </dgm:pt>
    <dgm:pt modelId="{B74773D4-FA8D-4194-BA73-1483A0C3BAC6}" type="parTrans" cxnId="{3C55148C-243F-4FE6-9533-C0A173430683}">
      <dgm:prSet/>
      <dgm:spPr/>
      <dgm:t>
        <a:bodyPr/>
        <a:lstStyle/>
        <a:p>
          <a:endParaRPr lang="en-US"/>
        </a:p>
      </dgm:t>
    </dgm:pt>
    <dgm:pt modelId="{E2CCC230-70E1-4B73-9F0F-D5787FBAE528}" type="sibTrans" cxnId="{3C55148C-243F-4FE6-9533-C0A17343068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F6D1E24-5DD2-41C0-A548-2E865B50C730}">
      <dgm:prSet/>
      <dgm:spPr/>
      <dgm:t>
        <a:bodyPr/>
        <a:lstStyle/>
        <a:p>
          <a:r>
            <a:rPr lang="en-US"/>
            <a:t>- Visualize embeddings with t-SNE</a:t>
          </a:r>
        </a:p>
      </dgm:t>
    </dgm:pt>
    <dgm:pt modelId="{5B48FA97-64DF-4532-A79E-E9D26CA4D502}" type="parTrans" cxnId="{E162FD16-49CE-4B7F-B007-2447158552AE}">
      <dgm:prSet/>
      <dgm:spPr/>
      <dgm:t>
        <a:bodyPr/>
        <a:lstStyle/>
        <a:p>
          <a:endParaRPr lang="en-US"/>
        </a:p>
      </dgm:t>
    </dgm:pt>
    <dgm:pt modelId="{2EE65ED1-179B-4AEC-86D6-359AAAD4A9AC}" type="sibTrans" cxnId="{E162FD16-49CE-4B7F-B007-2447158552A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56E7B08-C8F5-4150-AFA9-D8536262DB4A}">
      <dgm:prSet/>
      <dgm:spPr/>
      <dgm:t>
        <a:bodyPr/>
        <a:lstStyle/>
        <a:p>
          <a:r>
            <a:rPr lang="en-US"/>
            <a:t>- Explore ClinicalBERT embeddings</a:t>
          </a:r>
        </a:p>
      </dgm:t>
    </dgm:pt>
    <dgm:pt modelId="{16BF948A-0060-49F8-9E33-0478BC8FE6F0}" type="parTrans" cxnId="{EBF4A580-53AB-42F3-91B1-CB3580492124}">
      <dgm:prSet/>
      <dgm:spPr/>
      <dgm:t>
        <a:bodyPr/>
        <a:lstStyle/>
        <a:p>
          <a:endParaRPr lang="en-US"/>
        </a:p>
      </dgm:t>
    </dgm:pt>
    <dgm:pt modelId="{0CF7B2F8-58F3-4479-96AF-FC07E1C9D0B8}" type="sibTrans" cxnId="{EBF4A580-53AB-42F3-91B1-CB3580492124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DBFFC1CD-52D1-234A-8BAC-1AF0A944F743}" type="pres">
      <dgm:prSet presAssocID="{CFA5F9BB-5F21-4EC7-8936-A7EA42E51968}" presName="Name0" presStyleCnt="0">
        <dgm:presLayoutVars>
          <dgm:animLvl val="lvl"/>
          <dgm:resizeHandles val="exact"/>
        </dgm:presLayoutVars>
      </dgm:prSet>
      <dgm:spPr/>
    </dgm:pt>
    <dgm:pt modelId="{F37A184C-23D4-2443-B76C-BA8535254ECA}" type="pres">
      <dgm:prSet presAssocID="{729273F1-5095-4D7B-8469-00DD17FD0086}" presName="compositeNode" presStyleCnt="0">
        <dgm:presLayoutVars>
          <dgm:bulletEnabled val="1"/>
        </dgm:presLayoutVars>
      </dgm:prSet>
      <dgm:spPr/>
    </dgm:pt>
    <dgm:pt modelId="{2E7473D6-146B-8440-94D4-7AAAF30BDFEE}" type="pres">
      <dgm:prSet presAssocID="{729273F1-5095-4D7B-8469-00DD17FD0086}" presName="bgRect" presStyleLbl="bgAccFollowNode1" presStyleIdx="0" presStyleCnt="5"/>
      <dgm:spPr/>
    </dgm:pt>
    <dgm:pt modelId="{79A5D249-B89D-AF4F-992B-9C845501C5DE}" type="pres">
      <dgm:prSet presAssocID="{8879AC7C-82DB-45AC-9568-03D0EAC6AF87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2DA93613-8782-5D46-9E24-B00F7E31230F}" type="pres">
      <dgm:prSet presAssocID="{729273F1-5095-4D7B-8469-00DD17FD0086}" presName="bottomLine" presStyleLbl="alignNode1" presStyleIdx="1" presStyleCnt="10">
        <dgm:presLayoutVars/>
      </dgm:prSet>
      <dgm:spPr/>
    </dgm:pt>
    <dgm:pt modelId="{AB363EE2-197A-214F-96E9-C4AFFE0FCA31}" type="pres">
      <dgm:prSet presAssocID="{729273F1-5095-4D7B-8469-00DD17FD0086}" presName="nodeText" presStyleLbl="bgAccFollowNode1" presStyleIdx="0" presStyleCnt="5">
        <dgm:presLayoutVars>
          <dgm:bulletEnabled val="1"/>
        </dgm:presLayoutVars>
      </dgm:prSet>
      <dgm:spPr/>
    </dgm:pt>
    <dgm:pt modelId="{CB34FB29-C25B-704B-A8FE-D9BF334FB80C}" type="pres">
      <dgm:prSet presAssocID="{8879AC7C-82DB-45AC-9568-03D0EAC6AF87}" presName="sibTrans" presStyleCnt="0"/>
      <dgm:spPr/>
    </dgm:pt>
    <dgm:pt modelId="{393E53F0-BC81-6546-AA26-1E2C1956F049}" type="pres">
      <dgm:prSet presAssocID="{8D64B920-1584-4076-A160-C0D25958C5F5}" presName="compositeNode" presStyleCnt="0">
        <dgm:presLayoutVars>
          <dgm:bulletEnabled val="1"/>
        </dgm:presLayoutVars>
      </dgm:prSet>
      <dgm:spPr/>
    </dgm:pt>
    <dgm:pt modelId="{0DBFAA6E-9F8C-4E4A-8747-EEB4F3967D86}" type="pres">
      <dgm:prSet presAssocID="{8D64B920-1584-4076-A160-C0D25958C5F5}" presName="bgRect" presStyleLbl="bgAccFollowNode1" presStyleIdx="1" presStyleCnt="5"/>
      <dgm:spPr/>
    </dgm:pt>
    <dgm:pt modelId="{35AC82B1-1C33-5643-A3DD-25B7C01476B9}" type="pres">
      <dgm:prSet presAssocID="{E1CED402-53EC-45AC-BC57-F9F7B3EC9F01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E8B0B84A-91BF-A74F-96AA-B2255630EFC3}" type="pres">
      <dgm:prSet presAssocID="{8D64B920-1584-4076-A160-C0D25958C5F5}" presName="bottomLine" presStyleLbl="alignNode1" presStyleIdx="3" presStyleCnt="10">
        <dgm:presLayoutVars/>
      </dgm:prSet>
      <dgm:spPr/>
    </dgm:pt>
    <dgm:pt modelId="{9D3703CD-E211-B847-BE5C-77592226E0A2}" type="pres">
      <dgm:prSet presAssocID="{8D64B920-1584-4076-A160-C0D25958C5F5}" presName="nodeText" presStyleLbl="bgAccFollowNode1" presStyleIdx="1" presStyleCnt="5">
        <dgm:presLayoutVars>
          <dgm:bulletEnabled val="1"/>
        </dgm:presLayoutVars>
      </dgm:prSet>
      <dgm:spPr/>
    </dgm:pt>
    <dgm:pt modelId="{EE7E6371-DB63-C840-94A2-771EDF5E38CB}" type="pres">
      <dgm:prSet presAssocID="{E1CED402-53EC-45AC-BC57-F9F7B3EC9F01}" presName="sibTrans" presStyleCnt="0"/>
      <dgm:spPr/>
    </dgm:pt>
    <dgm:pt modelId="{A0ABCA5A-AA84-9D45-9635-EECDFC1CF163}" type="pres">
      <dgm:prSet presAssocID="{2C31DAEE-22FA-4B32-A3D4-269C1C26044A}" presName="compositeNode" presStyleCnt="0">
        <dgm:presLayoutVars>
          <dgm:bulletEnabled val="1"/>
        </dgm:presLayoutVars>
      </dgm:prSet>
      <dgm:spPr/>
    </dgm:pt>
    <dgm:pt modelId="{85490681-9041-3847-9B86-8863D91CE578}" type="pres">
      <dgm:prSet presAssocID="{2C31DAEE-22FA-4B32-A3D4-269C1C26044A}" presName="bgRect" presStyleLbl="bgAccFollowNode1" presStyleIdx="2" presStyleCnt="5"/>
      <dgm:spPr/>
    </dgm:pt>
    <dgm:pt modelId="{EDF561D5-3178-FD46-8E3E-40A122BFBFBF}" type="pres">
      <dgm:prSet presAssocID="{E2CCC230-70E1-4B73-9F0F-D5787FBAE528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39A3A884-4193-0941-98A4-4C4F2998A9C7}" type="pres">
      <dgm:prSet presAssocID="{2C31DAEE-22FA-4B32-A3D4-269C1C26044A}" presName="bottomLine" presStyleLbl="alignNode1" presStyleIdx="5" presStyleCnt="10">
        <dgm:presLayoutVars/>
      </dgm:prSet>
      <dgm:spPr/>
    </dgm:pt>
    <dgm:pt modelId="{5955F7AC-C6D1-F94A-A5EC-A92A5166430C}" type="pres">
      <dgm:prSet presAssocID="{2C31DAEE-22FA-4B32-A3D4-269C1C26044A}" presName="nodeText" presStyleLbl="bgAccFollowNode1" presStyleIdx="2" presStyleCnt="5">
        <dgm:presLayoutVars>
          <dgm:bulletEnabled val="1"/>
        </dgm:presLayoutVars>
      </dgm:prSet>
      <dgm:spPr/>
    </dgm:pt>
    <dgm:pt modelId="{A8032415-3DA6-2641-A36B-2E176998CB12}" type="pres">
      <dgm:prSet presAssocID="{E2CCC230-70E1-4B73-9F0F-D5787FBAE528}" presName="sibTrans" presStyleCnt="0"/>
      <dgm:spPr/>
    </dgm:pt>
    <dgm:pt modelId="{D470B98B-8440-D54A-A7C3-488BEE272C17}" type="pres">
      <dgm:prSet presAssocID="{9F6D1E24-5DD2-41C0-A548-2E865B50C730}" presName="compositeNode" presStyleCnt="0">
        <dgm:presLayoutVars>
          <dgm:bulletEnabled val="1"/>
        </dgm:presLayoutVars>
      </dgm:prSet>
      <dgm:spPr/>
    </dgm:pt>
    <dgm:pt modelId="{9AF3BE7B-5352-C646-BB26-96C280E257FE}" type="pres">
      <dgm:prSet presAssocID="{9F6D1E24-5DD2-41C0-A548-2E865B50C730}" presName="bgRect" presStyleLbl="bgAccFollowNode1" presStyleIdx="3" presStyleCnt="5"/>
      <dgm:spPr/>
    </dgm:pt>
    <dgm:pt modelId="{1A42BD25-8E80-8C40-B390-AB0F3337F616}" type="pres">
      <dgm:prSet presAssocID="{2EE65ED1-179B-4AEC-86D6-359AAAD4A9AC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D02A8CEB-27C8-5C40-873A-E387F4086BE7}" type="pres">
      <dgm:prSet presAssocID="{9F6D1E24-5DD2-41C0-A548-2E865B50C730}" presName="bottomLine" presStyleLbl="alignNode1" presStyleIdx="7" presStyleCnt="10">
        <dgm:presLayoutVars/>
      </dgm:prSet>
      <dgm:spPr/>
    </dgm:pt>
    <dgm:pt modelId="{7D366252-07DA-FE4F-B400-AD735E14FF54}" type="pres">
      <dgm:prSet presAssocID="{9F6D1E24-5DD2-41C0-A548-2E865B50C730}" presName="nodeText" presStyleLbl="bgAccFollowNode1" presStyleIdx="3" presStyleCnt="5">
        <dgm:presLayoutVars>
          <dgm:bulletEnabled val="1"/>
        </dgm:presLayoutVars>
      </dgm:prSet>
      <dgm:spPr/>
    </dgm:pt>
    <dgm:pt modelId="{B9C547F6-4CE1-AC4A-B85B-73449857E2B6}" type="pres">
      <dgm:prSet presAssocID="{2EE65ED1-179B-4AEC-86D6-359AAAD4A9AC}" presName="sibTrans" presStyleCnt="0"/>
      <dgm:spPr/>
    </dgm:pt>
    <dgm:pt modelId="{14853087-9CFF-B443-94A2-3C6E55EE2C50}" type="pres">
      <dgm:prSet presAssocID="{656E7B08-C8F5-4150-AFA9-D8536262DB4A}" presName="compositeNode" presStyleCnt="0">
        <dgm:presLayoutVars>
          <dgm:bulletEnabled val="1"/>
        </dgm:presLayoutVars>
      </dgm:prSet>
      <dgm:spPr/>
    </dgm:pt>
    <dgm:pt modelId="{7F4FFC2D-8CA8-0F48-93D3-7CA27DEB79FB}" type="pres">
      <dgm:prSet presAssocID="{656E7B08-C8F5-4150-AFA9-D8536262DB4A}" presName="bgRect" presStyleLbl="bgAccFollowNode1" presStyleIdx="4" presStyleCnt="5"/>
      <dgm:spPr/>
    </dgm:pt>
    <dgm:pt modelId="{3C847A50-6973-DF49-B4B8-7E229EC68384}" type="pres">
      <dgm:prSet presAssocID="{0CF7B2F8-58F3-4479-96AF-FC07E1C9D0B8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5484F07A-1B94-D741-9559-426354782A98}" type="pres">
      <dgm:prSet presAssocID="{656E7B08-C8F5-4150-AFA9-D8536262DB4A}" presName="bottomLine" presStyleLbl="alignNode1" presStyleIdx="9" presStyleCnt="10">
        <dgm:presLayoutVars/>
      </dgm:prSet>
      <dgm:spPr/>
    </dgm:pt>
    <dgm:pt modelId="{4BAA4FF4-9D5A-144E-B8E5-6739D265FB3B}" type="pres">
      <dgm:prSet presAssocID="{656E7B08-C8F5-4150-AFA9-D8536262DB4A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704C8D10-9757-E441-BA21-9E4E01F71008}" type="presOf" srcId="{0CF7B2F8-58F3-4479-96AF-FC07E1C9D0B8}" destId="{3C847A50-6973-DF49-B4B8-7E229EC68384}" srcOrd="0" destOrd="0" presId="urn:microsoft.com/office/officeart/2016/7/layout/BasicLinearProcessNumbered"/>
    <dgm:cxn modelId="{E32C7416-2A7A-F541-AB69-566AE85CC706}" type="presOf" srcId="{9F6D1E24-5DD2-41C0-A548-2E865B50C730}" destId="{7D366252-07DA-FE4F-B400-AD735E14FF54}" srcOrd="1" destOrd="0" presId="urn:microsoft.com/office/officeart/2016/7/layout/BasicLinearProcessNumbered"/>
    <dgm:cxn modelId="{B7ACD016-C8B3-DA43-99ED-828932B767DA}" type="presOf" srcId="{E1CED402-53EC-45AC-BC57-F9F7B3EC9F01}" destId="{35AC82B1-1C33-5643-A3DD-25B7C01476B9}" srcOrd="0" destOrd="0" presId="urn:microsoft.com/office/officeart/2016/7/layout/BasicLinearProcessNumbered"/>
    <dgm:cxn modelId="{E162FD16-49CE-4B7F-B007-2447158552AE}" srcId="{CFA5F9BB-5F21-4EC7-8936-A7EA42E51968}" destId="{9F6D1E24-5DD2-41C0-A548-2E865B50C730}" srcOrd="3" destOrd="0" parTransId="{5B48FA97-64DF-4532-A79E-E9D26CA4D502}" sibTransId="{2EE65ED1-179B-4AEC-86D6-359AAAD4A9AC}"/>
    <dgm:cxn modelId="{6797512B-8780-794F-A05D-761BF6CE5EA8}" type="presOf" srcId="{2C31DAEE-22FA-4B32-A3D4-269C1C26044A}" destId="{85490681-9041-3847-9B86-8863D91CE578}" srcOrd="0" destOrd="0" presId="urn:microsoft.com/office/officeart/2016/7/layout/BasicLinearProcessNumbered"/>
    <dgm:cxn modelId="{AC9D5C33-3054-5841-A512-C41569639E27}" type="presOf" srcId="{E2CCC230-70E1-4B73-9F0F-D5787FBAE528}" destId="{EDF561D5-3178-FD46-8E3E-40A122BFBFBF}" srcOrd="0" destOrd="0" presId="urn:microsoft.com/office/officeart/2016/7/layout/BasicLinearProcessNumbered"/>
    <dgm:cxn modelId="{1D696A49-AFD5-CE4F-8964-C09C071CD52D}" type="presOf" srcId="{729273F1-5095-4D7B-8469-00DD17FD0086}" destId="{2E7473D6-146B-8440-94D4-7AAAF30BDFEE}" srcOrd="0" destOrd="0" presId="urn:microsoft.com/office/officeart/2016/7/layout/BasicLinearProcessNumbered"/>
    <dgm:cxn modelId="{F0AE915E-BE14-8C4A-910A-3645A7702EB7}" type="presOf" srcId="{2EE65ED1-179B-4AEC-86D6-359AAAD4A9AC}" destId="{1A42BD25-8E80-8C40-B390-AB0F3337F616}" srcOrd="0" destOrd="0" presId="urn:microsoft.com/office/officeart/2016/7/layout/BasicLinearProcessNumbered"/>
    <dgm:cxn modelId="{6A2DDC6D-BD9B-CC40-9A08-4F21E7D7DA02}" type="presOf" srcId="{8D64B920-1584-4076-A160-C0D25958C5F5}" destId="{0DBFAA6E-9F8C-4E4A-8747-EEB4F3967D86}" srcOrd="0" destOrd="0" presId="urn:microsoft.com/office/officeart/2016/7/layout/BasicLinearProcessNumbered"/>
    <dgm:cxn modelId="{EBF4A580-53AB-42F3-91B1-CB3580492124}" srcId="{CFA5F9BB-5F21-4EC7-8936-A7EA42E51968}" destId="{656E7B08-C8F5-4150-AFA9-D8536262DB4A}" srcOrd="4" destOrd="0" parTransId="{16BF948A-0060-49F8-9E33-0478BC8FE6F0}" sibTransId="{0CF7B2F8-58F3-4479-96AF-FC07E1C9D0B8}"/>
    <dgm:cxn modelId="{3C55148C-243F-4FE6-9533-C0A173430683}" srcId="{CFA5F9BB-5F21-4EC7-8936-A7EA42E51968}" destId="{2C31DAEE-22FA-4B32-A3D4-269C1C26044A}" srcOrd="2" destOrd="0" parTransId="{B74773D4-FA8D-4194-BA73-1483A0C3BAC6}" sibTransId="{E2CCC230-70E1-4B73-9F0F-D5787FBAE528}"/>
    <dgm:cxn modelId="{159D5598-1747-DF42-8A26-4C032F9A338E}" type="presOf" srcId="{2C31DAEE-22FA-4B32-A3D4-269C1C26044A}" destId="{5955F7AC-C6D1-F94A-A5EC-A92A5166430C}" srcOrd="1" destOrd="0" presId="urn:microsoft.com/office/officeart/2016/7/layout/BasicLinearProcessNumbered"/>
    <dgm:cxn modelId="{C821D998-649C-FE47-9690-247A9B2F8A98}" type="presOf" srcId="{656E7B08-C8F5-4150-AFA9-D8536262DB4A}" destId="{7F4FFC2D-8CA8-0F48-93D3-7CA27DEB79FB}" srcOrd="0" destOrd="0" presId="urn:microsoft.com/office/officeart/2016/7/layout/BasicLinearProcessNumbered"/>
    <dgm:cxn modelId="{527A36A2-490B-AB4E-87CB-CD94C4CF838A}" type="presOf" srcId="{CFA5F9BB-5F21-4EC7-8936-A7EA42E51968}" destId="{DBFFC1CD-52D1-234A-8BAC-1AF0A944F743}" srcOrd="0" destOrd="0" presId="urn:microsoft.com/office/officeart/2016/7/layout/BasicLinearProcessNumbered"/>
    <dgm:cxn modelId="{13EF60A2-3540-7640-98B6-C237953CE69B}" type="presOf" srcId="{9F6D1E24-5DD2-41C0-A548-2E865B50C730}" destId="{9AF3BE7B-5352-C646-BB26-96C280E257FE}" srcOrd="0" destOrd="0" presId="urn:microsoft.com/office/officeart/2016/7/layout/BasicLinearProcessNumbered"/>
    <dgm:cxn modelId="{4A3688AF-4018-9347-9A25-BF571C834D96}" type="presOf" srcId="{656E7B08-C8F5-4150-AFA9-D8536262DB4A}" destId="{4BAA4FF4-9D5A-144E-B8E5-6739D265FB3B}" srcOrd="1" destOrd="0" presId="urn:microsoft.com/office/officeart/2016/7/layout/BasicLinearProcessNumbered"/>
    <dgm:cxn modelId="{F1CE6ABF-E8B5-194A-B38F-A3336E506375}" type="presOf" srcId="{8D64B920-1584-4076-A160-C0D25958C5F5}" destId="{9D3703CD-E211-B847-BE5C-77592226E0A2}" srcOrd="1" destOrd="0" presId="urn:microsoft.com/office/officeart/2016/7/layout/BasicLinearProcessNumbered"/>
    <dgm:cxn modelId="{754E73C2-4778-C049-8F52-24029B529D1E}" type="presOf" srcId="{8879AC7C-82DB-45AC-9568-03D0EAC6AF87}" destId="{79A5D249-B89D-AF4F-992B-9C845501C5DE}" srcOrd="0" destOrd="0" presId="urn:microsoft.com/office/officeart/2016/7/layout/BasicLinearProcessNumbered"/>
    <dgm:cxn modelId="{47C948CA-F759-4B78-985A-CEE2BD0041AB}" srcId="{CFA5F9BB-5F21-4EC7-8936-A7EA42E51968}" destId="{729273F1-5095-4D7B-8469-00DD17FD0086}" srcOrd="0" destOrd="0" parTransId="{4DD1D38C-EC96-4808-82FF-924674149620}" sibTransId="{8879AC7C-82DB-45AC-9568-03D0EAC6AF87}"/>
    <dgm:cxn modelId="{220C52D2-30AD-774F-ACA6-5D0EC8E6260E}" type="presOf" srcId="{729273F1-5095-4D7B-8469-00DD17FD0086}" destId="{AB363EE2-197A-214F-96E9-C4AFFE0FCA31}" srcOrd="1" destOrd="0" presId="urn:microsoft.com/office/officeart/2016/7/layout/BasicLinearProcessNumbered"/>
    <dgm:cxn modelId="{52A6BBF7-0F71-4B65-B480-17900CF47C5F}" srcId="{CFA5F9BB-5F21-4EC7-8936-A7EA42E51968}" destId="{8D64B920-1584-4076-A160-C0D25958C5F5}" srcOrd="1" destOrd="0" parTransId="{6823AFD7-6771-426F-A312-54D8AAF33571}" sibTransId="{E1CED402-53EC-45AC-BC57-F9F7B3EC9F01}"/>
    <dgm:cxn modelId="{F9671AA3-8DCD-2C4A-95C6-376A6C74F6B3}" type="presParOf" srcId="{DBFFC1CD-52D1-234A-8BAC-1AF0A944F743}" destId="{F37A184C-23D4-2443-B76C-BA8535254ECA}" srcOrd="0" destOrd="0" presId="urn:microsoft.com/office/officeart/2016/7/layout/BasicLinearProcessNumbered"/>
    <dgm:cxn modelId="{63AAB8DA-C84E-A546-9E5B-BDE8709D4B35}" type="presParOf" srcId="{F37A184C-23D4-2443-B76C-BA8535254ECA}" destId="{2E7473D6-146B-8440-94D4-7AAAF30BDFEE}" srcOrd="0" destOrd="0" presId="urn:microsoft.com/office/officeart/2016/7/layout/BasicLinearProcessNumbered"/>
    <dgm:cxn modelId="{F70A0EA0-39DD-844F-BBF3-FC8E50A0539F}" type="presParOf" srcId="{F37A184C-23D4-2443-B76C-BA8535254ECA}" destId="{79A5D249-B89D-AF4F-992B-9C845501C5DE}" srcOrd="1" destOrd="0" presId="urn:microsoft.com/office/officeart/2016/7/layout/BasicLinearProcessNumbered"/>
    <dgm:cxn modelId="{419EC78D-3404-2B48-9A8C-809B8495CA4B}" type="presParOf" srcId="{F37A184C-23D4-2443-B76C-BA8535254ECA}" destId="{2DA93613-8782-5D46-9E24-B00F7E31230F}" srcOrd="2" destOrd="0" presId="urn:microsoft.com/office/officeart/2016/7/layout/BasicLinearProcessNumbered"/>
    <dgm:cxn modelId="{8F51BB38-B97D-464B-A74B-7DE4B85E45CD}" type="presParOf" srcId="{F37A184C-23D4-2443-B76C-BA8535254ECA}" destId="{AB363EE2-197A-214F-96E9-C4AFFE0FCA31}" srcOrd="3" destOrd="0" presId="urn:microsoft.com/office/officeart/2016/7/layout/BasicLinearProcessNumbered"/>
    <dgm:cxn modelId="{763CC1AC-89A0-6B4F-A149-CEC3B561AF31}" type="presParOf" srcId="{DBFFC1CD-52D1-234A-8BAC-1AF0A944F743}" destId="{CB34FB29-C25B-704B-A8FE-D9BF334FB80C}" srcOrd="1" destOrd="0" presId="urn:microsoft.com/office/officeart/2016/7/layout/BasicLinearProcessNumbered"/>
    <dgm:cxn modelId="{E6FCA3E8-39A4-AD42-B2C0-52DC6F38E842}" type="presParOf" srcId="{DBFFC1CD-52D1-234A-8BAC-1AF0A944F743}" destId="{393E53F0-BC81-6546-AA26-1E2C1956F049}" srcOrd="2" destOrd="0" presId="urn:microsoft.com/office/officeart/2016/7/layout/BasicLinearProcessNumbered"/>
    <dgm:cxn modelId="{8DDDD51B-486B-B545-A60B-F80C03E81B69}" type="presParOf" srcId="{393E53F0-BC81-6546-AA26-1E2C1956F049}" destId="{0DBFAA6E-9F8C-4E4A-8747-EEB4F3967D86}" srcOrd="0" destOrd="0" presId="urn:microsoft.com/office/officeart/2016/7/layout/BasicLinearProcessNumbered"/>
    <dgm:cxn modelId="{4CB654C4-5C7A-9749-9D08-FCDEFA961CD0}" type="presParOf" srcId="{393E53F0-BC81-6546-AA26-1E2C1956F049}" destId="{35AC82B1-1C33-5643-A3DD-25B7C01476B9}" srcOrd="1" destOrd="0" presId="urn:microsoft.com/office/officeart/2016/7/layout/BasicLinearProcessNumbered"/>
    <dgm:cxn modelId="{CA157603-C306-4646-8A58-71034C6212E9}" type="presParOf" srcId="{393E53F0-BC81-6546-AA26-1E2C1956F049}" destId="{E8B0B84A-91BF-A74F-96AA-B2255630EFC3}" srcOrd="2" destOrd="0" presId="urn:microsoft.com/office/officeart/2016/7/layout/BasicLinearProcessNumbered"/>
    <dgm:cxn modelId="{39FE6345-34D1-FF4E-B335-6D59BEC85448}" type="presParOf" srcId="{393E53F0-BC81-6546-AA26-1E2C1956F049}" destId="{9D3703CD-E211-B847-BE5C-77592226E0A2}" srcOrd="3" destOrd="0" presId="urn:microsoft.com/office/officeart/2016/7/layout/BasicLinearProcessNumbered"/>
    <dgm:cxn modelId="{C5C8CD4D-3214-C84A-8E7C-CFA92A862438}" type="presParOf" srcId="{DBFFC1CD-52D1-234A-8BAC-1AF0A944F743}" destId="{EE7E6371-DB63-C840-94A2-771EDF5E38CB}" srcOrd="3" destOrd="0" presId="urn:microsoft.com/office/officeart/2016/7/layout/BasicLinearProcessNumbered"/>
    <dgm:cxn modelId="{A792CD96-B354-E74A-852D-55F654D0D897}" type="presParOf" srcId="{DBFFC1CD-52D1-234A-8BAC-1AF0A944F743}" destId="{A0ABCA5A-AA84-9D45-9635-EECDFC1CF163}" srcOrd="4" destOrd="0" presId="urn:microsoft.com/office/officeart/2016/7/layout/BasicLinearProcessNumbered"/>
    <dgm:cxn modelId="{BBFB92E8-0114-924B-9F8C-6CA5033508E3}" type="presParOf" srcId="{A0ABCA5A-AA84-9D45-9635-EECDFC1CF163}" destId="{85490681-9041-3847-9B86-8863D91CE578}" srcOrd="0" destOrd="0" presId="urn:microsoft.com/office/officeart/2016/7/layout/BasicLinearProcessNumbered"/>
    <dgm:cxn modelId="{BB51B6E6-C023-FF41-ACF1-6653488768A1}" type="presParOf" srcId="{A0ABCA5A-AA84-9D45-9635-EECDFC1CF163}" destId="{EDF561D5-3178-FD46-8E3E-40A122BFBFBF}" srcOrd="1" destOrd="0" presId="urn:microsoft.com/office/officeart/2016/7/layout/BasicLinearProcessNumbered"/>
    <dgm:cxn modelId="{E6ABB5C5-0F62-B84D-ABC8-E583E90A6EA0}" type="presParOf" srcId="{A0ABCA5A-AA84-9D45-9635-EECDFC1CF163}" destId="{39A3A884-4193-0941-98A4-4C4F2998A9C7}" srcOrd="2" destOrd="0" presId="urn:microsoft.com/office/officeart/2016/7/layout/BasicLinearProcessNumbered"/>
    <dgm:cxn modelId="{8B7DB4B4-E440-CE40-8AE8-DC81BFCC5D33}" type="presParOf" srcId="{A0ABCA5A-AA84-9D45-9635-EECDFC1CF163}" destId="{5955F7AC-C6D1-F94A-A5EC-A92A5166430C}" srcOrd="3" destOrd="0" presId="urn:microsoft.com/office/officeart/2016/7/layout/BasicLinearProcessNumbered"/>
    <dgm:cxn modelId="{72AAB55E-6B20-6D42-8FBF-13364B361269}" type="presParOf" srcId="{DBFFC1CD-52D1-234A-8BAC-1AF0A944F743}" destId="{A8032415-3DA6-2641-A36B-2E176998CB12}" srcOrd="5" destOrd="0" presId="urn:microsoft.com/office/officeart/2016/7/layout/BasicLinearProcessNumbered"/>
    <dgm:cxn modelId="{4D9BA326-8C6C-AF4F-BD00-8D5BFBDAE8C7}" type="presParOf" srcId="{DBFFC1CD-52D1-234A-8BAC-1AF0A944F743}" destId="{D470B98B-8440-D54A-A7C3-488BEE272C17}" srcOrd="6" destOrd="0" presId="urn:microsoft.com/office/officeart/2016/7/layout/BasicLinearProcessNumbered"/>
    <dgm:cxn modelId="{CC691DEB-0501-5648-8153-18B8D0E4D4C6}" type="presParOf" srcId="{D470B98B-8440-D54A-A7C3-488BEE272C17}" destId="{9AF3BE7B-5352-C646-BB26-96C280E257FE}" srcOrd="0" destOrd="0" presId="urn:microsoft.com/office/officeart/2016/7/layout/BasicLinearProcessNumbered"/>
    <dgm:cxn modelId="{FFF9F83F-2B63-D446-BE34-1A0F921DCC89}" type="presParOf" srcId="{D470B98B-8440-D54A-A7C3-488BEE272C17}" destId="{1A42BD25-8E80-8C40-B390-AB0F3337F616}" srcOrd="1" destOrd="0" presId="urn:microsoft.com/office/officeart/2016/7/layout/BasicLinearProcessNumbered"/>
    <dgm:cxn modelId="{6727A5AE-BA79-BA4F-BBF4-765BBB024F49}" type="presParOf" srcId="{D470B98B-8440-D54A-A7C3-488BEE272C17}" destId="{D02A8CEB-27C8-5C40-873A-E387F4086BE7}" srcOrd="2" destOrd="0" presId="urn:microsoft.com/office/officeart/2016/7/layout/BasicLinearProcessNumbered"/>
    <dgm:cxn modelId="{EE5FCA3B-4B5B-AE41-B88B-759A17A0A3D5}" type="presParOf" srcId="{D470B98B-8440-D54A-A7C3-488BEE272C17}" destId="{7D366252-07DA-FE4F-B400-AD735E14FF54}" srcOrd="3" destOrd="0" presId="urn:microsoft.com/office/officeart/2016/7/layout/BasicLinearProcessNumbered"/>
    <dgm:cxn modelId="{8F35A837-86D1-FE46-8E47-8579C8EE7B45}" type="presParOf" srcId="{DBFFC1CD-52D1-234A-8BAC-1AF0A944F743}" destId="{B9C547F6-4CE1-AC4A-B85B-73449857E2B6}" srcOrd="7" destOrd="0" presId="urn:microsoft.com/office/officeart/2016/7/layout/BasicLinearProcessNumbered"/>
    <dgm:cxn modelId="{B9FDEBB6-05FB-B447-B9F9-F26F05E965EB}" type="presParOf" srcId="{DBFFC1CD-52D1-234A-8BAC-1AF0A944F743}" destId="{14853087-9CFF-B443-94A2-3C6E55EE2C50}" srcOrd="8" destOrd="0" presId="urn:microsoft.com/office/officeart/2016/7/layout/BasicLinearProcessNumbered"/>
    <dgm:cxn modelId="{A8D56B7F-54CD-B841-AC7F-CBE4E060335B}" type="presParOf" srcId="{14853087-9CFF-B443-94A2-3C6E55EE2C50}" destId="{7F4FFC2D-8CA8-0F48-93D3-7CA27DEB79FB}" srcOrd="0" destOrd="0" presId="urn:microsoft.com/office/officeart/2016/7/layout/BasicLinearProcessNumbered"/>
    <dgm:cxn modelId="{63A0273A-4E4D-6E47-B314-3C9CE878C531}" type="presParOf" srcId="{14853087-9CFF-B443-94A2-3C6E55EE2C50}" destId="{3C847A50-6973-DF49-B4B8-7E229EC68384}" srcOrd="1" destOrd="0" presId="urn:microsoft.com/office/officeart/2016/7/layout/BasicLinearProcessNumbered"/>
    <dgm:cxn modelId="{D7EB8D52-78EF-CA41-AA33-6B68C0CB38A9}" type="presParOf" srcId="{14853087-9CFF-B443-94A2-3C6E55EE2C50}" destId="{5484F07A-1B94-D741-9559-426354782A98}" srcOrd="2" destOrd="0" presId="urn:microsoft.com/office/officeart/2016/7/layout/BasicLinearProcessNumbered"/>
    <dgm:cxn modelId="{92C66F0A-0D09-A141-97B8-E8EB59DFE09A}" type="presParOf" srcId="{14853087-9CFF-B443-94A2-3C6E55EE2C50}" destId="{4BAA4FF4-9D5A-144E-B8E5-6739D265FB3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93B250-A365-4682-AB21-8AC9B9CA606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5804B28-8998-4168-B9AC-E75DCFB352BE}">
      <dgm:prSet/>
      <dgm:spPr/>
      <dgm:t>
        <a:bodyPr/>
        <a:lstStyle/>
        <a:p>
          <a:r>
            <a:rPr lang="en-US"/>
            <a:t>Used a subset of MIMIC-III discharge summaries, focusing on subarachnoid hemorrhage.</a:t>
          </a:r>
        </a:p>
      </dgm:t>
    </dgm:pt>
    <dgm:pt modelId="{DD1F2180-D3F4-4494-BFEB-5FEFAE0430D4}" type="parTrans" cxnId="{E2A4881A-77D7-4EDD-B253-12E121338C5B}">
      <dgm:prSet/>
      <dgm:spPr/>
      <dgm:t>
        <a:bodyPr/>
        <a:lstStyle/>
        <a:p>
          <a:endParaRPr lang="en-US"/>
        </a:p>
      </dgm:t>
    </dgm:pt>
    <dgm:pt modelId="{B2AA812B-932C-420C-8BE7-CAB97697238F}" type="sibTrans" cxnId="{E2A4881A-77D7-4EDD-B253-12E121338C5B}">
      <dgm:prSet/>
      <dgm:spPr/>
      <dgm:t>
        <a:bodyPr/>
        <a:lstStyle/>
        <a:p>
          <a:endParaRPr lang="en-US"/>
        </a:p>
      </dgm:t>
    </dgm:pt>
    <dgm:pt modelId="{CAF0DCC2-4687-4091-B551-2DAA90201789}">
      <dgm:prSet/>
      <dgm:spPr/>
      <dgm:t>
        <a:bodyPr/>
        <a:lstStyle/>
        <a:p>
          <a:r>
            <a:rPr lang="en-US"/>
            <a:t>Exported table as CSV and used CSV from local folder.</a:t>
          </a:r>
        </a:p>
      </dgm:t>
    </dgm:pt>
    <dgm:pt modelId="{50A13B1E-B8DD-4726-9754-174BFF418D14}" type="parTrans" cxnId="{3806AAED-52ED-407A-AE91-21ABD6115C3F}">
      <dgm:prSet/>
      <dgm:spPr/>
      <dgm:t>
        <a:bodyPr/>
        <a:lstStyle/>
        <a:p>
          <a:endParaRPr lang="en-US"/>
        </a:p>
      </dgm:t>
    </dgm:pt>
    <dgm:pt modelId="{52014C50-1EED-4425-AD8A-F05B003D58CF}" type="sibTrans" cxnId="{3806AAED-52ED-407A-AE91-21ABD6115C3F}">
      <dgm:prSet/>
      <dgm:spPr/>
      <dgm:t>
        <a:bodyPr/>
        <a:lstStyle/>
        <a:p>
          <a:endParaRPr lang="en-US"/>
        </a:p>
      </dgm:t>
    </dgm:pt>
    <dgm:pt modelId="{18082238-8258-8343-AEE9-0FBCEC5A3742}" type="pres">
      <dgm:prSet presAssocID="{0D93B250-A365-4682-AB21-8AC9B9CA606D}" presName="linear" presStyleCnt="0">
        <dgm:presLayoutVars>
          <dgm:animLvl val="lvl"/>
          <dgm:resizeHandles val="exact"/>
        </dgm:presLayoutVars>
      </dgm:prSet>
      <dgm:spPr/>
    </dgm:pt>
    <dgm:pt modelId="{D0A1D6E0-F105-5745-AC9A-23FE656672BC}" type="pres">
      <dgm:prSet presAssocID="{A5804B28-8998-4168-B9AC-E75DCFB352B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76C13D9-3F97-1B4C-80DA-039B8F1B9E03}" type="pres">
      <dgm:prSet presAssocID="{B2AA812B-932C-420C-8BE7-CAB97697238F}" presName="spacer" presStyleCnt="0"/>
      <dgm:spPr/>
    </dgm:pt>
    <dgm:pt modelId="{DE7C91B7-DBD7-7B4C-96AB-14EF76DDE180}" type="pres">
      <dgm:prSet presAssocID="{CAF0DCC2-4687-4091-B551-2DAA9020178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2A4881A-77D7-4EDD-B253-12E121338C5B}" srcId="{0D93B250-A365-4682-AB21-8AC9B9CA606D}" destId="{A5804B28-8998-4168-B9AC-E75DCFB352BE}" srcOrd="0" destOrd="0" parTransId="{DD1F2180-D3F4-4494-BFEB-5FEFAE0430D4}" sibTransId="{B2AA812B-932C-420C-8BE7-CAB97697238F}"/>
    <dgm:cxn modelId="{E0A6B41B-763B-E345-835F-ADA01A701CA0}" type="presOf" srcId="{CAF0DCC2-4687-4091-B551-2DAA90201789}" destId="{DE7C91B7-DBD7-7B4C-96AB-14EF76DDE180}" srcOrd="0" destOrd="0" presId="urn:microsoft.com/office/officeart/2005/8/layout/vList2"/>
    <dgm:cxn modelId="{2FC1D12E-4AC4-E54A-8580-47A280E4CD83}" type="presOf" srcId="{0D93B250-A365-4682-AB21-8AC9B9CA606D}" destId="{18082238-8258-8343-AEE9-0FBCEC5A3742}" srcOrd="0" destOrd="0" presId="urn:microsoft.com/office/officeart/2005/8/layout/vList2"/>
    <dgm:cxn modelId="{3806AAED-52ED-407A-AE91-21ABD6115C3F}" srcId="{0D93B250-A365-4682-AB21-8AC9B9CA606D}" destId="{CAF0DCC2-4687-4091-B551-2DAA90201789}" srcOrd="1" destOrd="0" parTransId="{50A13B1E-B8DD-4726-9754-174BFF418D14}" sibTransId="{52014C50-1EED-4425-AD8A-F05B003D58CF}"/>
    <dgm:cxn modelId="{FEB375FC-C854-5945-A89C-CCC102920CD2}" type="presOf" srcId="{A5804B28-8998-4168-B9AC-E75DCFB352BE}" destId="{D0A1D6E0-F105-5745-AC9A-23FE656672BC}" srcOrd="0" destOrd="0" presId="urn:microsoft.com/office/officeart/2005/8/layout/vList2"/>
    <dgm:cxn modelId="{E83317F4-C592-7C4C-B2F9-3B5A4918D5DE}" type="presParOf" srcId="{18082238-8258-8343-AEE9-0FBCEC5A3742}" destId="{D0A1D6E0-F105-5745-AC9A-23FE656672BC}" srcOrd="0" destOrd="0" presId="urn:microsoft.com/office/officeart/2005/8/layout/vList2"/>
    <dgm:cxn modelId="{F8EBC678-8EF6-604B-88E4-B90097EA645C}" type="presParOf" srcId="{18082238-8258-8343-AEE9-0FBCEC5A3742}" destId="{B76C13D9-3F97-1B4C-80DA-039B8F1B9E03}" srcOrd="1" destOrd="0" presId="urn:microsoft.com/office/officeart/2005/8/layout/vList2"/>
    <dgm:cxn modelId="{7E7139DF-8DA9-C840-BC00-8BCADAC6981D}" type="presParOf" srcId="{18082238-8258-8343-AEE9-0FBCEC5A3742}" destId="{DE7C91B7-DBD7-7B4C-96AB-14EF76DDE18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C6A1FB-995F-40BE-93BB-0B8856583F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62A704A-6A40-40E7-8531-F327EA948C78}">
      <dgm:prSet/>
      <dgm:spPr/>
      <dgm:t>
        <a:bodyPr/>
        <a:lstStyle/>
        <a:p>
          <a:r>
            <a:rPr lang="en-US"/>
            <a:t>Used t-SNE to visualize embeddings.</a:t>
          </a:r>
        </a:p>
      </dgm:t>
    </dgm:pt>
    <dgm:pt modelId="{0546F84A-4722-4127-B7EA-3B2018030C84}" type="parTrans" cxnId="{8FEC7250-2661-470C-A138-CEE4CC1637C1}">
      <dgm:prSet/>
      <dgm:spPr/>
      <dgm:t>
        <a:bodyPr/>
        <a:lstStyle/>
        <a:p>
          <a:endParaRPr lang="en-US"/>
        </a:p>
      </dgm:t>
    </dgm:pt>
    <dgm:pt modelId="{B17BBEFC-957F-427D-BAFC-77AB356D6DA3}" type="sibTrans" cxnId="{8FEC7250-2661-470C-A138-CEE4CC1637C1}">
      <dgm:prSet/>
      <dgm:spPr/>
      <dgm:t>
        <a:bodyPr/>
        <a:lstStyle/>
        <a:p>
          <a:endParaRPr lang="en-US"/>
        </a:p>
      </dgm:t>
    </dgm:pt>
    <dgm:pt modelId="{F8F88FA3-7F62-4C98-A103-545053BFD75D}">
      <dgm:prSet/>
      <dgm:spPr/>
      <dgm:t>
        <a:bodyPr/>
        <a:lstStyle/>
        <a:p>
          <a:r>
            <a:rPr lang="en-US"/>
            <a:t>- Similar medical terms cluster together.</a:t>
          </a:r>
        </a:p>
      </dgm:t>
    </dgm:pt>
    <dgm:pt modelId="{BBF7AC01-91F6-4B6A-AF6F-D0AD481D1CBD}" type="parTrans" cxnId="{710384F0-3D2F-4E7E-86F2-C3B5D9982EF5}">
      <dgm:prSet/>
      <dgm:spPr/>
      <dgm:t>
        <a:bodyPr/>
        <a:lstStyle/>
        <a:p>
          <a:endParaRPr lang="en-US"/>
        </a:p>
      </dgm:t>
    </dgm:pt>
    <dgm:pt modelId="{1F338C31-F6A3-490D-A027-45DEE8D2C637}" type="sibTrans" cxnId="{710384F0-3D2F-4E7E-86F2-C3B5D9982EF5}">
      <dgm:prSet/>
      <dgm:spPr/>
      <dgm:t>
        <a:bodyPr/>
        <a:lstStyle/>
        <a:p>
          <a:endParaRPr lang="en-US"/>
        </a:p>
      </dgm:t>
    </dgm:pt>
    <dgm:pt modelId="{B354C26D-3E2D-47A5-B3F8-FFAC8909C3A6}">
      <dgm:prSet/>
      <dgm:spPr/>
      <dgm:t>
        <a:bodyPr/>
        <a:lstStyle/>
        <a:p>
          <a:r>
            <a:rPr lang="en-US"/>
            <a:t>- 'hemorrhage' is close to 'aneurysm' and 'rupture'.</a:t>
          </a:r>
        </a:p>
      </dgm:t>
    </dgm:pt>
    <dgm:pt modelId="{7E21DCB2-DE5C-41E7-A12C-7A7271CF9DB6}" type="parTrans" cxnId="{3283AE7B-02E0-4C5E-B1DD-5DF7753D95D0}">
      <dgm:prSet/>
      <dgm:spPr/>
      <dgm:t>
        <a:bodyPr/>
        <a:lstStyle/>
        <a:p>
          <a:endParaRPr lang="en-US"/>
        </a:p>
      </dgm:t>
    </dgm:pt>
    <dgm:pt modelId="{CC849DB6-36B8-4C5E-BC10-42DC76A5C7F4}" type="sibTrans" cxnId="{3283AE7B-02E0-4C5E-B1DD-5DF7753D95D0}">
      <dgm:prSet/>
      <dgm:spPr/>
      <dgm:t>
        <a:bodyPr/>
        <a:lstStyle/>
        <a:p>
          <a:endParaRPr lang="en-US"/>
        </a:p>
      </dgm:t>
    </dgm:pt>
    <dgm:pt modelId="{C421F9B7-BA11-4231-A6D8-7EA2D03315C5}" type="pres">
      <dgm:prSet presAssocID="{DAC6A1FB-995F-40BE-93BB-0B8856583F91}" presName="root" presStyleCnt="0">
        <dgm:presLayoutVars>
          <dgm:dir/>
          <dgm:resizeHandles val="exact"/>
        </dgm:presLayoutVars>
      </dgm:prSet>
      <dgm:spPr/>
    </dgm:pt>
    <dgm:pt modelId="{4CF43F1B-736B-4ED5-8132-579CE439CBD5}" type="pres">
      <dgm:prSet presAssocID="{F62A704A-6A40-40E7-8531-F327EA948C78}" presName="compNode" presStyleCnt="0"/>
      <dgm:spPr/>
    </dgm:pt>
    <dgm:pt modelId="{C0761070-3573-4ACE-9EA7-B9AAC661645E}" type="pres">
      <dgm:prSet presAssocID="{F62A704A-6A40-40E7-8531-F327EA948C78}" presName="bgRect" presStyleLbl="bgShp" presStyleIdx="0" presStyleCnt="3"/>
      <dgm:spPr/>
    </dgm:pt>
    <dgm:pt modelId="{E5966A1C-BE9E-49D4-932F-D352FE583AD2}" type="pres">
      <dgm:prSet presAssocID="{F62A704A-6A40-40E7-8531-F327EA948C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 Animal"/>
        </a:ext>
      </dgm:extLst>
    </dgm:pt>
    <dgm:pt modelId="{169A394F-276D-4596-B19D-A6E8C8CB3E2C}" type="pres">
      <dgm:prSet presAssocID="{F62A704A-6A40-40E7-8531-F327EA948C78}" presName="spaceRect" presStyleCnt="0"/>
      <dgm:spPr/>
    </dgm:pt>
    <dgm:pt modelId="{181C5161-7D29-4E69-9053-1B3CA66A9537}" type="pres">
      <dgm:prSet presAssocID="{F62A704A-6A40-40E7-8531-F327EA948C78}" presName="parTx" presStyleLbl="revTx" presStyleIdx="0" presStyleCnt="3">
        <dgm:presLayoutVars>
          <dgm:chMax val="0"/>
          <dgm:chPref val="0"/>
        </dgm:presLayoutVars>
      </dgm:prSet>
      <dgm:spPr/>
    </dgm:pt>
    <dgm:pt modelId="{2EDDB0AA-CD14-4BD0-86DA-10BC419AAC55}" type="pres">
      <dgm:prSet presAssocID="{B17BBEFC-957F-427D-BAFC-77AB356D6DA3}" presName="sibTrans" presStyleCnt="0"/>
      <dgm:spPr/>
    </dgm:pt>
    <dgm:pt modelId="{C16D0886-537A-4378-8B12-1C24B41C59B3}" type="pres">
      <dgm:prSet presAssocID="{F8F88FA3-7F62-4C98-A103-545053BFD75D}" presName="compNode" presStyleCnt="0"/>
      <dgm:spPr/>
    </dgm:pt>
    <dgm:pt modelId="{07313276-61D5-4351-8C2B-875FA404CA5F}" type="pres">
      <dgm:prSet presAssocID="{F8F88FA3-7F62-4C98-A103-545053BFD75D}" presName="bgRect" presStyleLbl="bgShp" presStyleIdx="1" presStyleCnt="3"/>
      <dgm:spPr/>
    </dgm:pt>
    <dgm:pt modelId="{1373F557-0002-4E55-BC68-84AA30896F43}" type="pres">
      <dgm:prSet presAssocID="{F8F88FA3-7F62-4C98-A103-545053BFD7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4678A9CE-BBA1-4B26-A02F-0AE66E26E990}" type="pres">
      <dgm:prSet presAssocID="{F8F88FA3-7F62-4C98-A103-545053BFD75D}" presName="spaceRect" presStyleCnt="0"/>
      <dgm:spPr/>
    </dgm:pt>
    <dgm:pt modelId="{B156C588-7DF3-437A-B2D8-2DBDDD54B55E}" type="pres">
      <dgm:prSet presAssocID="{F8F88FA3-7F62-4C98-A103-545053BFD75D}" presName="parTx" presStyleLbl="revTx" presStyleIdx="1" presStyleCnt="3">
        <dgm:presLayoutVars>
          <dgm:chMax val="0"/>
          <dgm:chPref val="0"/>
        </dgm:presLayoutVars>
      </dgm:prSet>
      <dgm:spPr/>
    </dgm:pt>
    <dgm:pt modelId="{085EEB17-99F9-4621-8CB4-0CB38BB38ACB}" type="pres">
      <dgm:prSet presAssocID="{1F338C31-F6A3-490D-A027-45DEE8D2C637}" presName="sibTrans" presStyleCnt="0"/>
      <dgm:spPr/>
    </dgm:pt>
    <dgm:pt modelId="{8251CFDC-A2E6-48BE-BD59-5F5E1A56491F}" type="pres">
      <dgm:prSet presAssocID="{B354C26D-3E2D-47A5-B3F8-FFAC8909C3A6}" presName="compNode" presStyleCnt="0"/>
      <dgm:spPr/>
    </dgm:pt>
    <dgm:pt modelId="{A32A6CD6-5F39-4D9B-958B-AECD70444C12}" type="pres">
      <dgm:prSet presAssocID="{B354C26D-3E2D-47A5-B3F8-FFAC8909C3A6}" presName="bgRect" presStyleLbl="bgShp" presStyleIdx="2" presStyleCnt="3"/>
      <dgm:spPr/>
    </dgm:pt>
    <dgm:pt modelId="{950A973F-131B-4884-9215-FB922778F10B}" type="pres">
      <dgm:prSet presAssocID="{B354C26D-3E2D-47A5-B3F8-FFAC8909C3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04A6CF43-45F7-4A81-A46F-45078040D0EB}" type="pres">
      <dgm:prSet presAssocID="{B354C26D-3E2D-47A5-B3F8-FFAC8909C3A6}" presName="spaceRect" presStyleCnt="0"/>
      <dgm:spPr/>
    </dgm:pt>
    <dgm:pt modelId="{38275C2F-DA81-43D7-AF32-2FE262F42DBD}" type="pres">
      <dgm:prSet presAssocID="{B354C26D-3E2D-47A5-B3F8-FFAC8909C3A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7D59107-38A1-4FD5-9D99-E7F268FFFB4F}" type="presOf" srcId="{DAC6A1FB-995F-40BE-93BB-0B8856583F91}" destId="{C421F9B7-BA11-4231-A6D8-7EA2D03315C5}" srcOrd="0" destOrd="0" presId="urn:microsoft.com/office/officeart/2018/2/layout/IconVerticalSolidList"/>
    <dgm:cxn modelId="{8FEC7250-2661-470C-A138-CEE4CC1637C1}" srcId="{DAC6A1FB-995F-40BE-93BB-0B8856583F91}" destId="{F62A704A-6A40-40E7-8531-F327EA948C78}" srcOrd="0" destOrd="0" parTransId="{0546F84A-4722-4127-B7EA-3B2018030C84}" sibTransId="{B17BBEFC-957F-427D-BAFC-77AB356D6DA3}"/>
    <dgm:cxn modelId="{EB786953-7E2A-4515-B2AD-52E4CE84FF18}" type="presOf" srcId="{F62A704A-6A40-40E7-8531-F327EA948C78}" destId="{181C5161-7D29-4E69-9053-1B3CA66A9537}" srcOrd="0" destOrd="0" presId="urn:microsoft.com/office/officeart/2018/2/layout/IconVerticalSolidList"/>
    <dgm:cxn modelId="{2F7DD069-461B-4FF9-A158-60A114F00F39}" type="presOf" srcId="{B354C26D-3E2D-47A5-B3F8-FFAC8909C3A6}" destId="{38275C2F-DA81-43D7-AF32-2FE262F42DBD}" srcOrd="0" destOrd="0" presId="urn:microsoft.com/office/officeart/2018/2/layout/IconVerticalSolidList"/>
    <dgm:cxn modelId="{3283AE7B-02E0-4C5E-B1DD-5DF7753D95D0}" srcId="{DAC6A1FB-995F-40BE-93BB-0B8856583F91}" destId="{B354C26D-3E2D-47A5-B3F8-FFAC8909C3A6}" srcOrd="2" destOrd="0" parTransId="{7E21DCB2-DE5C-41E7-A12C-7A7271CF9DB6}" sibTransId="{CC849DB6-36B8-4C5E-BC10-42DC76A5C7F4}"/>
    <dgm:cxn modelId="{A60CBE84-D6B8-4488-AF33-C256BD57F807}" type="presOf" srcId="{F8F88FA3-7F62-4C98-A103-545053BFD75D}" destId="{B156C588-7DF3-437A-B2D8-2DBDDD54B55E}" srcOrd="0" destOrd="0" presId="urn:microsoft.com/office/officeart/2018/2/layout/IconVerticalSolidList"/>
    <dgm:cxn modelId="{710384F0-3D2F-4E7E-86F2-C3B5D9982EF5}" srcId="{DAC6A1FB-995F-40BE-93BB-0B8856583F91}" destId="{F8F88FA3-7F62-4C98-A103-545053BFD75D}" srcOrd="1" destOrd="0" parTransId="{BBF7AC01-91F6-4B6A-AF6F-D0AD481D1CBD}" sibTransId="{1F338C31-F6A3-490D-A027-45DEE8D2C637}"/>
    <dgm:cxn modelId="{DD08D2B7-AF59-4F41-BE23-0E803D4FCE12}" type="presParOf" srcId="{C421F9B7-BA11-4231-A6D8-7EA2D03315C5}" destId="{4CF43F1B-736B-4ED5-8132-579CE439CBD5}" srcOrd="0" destOrd="0" presId="urn:microsoft.com/office/officeart/2018/2/layout/IconVerticalSolidList"/>
    <dgm:cxn modelId="{3ACE1B69-0F01-412F-985A-E333EC765B2F}" type="presParOf" srcId="{4CF43F1B-736B-4ED5-8132-579CE439CBD5}" destId="{C0761070-3573-4ACE-9EA7-B9AAC661645E}" srcOrd="0" destOrd="0" presId="urn:microsoft.com/office/officeart/2018/2/layout/IconVerticalSolidList"/>
    <dgm:cxn modelId="{47037434-E19E-466A-98A5-AD93CEE62967}" type="presParOf" srcId="{4CF43F1B-736B-4ED5-8132-579CE439CBD5}" destId="{E5966A1C-BE9E-49D4-932F-D352FE583AD2}" srcOrd="1" destOrd="0" presId="urn:microsoft.com/office/officeart/2018/2/layout/IconVerticalSolidList"/>
    <dgm:cxn modelId="{EF046063-63BD-468F-A6AD-7BF65D76847B}" type="presParOf" srcId="{4CF43F1B-736B-4ED5-8132-579CE439CBD5}" destId="{169A394F-276D-4596-B19D-A6E8C8CB3E2C}" srcOrd="2" destOrd="0" presId="urn:microsoft.com/office/officeart/2018/2/layout/IconVerticalSolidList"/>
    <dgm:cxn modelId="{2A88F239-5CF0-46A5-A63B-3F9EF1CF2362}" type="presParOf" srcId="{4CF43F1B-736B-4ED5-8132-579CE439CBD5}" destId="{181C5161-7D29-4E69-9053-1B3CA66A9537}" srcOrd="3" destOrd="0" presId="urn:microsoft.com/office/officeart/2018/2/layout/IconVerticalSolidList"/>
    <dgm:cxn modelId="{AF75CFD4-949D-4128-922E-CFB1899076E1}" type="presParOf" srcId="{C421F9B7-BA11-4231-A6D8-7EA2D03315C5}" destId="{2EDDB0AA-CD14-4BD0-86DA-10BC419AAC55}" srcOrd="1" destOrd="0" presId="urn:microsoft.com/office/officeart/2018/2/layout/IconVerticalSolidList"/>
    <dgm:cxn modelId="{EE254860-D18C-4471-8D6D-24C123D16C81}" type="presParOf" srcId="{C421F9B7-BA11-4231-A6D8-7EA2D03315C5}" destId="{C16D0886-537A-4378-8B12-1C24B41C59B3}" srcOrd="2" destOrd="0" presId="urn:microsoft.com/office/officeart/2018/2/layout/IconVerticalSolidList"/>
    <dgm:cxn modelId="{DB5BF7C8-BAD4-4FFF-9D78-C5549BF1DB00}" type="presParOf" srcId="{C16D0886-537A-4378-8B12-1C24B41C59B3}" destId="{07313276-61D5-4351-8C2B-875FA404CA5F}" srcOrd="0" destOrd="0" presId="urn:microsoft.com/office/officeart/2018/2/layout/IconVerticalSolidList"/>
    <dgm:cxn modelId="{AF7BFEF6-5D7C-4E5B-A844-40BE7200F9CB}" type="presParOf" srcId="{C16D0886-537A-4378-8B12-1C24B41C59B3}" destId="{1373F557-0002-4E55-BC68-84AA30896F43}" srcOrd="1" destOrd="0" presId="urn:microsoft.com/office/officeart/2018/2/layout/IconVerticalSolidList"/>
    <dgm:cxn modelId="{3A570329-4E07-46E2-A963-DB6D84A544D7}" type="presParOf" srcId="{C16D0886-537A-4378-8B12-1C24B41C59B3}" destId="{4678A9CE-BBA1-4B26-A02F-0AE66E26E990}" srcOrd="2" destOrd="0" presId="urn:microsoft.com/office/officeart/2018/2/layout/IconVerticalSolidList"/>
    <dgm:cxn modelId="{0C8AB337-B38C-418A-99FE-F31EDF4674E9}" type="presParOf" srcId="{C16D0886-537A-4378-8B12-1C24B41C59B3}" destId="{B156C588-7DF3-437A-B2D8-2DBDDD54B55E}" srcOrd="3" destOrd="0" presId="urn:microsoft.com/office/officeart/2018/2/layout/IconVerticalSolidList"/>
    <dgm:cxn modelId="{0CAE265B-C983-4F1C-8F1E-1E57DC6E3270}" type="presParOf" srcId="{C421F9B7-BA11-4231-A6D8-7EA2D03315C5}" destId="{085EEB17-99F9-4621-8CB4-0CB38BB38ACB}" srcOrd="3" destOrd="0" presId="urn:microsoft.com/office/officeart/2018/2/layout/IconVerticalSolidList"/>
    <dgm:cxn modelId="{0377E0BE-FE9C-42EE-B7F5-A9DB750C7D2B}" type="presParOf" srcId="{C421F9B7-BA11-4231-A6D8-7EA2D03315C5}" destId="{8251CFDC-A2E6-48BE-BD59-5F5E1A56491F}" srcOrd="4" destOrd="0" presId="urn:microsoft.com/office/officeart/2018/2/layout/IconVerticalSolidList"/>
    <dgm:cxn modelId="{34DED92A-06CF-4D63-B4F9-3F030AAE2573}" type="presParOf" srcId="{8251CFDC-A2E6-48BE-BD59-5F5E1A56491F}" destId="{A32A6CD6-5F39-4D9B-958B-AECD70444C12}" srcOrd="0" destOrd="0" presId="urn:microsoft.com/office/officeart/2018/2/layout/IconVerticalSolidList"/>
    <dgm:cxn modelId="{D5BA857D-D98B-45A1-BF7D-E14F078FBCC0}" type="presParOf" srcId="{8251CFDC-A2E6-48BE-BD59-5F5E1A56491F}" destId="{950A973F-131B-4884-9215-FB922778F10B}" srcOrd="1" destOrd="0" presId="urn:microsoft.com/office/officeart/2018/2/layout/IconVerticalSolidList"/>
    <dgm:cxn modelId="{5980F1CC-BD2D-4462-B820-4ADCC7C22D51}" type="presParOf" srcId="{8251CFDC-A2E6-48BE-BD59-5F5E1A56491F}" destId="{04A6CF43-45F7-4A81-A46F-45078040D0EB}" srcOrd="2" destOrd="0" presId="urn:microsoft.com/office/officeart/2018/2/layout/IconVerticalSolidList"/>
    <dgm:cxn modelId="{99168827-A37D-4C4E-8211-AB4DF7619FE6}" type="presParOf" srcId="{8251CFDC-A2E6-48BE-BD59-5F5E1A56491F}" destId="{38275C2F-DA81-43D7-AF32-2FE262F42D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F24AFD-A030-474D-8B59-F5170513B12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03DAEE-3D5B-46D6-8AA3-233F43C7CE94}">
      <dgm:prSet/>
      <dgm:spPr/>
      <dgm:t>
        <a:bodyPr/>
        <a:lstStyle/>
        <a:p>
          <a:r>
            <a:rPr lang="en-US"/>
            <a:t>Used Bio_ClinicalBERT to embed text.</a:t>
          </a:r>
        </a:p>
      </dgm:t>
    </dgm:pt>
    <dgm:pt modelId="{E21D803A-9990-4B96-8E35-2E0910138B16}" type="parTrans" cxnId="{B2EA58FA-3010-46C1-9EFE-0986F94551C7}">
      <dgm:prSet/>
      <dgm:spPr/>
      <dgm:t>
        <a:bodyPr/>
        <a:lstStyle/>
        <a:p>
          <a:endParaRPr lang="en-US"/>
        </a:p>
      </dgm:t>
    </dgm:pt>
    <dgm:pt modelId="{C5891FDD-5211-4472-9D8B-1547F840CBF9}" type="sibTrans" cxnId="{B2EA58FA-3010-46C1-9EFE-0986F94551C7}">
      <dgm:prSet/>
      <dgm:spPr/>
      <dgm:t>
        <a:bodyPr/>
        <a:lstStyle/>
        <a:p>
          <a:endParaRPr lang="en-US"/>
        </a:p>
      </dgm:t>
    </dgm:pt>
    <dgm:pt modelId="{438A762A-FF58-4817-88A3-972E8F6C6EC2}">
      <dgm:prSet/>
      <dgm:spPr/>
      <dgm:t>
        <a:bodyPr/>
        <a:lstStyle/>
        <a:p>
          <a:r>
            <a:rPr lang="en-US"/>
            <a:t>- Captures clinical context better than generic embeddings.</a:t>
          </a:r>
        </a:p>
      </dgm:t>
    </dgm:pt>
    <dgm:pt modelId="{2A71D5AB-B5B4-4447-9D26-C02497C82E1C}" type="parTrans" cxnId="{F31A618D-15BB-478B-AC0A-14B1627E9ABD}">
      <dgm:prSet/>
      <dgm:spPr/>
      <dgm:t>
        <a:bodyPr/>
        <a:lstStyle/>
        <a:p>
          <a:endParaRPr lang="en-US"/>
        </a:p>
      </dgm:t>
    </dgm:pt>
    <dgm:pt modelId="{2C90B98E-5EB3-4EE4-AED8-F9BD74E046D2}" type="sibTrans" cxnId="{F31A618D-15BB-478B-AC0A-14B1627E9ABD}">
      <dgm:prSet/>
      <dgm:spPr/>
      <dgm:t>
        <a:bodyPr/>
        <a:lstStyle/>
        <a:p>
          <a:endParaRPr lang="en-US"/>
        </a:p>
      </dgm:t>
    </dgm:pt>
    <dgm:pt modelId="{B416674C-4909-44BF-A1B5-BACC85D4F589}">
      <dgm:prSet/>
      <dgm:spPr/>
      <dgm:t>
        <a:bodyPr/>
        <a:lstStyle/>
        <a:p>
          <a:r>
            <a:rPr lang="en-US"/>
            <a:t>- Produces high-dimensional embeddings usable for downstream ML tasks.</a:t>
          </a:r>
        </a:p>
      </dgm:t>
    </dgm:pt>
    <dgm:pt modelId="{DBBC78FB-2A06-4DD9-9CD9-401AB812A9B7}" type="parTrans" cxnId="{FA2C2BAF-A23F-469F-86F8-A2E173BFDA5E}">
      <dgm:prSet/>
      <dgm:spPr/>
      <dgm:t>
        <a:bodyPr/>
        <a:lstStyle/>
        <a:p>
          <a:endParaRPr lang="en-US"/>
        </a:p>
      </dgm:t>
    </dgm:pt>
    <dgm:pt modelId="{45823305-4225-455A-B971-E5F09AC7CBBF}" type="sibTrans" cxnId="{FA2C2BAF-A23F-469F-86F8-A2E173BFDA5E}">
      <dgm:prSet/>
      <dgm:spPr/>
      <dgm:t>
        <a:bodyPr/>
        <a:lstStyle/>
        <a:p>
          <a:endParaRPr lang="en-US"/>
        </a:p>
      </dgm:t>
    </dgm:pt>
    <dgm:pt modelId="{02DB2DDB-348B-43D4-81F4-3A32044FFE4E}" type="pres">
      <dgm:prSet presAssocID="{47F24AFD-A030-474D-8B59-F5170513B124}" presName="root" presStyleCnt="0">
        <dgm:presLayoutVars>
          <dgm:dir/>
          <dgm:resizeHandles val="exact"/>
        </dgm:presLayoutVars>
      </dgm:prSet>
      <dgm:spPr/>
    </dgm:pt>
    <dgm:pt modelId="{3FFB4AA2-A9B8-4E96-A390-D6E9A2CADE35}" type="pres">
      <dgm:prSet presAssocID="{D703DAEE-3D5B-46D6-8AA3-233F43C7CE94}" presName="compNode" presStyleCnt="0"/>
      <dgm:spPr/>
    </dgm:pt>
    <dgm:pt modelId="{E4D451C7-F8B0-4B4E-95C8-6896BE41D3A9}" type="pres">
      <dgm:prSet presAssocID="{D703DAEE-3D5B-46D6-8AA3-233F43C7CE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F195AF9-38F2-4C12-B348-8CE50BA50C6B}" type="pres">
      <dgm:prSet presAssocID="{D703DAEE-3D5B-46D6-8AA3-233F43C7CE94}" presName="spaceRect" presStyleCnt="0"/>
      <dgm:spPr/>
    </dgm:pt>
    <dgm:pt modelId="{4EBF678F-2E99-4FA0-9C2F-221FE168CEE0}" type="pres">
      <dgm:prSet presAssocID="{D703DAEE-3D5B-46D6-8AA3-233F43C7CE94}" presName="textRect" presStyleLbl="revTx" presStyleIdx="0" presStyleCnt="3">
        <dgm:presLayoutVars>
          <dgm:chMax val="1"/>
          <dgm:chPref val="1"/>
        </dgm:presLayoutVars>
      </dgm:prSet>
      <dgm:spPr/>
    </dgm:pt>
    <dgm:pt modelId="{6F2F7F2B-ECBE-4F1D-9D7E-4D532AB00665}" type="pres">
      <dgm:prSet presAssocID="{C5891FDD-5211-4472-9D8B-1547F840CBF9}" presName="sibTrans" presStyleCnt="0"/>
      <dgm:spPr/>
    </dgm:pt>
    <dgm:pt modelId="{D2EEDF37-2FE7-400B-84CE-358F0F836916}" type="pres">
      <dgm:prSet presAssocID="{438A762A-FF58-4817-88A3-972E8F6C6EC2}" presName="compNode" presStyleCnt="0"/>
      <dgm:spPr/>
    </dgm:pt>
    <dgm:pt modelId="{5274A575-0905-4961-880C-B9C7B0AA2859}" type="pres">
      <dgm:prSet presAssocID="{438A762A-FF58-4817-88A3-972E8F6C6E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AF93FF8F-24F6-4DDB-94C7-6CC1A857F4BF}" type="pres">
      <dgm:prSet presAssocID="{438A762A-FF58-4817-88A3-972E8F6C6EC2}" presName="spaceRect" presStyleCnt="0"/>
      <dgm:spPr/>
    </dgm:pt>
    <dgm:pt modelId="{1D5D3A66-6339-42C2-80B3-15298DE158B2}" type="pres">
      <dgm:prSet presAssocID="{438A762A-FF58-4817-88A3-972E8F6C6EC2}" presName="textRect" presStyleLbl="revTx" presStyleIdx="1" presStyleCnt="3">
        <dgm:presLayoutVars>
          <dgm:chMax val="1"/>
          <dgm:chPref val="1"/>
        </dgm:presLayoutVars>
      </dgm:prSet>
      <dgm:spPr/>
    </dgm:pt>
    <dgm:pt modelId="{D5EB5A86-AD8D-4072-9303-82A4FA38F080}" type="pres">
      <dgm:prSet presAssocID="{2C90B98E-5EB3-4EE4-AED8-F9BD74E046D2}" presName="sibTrans" presStyleCnt="0"/>
      <dgm:spPr/>
    </dgm:pt>
    <dgm:pt modelId="{B240CBED-56D4-4B35-A0DF-D4BF115220EA}" type="pres">
      <dgm:prSet presAssocID="{B416674C-4909-44BF-A1B5-BACC85D4F589}" presName="compNode" presStyleCnt="0"/>
      <dgm:spPr/>
    </dgm:pt>
    <dgm:pt modelId="{8F6618BB-60EF-4AC2-B3CB-33D496746CB6}" type="pres">
      <dgm:prSet presAssocID="{B416674C-4909-44BF-A1B5-BACC85D4F5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D6F54EB-B3A8-46AA-8C30-1E85EDA61670}" type="pres">
      <dgm:prSet presAssocID="{B416674C-4909-44BF-A1B5-BACC85D4F589}" presName="spaceRect" presStyleCnt="0"/>
      <dgm:spPr/>
    </dgm:pt>
    <dgm:pt modelId="{356B177F-D5B7-44D2-9B3A-2609727F8C5D}" type="pres">
      <dgm:prSet presAssocID="{B416674C-4909-44BF-A1B5-BACC85D4F58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E0A414F-D47C-4FB2-9CC0-53F57B78DA9D}" type="presOf" srcId="{D703DAEE-3D5B-46D6-8AA3-233F43C7CE94}" destId="{4EBF678F-2E99-4FA0-9C2F-221FE168CEE0}" srcOrd="0" destOrd="0" presId="urn:microsoft.com/office/officeart/2018/2/layout/IconLabelList"/>
    <dgm:cxn modelId="{EECB6D53-AE6E-4FB6-B501-4D128CC1F990}" type="presOf" srcId="{438A762A-FF58-4817-88A3-972E8F6C6EC2}" destId="{1D5D3A66-6339-42C2-80B3-15298DE158B2}" srcOrd="0" destOrd="0" presId="urn:microsoft.com/office/officeart/2018/2/layout/IconLabelList"/>
    <dgm:cxn modelId="{9A5FE789-3DF8-4C5A-A467-FA02C68027B1}" type="presOf" srcId="{47F24AFD-A030-474D-8B59-F5170513B124}" destId="{02DB2DDB-348B-43D4-81F4-3A32044FFE4E}" srcOrd="0" destOrd="0" presId="urn:microsoft.com/office/officeart/2018/2/layout/IconLabelList"/>
    <dgm:cxn modelId="{F31A618D-15BB-478B-AC0A-14B1627E9ABD}" srcId="{47F24AFD-A030-474D-8B59-F5170513B124}" destId="{438A762A-FF58-4817-88A3-972E8F6C6EC2}" srcOrd="1" destOrd="0" parTransId="{2A71D5AB-B5B4-4447-9D26-C02497C82E1C}" sibTransId="{2C90B98E-5EB3-4EE4-AED8-F9BD74E046D2}"/>
    <dgm:cxn modelId="{FA2C2BAF-A23F-469F-86F8-A2E173BFDA5E}" srcId="{47F24AFD-A030-474D-8B59-F5170513B124}" destId="{B416674C-4909-44BF-A1B5-BACC85D4F589}" srcOrd="2" destOrd="0" parTransId="{DBBC78FB-2A06-4DD9-9CD9-401AB812A9B7}" sibTransId="{45823305-4225-455A-B971-E5F09AC7CBBF}"/>
    <dgm:cxn modelId="{C72FA5CC-4F91-4E20-BC30-0935D6FB135F}" type="presOf" srcId="{B416674C-4909-44BF-A1B5-BACC85D4F589}" destId="{356B177F-D5B7-44D2-9B3A-2609727F8C5D}" srcOrd="0" destOrd="0" presId="urn:microsoft.com/office/officeart/2018/2/layout/IconLabelList"/>
    <dgm:cxn modelId="{B2EA58FA-3010-46C1-9EFE-0986F94551C7}" srcId="{47F24AFD-A030-474D-8B59-F5170513B124}" destId="{D703DAEE-3D5B-46D6-8AA3-233F43C7CE94}" srcOrd="0" destOrd="0" parTransId="{E21D803A-9990-4B96-8E35-2E0910138B16}" sibTransId="{C5891FDD-5211-4472-9D8B-1547F840CBF9}"/>
    <dgm:cxn modelId="{4AC8B09B-01FC-4147-8A64-69C38604187B}" type="presParOf" srcId="{02DB2DDB-348B-43D4-81F4-3A32044FFE4E}" destId="{3FFB4AA2-A9B8-4E96-A390-D6E9A2CADE35}" srcOrd="0" destOrd="0" presId="urn:microsoft.com/office/officeart/2018/2/layout/IconLabelList"/>
    <dgm:cxn modelId="{9CA36C5B-0DB3-465E-A859-2A3466E3D426}" type="presParOf" srcId="{3FFB4AA2-A9B8-4E96-A390-D6E9A2CADE35}" destId="{E4D451C7-F8B0-4B4E-95C8-6896BE41D3A9}" srcOrd="0" destOrd="0" presId="urn:microsoft.com/office/officeart/2018/2/layout/IconLabelList"/>
    <dgm:cxn modelId="{EEFDF8B9-8C5B-4992-865D-5E82CE826DAF}" type="presParOf" srcId="{3FFB4AA2-A9B8-4E96-A390-D6E9A2CADE35}" destId="{EF195AF9-38F2-4C12-B348-8CE50BA50C6B}" srcOrd="1" destOrd="0" presId="urn:microsoft.com/office/officeart/2018/2/layout/IconLabelList"/>
    <dgm:cxn modelId="{BE5068AB-B021-4900-9C9B-C7FF9744CE54}" type="presParOf" srcId="{3FFB4AA2-A9B8-4E96-A390-D6E9A2CADE35}" destId="{4EBF678F-2E99-4FA0-9C2F-221FE168CEE0}" srcOrd="2" destOrd="0" presId="urn:microsoft.com/office/officeart/2018/2/layout/IconLabelList"/>
    <dgm:cxn modelId="{FF9D04B0-DA2C-4696-A249-BDA9BCD1F18E}" type="presParOf" srcId="{02DB2DDB-348B-43D4-81F4-3A32044FFE4E}" destId="{6F2F7F2B-ECBE-4F1D-9D7E-4D532AB00665}" srcOrd="1" destOrd="0" presId="urn:microsoft.com/office/officeart/2018/2/layout/IconLabelList"/>
    <dgm:cxn modelId="{5EB3AA26-FC78-49D8-9439-6078062E7D55}" type="presParOf" srcId="{02DB2DDB-348B-43D4-81F4-3A32044FFE4E}" destId="{D2EEDF37-2FE7-400B-84CE-358F0F836916}" srcOrd="2" destOrd="0" presId="urn:microsoft.com/office/officeart/2018/2/layout/IconLabelList"/>
    <dgm:cxn modelId="{59FF32F9-B665-4170-BB97-8764D8EEFD5E}" type="presParOf" srcId="{D2EEDF37-2FE7-400B-84CE-358F0F836916}" destId="{5274A575-0905-4961-880C-B9C7B0AA2859}" srcOrd="0" destOrd="0" presId="urn:microsoft.com/office/officeart/2018/2/layout/IconLabelList"/>
    <dgm:cxn modelId="{BB756837-DAB3-4F28-8D3B-4C188386AA63}" type="presParOf" srcId="{D2EEDF37-2FE7-400B-84CE-358F0F836916}" destId="{AF93FF8F-24F6-4DDB-94C7-6CC1A857F4BF}" srcOrd="1" destOrd="0" presId="urn:microsoft.com/office/officeart/2018/2/layout/IconLabelList"/>
    <dgm:cxn modelId="{19AFA35C-B332-4B4A-8864-391C35D2B4BC}" type="presParOf" srcId="{D2EEDF37-2FE7-400B-84CE-358F0F836916}" destId="{1D5D3A66-6339-42C2-80B3-15298DE158B2}" srcOrd="2" destOrd="0" presId="urn:microsoft.com/office/officeart/2018/2/layout/IconLabelList"/>
    <dgm:cxn modelId="{BECF306C-5B64-4A69-AFD9-FBBB0395C691}" type="presParOf" srcId="{02DB2DDB-348B-43D4-81F4-3A32044FFE4E}" destId="{D5EB5A86-AD8D-4072-9303-82A4FA38F080}" srcOrd="3" destOrd="0" presId="urn:microsoft.com/office/officeart/2018/2/layout/IconLabelList"/>
    <dgm:cxn modelId="{596E2F04-5DAC-468E-81A5-746B4D8D5C60}" type="presParOf" srcId="{02DB2DDB-348B-43D4-81F4-3A32044FFE4E}" destId="{B240CBED-56D4-4B35-A0DF-D4BF115220EA}" srcOrd="4" destOrd="0" presId="urn:microsoft.com/office/officeart/2018/2/layout/IconLabelList"/>
    <dgm:cxn modelId="{6974ABF6-8BDE-43F3-8ECD-9CA0A4C23381}" type="presParOf" srcId="{B240CBED-56D4-4B35-A0DF-D4BF115220EA}" destId="{8F6618BB-60EF-4AC2-B3CB-33D496746CB6}" srcOrd="0" destOrd="0" presId="urn:microsoft.com/office/officeart/2018/2/layout/IconLabelList"/>
    <dgm:cxn modelId="{479694BB-6052-484B-A084-3375853216E1}" type="presParOf" srcId="{B240CBED-56D4-4B35-A0DF-D4BF115220EA}" destId="{BD6F54EB-B3A8-46AA-8C30-1E85EDA61670}" srcOrd="1" destOrd="0" presId="urn:microsoft.com/office/officeart/2018/2/layout/IconLabelList"/>
    <dgm:cxn modelId="{753CC400-90DC-4398-B15B-BC7E8DAB77BB}" type="presParOf" srcId="{B240CBED-56D4-4B35-A0DF-D4BF115220EA}" destId="{356B177F-D5B7-44D2-9B3A-2609727F8C5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7C2C4C-82E0-408B-A03E-F1B632916C1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55DCB3-C631-471F-9FD7-53A238DDBFB4}">
      <dgm:prSet/>
      <dgm:spPr/>
      <dgm:t>
        <a:bodyPr/>
        <a:lstStyle/>
        <a:p>
          <a:r>
            <a:rPr lang="en-US"/>
            <a:t>• SpaCy is suitable for general NLP tasks but limited in clinical domains.</a:t>
          </a:r>
        </a:p>
      </dgm:t>
    </dgm:pt>
    <dgm:pt modelId="{66E98D5F-8050-4BF1-9183-9CF7E424B5FC}" type="parTrans" cxnId="{F0B24C2A-1D0B-4AC8-A2A7-317493897157}">
      <dgm:prSet/>
      <dgm:spPr/>
      <dgm:t>
        <a:bodyPr/>
        <a:lstStyle/>
        <a:p>
          <a:endParaRPr lang="en-US"/>
        </a:p>
      </dgm:t>
    </dgm:pt>
    <dgm:pt modelId="{A15248EF-4E4A-4586-9EB6-23CD9CE242D6}" type="sibTrans" cxnId="{F0B24C2A-1D0B-4AC8-A2A7-317493897157}">
      <dgm:prSet/>
      <dgm:spPr/>
      <dgm:t>
        <a:bodyPr/>
        <a:lstStyle/>
        <a:p>
          <a:endParaRPr lang="en-US"/>
        </a:p>
      </dgm:t>
    </dgm:pt>
    <dgm:pt modelId="{19C38F7D-E92C-4D10-9ED9-206C26A0CB2B}">
      <dgm:prSet/>
      <dgm:spPr/>
      <dgm:t>
        <a:bodyPr/>
        <a:lstStyle/>
        <a:p>
          <a:r>
            <a:rPr lang="en-US"/>
            <a:t>• SciSpaCy is much better for extracting clinical entities.</a:t>
          </a:r>
        </a:p>
      </dgm:t>
    </dgm:pt>
    <dgm:pt modelId="{6D3976AD-627B-4695-ACC0-45DA7DA7FE6E}" type="parTrans" cxnId="{3479145B-57F7-4518-9316-08956A6B5123}">
      <dgm:prSet/>
      <dgm:spPr/>
      <dgm:t>
        <a:bodyPr/>
        <a:lstStyle/>
        <a:p>
          <a:endParaRPr lang="en-US"/>
        </a:p>
      </dgm:t>
    </dgm:pt>
    <dgm:pt modelId="{313B1BCD-B5CC-40E5-8798-1A9D357AE10E}" type="sibTrans" cxnId="{3479145B-57F7-4518-9316-08956A6B5123}">
      <dgm:prSet/>
      <dgm:spPr/>
      <dgm:t>
        <a:bodyPr/>
        <a:lstStyle/>
        <a:p>
          <a:endParaRPr lang="en-US"/>
        </a:p>
      </dgm:t>
    </dgm:pt>
    <dgm:pt modelId="{F2562796-A47E-49AA-AD98-C7DB27FD4A06}">
      <dgm:prSet/>
      <dgm:spPr/>
      <dgm:t>
        <a:bodyPr/>
        <a:lstStyle/>
        <a:p>
          <a:r>
            <a:rPr lang="en-US"/>
            <a:t>• Word2Vec + t-SNE help visualize domain knowledge.</a:t>
          </a:r>
        </a:p>
      </dgm:t>
    </dgm:pt>
    <dgm:pt modelId="{354E2BAD-4CB8-4A1E-AD14-C56122A855CE}" type="parTrans" cxnId="{B123A33E-FA44-4FE7-BED4-103C66B7ADF7}">
      <dgm:prSet/>
      <dgm:spPr/>
      <dgm:t>
        <a:bodyPr/>
        <a:lstStyle/>
        <a:p>
          <a:endParaRPr lang="en-US"/>
        </a:p>
      </dgm:t>
    </dgm:pt>
    <dgm:pt modelId="{863E5ED4-BF96-46C4-BC11-343555E1E0C4}" type="sibTrans" cxnId="{B123A33E-FA44-4FE7-BED4-103C66B7ADF7}">
      <dgm:prSet/>
      <dgm:spPr/>
      <dgm:t>
        <a:bodyPr/>
        <a:lstStyle/>
        <a:p>
          <a:endParaRPr lang="en-US"/>
        </a:p>
      </dgm:t>
    </dgm:pt>
    <dgm:pt modelId="{80721848-DC65-4A9A-836D-D8D4ECAB8021}">
      <dgm:prSet/>
      <dgm:spPr/>
      <dgm:t>
        <a:bodyPr/>
        <a:lstStyle/>
        <a:p>
          <a:r>
            <a:rPr lang="en-US"/>
            <a:t>• ClinicalBERT provides modern embeddings for clinical NLP tasks.</a:t>
          </a:r>
        </a:p>
      </dgm:t>
    </dgm:pt>
    <dgm:pt modelId="{33C1C64C-B2EF-47D9-B885-FAB5F7CC4A1B}" type="parTrans" cxnId="{53B1EA37-83BF-4D74-8D50-88DAF36E3930}">
      <dgm:prSet/>
      <dgm:spPr/>
      <dgm:t>
        <a:bodyPr/>
        <a:lstStyle/>
        <a:p>
          <a:endParaRPr lang="en-US"/>
        </a:p>
      </dgm:t>
    </dgm:pt>
    <dgm:pt modelId="{7A03CFC8-7E9C-4B74-BD65-7A37EAA0D7A6}" type="sibTrans" cxnId="{53B1EA37-83BF-4D74-8D50-88DAF36E3930}">
      <dgm:prSet/>
      <dgm:spPr/>
      <dgm:t>
        <a:bodyPr/>
        <a:lstStyle/>
        <a:p>
          <a:endParaRPr lang="en-US"/>
        </a:p>
      </dgm:t>
    </dgm:pt>
    <dgm:pt modelId="{299CF169-AD8C-F245-966C-966871702E83}" type="pres">
      <dgm:prSet presAssocID="{BA7C2C4C-82E0-408B-A03E-F1B632916C14}" presName="diagram" presStyleCnt="0">
        <dgm:presLayoutVars>
          <dgm:dir/>
          <dgm:resizeHandles val="exact"/>
        </dgm:presLayoutVars>
      </dgm:prSet>
      <dgm:spPr/>
    </dgm:pt>
    <dgm:pt modelId="{E72CBB2A-A037-2542-8F3B-62BF6FB4A889}" type="pres">
      <dgm:prSet presAssocID="{E655DCB3-C631-471F-9FD7-53A238DDBFB4}" presName="node" presStyleLbl="node1" presStyleIdx="0" presStyleCnt="4">
        <dgm:presLayoutVars>
          <dgm:bulletEnabled val="1"/>
        </dgm:presLayoutVars>
      </dgm:prSet>
      <dgm:spPr/>
    </dgm:pt>
    <dgm:pt modelId="{C26D1BB8-BC49-DF4F-8349-442D5594D4C8}" type="pres">
      <dgm:prSet presAssocID="{A15248EF-4E4A-4586-9EB6-23CD9CE242D6}" presName="sibTrans" presStyleCnt="0"/>
      <dgm:spPr/>
    </dgm:pt>
    <dgm:pt modelId="{DCA7ED1E-F4BA-2247-9ECD-B73DAAB5371D}" type="pres">
      <dgm:prSet presAssocID="{19C38F7D-E92C-4D10-9ED9-206C26A0CB2B}" presName="node" presStyleLbl="node1" presStyleIdx="1" presStyleCnt="4">
        <dgm:presLayoutVars>
          <dgm:bulletEnabled val="1"/>
        </dgm:presLayoutVars>
      </dgm:prSet>
      <dgm:spPr/>
    </dgm:pt>
    <dgm:pt modelId="{92BD84DC-2334-5F4C-931F-C1E8C8C9F31B}" type="pres">
      <dgm:prSet presAssocID="{313B1BCD-B5CC-40E5-8798-1A9D357AE10E}" presName="sibTrans" presStyleCnt="0"/>
      <dgm:spPr/>
    </dgm:pt>
    <dgm:pt modelId="{D7C94695-80B5-6840-9B11-629B45CE4DD3}" type="pres">
      <dgm:prSet presAssocID="{F2562796-A47E-49AA-AD98-C7DB27FD4A06}" presName="node" presStyleLbl="node1" presStyleIdx="2" presStyleCnt="4">
        <dgm:presLayoutVars>
          <dgm:bulletEnabled val="1"/>
        </dgm:presLayoutVars>
      </dgm:prSet>
      <dgm:spPr/>
    </dgm:pt>
    <dgm:pt modelId="{3CD2240B-57CF-0140-A394-CA309C7E1904}" type="pres">
      <dgm:prSet presAssocID="{863E5ED4-BF96-46C4-BC11-343555E1E0C4}" presName="sibTrans" presStyleCnt="0"/>
      <dgm:spPr/>
    </dgm:pt>
    <dgm:pt modelId="{2C85D48C-2C99-7740-8270-7AA22B5EC6FD}" type="pres">
      <dgm:prSet presAssocID="{80721848-DC65-4A9A-836D-D8D4ECAB8021}" presName="node" presStyleLbl="node1" presStyleIdx="3" presStyleCnt="4">
        <dgm:presLayoutVars>
          <dgm:bulletEnabled val="1"/>
        </dgm:presLayoutVars>
      </dgm:prSet>
      <dgm:spPr/>
    </dgm:pt>
  </dgm:ptLst>
  <dgm:cxnLst>
    <dgm:cxn modelId="{AC905400-E691-7848-A918-FBCC1E549166}" type="presOf" srcId="{19C38F7D-E92C-4D10-9ED9-206C26A0CB2B}" destId="{DCA7ED1E-F4BA-2247-9ECD-B73DAAB5371D}" srcOrd="0" destOrd="0" presId="urn:microsoft.com/office/officeart/2005/8/layout/default"/>
    <dgm:cxn modelId="{F0B24C2A-1D0B-4AC8-A2A7-317493897157}" srcId="{BA7C2C4C-82E0-408B-A03E-F1B632916C14}" destId="{E655DCB3-C631-471F-9FD7-53A238DDBFB4}" srcOrd="0" destOrd="0" parTransId="{66E98D5F-8050-4BF1-9183-9CF7E424B5FC}" sibTransId="{A15248EF-4E4A-4586-9EB6-23CD9CE242D6}"/>
    <dgm:cxn modelId="{FA45C52E-6F3F-4548-B155-370571F96502}" type="presOf" srcId="{F2562796-A47E-49AA-AD98-C7DB27FD4A06}" destId="{D7C94695-80B5-6840-9B11-629B45CE4DD3}" srcOrd="0" destOrd="0" presId="urn:microsoft.com/office/officeart/2005/8/layout/default"/>
    <dgm:cxn modelId="{53B1EA37-83BF-4D74-8D50-88DAF36E3930}" srcId="{BA7C2C4C-82E0-408B-A03E-F1B632916C14}" destId="{80721848-DC65-4A9A-836D-D8D4ECAB8021}" srcOrd="3" destOrd="0" parTransId="{33C1C64C-B2EF-47D9-B885-FAB5F7CC4A1B}" sibTransId="{7A03CFC8-7E9C-4B74-BD65-7A37EAA0D7A6}"/>
    <dgm:cxn modelId="{B123A33E-FA44-4FE7-BED4-103C66B7ADF7}" srcId="{BA7C2C4C-82E0-408B-A03E-F1B632916C14}" destId="{F2562796-A47E-49AA-AD98-C7DB27FD4A06}" srcOrd="2" destOrd="0" parTransId="{354E2BAD-4CB8-4A1E-AD14-C56122A855CE}" sibTransId="{863E5ED4-BF96-46C4-BC11-343555E1E0C4}"/>
    <dgm:cxn modelId="{3479145B-57F7-4518-9316-08956A6B5123}" srcId="{BA7C2C4C-82E0-408B-A03E-F1B632916C14}" destId="{19C38F7D-E92C-4D10-9ED9-206C26A0CB2B}" srcOrd="1" destOrd="0" parTransId="{6D3976AD-627B-4695-ACC0-45DA7DA7FE6E}" sibTransId="{313B1BCD-B5CC-40E5-8798-1A9D357AE10E}"/>
    <dgm:cxn modelId="{783F808F-BC29-AB42-B7EB-DDA61BCD340C}" type="presOf" srcId="{80721848-DC65-4A9A-836D-D8D4ECAB8021}" destId="{2C85D48C-2C99-7740-8270-7AA22B5EC6FD}" srcOrd="0" destOrd="0" presId="urn:microsoft.com/office/officeart/2005/8/layout/default"/>
    <dgm:cxn modelId="{18D5929F-A518-2949-9A78-53F4BD94F00B}" type="presOf" srcId="{BA7C2C4C-82E0-408B-A03E-F1B632916C14}" destId="{299CF169-AD8C-F245-966C-966871702E83}" srcOrd="0" destOrd="0" presId="urn:microsoft.com/office/officeart/2005/8/layout/default"/>
    <dgm:cxn modelId="{820889B5-143E-9B4F-9EC7-BE5B46070AC2}" type="presOf" srcId="{E655DCB3-C631-471F-9FD7-53A238DDBFB4}" destId="{E72CBB2A-A037-2542-8F3B-62BF6FB4A889}" srcOrd="0" destOrd="0" presId="urn:microsoft.com/office/officeart/2005/8/layout/default"/>
    <dgm:cxn modelId="{E2FA7158-3073-0E4B-A510-9259051B400D}" type="presParOf" srcId="{299CF169-AD8C-F245-966C-966871702E83}" destId="{E72CBB2A-A037-2542-8F3B-62BF6FB4A889}" srcOrd="0" destOrd="0" presId="urn:microsoft.com/office/officeart/2005/8/layout/default"/>
    <dgm:cxn modelId="{65AFE60D-1855-B34C-A3D5-049266336799}" type="presParOf" srcId="{299CF169-AD8C-F245-966C-966871702E83}" destId="{C26D1BB8-BC49-DF4F-8349-442D5594D4C8}" srcOrd="1" destOrd="0" presId="urn:microsoft.com/office/officeart/2005/8/layout/default"/>
    <dgm:cxn modelId="{4ECFA4AF-B674-B34D-AFBE-E7006EA7C2DA}" type="presParOf" srcId="{299CF169-AD8C-F245-966C-966871702E83}" destId="{DCA7ED1E-F4BA-2247-9ECD-B73DAAB5371D}" srcOrd="2" destOrd="0" presId="urn:microsoft.com/office/officeart/2005/8/layout/default"/>
    <dgm:cxn modelId="{87F7A42C-6485-9C48-AEF2-9E7E2EB99611}" type="presParOf" srcId="{299CF169-AD8C-F245-966C-966871702E83}" destId="{92BD84DC-2334-5F4C-931F-C1E8C8C9F31B}" srcOrd="3" destOrd="0" presId="urn:microsoft.com/office/officeart/2005/8/layout/default"/>
    <dgm:cxn modelId="{0FABAEEF-17DE-6448-A463-2866CA92822D}" type="presParOf" srcId="{299CF169-AD8C-F245-966C-966871702E83}" destId="{D7C94695-80B5-6840-9B11-629B45CE4DD3}" srcOrd="4" destOrd="0" presId="urn:microsoft.com/office/officeart/2005/8/layout/default"/>
    <dgm:cxn modelId="{DB80944A-E539-E242-B4D3-D2E7104CD9FB}" type="presParOf" srcId="{299CF169-AD8C-F245-966C-966871702E83}" destId="{3CD2240B-57CF-0140-A394-CA309C7E1904}" srcOrd="5" destOrd="0" presId="urn:microsoft.com/office/officeart/2005/8/layout/default"/>
    <dgm:cxn modelId="{05753293-9289-0043-B15D-7B130D7E2D45}" type="presParOf" srcId="{299CF169-AD8C-F245-966C-966871702E83}" destId="{2C85D48C-2C99-7740-8270-7AA22B5EC6F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473D6-146B-8440-94D4-7AAAF30BDFEE}">
      <dsp:nvSpPr>
        <dsp:cNvPr id="0" name=""/>
        <dsp:cNvSpPr/>
      </dsp:nvSpPr>
      <dsp:spPr>
        <a:xfrm>
          <a:off x="2695" y="1154017"/>
          <a:ext cx="1459501" cy="204330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330200" rIns="11378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Extract medical concepts from MIMIC discharge summaries</a:t>
          </a:r>
        </a:p>
      </dsp:txBody>
      <dsp:txXfrm>
        <a:off x="2695" y="1930472"/>
        <a:ext cx="1459501" cy="1225981"/>
      </dsp:txXfrm>
    </dsp:sp>
    <dsp:sp modelId="{79A5D249-B89D-AF4F-992B-9C845501C5DE}">
      <dsp:nvSpPr>
        <dsp:cNvPr id="0" name=""/>
        <dsp:cNvSpPr/>
      </dsp:nvSpPr>
      <dsp:spPr>
        <a:xfrm>
          <a:off x="425951" y="1358348"/>
          <a:ext cx="612990" cy="6129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91" tIns="12700" rIns="47791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</a:t>
          </a:r>
        </a:p>
      </dsp:txBody>
      <dsp:txXfrm>
        <a:off x="515721" y="1448118"/>
        <a:ext cx="433450" cy="433450"/>
      </dsp:txXfrm>
    </dsp:sp>
    <dsp:sp modelId="{2DA93613-8782-5D46-9E24-B00F7E31230F}">
      <dsp:nvSpPr>
        <dsp:cNvPr id="0" name=""/>
        <dsp:cNvSpPr/>
      </dsp:nvSpPr>
      <dsp:spPr>
        <a:xfrm>
          <a:off x="2695" y="3197248"/>
          <a:ext cx="1459501" cy="72"/>
        </a:xfrm>
        <a:prstGeom prst="rect">
          <a:avLst/>
        </a:prstGeom>
        <a:solidFill>
          <a:schemeClr val="accent2">
            <a:hueOff val="520169"/>
            <a:satOff val="-649"/>
            <a:lumOff val="153"/>
            <a:alphaOff val="0"/>
          </a:schemeClr>
        </a:solidFill>
        <a:ln w="25400" cap="flat" cmpd="sng" algn="ctr">
          <a:solidFill>
            <a:schemeClr val="accent2">
              <a:hueOff val="520169"/>
              <a:satOff val="-649"/>
              <a:lumOff val="1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FAA6E-9F8C-4E4A-8747-EEB4F3967D86}">
      <dsp:nvSpPr>
        <dsp:cNvPr id="0" name=""/>
        <dsp:cNvSpPr/>
      </dsp:nvSpPr>
      <dsp:spPr>
        <a:xfrm>
          <a:off x="1608147" y="1154017"/>
          <a:ext cx="1459501" cy="2043302"/>
        </a:xfrm>
        <a:prstGeom prst="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330200" rIns="11378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Compare SpaCy vs SciSpaCy NER results</a:t>
          </a:r>
        </a:p>
      </dsp:txBody>
      <dsp:txXfrm>
        <a:off x="1608147" y="1930472"/>
        <a:ext cx="1459501" cy="1225981"/>
      </dsp:txXfrm>
    </dsp:sp>
    <dsp:sp modelId="{35AC82B1-1C33-5643-A3DD-25B7C01476B9}">
      <dsp:nvSpPr>
        <dsp:cNvPr id="0" name=""/>
        <dsp:cNvSpPr/>
      </dsp:nvSpPr>
      <dsp:spPr>
        <a:xfrm>
          <a:off x="2031402" y="1358348"/>
          <a:ext cx="612990" cy="612990"/>
        </a:xfrm>
        <a:prstGeom prst="ellipse">
          <a:avLst/>
        </a:prstGeom>
        <a:solidFill>
          <a:schemeClr val="accent2">
            <a:hueOff val="1040338"/>
            <a:satOff val="-1298"/>
            <a:lumOff val="305"/>
            <a:alphaOff val="0"/>
          </a:schemeClr>
        </a:solidFill>
        <a:ln w="25400" cap="flat" cmpd="sng" algn="ctr">
          <a:solidFill>
            <a:schemeClr val="accent2">
              <a:hueOff val="1040338"/>
              <a:satOff val="-1298"/>
              <a:lumOff val="3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91" tIns="12700" rIns="47791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</a:t>
          </a:r>
        </a:p>
      </dsp:txBody>
      <dsp:txXfrm>
        <a:off x="2121172" y="1448118"/>
        <a:ext cx="433450" cy="433450"/>
      </dsp:txXfrm>
    </dsp:sp>
    <dsp:sp modelId="{E8B0B84A-91BF-A74F-96AA-B2255630EFC3}">
      <dsp:nvSpPr>
        <dsp:cNvPr id="0" name=""/>
        <dsp:cNvSpPr/>
      </dsp:nvSpPr>
      <dsp:spPr>
        <a:xfrm>
          <a:off x="1608147" y="3197248"/>
          <a:ext cx="1459501" cy="72"/>
        </a:xfrm>
        <a:prstGeom prst="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7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90681-9041-3847-9B86-8863D91CE578}">
      <dsp:nvSpPr>
        <dsp:cNvPr id="0" name=""/>
        <dsp:cNvSpPr/>
      </dsp:nvSpPr>
      <dsp:spPr>
        <a:xfrm>
          <a:off x="3213599" y="1154017"/>
          <a:ext cx="1459501" cy="2043302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330200" rIns="11378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Train Word2Vec on clinical text</a:t>
          </a:r>
        </a:p>
      </dsp:txBody>
      <dsp:txXfrm>
        <a:off x="3213599" y="1930472"/>
        <a:ext cx="1459501" cy="1225981"/>
      </dsp:txXfrm>
    </dsp:sp>
    <dsp:sp modelId="{EDF561D5-3178-FD46-8E3E-40A122BFBFBF}">
      <dsp:nvSpPr>
        <dsp:cNvPr id="0" name=""/>
        <dsp:cNvSpPr/>
      </dsp:nvSpPr>
      <dsp:spPr>
        <a:xfrm>
          <a:off x="3636854" y="1358348"/>
          <a:ext cx="612990" cy="612990"/>
        </a:xfrm>
        <a:prstGeom prst="ellipse">
          <a:avLst/>
        </a:prstGeom>
        <a:solidFill>
          <a:schemeClr val="accent2">
            <a:hueOff val="2080676"/>
            <a:satOff val="-2595"/>
            <a:lumOff val="610"/>
            <a:alphaOff val="0"/>
          </a:schemeClr>
        </a:solidFill>
        <a:ln w="25400" cap="flat" cmpd="sng" algn="ctr">
          <a:solidFill>
            <a:schemeClr val="accent2">
              <a:hueOff val="2080676"/>
              <a:satOff val="-2595"/>
              <a:lumOff val="6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91" tIns="12700" rIns="47791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</a:t>
          </a:r>
        </a:p>
      </dsp:txBody>
      <dsp:txXfrm>
        <a:off x="3726624" y="1448118"/>
        <a:ext cx="433450" cy="433450"/>
      </dsp:txXfrm>
    </dsp:sp>
    <dsp:sp modelId="{39A3A884-4193-0941-98A4-4C4F2998A9C7}">
      <dsp:nvSpPr>
        <dsp:cNvPr id="0" name=""/>
        <dsp:cNvSpPr/>
      </dsp:nvSpPr>
      <dsp:spPr>
        <a:xfrm>
          <a:off x="3213599" y="3197248"/>
          <a:ext cx="1459501" cy="72"/>
        </a:xfrm>
        <a:prstGeom prst="rect">
          <a:avLst/>
        </a:prstGeom>
        <a:solidFill>
          <a:schemeClr val="accent2">
            <a:hueOff val="2600844"/>
            <a:satOff val="-3244"/>
            <a:lumOff val="763"/>
            <a:alphaOff val="0"/>
          </a:schemeClr>
        </a:solidFill>
        <a:ln w="25400" cap="flat" cmpd="sng" algn="ctr">
          <a:solidFill>
            <a:schemeClr val="accent2">
              <a:hueOff val="2600844"/>
              <a:satOff val="-3244"/>
              <a:lumOff val="7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3BE7B-5352-C646-BB26-96C280E257FE}">
      <dsp:nvSpPr>
        <dsp:cNvPr id="0" name=""/>
        <dsp:cNvSpPr/>
      </dsp:nvSpPr>
      <dsp:spPr>
        <a:xfrm>
          <a:off x="4819050" y="1154017"/>
          <a:ext cx="1459501" cy="2043302"/>
        </a:xfrm>
        <a:prstGeom prst="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330200" rIns="11378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Visualize embeddings with t-SNE</a:t>
          </a:r>
        </a:p>
      </dsp:txBody>
      <dsp:txXfrm>
        <a:off x="4819050" y="1930472"/>
        <a:ext cx="1459501" cy="1225981"/>
      </dsp:txXfrm>
    </dsp:sp>
    <dsp:sp modelId="{1A42BD25-8E80-8C40-B390-AB0F3337F616}">
      <dsp:nvSpPr>
        <dsp:cNvPr id="0" name=""/>
        <dsp:cNvSpPr/>
      </dsp:nvSpPr>
      <dsp:spPr>
        <a:xfrm>
          <a:off x="5242306" y="1358348"/>
          <a:ext cx="612990" cy="612990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91" tIns="12700" rIns="47791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</a:t>
          </a:r>
        </a:p>
      </dsp:txBody>
      <dsp:txXfrm>
        <a:off x="5332076" y="1448118"/>
        <a:ext cx="433450" cy="433450"/>
      </dsp:txXfrm>
    </dsp:sp>
    <dsp:sp modelId="{D02A8CEB-27C8-5C40-873A-E387F4086BE7}">
      <dsp:nvSpPr>
        <dsp:cNvPr id="0" name=""/>
        <dsp:cNvSpPr/>
      </dsp:nvSpPr>
      <dsp:spPr>
        <a:xfrm>
          <a:off x="4819050" y="3197248"/>
          <a:ext cx="1459501" cy="72"/>
        </a:xfrm>
        <a:prstGeom prst="rect">
          <a:avLst/>
        </a:prstGeom>
        <a:solidFill>
          <a:schemeClr val="accent2">
            <a:hueOff val="3641182"/>
            <a:satOff val="-4541"/>
            <a:lumOff val="1068"/>
            <a:alphaOff val="0"/>
          </a:schemeClr>
        </a:solidFill>
        <a:ln w="25400" cap="flat" cmpd="sng" algn="ctr">
          <a:solidFill>
            <a:schemeClr val="accent2">
              <a:hueOff val="3641182"/>
              <a:satOff val="-4541"/>
              <a:lumOff val="10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FFC2D-8CA8-0F48-93D3-7CA27DEB79FB}">
      <dsp:nvSpPr>
        <dsp:cNvPr id="0" name=""/>
        <dsp:cNvSpPr/>
      </dsp:nvSpPr>
      <dsp:spPr>
        <a:xfrm>
          <a:off x="6424502" y="1154017"/>
          <a:ext cx="1459501" cy="2043302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330200" rIns="11378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Explore ClinicalBERT embeddings</a:t>
          </a:r>
        </a:p>
      </dsp:txBody>
      <dsp:txXfrm>
        <a:off x="6424502" y="1930472"/>
        <a:ext cx="1459501" cy="1225981"/>
      </dsp:txXfrm>
    </dsp:sp>
    <dsp:sp modelId="{3C847A50-6973-DF49-B4B8-7E229EC68384}">
      <dsp:nvSpPr>
        <dsp:cNvPr id="0" name=""/>
        <dsp:cNvSpPr/>
      </dsp:nvSpPr>
      <dsp:spPr>
        <a:xfrm>
          <a:off x="6847758" y="1358348"/>
          <a:ext cx="612990" cy="612990"/>
        </a:xfrm>
        <a:prstGeom prst="ellipse">
          <a:avLst/>
        </a:prstGeom>
        <a:solidFill>
          <a:schemeClr val="accent2">
            <a:hueOff val="4161351"/>
            <a:satOff val="-5190"/>
            <a:lumOff val="1220"/>
            <a:alphaOff val="0"/>
          </a:schemeClr>
        </a:solidFill>
        <a:ln w="25400" cap="flat" cmpd="sng" algn="ctr">
          <a:solidFill>
            <a:schemeClr val="accent2">
              <a:hueOff val="4161351"/>
              <a:satOff val="-5190"/>
              <a:lumOff val="1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91" tIns="12700" rIns="47791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</a:t>
          </a:r>
        </a:p>
      </dsp:txBody>
      <dsp:txXfrm>
        <a:off x="6937528" y="1448118"/>
        <a:ext cx="433450" cy="433450"/>
      </dsp:txXfrm>
    </dsp:sp>
    <dsp:sp modelId="{5484F07A-1B94-D741-9559-426354782A98}">
      <dsp:nvSpPr>
        <dsp:cNvPr id="0" name=""/>
        <dsp:cNvSpPr/>
      </dsp:nvSpPr>
      <dsp:spPr>
        <a:xfrm>
          <a:off x="6424502" y="3197248"/>
          <a:ext cx="1459501" cy="72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1D6E0-F105-5745-AC9A-23FE656672BC}">
      <dsp:nvSpPr>
        <dsp:cNvPr id="0" name=""/>
        <dsp:cNvSpPr/>
      </dsp:nvSpPr>
      <dsp:spPr>
        <a:xfrm>
          <a:off x="0" y="193842"/>
          <a:ext cx="4988440" cy="24265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Used a subset of MIMIC-III discharge summaries, focusing on subarachnoid hemorrhage.</a:t>
          </a:r>
        </a:p>
      </dsp:txBody>
      <dsp:txXfrm>
        <a:off x="118456" y="312298"/>
        <a:ext cx="4751528" cy="2189667"/>
      </dsp:txXfrm>
    </dsp:sp>
    <dsp:sp modelId="{DE7C91B7-DBD7-7B4C-96AB-14EF76DDE180}">
      <dsp:nvSpPr>
        <dsp:cNvPr id="0" name=""/>
        <dsp:cNvSpPr/>
      </dsp:nvSpPr>
      <dsp:spPr>
        <a:xfrm>
          <a:off x="0" y="2718342"/>
          <a:ext cx="4988440" cy="24265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Exported table as CSV and used CSV from local folder.</a:t>
          </a:r>
        </a:p>
      </dsp:txBody>
      <dsp:txXfrm>
        <a:off x="118456" y="2836798"/>
        <a:ext cx="4751528" cy="21896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61070-3573-4ACE-9EA7-B9AAC661645E}">
      <dsp:nvSpPr>
        <dsp:cNvPr id="0" name=""/>
        <dsp:cNvSpPr/>
      </dsp:nvSpPr>
      <dsp:spPr>
        <a:xfrm>
          <a:off x="0" y="664"/>
          <a:ext cx="5122926" cy="1554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966A1C-BE9E-49D4-932F-D352FE583AD2}">
      <dsp:nvSpPr>
        <dsp:cNvPr id="0" name=""/>
        <dsp:cNvSpPr/>
      </dsp:nvSpPr>
      <dsp:spPr>
        <a:xfrm>
          <a:off x="470115" y="350336"/>
          <a:ext cx="854755" cy="854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C5161-7D29-4E69-9053-1B3CA66A9537}">
      <dsp:nvSpPr>
        <dsp:cNvPr id="0" name=""/>
        <dsp:cNvSpPr/>
      </dsp:nvSpPr>
      <dsp:spPr>
        <a:xfrm>
          <a:off x="1794986" y="664"/>
          <a:ext cx="3327939" cy="155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476" tIns="164476" rIns="164476" bIns="1644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Used t-SNE to visualize embeddings.</a:t>
          </a:r>
        </a:p>
      </dsp:txBody>
      <dsp:txXfrm>
        <a:off x="1794986" y="664"/>
        <a:ext cx="3327939" cy="1554100"/>
      </dsp:txXfrm>
    </dsp:sp>
    <dsp:sp modelId="{07313276-61D5-4351-8C2B-875FA404CA5F}">
      <dsp:nvSpPr>
        <dsp:cNvPr id="0" name=""/>
        <dsp:cNvSpPr/>
      </dsp:nvSpPr>
      <dsp:spPr>
        <a:xfrm>
          <a:off x="0" y="1943289"/>
          <a:ext cx="5122926" cy="1554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3F557-0002-4E55-BC68-84AA30896F43}">
      <dsp:nvSpPr>
        <dsp:cNvPr id="0" name=""/>
        <dsp:cNvSpPr/>
      </dsp:nvSpPr>
      <dsp:spPr>
        <a:xfrm>
          <a:off x="470115" y="2292962"/>
          <a:ext cx="854755" cy="854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6C588-7DF3-437A-B2D8-2DBDDD54B55E}">
      <dsp:nvSpPr>
        <dsp:cNvPr id="0" name=""/>
        <dsp:cNvSpPr/>
      </dsp:nvSpPr>
      <dsp:spPr>
        <a:xfrm>
          <a:off x="1794986" y="1943289"/>
          <a:ext cx="3327939" cy="155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476" tIns="164476" rIns="164476" bIns="1644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Similar medical terms cluster together.</a:t>
          </a:r>
        </a:p>
      </dsp:txBody>
      <dsp:txXfrm>
        <a:off x="1794986" y="1943289"/>
        <a:ext cx="3327939" cy="1554100"/>
      </dsp:txXfrm>
    </dsp:sp>
    <dsp:sp modelId="{A32A6CD6-5F39-4D9B-958B-AECD70444C12}">
      <dsp:nvSpPr>
        <dsp:cNvPr id="0" name=""/>
        <dsp:cNvSpPr/>
      </dsp:nvSpPr>
      <dsp:spPr>
        <a:xfrm>
          <a:off x="0" y="3885915"/>
          <a:ext cx="5122926" cy="1554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A973F-131B-4884-9215-FB922778F10B}">
      <dsp:nvSpPr>
        <dsp:cNvPr id="0" name=""/>
        <dsp:cNvSpPr/>
      </dsp:nvSpPr>
      <dsp:spPr>
        <a:xfrm>
          <a:off x="470115" y="4235587"/>
          <a:ext cx="854755" cy="854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75C2F-DA81-43D7-AF32-2FE262F42DBD}">
      <dsp:nvSpPr>
        <dsp:cNvPr id="0" name=""/>
        <dsp:cNvSpPr/>
      </dsp:nvSpPr>
      <dsp:spPr>
        <a:xfrm>
          <a:off x="1794986" y="3885915"/>
          <a:ext cx="3327939" cy="155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476" tIns="164476" rIns="164476" bIns="1644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'hemorrhage' is close to 'aneurysm' and 'rupture'.</a:t>
          </a:r>
        </a:p>
      </dsp:txBody>
      <dsp:txXfrm>
        <a:off x="1794986" y="3885915"/>
        <a:ext cx="3327939" cy="15541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451C7-F8B0-4B4E-95C8-6896BE41D3A9}">
      <dsp:nvSpPr>
        <dsp:cNvPr id="0" name=""/>
        <dsp:cNvSpPr/>
      </dsp:nvSpPr>
      <dsp:spPr>
        <a:xfrm>
          <a:off x="890763" y="973678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F678F-2E99-4FA0-9C2F-221FE168CEE0}">
      <dsp:nvSpPr>
        <dsp:cNvPr id="0" name=""/>
        <dsp:cNvSpPr/>
      </dsp:nvSpPr>
      <dsp:spPr>
        <a:xfrm>
          <a:off x="291148" y="2255197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Used Bio_ClinicalBERT to embed text.</a:t>
          </a:r>
        </a:p>
      </dsp:txBody>
      <dsp:txXfrm>
        <a:off x="291148" y="2255197"/>
        <a:ext cx="2180418" cy="720000"/>
      </dsp:txXfrm>
    </dsp:sp>
    <dsp:sp modelId="{5274A575-0905-4961-880C-B9C7B0AA2859}">
      <dsp:nvSpPr>
        <dsp:cNvPr id="0" name=""/>
        <dsp:cNvSpPr/>
      </dsp:nvSpPr>
      <dsp:spPr>
        <a:xfrm>
          <a:off x="3452755" y="973678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D3A66-6339-42C2-80B3-15298DE158B2}">
      <dsp:nvSpPr>
        <dsp:cNvPr id="0" name=""/>
        <dsp:cNvSpPr/>
      </dsp:nvSpPr>
      <dsp:spPr>
        <a:xfrm>
          <a:off x="2853140" y="2255197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Captures clinical context better than generic embeddings.</a:t>
          </a:r>
        </a:p>
      </dsp:txBody>
      <dsp:txXfrm>
        <a:off x="2853140" y="2255197"/>
        <a:ext cx="2180418" cy="720000"/>
      </dsp:txXfrm>
    </dsp:sp>
    <dsp:sp modelId="{8F6618BB-60EF-4AC2-B3CB-33D496746CB6}">
      <dsp:nvSpPr>
        <dsp:cNvPr id="0" name=""/>
        <dsp:cNvSpPr/>
      </dsp:nvSpPr>
      <dsp:spPr>
        <a:xfrm>
          <a:off x="6014747" y="973678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6B177F-D5B7-44D2-9B3A-2609727F8C5D}">
      <dsp:nvSpPr>
        <dsp:cNvPr id="0" name=""/>
        <dsp:cNvSpPr/>
      </dsp:nvSpPr>
      <dsp:spPr>
        <a:xfrm>
          <a:off x="5415132" y="2255197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Produces high-dimensional embeddings usable for downstream ML tasks.</a:t>
          </a:r>
        </a:p>
      </dsp:txBody>
      <dsp:txXfrm>
        <a:off x="5415132" y="2255197"/>
        <a:ext cx="2180418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CBB2A-A037-2542-8F3B-62BF6FB4A889}">
      <dsp:nvSpPr>
        <dsp:cNvPr id="0" name=""/>
        <dsp:cNvSpPr/>
      </dsp:nvSpPr>
      <dsp:spPr>
        <a:xfrm>
          <a:off x="757092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SpaCy is suitable for general NLP tasks but limited in clinical domains.</a:t>
          </a:r>
        </a:p>
      </dsp:txBody>
      <dsp:txXfrm>
        <a:off x="757092" y="1992"/>
        <a:ext cx="3034531" cy="1820718"/>
      </dsp:txXfrm>
    </dsp:sp>
    <dsp:sp modelId="{DCA7ED1E-F4BA-2247-9ECD-B73DAAB5371D}">
      <dsp:nvSpPr>
        <dsp:cNvPr id="0" name=""/>
        <dsp:cNvSpPr/>
      </dsp:nvSpPr>
      <dsp:spPr>
        <a:xfrm>
          <a:off x="4095076" y="1992"/>
          <a:ext cx="3034531" cy="1820718"/>
        </a:xfrm>
        <a:prstGeom prst="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SciSpaCy is much better for extracting clinical entities.</a:t>
          </a:r>
        </a:p>
      </dsp:txBody>
      <dsp:txXfrm>
        <a:off x="4095076" y="1992"/>
        <a:ext cx="3034531" cy="1820718"/>
      </dsp:txXfrm>
    </dsp:sp>
    <dsp:sp modelId="{D7C94695-80B5-6840-9B11-629B45CE4DD3}">
      <dsp:nvSpPr>
        <dsp:cNvPr id="0" name=""/>
        <dsp:cNvSpPr/>
      </dsp:nvSpPr>
      <dsp:spPr>
        <a:xfrm>
          <a:off x="757092" y="2126164"/>
          <a:ext cx="3034531" cy="1820718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Word2Vec + t-SNE help visualize domain knowledge.</a:t>
          </a:r>
        </a:p>
      </dsp:txBody>
      <dsp:txXfrm>
        <a:off x="757092" y="2126164"/>
        <a:ext cx="3034531" cy="1820718"/>
      </dsp:txXfrm>
    </dsp:sp>
    <dsp:sp modelId="{2C85D48C-2C99-7740-8270-7AA22B5EC6FD}">
      <dsp:nvSpPr>
        <dsp:cNvPr id="0" name=""/>
        <dsp:cNvSpPr/>
      </dsp:nvSpPr>
      <dsp:spPr>
        <a:xfrm>
          <a:off x="4095076" y="2126164"/>
          <a:ext cx="3034531" cy="1820718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ClinicalBERT provides modern embeddings for clinical NLP tasks.</a:t>
          </a:r>
        </a:p>
      </dsp:txBody>
      <dsp:txXfrm>
        <a:off x="4095076" y="2126164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51381"/>
            <a:ext cx="7884414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5700" dirty="0"/>
              <a:t>MIMIC-III NLP Homework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49" y="4983276"/>
            <a:ext cx="7884414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Author: Jatinkumar Patel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62B2F9-B792-9879-7688-F94391CF50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Project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722FB4-4FA8-9F00-BA86-078D6D9F1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76813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t>MIMIC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175544-0D7F-20D7-D4C3-926533B39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848837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SpaCy NER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SpaCy</a:t>
            </a:r>
            <a:r>
              <a:rPr dirty="0"/>
              <a:t> recognized entities like:</a:t>
            </a:r>
          </a:p>
          <a:p>
            <a:r>
              <a:rPr dirty="0"/>
              <a:t>- patient age (e.g. '54-year-old')</a:t>
            </a:r>
          </a:p>
          <a:p>
            <a:r>
              <a:rPr dirty="0"/>
              <a:t>- gender</a:t>
            </a:r>
          </a:p>
          <a:p>
            <a:r>
              <a:rPr dirty="0"/>
              <a:t>- some medical terms (e.g. 'CTA')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SciSpaCy NER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SciSpaCy detected medical terms:</a:t>
            </a:r>
          </a:p>
          <a:p>
            <a:r>
              <a:t>- 'subarachnoid hemorrhage'</a:t>
            </a:r>
          </a:p>
          <a:p>
            <a:r>
              <a:t>- 'coil embolization'</a:t>
            </a:r>
          </a:p>
          <a:p>
            <a:r>
              <a:t>- 'aneurysm'</a:t>
            </a:r>
          </a:p>
          <a:p>
            <a:endParaRPr/>
          </a:p>
          <a:p>
            <a:r>
              <a:t>Better coverage of medical domain compared to general SpaCy model.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Word2Vec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Trained Word2Vec on discharge summaries.</a:t>
            </a:r>
          </a:p>
          <a:p>
            <a:endParaRPr/>
          </a:p>
          <a:p>
            <a:r>
              <a:t>Similar terms to 'hemorrhage':</a:t>
            </a:r>
          </a:p>
          <a:p>
            <a:r>
              <a:t>- rupture</a:t>
            </a:r>
          </a:p>
          <a:p>
            <a:r>
              <a:t>- subarachnoid</a:t>
            </a:r>
          </a:p>
          <a:p>
            <a:r>
              <a:t>- coiling</a:t>
            </a:r>
          </a:p>
          <a:p>
            <a:r>
              <a:t>- aneurysm</a:t>
            </a:r>
          </a:p>
          <a:p>
            <a:endParaRPr/>
          </a:p>
          <a:p>
            <a:r>
              <a:t>Shows domain-specific word relationships.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</p:spPr>
        <p:txBody>
          <a:bodyPr>
            <a:normAutofit/>
          </a:bodyPr>
          <a:lstStyle/>
          <a:p>
            <a:r>
              <a:rPr lang="en-US" sz="2800"/>
              <a:t>t-SNE Visualization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3EBA90-55A7-C84F-9B1D-BC903AD4DE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140103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ClinicalBERT Embeddings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A70EBC-D819-9364-CE0A-641DD6765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481990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Conclusions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591B2A-1CD4-973D-F138-EB3E0C3BC5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920623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256</Words>
  <Application>Microsoft Macintosh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MIMIC-III NLP Homework</vt:lpstr>
      <vt:lpstr>Project Objectives</vt:lpstr>
      <vt:lpstr>MIMIC Data</vt:lpstr>
      <vt:lpstr>SpaCy NER Example</vt:lpstr>
      <vt:lpstr>SciSpaCy NER Example</vt:lpstr>
      <vt:lpstr>Word2Vec Embeddings</vt:lpstr>
      <vt:lpstr>t-SNE Visualization</vt:lpstr>
      <vt:lpstr>ClinicalBERT Embeddings</vt:lpstr>
      <vt:lpstr>Conclusions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Patel, Jatinkumar</cp:lastModifiedBy>
  <cp:revision>4</cp:revision>
  <dcterms:created xsi:type="dcterms:W3CDTF">2013-01-27T09:14:16Z</dcterms:created>
  <dcterms:modified xsi:type="dcterms:W3CDTF">2025-07-08T00:18:32Z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ec73f6c-70eb-4b84-9ffa-39fe698bd292_Enabled">
    <vt:lpwstr>true</vt:lpwstr>
  </property>
  <property fmtid="{D5CDD505-2E9C-101B-9397-08002B2CF9AE}" pid="3" name="MSIP_Label_7ec73f6c-70eb-4b84-9ffa-39fe698bd292_SetDate">
    <vt:lpwstr>2025-07-08T00:11:42Z</vt:lpwstr>
  </property>
  <property fmtid="{D5CDD505-2E9C-101B-9397-08002B2CF9AE}" pid="4" name="MSIP_Label_7ec73f6c-70eb-4b84-9ffa-39fe698bd292_Method">
    <vt:lpwstr>Privileged</vt:lpwstr>
  </property>
  <property fmtid="{D5CDD505-2E9C-101B-9397-08002B2CF9AE}" pid="5" name="MSIP_Label_7ec73f6c-70eb-4b84-9ffa-39fe698bd292_Name">
    <vt:lpwstr>Non-Business Information (NB)</vt:lpwstr>
  </property>
  <property fmtid="{D5CDD505-2E9C-101B-9397-08002B2CF9AE}" pid="6" name="MSIP_Label_7ec73f6c-70eb-4b84-9ffa-39fe698bd292_SiteId">
    <vt:lpwstr>906aefe9-76a7-4f65-b82d-5ec20775d5aa</vt:lpwstr>
  </property>
  <property fmtid="{D5CDD505-2E9C-101B-9397-08002B2CF9AE}" pid="7" name="MSIP_Label_7ec73f6c-70eb-4b84-9ffa-39fe698bd292_ActionId">
    <vt:lpwstr>f44b15e4-39d7-4ee6-b6ab-28913d3922f2</vt:lpwstr>
  </property>
  <property fmtid="{D5CDD505-2E9C-101B-9397-08002B2CF9AE}" pid="8" name="MSIP_Label_7ec73f6c-70eb-4b84-9ffa-39fe698bd292_ContentBits">
    <vt:lpwstr>0</vt:lpwstr>
  </property>
  <property fmtid="{D5CDD505-2E9C-101B-9397-08002B2CF9AE}" pid="9" name="MSIP_Label_7ec73f6c-70eb-4b84-9ffa-39fe698bd292_Tag">
    <vt:lpwstr>50, 0, 1, 1</vt:lpwstr>
  </property>
</Properties>
</file>