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6" r:id="rId11"/>
    <p:sldId id="265"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snapToObjects="1">
      <p:cViewPr varScale="1">
        <p:scale>
          <a:sx n="120" d="100"/>
          <a:sy n="120" d="100"/>
        </p:scale>
        <p:origin x="736"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6209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Hello everyone! Today I’ll walk you through my self-learning tutorial where I built a machine learning model to predict ICU mortality using the MIMIC dataset and XGBoost. I’ll explain the motivation, steps I took, and the outcomes.</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028F3-1295-9047-A00F-D28BE590B9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C3C695-6C8F-30BD-B601-6017A1F64D21}"/>
              </a:ext>
            </a:extLst>
          </p:cNvPr>
          <p:cNvSpPr>
            <a:spLocks noGrp="1" noRot="1" noChangeAspect="1"/>
          </p:cNvSpPr>
          <p:nvPr>
            <p:ph type="sldImg" idx="2"/>
          </p:nvPr>
        </p:nvSpPr>
        <p:spPr/>
      </p:sp>
      <p:sp>
        <p:nvSpPr>
          <p:cNvPr id="3" name="Notes Placeholder 2">
            <a:extLst>
              <a:ext uri="{FF2B5EF4-FFF2-40B4-BE49-F238E27FC236}">
                <a16:creationId xmlns:a16="http://schemas.microsoft.com/office/drawing/2014/main" id="{9A6E6DD7-BF05-503F-AC08-90264B69D6F7}"/>
              </a:ext>
            </a:extLst>
          </p:cNvPr>
          <p:cNvSpPr>
            <a:spLocks noGrp="1"/>
          </p:cNvSpPr>
          <p:nvPr>
            <p:ph type="body" sz="quarter" idx="3"/>
          </p:nvPr>
        </p:nvSpPr>
        <p:spPr/>
        <p:txBody>
          <a:bodyPr/>
          <a:lstStyle/>
          <a:p>
            <a:r>
              <a:t>In summary, my model shows that machine learning can help predict ICU mortality even with basic data. However, there’s a lot of room for improvement—like adding lab results, vital signs, and tuning the model further.</a:t>
            </a:r>
          </a:p>
        </p:txBody>
      </p:sp>
      <p:sp>
        <p:nvSpPr>
          <p:cNvPr id="4" name="Slide Number Placeholder 3">
            <a:extLst>
              <a:ext uri="{FF2B5EF4-FFF2-40B4-BE49-F238E27FC236}">
                <a16:creationId xmlns:a16="http://schemas.microsoft.com/office/drawing/2014/main" id="{15D46A4C-2867-431B-6C82-E55EABB0981E}"/>
              </a:ext>
            </a:extLst>
          </p:cNvPr>
          <p:cNvSpPr>
            <a:spLocks noGrp="1"/>
          </p:cNvSpPr>
          <p:nvPr>
            <p:ph type="sldNum" sz="quarter" idx="5"/>
          </p:nvPr>
        </p:nvSpPr>
        <p:spPr/>
      </p:sp>
    </p:spTree>
    <p:extLst>
      <p:ext uri="{BB962C8B-B14F-4D97-AF65-F5344CB8AC3E}">
        <p14:creationId xmlns:p14="http://schemas.microsoft.com/office/powerpoint/2010/main" val="12918073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These are the main references I used during my project, including the MIMIC database documentation and machine learning libraries.</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ICU patients are some of the sickest in hospitals, and knowing who might be at risk of dying can help doctors act quickly. I wanted to explore whether simple machine learning could help predict these outcomes using MIMIC data.</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 worked with the MIMIC-IV database, which is a large collection of ICU patient data. I used tables for admissions, ICU stays, and patient demographics, all saved as CSV files on my machine.</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Some dates in MIMIC are placeholders for privacy. For example, patients over 89 have fake birthdates like the year 1800. I filtered these out and calculated patient ages, keeping only plausible values.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 explored the dataset to understand its characteristics. The age distribution looked reasonable, and I found that the overall hospital mortality rate was about 16-20% (insert your specific number). This sets the context for modeling.</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For my initial model, I used only a few basic features—age and length of stay. These are simple yet often quite predictive. The target variable was whether a patient died during the hospital admission.</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 chose XGBoost because it’s very effective for tabular healthcare data. It also gives feature importance plots that help interpret the model. I split the data into training and test sets to evaluate performance.</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model achieved an AUC of about 0.8366. Age was the most important feature, followed by hospital and ICU length of stay. These results show even simple features can help identify patients at risk.</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summary, my model shows that machine learning can help predict ICU mortality even with basic data. However, there’s a lot of room for improvement—like adding lab results, vital signs, and tuning the model further.</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7/13/25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letspairup/ai-healthcare/blob/main/self-tutorial/predict_icu_mortality_woth_xgboost.ipynb"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3C89F8-0D2F-47FF-B903-15124826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81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2910322" y="583345"/>
            <a:ext cx="5370268" cy="4164820"/>
          </a:xfrm>
        </p:spPr>
        <p:txBody>
          <a:bodyPr anchor="t">
            <a:normAutofit/>
          </a:bodyPr>
          <a:lstStyle/>
          <a:p>
            <a:pPr algn="r">
              <a:lnSpc>
                <a:spcPct val="90000"/>
              </a:lnSpc>
            </a:pPr>
            <a:r>
              <a:rPr lang="en-US" sz="7000">
                <a:solidFill>
                  <a:srgbClr val="FFFFFF"/>
                </a:solidFill>
              </a:rPr>
              <a:t>ICU Mortality Prediction with MIMIC and XGBoost</a:t>
            </a:r>
          </a:p>
        </p:txBody>
      </p:sp>
      <p:sp>
        <p:nvSpPr>
          <p:cNvPr id="3" name="Subtitle 2"/>
          <p:cNvSpPr>
            <a:spLocks noGrp="1"/>
          </p:cNvSpPr>
          <p:nvPr>
            <p:ph type="subTitle" idx="1"/>
          </p:nvPr>
        </p:nvSpPr>
        <p:spPr>
          <a:xfrm>
            <a:off x="906171" y="5972174"/>
            <a:ext cx="6434024" cy="504825"/>
          </a:xfrm>
        </p:spPr>
        <p:txBody>
          <a:bodyPr>
            <a:normAutofit/>
          </a:bodyPr>
          <a:lstStyle/>
          <a:p>
            <a:pPr algn="l">
              <a:lnSpc>
                <a:spcPct val="90000"/>
              </a:lnSpc>
            </a:pPr>
            <a:r>
              <a:rPr lang="en-US" sz="800">
                <a:solidFill>
                  <a:srgbClr val="FFFFFF"/>
                </a:solidFill>
              </a:rPr>
              <a:t>[UT Austin Student MSAI]</a:t>
            </a:r>
          </a:p>
          <a:p>
            <a:pPr algn="l">
              <a:lnSpc>
                <a:spcPct val="90000"/>
              </a:lnSpc>
            </a:pPr>
            <a:r>
              <a:rPr lang="en-US" sz="800">
                <a:solidFill>
                  <a:srgbClr val="FFFFFF"/>
                </a:solidFill>
              </a:rPr>
              <a:t>Date: 2025-07-07</a:t>
            </a:r>
          </a:p>
          <a:p>
            <a:pPr algn="l">
              <a:lnSpc>
                <a:spcPct val="90000"/>
              </a:lnSpc>
            </a:pPr>
            <a:r>
              <a:rPr lang="en-US" sz="800">
                <a:solidFill>
                  <a:srgbClr val="FFFFFF"/>
                </a:solidFill>
              </a:rPr>
              <a:t>Link to Notebook: [</a:t>
            </a:r>
            <a:r>
              <a:rPr lang="en-US" sz="800">
                <a:solidFill>
                  <a:srgbClr val="FFFFFF"/>
                </a:solidFill>
                <a:hlinkClick r:id="rId3"/>
              </a:rPr>
              <a:t>Notebook</a:t>
            </a:r>
            <a:r>
              <a:rPr lang="en-US" sz="800">
                <a:solidFill>
                  <a:srgbClr val="FFFFFF"/>
                </a:solidFill>
              </a:rPr>
              <a:t>]</a:t>
            </a:r>
          </a:p>
        </p:txBody>
      </p:sp>
      <p:sp>
        <p:nvSpPr>
          <p:cNvPr id="10"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05769" y="583345"/>
            <a:ext cx="10427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74854" y="812640"/>
            <a:ext cx="68353"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4"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94114" y="1037066"/>
            <a:ext cx="95785"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2085" y="3503032"/>
            <a:ext cx="0" cy="334609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8" name="Graphic 22">
            <a:extLst>
              <a:ext uri="{FF2B5EF4-FFF2-40B4-BE49-F238E27FC236}">
                <a16:creationId xmlns:a16="http://schemas.microsoft.com/office/drawing/2014/main" id="{508BEF50-7B1E-49A4-BC19-5F4F1D755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7318" y="5636680"/>
            <a:ext cx="113652" cy="151536"/>
          </a:xfrm>
          <a:custGeom>
            <a:avLst/>
            <a:gdLst>
              <a:gd name="connsiteX0" fmla="*/ 141251 w 151536"/>
              <a:gd name="connsiteY0" fmla="*/ 65483 h 151536"/>
              <a:gd name="connsiteX1" fmla="*/ 86053 w 151536"/>
              <a:gd name="connsiteY1" fmla="*/ 65483 h 151536"/>
              <a:gd name="connsiteX2" fmla="*/ 86053 w 151536"/>
              <a:gd name="connsiteY2" fmla="*/ 10285 h 151536"/>
              <a:gd name="connsiteX3" fmla="*/ 75768 w 151536"/>
              <a:gd name="connsiteY3" fmla="*/ 0 h 151536"/>
              <a:gd name="connsiteX4" fmla="*/ 65483 w 151536"/>
              <a:gd name="connsiteY4" fmla="*/ 10285 h 151536"/>
              <a:gd name="connsiteX5" fmla="*/ 65483 w 151536"/>
              <a:gd name="connsiteY5" fmla="*/ 65483 h 151536"/>
              <a:gd name="connsiteX6" fmla="*/ 10285 w 151536"/>
              <a:gd name="connsiteY6" fmla="*/ 65483 h 151536"/>
              <a:gd name="connsiteX7" fmla="*/ 0 w 151536"/>
              <a:gd name="connsiteY7" fmla="*/ 75768 h 151536"/>
              <a:gd name="connsiteX8" fmla="*/ 10285 w 151536"/>
              <a:gd name="connsiteY8" fmla="*/ 86053 h 151536"/>
              <a:gd name="connsiteX9" fmla="*/ 65483 w 151536"/>
              <a:gd name="connsiteY9" fmla="*/ 86053 h 151536"/>
              <a:gd name="connsiteX10" fmla="*/ 65483 w 151536"/>
              <a:gd name="connsiteY10" fmla="*/ 141251 h 151536"/>
              <a:gd name="connsiteX11" fmla="*/ 75768 w 151536"/>
              <a:gd name="connsiteY11" fmla="*/ 151536 h 151536"/>
              <a:gd name="connsiteX12" fmla="*/ 86053 w 151536"/>
              <a:gd name="connsiteY12" fmla="*/ 141251 h 151536"/>
              <a:gd name="connsiteX13" fmla="*/ 86053 w 151536"/>
              <a:gd name="connsiteY13" fmla="*/ 86053 h 151536"/>
              <a:gd name="connsiteX14" fmla="*/ 141251 w 151536"/>
              <a:gd name="connsiteY14" fmla="*/ 86053 h 151536"/>
              <a:gd name="connsiteX15" fmla="*/ 151536 w 151536"/>
              <a:gd name="connsiteY15" fmla="*/ 75768 h 151536"/>
              <a:gd name="connsiteX16" fmla="*/ 141251 w 151536"/>
              <a:gd name="connsiteY16" fmla="*/ 65483 h 151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1536" h="151536">
                <a:moveTo>
                  <a:pt x="141251" y="65483"/>
                </a:moveTo>
                <a:lnTo>
                  <a:pt x="86053" y="65483"/>
                </a:lnTo>
                <a:lnTo>
                  <a:pt x="86053" y="10285"/>
                </a:lnTo>
                <a:cubicBezTo>
                  <a:pt x="86053" y="4605"/>
                  <a:pt x="81448" y="0"/>
                  <a:pt x="75768" y="0"/>
                </a:cubicBezTo>
                <a:cubicBezTo>
                  <a:pt x="70088" y="0"/>
                  <a:pt x="65483" y="4605"/>
                  <a:pt x="65483" y="10285"/>
                </a:cubicBezTo>
                <a:lnTo>
                  <a:pt x="65483" y="65483"/>
                </a:lnTo>
                <a:lnTo>
                  <a:pt x="10285" y="65483"/>
                </a:lnTo>
                <a:cubicBezTo>
                  <a:pt x="4605" y="65483"/>
                  <a:pt x="0" y="70088"/>
                  <a:pt x="0" y="75768"/>
                </a:cubicBezTo>
                <a:cubicBezTo>
                  <a:pt x="0" y="81448"/>
                  <a:pt x="4605" y="86053"/>
                  <a:pt x="10285" y="86053"/>
                </a:cubicBezTo>
                <a:lnTo>
                  <a:pt x="65483" y="86053"/>
                </a:lnTo>
                <a:lnTo>
                  <a:pt x="65483" y="141251"/>
                </a:lnTo>
                <a:cubicBezTo>
                  <a:pt x="65483" y="146931"/>
                  <a:pt x="70088" y="151536"/>
                  <a:pt x="75768" y="151536"/>
                </a:cubicBezTo>
                <a:cubicBezTo>
                  <a:pt x="81448" y="151536"/>
                  <a:pt x="86053" y="146931"/>
                  <a:pt x="86053" y="141251"/>
                </a:cubicBezTo>
                <a:lnTo>
                  <a:pt x="86053" y="86053"/>
                </a:lnTo>
                <a:lnTo>
                  <a:pt x="141251" y="86053"/>
                </a:lnTo>
                <a:cubicBezTo>
                  <a:pt x="146931" y="86053"/>
                  <a:pt x="151536" y="81448"/>
                  <a:pt x="151536" y="75768"/>
                </a:cubicBezTo>
                <a:cubicBezTo>
                  <a:pt x="151536" y="70088"/>
                  <a:pt x="146931" y="65483"/>
                  <a:pt x="141251" y="65483"/>
                </a:cubicBezTo>
                <a:close/>
              </a:path>
            </a:pathLst>
          </a:custGeom>
          <a:solidFill>
            <a:srgbClr val="FFFFFF"/>
          </a:solidFill>
          <a:ln w="646" cap="flat">
            <a:noFill/>
            <a:prstDash val="solid"/>
            <a:miter/>
          </a:ln>
        </p:spPr>
        <p:txBody>
          <a:bodyPr rtlCol="0" anchor="ctr"/>
          <a:lstStyle/>
          <a:p>
            <a:endParaRPr lang="en-US">
              <a:solidFill>
                <a:srgbClr val="FFFFFF"/>
              </a:solidFill>
            </a:endParaRPr>
          </a:p>
        </p:txBody>
      </p:sp>
      <p:sp>
        <p:nvSpPr>
          <p:cNvPr id="20" name="Graphic 23">
            <a:extLst>
              <a:ext uri="{FF2B5EF4-FFF2-40B4-BE49-F238E27FC236}">
                <a16:creationId xmlns:a16="http://schemas.microsoft.com/office/drawing/2014/main" id="{3FBAD350-5664-4811-A208-657FB882D3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33881" y="6096759"/>
            <a:ext cx="81469" cy="108625"/>
          </a:xfrm>
          <a:custGeom>
            <a:avLst/>
            <a:gdLst>
              <a:gd name="connsiteX0" fmla="*/ 54313 w 108625"/>
              <a:gd name="connsiteY0" fmla="*/ 16053 h 108625"/>
              <a:gd name="connsiteX1" fmla="*/ 92572 w 108625"/>
              <a:gd name="connsiteY1" fmla="*/ 54313 h 108625"/>
              <a:gd name="connsiteX2" fmla="*/ 54313 w 108625"/>
              <a:gd name="connsiteY2" fmla="*/ 92572 h 108625"/>
              <a:gd name="connsiteX3" fmla="*/ 16053 w 108625"/>
              <a:gd name="connsiteY3" fmla="*/ 54313 h 108625"/>
              <a:gd name="connsiteX4" fmla="*/ 54313 w 108625"/>
              <a:gd name="connsiteY4" fmla="*/ 16053 h 108625"/>
              <a:gd name="connsiteX5" fmla="*/ 54313 w 108625"/>
              <a:gd name="connsiteY5" fmla="*/ 0 h 108625"/>
              <a:gd name="connsiteX6" fmla="*/ 0 w 108625"/>
              <a:gd name="connsiteY6" fmla="*/ 54313 h 108625"/>
              <a:gd name="connsiteX7" fmla="*/ 54313 w 108625"/>
              <a:gd name="connsiteY7" fmla="*/ 108625 h 108625"/>
              <a:gd name="connsiteX8" fmla="*/ 108625 w 108625"/>
              <a:gd name="connsiteY8" fmla="*/ 54313 h 108625"/>
              <a:gd name="connsiteX9" fmla="*/ 54313 w 108625"/>
              <a:gd name="connsiteY9" fmla="*/ 0 h 10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8625" h="108625">
                <a:moveTo>
                  <a:pt x="54313" y="16053"/>
                </a:moveTo>
                <a:cubicBezTo>
                  <a:pt x="75442" y="16053"/>
                  <a:pt x="92572" y="33182"/>
                  <a:pt x="92572" y="54313"/>
                </a:cubicBezTo>
                <a:cubicBezTo>
                  <a:pt x="92572" y="75442"/>
                  <a:pt x="75442" y="92572"/>
                  <a:pt x="54313" y="92572"/>
                </a:cubicBezTo>
                <a:cubicBezTo>
                  <a:pt x="33182" y="92572"/>
                  <a:pt x="16053" y="75442"/>
                  <a:pt x="16053" y="54313"/>
                </a:cubicBezTo>
                <a:cubicBezTo>
                  <a:pt x="16074" y="33191"/>
                  <a:pt x="33191" y="16074"/>
                  <a:pt x="54313" y="16053"/>
                </a:cubicBezTo>
                <a:moveTo>
                  <a:pt x="54313" y="0"/>
                </a:moveTo>
                <a:cubicBezTo>
                  <a:pt x="24317" y="0"/>
                  <a:pt x="0" y="24317"/>
                  <a:pt x="0" y="54313"/>
                </a:cubicBezTo>
                <a:cubicBezTo>
                  <a:pt x="0" y="84309"/>
                  <a:pt x="24317" y="108625"/>
                  <a:pt x="54313" y="108625"/>
                </a:cubicBezTo>
                <a:cubicBezTo>
                  <a:pt x="84309" y="108625"/>
                  <a:pt x="108625" y="84309"/>
                  <a:pt x="108625" y="54313"/>
                </a:cubicBezTo>
                <a:cubicBezTo>
                  <a:pt x="108625" y="24317"/>
                  <a:pt x="84309" y="0"/>
                  <a:pt x="54313" y="0"/>
                </a:cubicBezTo>
                <a:close/>
              </a:path>
            </a:pathLst>
          </a:custGeom>
          <a:solidFill>
            <a:srgbClr val="FFFFFF"/>
          </a:solidFill>
          <a:ln w="516" cap="flat">
            <a:noFill/>
            <a:prstDash val="solid"/>
            <a:miter/>
          </a:ln>
        </p:spPr>
        <p:txBody>
          <a:bodyPr rtlCol="0" anchor="ctr"/>
          <a:lstStyle/>
          <a:p>
            <a:endParaRPr lang="en-US">
              <a:solidFill>
                <a:srgbClr val="FFFFFF"/>
              </a:solidFill>
            </a:endParaRPr>
          </a:p>
        </p:txBody>
      </p:sp>
      <p:sp>
        <p:nvSpPr>
          <p:cNvPr id="22" name="Graphic 21">
            <a:extLst>
              <a:ext uri="{FF2B5EF4-FFF2-40B4-BE49-F238E27FC236}">
                <a16:creationId xmlns:a16="http://schemas.microsoft.com/office/drawing/2014/main" id="{C39ADB8F-D187-49D7-BDCF-C1B6DC727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15716" y="6238029"/>
            <a:ext cx="71819" cy="95759"/>
          </a:xfrm>
          <a:custGeom>
            <a:avLst/>
            <a:gdLst>
              <a:gd name="connsiteX0" fmla="*/ 95759 w 95759"/>
              <a:gd name="connsiteY0" fmla="*/ 47880 h 95759"/>
              <a:gd name="connsiteX1" fmla="*/ 47880 w 95759"/>
              <a:gd name="connsiteY1" fmla="*/ 95759 h 95759"/>
              <a:gd name="connsiteX2" fmla="*/ 0 w 95759"/>
              <a:gd name="connsiteY2" fmla="*/ 47880 h 95759"/>
              <a:gd name="connsiteX3" fmla="*/ 47880 w 95759"/>
              <a:gd name="connsiteY3" fmla="*/ 0 h 95759"/>
              <a:gd name="connsiteX4" fmla="*/ 95759 w 95759"/>
              <a:gd name="connsiteY4" fmla="*/ 47880 h 95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759" h="95759">
                <a:moveTo>
                  <a:pt x="95759" y="47880"/>
                </a:moveTo>
                <a:cubicBezTo>
                  <a:pt x="95759" y="74323"/>
                  <a:pt x="74323" y="95759"/>
                  <a:pt x="47880" y="95759"/>
                </a:cubicBezTo>
                <a:cubicBezTo>
                  <a:pt x="21436" y="95759"/>
                  <a:pt x="0" y="74323"/>
                  <a:pt x="0" y="47880"/>
                </a:cubicBezTo>
                <a:cubicBezTo>
                  <a:pt x="0" y="21436"/>
                  <a:pt x="21436" y="0"/>
                  <a:pt x="47880" y="0"/>
                </a:cubicBezTo>
                <a:cubicBezTo>
                  <a:pt x="74323" y="0"/>
                  <a:pt x="95759" y="21436"/>
                  <a:pt x="95759" y="47880"/>
                </a:cubicBezTo>
                <a:close/>
              </a:path>
            </a:pathLst>
          </a:custGeom>
          <a:solidFill>
            <a:srgbClr val="FFFFFF"/>
          </a:solidFill>
          <a:ln w="469" cap="flat">
            <a:noFill/>
            <a:prstDash val="solid"/>
            <a:miter/>
          </a:ln>
        </p:spPr>
        <p:txBody>
          <a:bodyPr rtlCol="0" anchor="ctr"/>
          <a:lstStyle/>
          <a:p>
            <a:endParaRPr lang="en-US">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32382AD-1374-E67C-5FE4-8167508046E8}"/>
            </a:ext>
          </a:extLst>
        </p:cNvPr>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DA20241E-32BF-9374-9D18-89F3983A4DE2}"/>
              </a:ext>
            </a:extLst>
          </p:cNvPr>
          <p:cNvSpPr>
            <a:spLocks noGrp="1"/>
          </p:cNvSpPr>
          <p:nvPr>
            <p:ph type="title"/>
          </p:nvPr>
        </p:nvSpPr>
        <p:spPr>
          <a:xfrm>
            <a:off x="891051" y="381935"/>
            <a:ext cx="3006438" cy="5974414"/>
          </a:xfrm>
        </p:spPr>
        <p:txBody>
          <a:bodyPr anchor="ctr">
            <a:normAutofit/>
          </a:bodyPr>
          <a:lstStyle/>
          <a:p>
            <a:r>
              <a:rPr lang="en-US" dirty="0">
                <a:solidFill>
                  <a:srgbClr val="FFFFFF"/>
                </a:solidFill>
              </a:rPr>
              <a:t>Conclusions</a:t>
            </a:r>
            <a:br>
              <a:rPr lang="en-US" dirty="0">
                <a:solidFill>
                  <a:srgbClr val="FFFFFF"/>
                </a:solidFill>
              </a:rPr>
            </a:br>
            <a:r>
              <a:rPr lang="en-US" dirty="0">
                <a:solidFill>
                  <a:srgbClr val="FFFFFF"/>
                </a:solidFill>
              </a:rPr>
              <a:t>Note</a:t>
            </a:r>
          </a:p>
        </p:txBody>
      </p:sp>
      <p:grpSp>
        <p:nvGrpSpPr>
          <p:cNvPr id="40" name="Group 39">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4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42"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4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8782FB5B-460E-E479-09CB-9CB40C847029}"/>
              </a:ext>
            </a:extLst>
          </p:cNvPr>
          <p:cNvSpPr>
            <a:spLocks noGrp="1"/>
          </p:cNvSpPr>
          <p:nvPr>
            <p:ph idx="1"/>
          </p:nvPr>
        </p:nvSpPr>
        <p:spPr>
          <a:xfrm>
            <a:off x="4722924" y="518400"/>
            <a:ext cx="3578706" cy="5837949"/>
          </a:xfrm>
        </p:spPr>
        <p:txBody>
          <a:bodyPr anchor="ctr">
            <a:normAutofit/>
          </a:bodyPr>
          <a:lstStyle/>
          <a:p>
            <a:pPr>
              <a:lnSpc>
                <a:spcPct val="90000"/>
              </a:lnSpc>
            </a:pPr>
            <a:r>
              <a:rPr lang="en-US" sz="1100" dirty="0">
                <a:solidFill>
                  <a:schemeClr val="tx1">
                    <a:alpha val="80000"/>
                  </a:schemeClr>
                </a:solidFill>
              </a:rPr>
              <a:t>In this project, we built a machine learning model to predict ICU mortality using MIMIC data.</a:t>
            </a:r>
            <a:br>
              <a:rPr lang="en-US" sz="1100" dirty="0">
                <a:solidFill>
                  <a:schemeClr val="tx1">
                    <a:alpha val="80000"/>
                  </a:schemeClr>
                </a:solidFill>
              </a:rPr>
            </a:br>
            <a:br>
              <a:rPr lang="en-US" sz="1100" dirty="0">
                <a:solidFill>
                  <a:schemeClr val="tx1">
                    <a:alpha val="80000"/>
                  </a:schemeClr>
                </a:solidFill>
              </a:rPr>
            </a:br>
            <a:r>
              <a:rPr lang="en-US" sz="1100" dirty="0">
                <a:solidFill>
                  <a:schemeClr val="tx1">
                    <a:alpha val="80000"/>
                  </a:schemeClr>
                </a:solidFill>
              </a:rPr>
              <a:t>Key outcomes:</a:t>
            </a:r>
            <a:br>
              <a:rPr lang="en-US" sz="1100" b="1" dirty="0">
                <a:solidFill>
                  <a:schemeClr val="tx1">
                    <a:alpha val="80000"/>
                  </a:schemeClr>
                </a:solidFill>
              </a:rPr>
            </a:br>
            <a:br>
              <a:rPr lang="en-US" sz="1100" b="1" dirty="0">
                <a:solidFill>
                  <a:schemeClr val="tx1">
                    <a:alpha val="80000"/>
                  </a:schemeClr>
                </a:solidFill>
              </a:rPr>
            </a:br>
            <a:r>
              <a:rPr lang="en-US" sz="1100" i="1" dirty="0">
                <a:solidFill>
                  <a:schemeClr val="tx1">
                    <a:alpha val="80000"/>
                  </a:schemeClr>
                </a:solidFill>
              </a:rPr>
              <a:t>- </a:t>
            </a:r>
            <a:r>
              <a:rPr lang="en-US" sz="1100" dirty="0">
                <a:solidFill>
                  <a:schemeClr val="tx1">
                    <a:alpha val="80000"/>
                  </a:schemeClr>
                </a:solidFill>
              </a:rPr>
              <a:t>We successfully merged ICU stay data with admission and patient demographics from MIMIC.</a:t>
            </a:r>
            <a:br>
              <a:rPr lang="en-US" sz="1100" dirty="0">
                <a:solidFill>
                  <a:schemeClr val="tx1">
                    <a:alpha val="80000"/>
                  </a:schemeClr>
                </a:solidFill>
              </a:rPr>
            </a:br>
            <a:r>
              <a:rPr lang="en-US" sz="1100" i="1" dirty="0">
                <a:solidFill>
                  <a:schemeClr val="tx1">
                    <a:alpha val="80000"/>
                  </a:schemeClr>
                </a:solidFill>
              </a:rPr>
              <a:t>- </a:t>
            </a:r>
            <a:r>
              <a:rPr lang="en-US" sz="1100" dirty="0">
                <a:solidFill>
                  <a:schemeClr val="tx1">
                    <a:alpha val="80000"/>
                  </a:schemeClr>
                </a:solidFill>
              </a:rPr>
              <a:t>Age, ICU length of stay (LOS), and hospital length of stay (LOS_DAYS) were useful predictors for mortality.</a:t>
            </a:r>
            <a:br>
              <a:rPr lang="en-US" sz="1100" dirty="0">
                <a:solidFill>
                  <a:schemeClr val="tx1">
                    <a:alpha val="80000"/>
                  </a:schemeClr>
                </a:solidFill>
              </a:rPr>
            </a:br>
            <a:r>
              <a:rPr lang="en-US" sz="1100" i="1" dirty="0">
                <a:solidFill>
                  <a:schemeClr val="tx1">
                    <a:alpha val="80000"/>
                  </a:schemeClr>
                </a:solidFill>
              </a:rPr>
              <a:t>- </a:t>
            </a:r>
            <a:r>
              <a:rPr lang="en-US" sz="1100" dirty="0">
                <a:solidFill>
                  <a:schemeClr val="tx1">
                    <a:alpha val="80000"/>
                  </a:schemeClr>
                </a:solidFill>
              </a:rPr>
              <a:t>Our </a:t>
            </a:r>
            <a:r>
              <a:rPr lang="en-US" sz="1100" dirty="0" err="1">
                <a:solidFill>
                  <a:schemeClr val="tx1">
                    <a:alpha val="80000"/>
                  </a:schemeClr>
                </a:solidFill>
              </a:rPr>
              <a:t>XGBoost</a:t>
            </a:r>
            <a:r>
              <a:rPr lang="en-US" sz="1100" dirty="0">
                <a:solidFill>
                  <a:schemeClr val="tx1">
                    <a:alpha val="80000"/>
                  </a:schemeClr>
                </a:solidFill>
              </a:rPr>
              <a:t> model achieved an AUC of approximately </a:t>
            </a:r>
            <a:r>
              <a:rPr lang="en-US" sz="1100" b="1" dirty="0">
                <a:solidFill>
                  <a:schemeClr val="tx1">
                    <a:alpha val="80000"/>
                  </a:schemeClr>
                </a:solidFill>
              </a:rPr>
              <a:t>**</a:t>
            </a:r>
            <a:r>
              <a:rPr lang="en-US" sz="1100" dirty="0">
                <a:solidFill>
                  <a:schemeClr val="tx1">
                    <a:alpha val="80000"/>
                  </a:schemeClr>
                </a:solidFill>
              </a:rPr>
              <a:t>0.8366</a:t>
            </a:r>
            <a:r>
              <a:rPr lang="en-US" sz="1100" b="1" dirty="0">
                <a:solidFill>
                  <a:schemeClr val="tx1">
                    <a:alpha val="80000"/>
                  </a:schemeClr>
                </a:solidFill>
              </a:rPr>
              <a:t>**</a:t>
            </a:r>
            <a:r>
              <a:rPr lang="en-US" sz="1100" dirty="0">
                <a:solidFill>
                  <a:schemeClr val="tx1">
                    <a:alpha val="80000"/>
                  </a:schemeClr>
                </a:solidFill>
              </a:rPr>
              <a:t>, indicating moderate discriminatory power.</a:t>
            </a:r>
            <a:br>
              <a:rPr lang="en-US" sz="1100" dirty="0">
                <a:solidFill>
                  <a:schemeClr val="tx1">
                    <a:alpha val="80000"/>
                  </a:schemeClr>
                </a:solidFill>
              </a:rPr>
            </a:br>
            <a:br>
              <a:rPr lang="en-US" sz="1100" dirty="0">
                <a:solidFill>
                  <a:schemeClr val="tx1">
                    <a:alpha val="80000"/>
                  </a:schemeClr>
                </a:solidFill>
              </a:rPr>
            </a:br>
            <a:r>
              <a:rPr lang="en-US" sz="1100" b="1" dirty="0">
                <a:solidFill>
                  <a:schemeClr val="tx1">
                    <a:alpha val="80000"/>
                  </a:schemeClr>
                </a:solidFill>
              </a:rPr>
              <a:t>I</a:t>
            </a:r>
            <a:r>
              <a:rPr lang="en-US" sz="1100" dirty="0">
                <a:solidFill>
                  <a:schemeClr val="tx1">
                    <a:alpha val="80000"/>
                  </a:schemeClr>
                </a:solidFill>
              </a:rPr>
              <a:t>nsights:</a:t>
            </a:r>
            <a:br>
              <a:rPr lang="en-US" sz="1100" b="1" dirty="0">
                <a:solidFill>
                  <a:schemeClr val="tx1">
                    <a:alpha val="80000"/>
                  </a:schemeClr>
                </a:solidFill>
              </a:rPr>
            </a:br>
            <a:br>
              <a:rPr lang="en-US" sz="1100" b="1" dirty="0">
                <a:solidFill>
                  <a:schemeClr val="tx1">
                    <a:alpha val="80000"/>
                  </a:schemeClr>
                </a:solidFill>
              </a:rPr>
            </a:br>
            <a:r>
              <a:rPr lang="en-US" sz="1100" i="1" dirty="0">
                <a:solidFill>
                  <a:schemeClr val="tx1">
                    <a:alpha val="80000"/>
                  </a:schemeClr>
                </a:solidFill>
              </a:rPr>
              <a:t>- </a:t>
            </a:r>
            <a:r>
              <a:rPr lang="en-US" sz="1100" dirty="0">
                <a:solidFill>
                  <a:schemeClr val="tx1">
                    <a:alpha val="80000"/>
                  </a:schemeClr>
                </a:solidFill>
              </a:rPr>
              <a:t>Elderly patients and longer ICU stays were correlated with higher mortality risk.</a:t>
            </a:r>
            <a:br>
              <a:rPr lang="en-US" sz="1100" dirty="0">
                <a:solidFill>
                  <a:schemeClr val="tx1">
                    <a:alpha val="80000"/>
                  </a:schemeClr>
                </a:solidFill>
              </a:rPr>
            </a:br>
            <a:r>
              <a:rPr lang="en-US" sz="1100" i="1" dirty="0">
                <a:solidFill>
                  <a:schemeClr val="tx1">
                    <a:alpha val="80000"/>
                  </a:schemeClr>
                </a:solidFill>
              </a:rPr>
              <a:t>- </a:t>
            </a:r>
            <a:r>
              <a:rPr lang="en-US" sz="1100" dirty="0">
                <a:solidFill>
                  <a:schemeClr val="tx1">
                    <a:alpha val="80000"/>
                  </a:schemeClr>
                </a:solidFill>
              </a:rPr>
              <a:t>Even simple features can produce useful early predictions in clinical settings.</a:t>
            </a:r>
            <a:br>
              <a:rPr lang="en-US" sz="1100" dirty="0">
                <a:solidFill>
                  <a:schemeClr val="tx1">
                    <a:alpha val="80000"/>
                  </a:schemeClr>
                </a:solidFill>
              </a:rPr>
            </a:br>
            <a:r>
              <a:rPr lang="en-US" sz="1100" i="1" dirty="0">
                <a:solidFill>
                  <a:schemeClr val="tx1">
                    <a:alpha val="80000"/>
                  </a:schemeClr>
                </a:solidFill>
              </a:rPr>
              <a:t>- </a:t>
            </a:r>
            <a:r>
              <a:rPr lang="en-US" sz="1100" dirty="0">
                <a:solidFill>
                  <a:schemeClr val="tx1">
                    <a:alpha val="80000"/>
                  </a:schemeClr>
                </a:solidFill>
              </a:rPr>
              <a:t>Predictive modeling could help clinicians identify high-risk patients for closer monitoring or interventions.</a:t>
            </a:r>
            <a:br>
              <a:rPr lang="en-US" sz="1100" dirty="0">
                <a:solidFill>
                  <a:schemeClr val="tx1">
                    <a:alpha val="80000"/>
                  </a:schemeClr>
                </a:solidFill>
              </a:rPr>
            </a:br>
            <a:br>
              <a:rPr lang="en-US" sz="1100" dirty="0">
                <a:solidFill>
                  <a:schemeClr val="tx1">
                    <a:alpha val="80000"/>
                  </a:schemeClr>
                </a:solidFill>
              </a:rPr>
            </a:br>
            <a:r>
              <a:rPr lang="en-US" sz="1100" dirty="0">
                <a:solidFill>
                  <a:schemeClr val="tx1">
                    <a:alpha val="80000"/>
                  </a:schemeClr>
                </a:solidFill>
              </a:rPr>
              <a:t>Limitations:</a:t>
            </a:r>
            <a:br>
              <a:rPr lang="en-US" sz="1100" b="1" dirty="0">
                <a:solidFill>
                  <a:schemeClr val="tx1">
                    <a:alpha val="80000"/>
                  </a:schemeClr>
                </a:solidFill>
              </a:rPr>
            </a:br>
            <a:r>
              <a:rPr lang="en-US" sz="1100" i="1" dirty="0">
                <a:solidFill>
                  <a:schemeClr val="tx1">
                    <a:alpha val="80000"/>
                  </a:schemeClr>
                </a:solidFill>
              </a:rPr>
              <a:t>- </a:t>
            </a:r>
            <a:r>
              <a:rPr lang="en-US" sz="1100" dirty="0">
                <a:solidFill>
                  <a:schemeClr val="tx1">
                    <a:alpha val="80000"/>
                  </a:schemeClr>
                </a:solidFill>
              </a:rPr>
              <a:t>Limited feature set; adding labs, vitals, and comorbidities could improve performance.</a:t>
            </a:r>
            <a:br>
              <a:rPr lang="en-US" sz="1100" dirty="0">
                <a:solidFill>
                  <a:schemeClr val="tx1">
                    <a:alpha val="80000"/>
                  </a:schemeClr>
                </a:solidFill>
              </a:rPr>
            </a:br>
            <a:r>
              <a:rPr lang="en-US" sz="1100" i="1" dirty="0">
                <a:solidFill>
                  <a:schemeClr val="tx1">
                    <a:alpha val="80000"/>
                  </a:schemeClr>
                </a:solidFill>
              </a:rPr>
              <a:t>- </a:t>
            </a:r>
            <a:r>
              <a:rPr lang="en-US" sz="1100" dirty="0">
                <a:solidFill>
                  <a:schemeClr val="tx1">
                    <a:alpha val="80000"/>
                  </a:schemeClr>
                </a:solidFill>
              </a:rPr>
              <a:t>Data from a single hospital system may limit generalizability.</a:t>
            </a:r>
            <a:br>
              <a:rPr lang="en-US" sz="1100" dirty="0">
                <a:solidFill>
                  <a:schemeClr val="tx1">
                    <a:alpha val="80000"/>
                  </a:schemeClr>
                </a:solidFill>
              </a:rPr>
            </a:br>
            <a:br>
              <a:rPr lang="en-US" sz="1100" dirty="0">
                <a:solidFill>
                  <a:schemeClr val="tx1">
                    <a:alpha val="80000"/>
                  </a:schemeClr>
                </a:solidFill>
              </a:rPr>
            </a:br>
            <a:r>
              <a:rPr lang="en-US" sz="1100" dirty="0">
                <a:solidFill>
                  <a:schemeClr val="tx1">
                    <a:alpha val="80000"/>
                  </a:schemeClr>
                </a:solidFill>
              </a:rPr>
              <a:t>Overall, this project demonstrates that machine learning techniques like </a:t>
            </a:r>
            <a:r>
              <a:rPr lang="en-US" sz="1100" dirty="0" err="1">
                <a:solidFill>
                  <a:schemeClr val="tx1">
                    <a:alpha val="80000"/>
                  </a:schemeClr>
                </a:solidFill>
              </a:rPr>
              <a:t>XGBoost</a:t>
            </a:r>
            <a:r>
              <a:rPr lang="en-US" sz="1100" dirty="0">
                <a:solidFill>
                  <a:schemeClr val="tx1">
                    <a:alpha val="80000"/>
                  </a:schemeClr>
                </a:solidFill>
              </a:rPr>
              <a:t> can help predict patient outcomes in critical care, providing a foundation for further research and practical applications in healthcare.</a:t>
            </a:r>
          </a:p>
        </p:txBody>
      </p:sp>
      <p:cxnSp>
        <p:nvCxnSpPr>
          <p:cNvPr id="45" name="Straight Connector 44">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59638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4900">
                <a:solidFill>
                  <a:srgbClr val="FFFFFF"/>
                </a:solidFill>
              </a:rPr>
              <a:t>References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MIMIC-IV Database</a:t>
            </a:r>
          </a:p>
          <a:p>
            <a:r>
              <a:rPr lang="en-US" sz="1700">
                <a:solidFill>
                  <a:schemeClr val="tx1">
                    <a:alpha val="80000"/>
                  </a:schemeClr>
                </a:solidFill>
              </a:rPr>
              <a:t>- MIT Lab for Computational Physiology</a:t>
            </a:r>
          </a:p>
          <a:p>
            <a:r>
              <a:rPr lang="en-US" sz="1700">
                <a:solidFill>
                  <a:schemeClr val="tx1">
                    <a:alpha val="80000"/>
                  </a:schemeClr>
                </a:solidFill>
              </a:rPr>
              <a:t>- XGBoost documentation</a:t>
            </a:r>
          </a:p>
          <a:p>
            <a:r>
              <a:rPr lang="en-US" sz="1700">
                <a:solidFill>
                  <a:schemeClr val="tx1">
                    <a:alpha val="80000"/>
                  </a:schemeClr>
                </a:solidFill>
              </a:rPr>
              <a:t>- Scikit-learn documentation</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3900">
                <a:solidFill>
                  <a:srgbClr val="FFFFFF"/>
                </a:solidFill>
              </a:rPr>
              <a:t>Introduction</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dirty="0">
                <a:solidFill>
                  <a:schemeClr val="tx1">
                    <a:alpha val="80000"/>
                  </a:schemeClr>
                </a:solidFill>
              </a:rPr>
              <a:t>- ICU mortality is a critical outcome</a:t>
            </a:r>
          </a:p>
          <a:p>
            <a:r>
              <a:rPr lang="en-US" sz="1700" dirty="0">
                <a:solidFill>
                  <a:schemeClr val="tx1">
                    <a:alpha val="80000"/>
                  </a:schemeClr>
                </a:solidFill>
              </a:rPr>
              <a:t>- Early predictions help allocate resources and save lives</a:t>
            </a:r>
          </a:p>
          <a:p>
            <a:r>
              <a:rPr lang="en-US" sz="1700" dirty="0">
                <a:solidFill>
                  <a:schemeClr val="tx1">
                    <a:alpha val="80000"/>
                  </a:schemeClr>
                </a:solidFill>
              </a:rPr>
              <a:t>- Goal: </a:t>
            </a:r>
            <a:r>
              <a:rPr lang="en-US" sz="1700" i="1" u="sng" dirty="0">
                <a:solidFill>
                  <a:schemeClr val="tx1">
                    <a:alpha val="80000"/>
                  </a:schemeClr>
                </a:solidFill>
              </a:rPr>
              <a:t>predict mortality using machine learning</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7000">
                <a:solidFill>
                  <a:srgbClr val="FFFFFF"/>
                </a:solidFill>
              </a:rPr>
              <a:t>Data Sources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MIMIC-IV Dataset</a:t>
            </a:r>
          </a:p>
          <a:p>
            <a:r>
              <a:rPr lang="en-US" sz="1700">
                <a:solidFill>
                  <a:schemeClr val="tx1">
                    <a:alpha val="80000"/>
                  </a:schemeClr>
                </a:solidFill>
              </a:rPr>
              <a:t>    • Admissions data</a:t>
            </a:r>
          </a:p>
          <a:p>
            <a:r>
              <a:rPr lang="en-US" sz="1700">
                <a:solidFill>
                  <a:schemeClr val="tx1">
                    <a:alpha val="80000"/>
                  </a:schemeClr>
                </a:solidFill>
              </a:rPr>
              <a:t>    • ICU stays</a:t>
            </a:r>
          </a:p>
          <a:p>
            <a:r>
              <a:rPr lang="en-US" sz="1700">
                <a:solidFill>
                  <a:schemeClr val="tx1">
                    <a:alpha val="80000"/>
                  </a:schemeClr>
                </a:solidFill>
              </a:rPr>
              <a:t>    • Patient demographics</a:t>
            </a:r>
          </a:p>
          <a:p>
            <a:r>
              <a:rPr lang="en-US" sz="1700">
                <a:solidFill>
                  <a:schemeClr val="tx1">
                    <a:alpha val="80000"/>
                  </a:schemeClr>
                </a:solidFill>
              </a:rPr>
              <a:t>- Data stored as CSV files locally</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6000">
                <a:solidFill>
                  <a:srgbClr val="FFFFFF"/>
                </a:solidFill>
              </a:rPr>
              <a:t>Data Cleaning</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Converted dates to datetime</a:t>
            </a:r>
          </a:p>
          <a:p>
            <a:r>
              <a:rPr lang="en-US" sz="1700">
                <a:solidFill>
                  <a:schemeClr val="tx1">
                    <a:alpha val="80000"/>
                  </a:schemeClr>
                </a:solidFill>
              </a:rPr>
              <a:t>- Removed impossible dates (DOBs &lt; 1900)</a:t>
            </a:r>
          </a:p>
          <a:p>
            <a:r>
              <a:rPr lang="en-US" sz="1700">
                <a:solidFill>
                  <a:schemeClr val="tx1">
                    <a:alpha val="80000"/>
                  </a:schemeClr>
                </a:solidFill>
              </a:rPr>
              <a:t>- Calculated patient age</a:t>
            </a:r>
          </a:p>
          <a:p>
            <a:r>
              <a:rPr lang="en-US" sz="1700">
                <a:solidFill>
                  <a:schemeClr val="tx1">
                    <a:alpha val="80000"/>
                  </a:schemeClr>
                </a:solidFill>
              </a:rPr>
              <a:t>- Filtered age to realistic ranges (0–120)</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a:solidFill>
                  <a:srgbClr val="FFFFFF"/>
                </a:solidFill>
              </a:rPr>
              <a:t>Exploratory Data Analysis (EDA)</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Age distribution analyzed</a:t>
            </a:r>
          </a:p>
          <a:p>
            <a:r>
              <a:rPr lang="en-US" sz="1700">
                <a:solidFill>
                  <a:schemeClr val="tx1">
                    <a:alpha val="80000"/>
                  </a:schemeClr>
                </a:solidFill>
              </a:rPr>
              <a:t>- Gender distribution explored</a:t>
            </a:r>
          </a:p>
          <a:p>
            <a:r>
              <a:rPr lang="en-US" sz="1700">
                <a:solidFill>
                  <a:schemeClr val="tx1">
                    <a:alpha val="80000"/>
                  </a:schemeClr>
                </a:solidFill>
              </a:rPr>
              <a:t>- Hospital mortality rate calculated</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a:solidFill>
                  <a:srgbClr val="FFFFFF"/>
                </a:solidFill>
              </a:rPr>
              <a:t>Feature Engineering</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Features used:</a:t>
            </a:r>
          </a:p>
          <a:p>
            <a:r>
              <a:rPr lang="en-US" sz="1700">
                <a:solidFill>
                  <a:schemeClr val="tx1">
                    <a:alpha val="80000"/>
                  </a:schemeClr>
                </a:solidFill>
              </a:rPr>
              <a:t>    • Age</a:t>
            </a:r>
          </a:p>
          <a:p>
            <a:r>
              <a:rPr lang="en-US" sz="1700">
                <a:solidFill>
                  <a:schemeClr val="tx1">
                    <a:alpha val="80000"/>
                  </a:schemeClr>
                </a:solidFill>
              </a:rPr>
              <a:t>    • Hospital Length of Stay</a:t>
            </a:r>
          </a:p>
          <a:p>
            <a:r>
              <a:rPr lang="en-US" sz="1700">
                <a:solidFill>
                  <a:schemeClr val="tx1">
                    <a:alpha val="80000"/>
                  </a:schemeClr>
                </a:solidFill>
              </a:rPr>
              <a:t>    • ICU Length of Stay</a:t>
            </a:r>
          </a:p>
          <a:p>
            <a:r>
              <a:rPr lang="en-US" sz="1700">
                <a:solidFill>
                  <a:schemeClr val="tx1">
                    <a:alpha val="80000"/>
                  </a:schemeClr>
                </a:solidFill>
              </a:rPr>
              <a:t>- Target: hospital mortality (binary)</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5400">
                <a:solidFill>
                  <a:srgbClr val="FFFFFF"/>
                </a:solidFill>
              </a:rPr>
              <a:t>Modeling Approach</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Algorithm: XGBoost</a:t>
            </a:r>
          </a:p>
          <a:p>
            <a:r>
              <a:rPr lang="en-US" sz="1700">
                <a:solidFill>
                  <a:schemeClr val="tx1">
                    <a:alpha val="80000"/>
                  </a:schemeClr>
                </a:solidFill>
              </a:rPr>
              <a:t>- Handles:</a:t>
            </a:r>
          </a:p>
          <a:p>
            <a:r>
              <a:rPr lang="en-US" sz="1700">
                <a:solidFill>
                  <a:schemeClr val="tx1">
                    <a:alpha val="80000"/>
                  </a:schemeClr>
                </a:solidFill>
              </a:rPr>
              <a:t>    • Imbalanced data</a:t>
            </a:r>
          </a:p>
          <a:p>
            <a:r>
              <a:rPr lang="en-US" sz="1700">
                <a:solidFill>
                  <a:schemeClr val="tx1">
                    <a:alpha val="80000"/>
                  </a:schemeClr>
                </a:solidFill>
              </a:rPr>
              <a:t>    • Non-linear relationships</a:t>
            </a:r>
          </a:p>
          <a:p>
            <a:r>
              <a:rPr lang="en-US" sz="1700">
                <a:solidFill>
                  <a:schemeClr val="tx1">
                    <a:alpha val="80000"/>
                  </a:schemeClr>
                </a:solidFill>
              </a:rPr>
              <a:t>- Trained on 80% of data</a:t>
            </a:r>
          </a:p>
          <a:p>
            <a:r>
              <a:rPr lang="en-US" sz="1700">
                <a:solidFill>
                  <a:schemeClr val="tx1">
                    <a:alpha val="80000"/>
                  </a:schemeClr>
                </a:solidFill>
              </a:rPr>
              <a:t>- Tested on 20%</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sz="7000">
                <a:solidFill>
                  <a:srgbClr val="FFFFFF"/>
                </a:solidFill>
              </a:rPr>
              <a:t>Results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a:solidFill>
                  <a:schemeClr val="tx1">
                    <a:alpha val="80000"/>
                  </a:schemeClr>
                </a:solidFill>
              </a:rPr>
              <a:t>- AUC Score: 0.8366</a:t>
            </a:r>
          </a:p>
          <a:p>
            <a:r>
              <a:rPr lang="en-US" sz="1700">
                <a:solidFill>
                  <a:schemeClr val="tx1">
                    <a:alpha val="80000"/>
                  </a:schemeClr>
                </a:solidFill>
              </a:rPr>
              <a:t>- Feature Importance:</a:t>
            </a:r>
          </a:p>
          <a:p>
            <a:r>
              <a:rPr lang="en-US" sz="1700">
                <a:solidFill>
                  <a:schemeClr val="tx1">
                    <a:alpha val="80000"/>
                  </a:schemeClr>
                </a:solidFill>
              </a:rPr>
              <a:t>    • Age</a:t>
            </a:r>
          </a:p>
          <a:p>
            <a:r>
              <a:rPr lang="en-US" sz="1700">
                <a:solidFill>
                  <a:schemeClr val="tx1">
                    <a:alpha val="80000"/>
                  </a:schemeClr>
                </a:solidFill>
              </a:rPr>
              <a:t>    • Length of Stay</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p:cNvSpPr>
            <a:spLocks noGrp="1"/>
          </p:cNvSpPr>
          <p:nvPr>
            <p:ph type="title"/>
          </p:nvPr>
        </p:nvSpPr>
        <p:spPr>
          <a:xfrm>
            <a:off x="891051" y="381935"/>
            <a:ext cx="3006438" cy="5974414"/>
          </a:xfrm>
        </p:spPr>
        <p:txBody>
          <a:bodyPr anchor="ctr">
            <a:normAutofit/>
          </a:bodyPr>
          <a:lstStyle/>
          <a:p>
            <a:r>
              <a:rPr lang="en-US">
                <a:solidFill>
                  <a:srgbClr val="FFFFFF"/>
                </a:solidFill>
              </a:rPr>
              <a:t>Conclusions</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p:cNvSpPr>
            <a:spLocks noGrp="1"/>
          </p:cNvSpPr>
          <p:nvPr>
            <p:ph idx="1"/>
          </p:nvPr>
        </p:nvSpPr>
        <p:spPr>
          <a:xfrm>
            <a:off x="4722924" y="518400"/>
            <a:ext cx="3578706" cy="5837949"/>
          </a:xfrm>
        </p:spPr>
        <p:txBody>
          <a:bodyPr anchor="ctr">
            <a:normAutofit/>
          </a:bodyPr>
          <a:lstStyle/>
          <a:p>
            <a:r>
              <a:rPr lang="en-US" sz="1700" dirty="0">
                <a:solidFill>
                  <a:schemeClr val="tx1">
                    <a:alpha val="80000"/>
                  </a:schemeClr>
                </a:solidFill>
              </a:rPr>
              <a:t>- Predictive modeling feasible</a:t>
            </a:r>
          </a:p>
          <a:p>
            <a:r>
              <a:rPr lang="en-US" sz="1700" dirty="0">
                <a:solidFill>
                  <a:schemeClr val="tx1">
                    <a:alpha val="80000"/>
                  </a:schemeClr>
                </a:solidFill>
              </a:rPr>
              <a:t>- Simple features still useful</a:t>
            </a:r>
          </a:p>
          <a:p>
            <a:r>
              <a:rPr lang="en-US" sz="1700" dirty="0">
                <a:solidFill>
                  <a:schemeClr val="tx1">
                    <a:alpha val="80000"/>
                  </a:schemeClr>
                </a:solidFill>
              </a:rPr>
              <a:t>- Next steps:</a:t>
            </a:r>
          </a:p>
          <a:p>
            <a:pPr marL="400050" lvl="1" indent="0">
              <a:buNone/>
            </a:pPr>
            <a:r>
              <a:rPr lang="en-US" sz="1300" dirty="0">
                <a:solidFill>
                  <a:schemeClr val="tx1">
                    <a:alpha val="80000"/>
                  </a:schemeClr>
                </a:solidFill>
              </a:rPr>
              <a:t>  • Add labs &amp; vitals</a:t>
            </a:r>
          </a:p>
          <a:p>
            <a:pPr marL="400050" lvl="1" indent="0">
              <a:buNone/>
            </a:pPr>
            <a:r>
              <a:rPr lang="en-US" sz="1300" dirty="0">
                <a:solidFill>
                  <a:schemeClr val="tx1">
                    <a:alpha val="80000"/>
                  </a:schemeClr>
                </a:solidFill>
              </a:rPr>
              <a:t>  • Hyperparameter tuning</a:t>
            </a:r>
          </a:p>
          <a:p>
            <a:pPr marL="400050" lvl="1" indent="0">
              <a:buNone/>
            </a:pPr>
            <a:r>
              <a:rPr lang="en-US" sz="1300" dirty="0">
                <a:solidFill>
                  <a:schemeClr val="tx1">
                    <a:alpha val="80000"/>
                  </a:schemeClr>
                </a:solidFill>
              </a:rPr>
              <a:t>  • Test other models</a:t>
            </a: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TotalTime>
  <Words>869</Words>
  <Application>Microsoft Macintosh PowerPoint</Application>
  <PresentationFormat>On-screen Show (4:3)</PresentationFormat>
  <Paragraphs>66</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ICU Mortality Prediction with MIMIC and XGBoost</vt:lpstr>
      <vt:lpstr>Introduction</vt:lpstr>
      <vt:lpstr>Data Sources</vt:lpstr>
      <vt:lpstr>Data Cleaning</vt:lpstr>
      <vt:lpstr>Exploratory Data Analysis (EDA)</vt:lpstr>
      <vt:lpstr>Feature Engineering</vt:lpstr>
      <vt:lpstr>Modeling Approach</vt:lpstr>
      <vt:lpstr>Results</vt:lpstr>
      <vt:lpstr>Conclusions</vt:lpstr>
      <vt:lpstr>Conclusions Note</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Patel, Jatinkumar</cp:lastModifiedBy>
  <cp:revision>6</cp:revision>
  <dcterms:created xsi:type="dcterms:W3CDTF">2013-01-27T09:14:16Z</dcterms:created>
  <dcterms:modified xsi:type="dcterms:W3CDTF">2025-07-13T19:40:50Z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2025-07-13T19:34:27Z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2c652839-9372-41b9-8cff-b8d1ceee0b94</vt:lpwstr>
  </property>
  <property fmtid="{D5CDD505-2E9C-101B-9397-08002B2CF9AE}" pid="8" name="MSIP_Label_7ec73f6c-70eb-4b84-9ffa-39fe698bd292_ContentBits">
    <vt:lpwstr>0</vt:lpwstr>
  </property>
  <property fmtid="{D5CDD505-2E9C-101B-9397-08002B2CF9AE}" pid="9" name="MSIP_Label_7ec73f6c-70eb-4b84-9ffa-39fe698bd292_Tag">
    <vt:lpwstr>50, 0, 1, 1</vt:lpwstr>
  </property>
</Properties>
</file>