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1214" r:id="rId5"/>
    <p:sldId id="121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055B07"/>
    <a:srgbClr val="4950BA"/>
    <a:srgbClr val="F4F5F5"/>
    <a:srgbClr val="000000"/>
    <a:srgbClr val="F16A17"/>
    <a:srgbClr val="E7404A"/>
    <a:srgbClr val="28B873"/>
    <a:srgbClr val="F5CB39"/>
    <a:srgbClr val="F6C6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6101" autoAdjust="0"/>
  </p:normalViewPr>
  <p:slideViewPr>
    <p:cSldViewPr snapToGrid="0">
      <p:cViewPr varScale="1">
        <p:scale>
          <a:sx n="111" d="100"/>
          <a:sy n="111" d="100"/>
        </p:scale>
        <p:origin x="5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ilva" userId="e13a71dbbaf221ef" providerId="LiveId" clId="{C6E4FBEB-F783-4777-830B-4A5869C29F64}"/>
    <pc:docChg chg="modSld">
      <pc:chgData name="Leonardo Silva" userId="e13a71dbbaf221ef" providerId="LiveId" clId="{C6E4FBEB-F783-4777-830B-4A5869C29F64}" dt="2023-11-11T00:02:05.106" v="7" actId="20577"/>
      <pc:docMkLst>
        <pc:docMk/>
      </pc:docMkLst>
      <pc:sldChg chg="modSp mod">
        <pc:chgData name="Leonardo Silva" userId="e13a71dbbaf221ef" providerId="LiveId" clId="{C6E4FBEB-F783-4777-830B-4A5869C29F64}" dt="2023-11-11T00:01:57.065" v="3" actId="20577"/>
        <pc:sldMkLst>
          <pc:docMk/>
          <pc:sldMk cId="4268742440" sldId="1214"/>
        </pc:sldMkLst>
        <pc:spChg chg="mod">
          <ac:chgData name="Leonardo Silva" userId="e13a71dbbaf221ef" providerId="LiveId" clId="{C6E4FBEB-F783-4777-830B-4A5869C29F64}" dt="2023-11-11T00:01:57.065" v="3" actId="20577"/>
          <ac:spMkLst>
            <pc:docMk/>
            <pc:sldMk cId="4268742440" sldId="1214"/>
            <ac:spMk id="47" creationId="{E36F477D-A388-9E3D-4342-AF1EDE8ACD32}"/>
          </ac:spMkLst>
        </pc:spChg>
      </pc:sldChg>
      <pc:sldChg chg="modSp mod">
        <pc:chgData name="Leonardo Silva" userId="e13a71dbbaf221ef" providerId="LiveId" clId="{C6E4FBEB-F783-4777-830B-4A5869C29F64}" dt="2023-11-11T00:02:05.106" v="7" actId="20577"/>
        <pc:sldMkLst>
          <pc:docMk/>
          <pc:sldMk cId="4088841249" sldId="1217"/>
        </pc:sldMkLst>
        <pc:spChg chg="mod">
          <ac:chgData name="Leonardo Silva" userId="e13a71dbbaf221ef" providerId="LiveId" clId="{C6E4FBEB-F783-4777-830B-4A5869C29F64}" dt="2023-11-11T00:02:05.106" v="7" actId="20577"/>
          <ac:spMkLst>
            <pc:docMk/>
            <pc:sldMk cId="4088841249" sldId="1217"/>
            <ac:spMk id="47" creationId="{E36F477D-A388-9E3D-4342-AF1EDE8ACD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4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87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5643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  <p:sldLayoutId id="214748368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66948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Desenho de Solução – C4 Model Container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8C9583AC-D792-41E0-B4A5-F84CCCBD2214}"/>
              </a:ext>
            </a:extLst>
          </p:cNvPr>
          <p:cNvSpPr/>
          <p:nvPr/>
        </p:nvSpPr>
        <p:spPr>
          <a:xfrm>
            <a:off x="3901159" y="976879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737C901-63D2-4B09-A235-AFC66659F7BF}"/>
              </a:ext>
            </a:extLst>
          </p:cNvPr>
          <p:cNvCxnSpPr>
            <a:cxnSpLocks/>
            <a:stCxn id="10" idx="3"/>
            <a:endCxn id="7" idx="4"/>
          </p:cNvCxnSpPr>
          <p:nvPr/>
        </p:nvCxnSpPr>
        <p:spPr>
          <a:xfrm flipH="1" flipV="1">
            <a:off x="6032871" y="1891180"/>
            <a:ext cx="3469531" cy="1699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ECD0671-69B4-4A7F-87A3-D043B6999F3D}"/>
              </a:ext>
            </a:extLst>
          </p:cNvPr>
          <p:cNvSpPr/>
          <p:nvPr/>
        </p:nvSpPr>
        <p:spPr>
          <a:xfrm>
            <a:off x="7347264" y="993877"/>
            <a:ext cx="2155138" cy="1828602"/>
          </a:xfrm>
          <a:prstGeom prst="rect">
            <a:avLst/>
          </a:prstGeom>
          <a:solidFill>
            <a:srgbClr val="32B9CD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83DF1606-3CBB-404A-A2C9-7175F8FB6BEF}"/>
              </a:ext>
            </a:extLst>
          </p:cNvPr>
          <p:cNvGrpSpPr/>
          <p:nvPr/>
        </p:nvGrpSpPr>
        <p:grpSpPr>
          <a:xfrm>
            <a:off x="5942393" y="3988916"/>
            <a:ext cx="2234060" cy="1828603"/>
            <a:chOff x="8392958" y="3891083"/>
            <a:chExt cx="3276202" cy="2212133"/>
          </a:xfrm>
        </p:grpSpPr>
        <p:sp>
          <p:nvSpPr>
            <p:cNvPr id="17" name="Retângulo 6">
              <a:extLst>
                <a:ext uri="{FF2B5EF4-FFF2-40B4-BE49-F238E27FC236}">
                  <a16:creationId xmlns:a16="http://schemas.microsoft.com/office/drawing/2014/main" id="{17B85A85-9FE8-422D-AEEE-0A482E49B8FA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tângulo 6">
              <a:extLst>
                <a:ext uri="{FF2B5EF4-FFF2-40B4-BE49-F238E27FC236}">
                  <a16:creationId xmlns:a16="http://schemas.microsoft.com/office/drawing/2014/main" id="{44FB5420-1CB9-4DA3-B8C3-582A853FBCB0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50EF27C9-C6F1-482F-8F08-298FF42F680D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20" name="Circular Arrow 19">
              <a:extLst>
                <a:ext uri="{FF2B5EF4-FFF2-40B4-BE49-F238E27FC236}">
                  <a16:creationId xmlns:a16="http://schemas.microsoft.com/office/drawing/2014/main" id="{E17F38B0-E97D-4D4A-B374-ED0299752A9F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F00CC1EC-A578-4CF8-9ECC-195592A31072}"/>
              </a:ext>
            </a:extLst>
          </p:cNvPr>
          <p:cNvSpPr/>
          <p:nvPr/>
        </p:nvSpPr>
        <p:spPr>
          <a:xfrm>
            <a:off x="716530" y="3949121"/>
            <a:ext cx="2458248" cy="1828602"/>
          </a:xfrm>
          <a:prstGeom prst="rect">
            <a:avLst/>
          </a:prstGeom>
          <a:solidFill>
            <a:srgbClr val="32B9CD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tângulo 29">
            <a:extLst>
              <a:ext uri="{FF2B5EF4-FFF2-40B4-BE49-F238E27FC236}">
                <a16:creationId xmlns:a16="http://schemas.microsoft.com/office/drawing/2014/main" id="{60AD2F0F-D763-4D31-8FC0-24982FD2204F}"/>
              </a:ext>
            </a:extLst>
          </p:cNvPr>
          <p:cNvSpPr/>
          <p:nvPr/>
        </p:nvSpPr>
        <p:spPr>
          <a:xfrm>
            <a:off x="867619" y="976880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2" name="Conector: Angulado 60">
            <a:extLst>
              <a:ext uri="{FF2B5EF4-FFF2-40B4-BE49-F238E27FC236}">
                <a16:creationId xmlns:a16="http://schemas.microsoft.com/office/drawing/2014/main" id="{CEE13A27-3D78-4E1F-9B0F-15CBD9DB19F0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rot="16200000" flipV="1">
            <a:off x="1373834" y="3377300"/>
            <a:ext cx="114364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7F67DA-96A4-FD3A-0FCB-1FCBA85F1550}"/>
              </a:ext>
            </a:extLst>
          </p:cNvPr>
          <p:cNvSpPr txBox="1"/>
          <p:nvPr/>
        </p:nvSpPr>
        <p:spPr>
          <a:xfrm>
            <a:off x="4547809" y="1583403"/>
            <a:ext cx="96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Database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671B859-9708-2BBD-CA5B-053B6991BCE2}"/>
              </a:ext>
            </a:extLst>
          </p:cNvPr>
          <p:cNvSpPr txBox="1"/>
          <p:nvPr/>
        </p:nvSpPr>
        <p:spPr>
          <a:xfrm>
            <a:off x="4209622" y="1849747"/>
            <a:ext cx="1666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SQL Server]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4C1C448-909A-F32E-13FB-3D21CEF057D5}"/>
              </a:ext>
            </a:extLst>
          </p:cNvPr>
          <p:cNvSpPr txBox="1"/>
          <p:nvPr/>
        </p:nvSpPr>
        <p:spPr>
          <a:xfrm>
            <a:off x="4139880" y="2101835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Armazena os dados dos usuários e dos produtos anunciados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B6122E4-3CBD-CDE8-F308-E9F628B2BA5B}"/>
              </a:ext>
            </a:extLst>
          </p:cNvPr>
          <p:cNvSpPr txBox="1"/>
          <p:nvPr/>
        </p:nvSpPr>
        <p:spPr>
          <a:xfrm>
            <a:off x="7356893" y="1169514"/>
            <a:ext cx="2135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Server-</a:t>
            </a:r>
            <a:r>
              <a:rPr lang="pt-BR" sz="1200" b="1" dirty="0" err="1">
                <a:solidFill>
                  <a:schemeClr val="bg1"/>
                </a:solidFill>
              </a:rPr>
              <a:t>side</a:t>
            </a:r>
            <a:r>
              <a:rPr lang="pt-BR" sz="1200" b="1" dirty="0">
                <a:solidFill>
                  <a:schemeClr val="bg1"/>
                </a:solidFill>
              </a:rPr>
              <a:t> Web Application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4F10B1-E8E9-D755-3FC7-EE526E80C453}"/>
              </a:ext>
            </a:extLst>
          </p:cNvPr>
          <p:cNvSpPr txBox="1"/>
          <p:nvPr/>
        </p:nvSpPr>
        <p:spPr>
          <a:xfrm>
            <a:off x="7616029" y="1535784"/>
            <a:ext cx="182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Spring Boot]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9FD0AD-1A26-E972-5DD3-949DA841349C}"/>
              </a:ext>
            </a:extLst>
          </p:cNvPr>
          <p:cNvSpPr txBox="1"/>
          <p:nvPr/>
        </p:nvSpPr>
        <p:spPr>
          <a:xfrm>
            <a:off x="7567560" y="2026472"/>
            <a:ext cx="1805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Aplicação para cadastro de usuários e anúncios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E8CB0BB-0134-6C6C-12D8-217A05BA9674}"/>
              </a:ext>
            </a:extLst>
          </p:cNvPr>
          <p:cNvSpPr txBox="1"/>
          <p:nvPr/>
        </p:nvSpPr>
        <p:spPr>
          <a:xfrm>
            <a:off x="966040" y="1152515"/>
            <a:ext cx="1954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PagSeguro Application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D3AE13B-F2CA-76B3-31AB-FC919B22F29E}"/>
              </a:ext>
            </a:extLst>
          </p:cNvPr>
          <p:cNvSpPr txBox="1"/>
          <p:nvPr/>
        </p:nvSpPr>
        <p:spPr>
          <a:xfrm>
            <a:off x="951176" y="1478259"/>
            <a:ext cx="207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[Container: API PagSeguro]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B241BB2-DF65-6CC8-A5C9-89AE4BCF4BAA}"/>
              </a:ext>
            </a:extLst>
          </p:cNvPr>
          <p:cNvSpPr txBox="1"/>
          <p:nvPr/>
        </p:nvSpPr>
        <p:spPr>
          <a:xfrm>
            <a:off x="1025347" y="2098073"/>
            <a:ext cx="1924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API para realizar pagamentos na plataforma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4DD0692-9A24-BBD5-4A3E-5A2D50AC4268}"/>
              </a:ext>
            </a:extLst>
          </p:cNvPr>
          <p:cNvSpPr txBox="1"/>
          <p:nvPr/>
        </p:nvSpPr>
        <p:spPr>
          <a:xfrm>
            <a:off x="1451594" y="4077263"/>
            <a:ext cx="107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Microservice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36F477D-A388-9E3D-4342-AF1EDE8ACD32}"/>
              </a:ext>
            </a:extLst>
          </p:cNvPr>
          <p:cNvSpPr txBox="1"/>
          <p:nvPr/>
        </p:nvSpPr>
        <p:spPr>
          <a:xfrm>
            <a:off x="1296403" y="4435689"/>
            <a:ext cx="1298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Java]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2813BA3-DB0B-D897-4504-1ECCDBB2CE93}"/>
              </a:ext>
            </a:extLst>
          </p:cNvPr>
          <p:cNvSpPr txBox="1"/>
          <p:nvPr/>
        </p:nvSpPr>
        <p:spPr>
          <a:xfrm>
            <a:off x="1117345" y="4885719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API de integração entre Api de pagamentos e o front-</a:t>
            </a:r>
            <a:r>
              <a:rPr lang="pt-BR" sz="1100" dirty="0" err="1">
                <a:solidFill>
                  <a:schemeClr val="bg1"/>
                </a:solidFill>
              </a:rPr>
              <a:t>end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40B4D8B-CD93-255A-1338-411F134B418F}"/>
              </a:ext>
            </a:extLst>
          </p:cNvPr>
          <p:cNvSpPr txBox="1"/>
          <p:nvPr/>
        </p:nvSpPr>
        <p:spPr>
          <a:xfrm>
            <a:off x="6449499" y="4352233"/>
            <a:ext cx="134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ClientSide Web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D528D14-4CE5-4B23-ED78-545E67D30F7F}"/>
              </a:ext>
            </a:extLst>
          </p:cNvPr>
          <p:cNvSpPr txBox="1"/>
          <p:nvPr/>
        </p:nvSpPr>
        <p:spPr>
          <a:xfrm>
            <a:off x="6296124" y="4732452"/>
            <a:ext cx="1526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React JS]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DB62241-C247-054F-DAFB-9070A558E146}"/>
              </a:ext>
            </a:extLst>
          </p:cNvPr>
          <p:cNvSpPr txBox="1"/>
          <p:nvPr/>
        </p:nvSpPr>
        <p:spPr>
          <a:xfrm>
            <a:off x="6202151" y="5156600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Site Institucional e plataforma para compra e venda de produtos usados</a:t>
            </a:r>
          </a:p>
        </p:txBody>
      </p:sp>
      <p:grpSp>
        <p:nvGrpSpPr>
          <p:cNvPr id="11" name="Group 31">
            <a:extLst>
              <a:ext uri="{FF2B5EF4-FFF2-40B4-BE49-F238E27FC236}">
                <a16:creationId xmlns:a16="http://schemas.microsoft.com/office/drawing/2014/main" id="{B7600E33-3F0D-4FD2-BD07-516424CAF8E8}"/>
              </a:ext>
            </a:extLst>
          </p:cNvPr>
          <p:cNvGrpSpPr/>
          <p:nvPr/>
        </p:nvGrpSpPr>
        <p:grpSpPr>
          <a:xfrm>
            <a:off x="9030443" y="3949121"/>
            <a:ext cx="2092367" cy="1895133"/>
            <a:chOff x="7252020" y="3571513"/>
            <a:chExt cx="2376264" cy="217856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9809FF1-C30A-406A-A9B4-595C7FAB8881}"/>
                </a:ext>
              </a:extLst>
            </p:cNvPr>
            <p:cNvSpPr/>
            <p:nvPr/>
          </p:nvSpPr>
          <p:spPr>
            <a:xfrm>
              <a:off x="7683409" y="4788743"/>
              <a:ext cx="1198305" cy="36280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pt-BR" sz="1451">
                  <a:solidFill>
                    <a:prstClr val="white"/>
                  </a:solidFill>
                </a:rPr>
                <a:t>Dashboard</a:t>
              </a:r>
            </a:p>
          </p:txBody>
        </p:sp>
        <p:sp>
          <p:nvSpPr>
            <p:cNvPr id="13" name="Rounded Rectangle 30">
              <a:extLst>
                <a:ext uri="{FF2B5EF4-FFF2-40B4-BE49-F238E27FC236}">
                  <a16:creationId xmlns:a16="http://schemas.microsoft.com/office/drawing/2014/main" id="{F81E5F04-8630-40EB-AFCD-BB938D862BF9}"/>
                </a:ext>
              </a:extLst>
            </p:cNvPr>
            <p:cNvSpPr/>
            <p:nvPr/>
          </p:nvSpPr>
          <p:spPr>
            <a:xfrm>
              <a:off x="7252020" y="3571513"/>
              <a:ext cx="2376264" cy="2178569"/>
            </a:xfrm>
            <a:prstGeom prst="round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5" name="Straight Connector 29">
              <a:extLst>
                <a:ext uri="{FF2B5EF4-FFF2-40B4-BE49-F238E27FC236}">
                  <a16:creationId xmlns:a16="http://schemas.microsoft.com/office/drawing/2014/main" id="{E26CD207-E2BB-4B62-B9C6-44704A934BDC}"/>
                </a:ext>
              </a:extLst>
            </p:cNvPr>
            <p:cNvCxnSpPr/>
            <p:nvPr/>
          </p:nvCxnSpPr>
          <p:spPr>
            <a:xfrm>
              <a:off x="9097739" y="3708623"/>
              <a:ext cx="275406" cy="0"/>
            </a:xfrm>
            <a:prstGeom prst="lin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59">
              <a:extLst>
                <a:ext uri="{FF2B5EF4-FFF2-40B4-BE49-F238E27FC236}">
                  <a16:creationId xmlns:a16="http://schemas.microsoft.com/office/drawing/2014/main" id="{FC4EE868-E986-4A63-9882-10B7524447CF}"/>
                </a:ext>
              </a:extLst>
            </p:cNvPr>
            <p:cNvCxnSpPr/>
            <p:nvPr/>
          </p:nvCxnSpPr>
          <p:spPr>
            <a:xfrm>
              <a:off x="9097739" y="3792372"/>
              <a:ext cx="275406" cy="0"/>
            </a:xfrm>
            <a:prstGeom prst="lin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60">
              <a:extLst>
                <a:ext uri="{FF2B5EF4-FFF2-40B4-BE49-F238E27FC236}">
                  <a16:creationId xmlns:a16="http://schemas.microsoft.com/office/drawing/2014/main" id="{8D578DBB-5550-44A8-863D-72DDC3211966}"/>
                </a:ext>
              </a:extLst>
            </p:cNvPr>
            <p:cNvCxnSpPr/>
            <p:nvPr/>
          </p:nvCxnSpPr>
          <p:spPr>
            <a:xfrm>
              <a:off x="9097739" y="3879370"/>
              <a:ext cx="275406" cy="0"/>
            </a:xfrm>
            <a:prstGeom prst="lin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153D7A3-A2B0-5560-6570-2989F40E21DF}"/>
              </a:ext>
            </a:extLst>
          </p:cNvPr>
          <p:cNvSpPr txBox="1"/>
          <p:nvPr/>
        </p:nvSpPr>
        <p:spPr>
          <a:xfrm>
            <a:off x="9625488" y="4327625"/>
            <a:ext cx="121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Mobile App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1663FE5-EAFD-C283-6F27-BE40C58FC332}"/>
              </a:ext>
            </a:extLst>
          </p:cNvPr>
          <p:cNvSpPr txBox="1"/>
          <p:nvPr/>
        </p:nvSpPr>
        <p:spPr>
          <a:xfrm>
            <a:off x="9315102" y="4641608"/>
            <a:ext cx="1526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Kotlin]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55DE2AC-DDDA-57CC-74C1-43F7BCC882BA}"/>
              </a:ext>
            </a:extLst>
          </p:cNvPr>
          <p:cNvSpPr txBox="1"/>
          <p:nvPr/>
        </p:nvSpPr>
        <p:spPr>
          <a:xfrm>
            <a:off x="9230960" y="5073654"/>
            <a:ext cx="1805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Plataforma para compra e venda de produtos usados</a:t>
            </a:r>
          </a:p>
        </p:txBody>
      </p:sp>
      <p:cxnSp>
        <p:nvCxnSpPr>
          <p:cNvPr id="57" name="Conector de Seta Reta 107">
            <a:extLst>
              <a:ext uri="{FF2B5EF4-FFF2-40B4-BE49-F238E27FC236}">
                <a16:creationId xmlns:a16="http://schemas.microsoft.com/office/drawing/2014/main" id="{2575F66C-CBBE-9243-6D76-191FD10FD5A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8424833" y="2822479"/>
            <a:ext cx="1651794" cy="11266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07">
            <a:extLst>
              <a:ext uri="{FF2B5EF4-FFF2-40B4-BE49-F238E27FC236}">
                <a16:creationId xmlns:a16="http://schemas.microsoft.com/office/drawing/2014/main" id="{C4E9052B-452A-DDF5-F7F7-9673E5BBE28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V="1">
            <a:off x="7059423" y="2822479"/>
            <a:ext cx="1365410" cy="11664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07">
            <a:extLst>
              <a:ext uri="{FF2B5EF4-FFF2-40B4-BE49-F238E27FC236}">
                <a16:creationId xmlns:a16="http://schemas.microsoft.com/office/drawing/2014/main" id="{1561B2FF-3D2B-0CB1-018F-33F7D099E5A2}"/>
              </a:ext>
            </a:extLst>
          </p:cNvPr>
          <p:cNvCxnSpPr>
            <a:cxnSpLocks/>
            <a:stCxn id="17" idx="1"/>
            <a:endCxn id="22" idx="3"/>
          </p:cNvCxnSpPr>
          <p:nvPr/>
        </p:nvCxnSpPr>
        <p:spPr>
          <a:xfrm flipH="1" flipV="1">
            <a:off x="3174778" y="4863422"/>
            <a:ext cx="2767615" cy="3979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4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66948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Desenho de Solução - C4 Model Container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8C9583AC-D792-41E0-B4A5-F84CCCBD2214}"/>
              </a:ext>
            </a:extLst>
          </p:cNvPr>
          <p:cNvSpPr/>
          <p:nvPr/>
        </p:nvSpPr>
        <p:spPr>
          <a:xfrm>
            <a:off x="9410293" y="1087583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737C901-63D2-4B09-A235-AFC66659F7BF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>
            <a:off x="8458055" y="2001884"/>
            <a:ext cx="95223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ECD0671-69B4-4A7F-87A3-D043B6999F3D}"/>
              </a:ext>
            </a:extLst>
          </p:cNvPr>
          <p:cNvSpPr/>
          <p:nvPr/>
        </p:nvSpPr>
        <p:spPr>
          <a:xfrm>
            <a:off x="6302917" y="1087583"/>
            <a:ext cx="2155138" cy="1828602"/>
          </a:xfrm>
          <a:prstGeom prst="rect">
            <a:avLst/>
          </a:prstGeom>
          <a:solidFill>
            <a:srgbClr val="32B9CD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83DF1606-3CBB-404A-A2C9-7175F8FB6BEF}"/>
              </a:ext>
            </a:extLst>
          </p:cNvPr>
          <p:cNvGrpSpPr/>
          <p:nvPr/>
        </p:nvGrpSpPr>
        <p:grpSpPr>
          <a:xfrm>
            <a:off x="5983780" y="4015651"/>
            <a:ext cx="2234060" cy="1828603"/>
            <a:chOff x="8392958" y="3891083"/>
            <a:chExt cx="3276202" cy="2212133"/>
          </a:xfrm>
        </p:grpSpPr>
        <p:sp>
          <p:nvSpPr>
            <p:cNvPr id="17" name="Retângulo 6">
              <a:extLst>
                <a:ext uri="{FF2B5EF4-FFF2-40B4-BE49-F238E27FC236}">
                  <a16:creationId xmlns:a16="http://schemas.microsoft.com/office/drawing/2014/main" id="{17B85A85-9FE8-422D-AEEE-0A482E49B8FA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tângulo 6">
              <a:extLst>
                <a:ext uri="{FF2B5EF4-FFF2-40B4-BE49-F238E27FC236}">
                  <a16:creationId xmlns:a16="http://schemas.microsoft.com/office/drawing/2014/main" id="{44FB5420-1CB9-4DA3-B8C3-582A853FBCB0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50EF27C9-C6F1-482F-8F08-298FF42F680D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20" name="Circular Arrow 19">
              <a:extLst>
                <a:ext uri="{FF2B5EF4-FFF2-40B4-BE49-F238E27FC236}">
                  <a16:creationId xmlns:a16="http://schemas.microsoft.com/office/drawing/2014/main" id="{E17F38B0-E97D-4D4A-B374-ED0299752A9F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F00CC1EC-A578-4CF8-9ECC-195592A31072}"/>
              </a:ext>
            </a:extLst>
          </p:cNvPr>
          <p:cNvSpPr/>
          <p:nvPr/>
        </p:nvSpPr>
        <p:spPr>
          <a:xfrm>
            <a:off x="462780" y="1106057"/>
            <a:ext cx="2458248" cy="1828602"/>
          </a:xfrm>
          <a:prstGeom prst="rect">
            <a:avLst/>
          </a:prstGeom>
          <a:solidFill>
            <a:srgbClr val="32B9CD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5" name="Conector de Seta Reta 107">
            <a:extLst>
              <a:ext uri="{FF2B5EF4-FFF2-40B4-BE49-F238E27FC236}">
                <a16:creationId xmlns:a16="http://schemas.microsoft.com/office/drawing/2014/main" id="{E4C1F4C3-C6E4-4B2E-92CC-E345310E0E25}"/>
              </a:ext>
            </a:extLst>
          </p:cNvPr>
          <p:cNvCxnSpPr>
            <a:cxnSpLocks/>
            <a:stCxn id="119" idx="1"/>
            <a:endCxn id="22" idx="2"/>
          </p:cNvCxnSpPr>
          <p:nvPr/>
        </p:nvCxnSpPr>
        <p:spPr>
          <a:xfrm flipH="1" flipV="1">
            <a:off x="1691904" y="2934659"/>
            <a:ext cx="1417245" cy="192619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107">
            <a:extLst>
              <a:ext uri="{FF2B5EF4-FFF2-40B4-BE49-F238E27FC236}">
                <a16:creationId xmlns:a16="http://schemas.microsoft.com/office/drawing/2014/main" id="{D5046C38-38AE-42FE-9094-332B21435208}"/>
              </a:ext>
            </a:extLst>
          </p:cNvPr>
          <p:cNvCxnSpPr>
            <a:cxnSpLocks/>
            <a:stCxn id="119" idx="0"/>
            <a:endCxn id="10" idx="2"/>
          </p:cNvCxnSpPr>
          <p:nvPr/>
        </p:nvCxnSpPr>
        <p:spPr>
          <a:xfrm flipV="1">
            <a:off x="5783602" y="2916185"/>
            <a:ext cx="1596884" cy="7670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29">
            <a:extLst>
              <a:ext uri="{FF2B5EF4-FFF2-40B4-BE49-F238E27FC236}">
                <a16:creationId xmlns:a16="http://schemas.microsoft.com/office/drawing/2014/main" id="{60AD2F0F-D763-4D31-8FC0-24982FD2204F}"/>
              </a:ext>
            </a:extLst>
          </p:cNvPr>
          <p:cNvSpPr/>
          <p:nvPr/>
        </p:nvSpPr>
        <p:spPr>
          <a:xfrm>
            <a:off x="3556006" y="1106058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2" name="Conector: Angulado 60">
            <a:extLst>
              <a:ext uri="{FF2B5EF4-FFF2-40B4-BE49-F238E27FC236}">
                <a16:creationId xmlns:a16="http://schemas.microsoft.com/office/drawing/2014/main" id="{CEE13A27-3D78-4E1F-9B0F-15CBD9DB19F0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>
          <a:xfrm>
            <a:off x="2921028" y="2020358"/>
            <a:ext cx="63497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7F67DA-96A4-FD3A-0FCB-1FCBA85F1550}"/>
              </a:ext>
            </a:extLst>
          </p:cNvPr>
          <p:cNvSpPr txBox="1"/>
          <p:nvPr/>
        </p:nvSpPr>
        <p:spPr>
          <a:xfrm>
            <a:off x="10056943" y="1694107"/>
            <a:ext cx="96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Database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671B859-9708-2BBD-CA5B-053B6991BCE2}"/>
              </a:ext>
            </a:extLst>
          </p:cNvPr>
          <p:cNvSpPr txBox="1"/>
          <p:nvPr/>
        </p:nvSpPr>
        <p:spPr>
          <a:xfrm>
            <a:off x="9718756" y="1960451"/>
            <a:ext cx="1666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SQL Server]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4C1C448-909A-F32E-13FB-3D21CEF057D5}"/>
              </a:ext>
            </a:extLst>
          </p:cNvPr>
          <p:cNvSpPr txBox="1"/>
          <p:nvPr/>
        </p:nvSpPr>
        <p:spPr>
          <a:xfrm>
            <a:off x="9649014" y="2212539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Armazena os dados dos usuários e dos produtos anunciados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B6122E4-3CBD-CDE8-F308-E9F628B2BA5B}"/>
              </a:ext>
            </a:extLst>
          </p:cNvPr>
          <p:cNvSpPr txBox="1"/>
          <p:nvPr/>
        </p:nvSpPr>
        <p:spPr>
          <a:xfrm>
            <a:off x="6312546" y="1263220"/>
            <a:ext cx="2135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Server-</a:t>
            </a:r>
            <a:r>
              <a:rPr lang="pt-BR" sz="1200" b="1" dirty="0" err="1">
                <a:solidFill>
                  <a:schemeClr val="bg1"/>
                </a:solidFill>
              </a:rPr>
              <a:t>side</a:t>
            </a:r>
            <a:r>
              <a:rPr lang="pt-BR" sz="1200" b="1" dirty="0">
                <a:solidFill>
                  <a:schemeClr val="bg1"/>
                </a:solidFill>
              </a:rPr>
              <a:t> Web Application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4F10B1-E8E9-D755-3FC7-EE526E80C453}"/>
              </a:ext>
            </a:extLst>
          </p:cNvPr>
          <p:cNvSpPr txBox="1"/>
          <p:nvPr/>
        </p:nvSpPr>
        <p:spPr>
          <a:xfrm>
            <a:off x="6571682" y="1629490"/>
            <a:ext cx="182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Spring Boot]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9FD0AD-1A26-E972-5DD3-949DA841349C}"/>
              </a:ext>
            </a:extLst>
          </p:cNvPr>
          <p:cNvSpPr txBox="1"/>
          <p:nvPr/>
        </p:nvSpPr>
        <p:spPr>
          <a:xfrm>
            <a:off x="6523213" y="2120178"/>
            <a:ext cx="1805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Aplicação para cadastro de usuários e anúncios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E8CB0BB-0134-6C6C-12D8-217A05BA9674}"/>
              </a:ext>
            </a:extLst>
          </p:cNvPr>
          <p:cNvSpPr txBox="1"/>
          <p:nvPr/>
        </p:nvSpPr>
        <p:spPr>
          <a:xfrm>
            <a:off x="3654427" y="1281693"/>
            <a:ext cx="1954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PagSeguro Application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D3AE13B-F2CA-76B3-31AB-FC919B22F29E}"/>
              </a:ext>
            </a:extLst>
          </p:cNvPr>
          <p:cNvSpPr txBox="1"/>
          <p:nvPr/>
        </p:nvSpPr>
        <p:spPr>
          <a:xfrm>
            <a:off x="3639563" y="1607437"/>
            <a:ext cx="207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[Container: API PagSeguro]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B241BB2-DF65-6CC8-A5C9-89AE4BCF4BAA}"/>
              </a:ext>
            </a:extLst>
          </p:cNvPr>
          <p:cNvSpPr txBox="1"/>
          <p:nvPr/>
        </p:nvSpPr>
        <p:spPr>
          <a:xfrm>
            <a:off x="3713734" y="2227251"/>
            <a:ext cx="1924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API para realizar pagamentos na plataforma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4DD0692-9A24-BBD5-4A3E-5A2D50AC4268}"/>
              </a:ext>
            </a:extLst>
          </p:cNvPr>
          <p:cNvSpPr txBox="1"/>
          <p:nvPr/>
        </p:nvSpPr>
        <p:spPr>
          <a:xfrm>
            <a:off x="1197844" y="1234199"/>
            <a:ext cx="107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Microservice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36F477D-A388-9E3D-4342-AF1EDE8ACD32}"/>
              </a:ext>
            </a:extLst>
          </p:cNvPr>
          <p:cNvSpPr txBox="1"/>
          <p:nvPr/>
        </p:nvSpPr>
        <p:spPr>
          <a:xfrm>
            <a:off x="1042653" y="1592625"/>
            <a:ext cx="1298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Java]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2813BA3-DB0B-D897-4504-1ECCDBB2CE93}"/>
              </a:ext>
            </a:extLst>
          </p:cNvPr>
          <p:cNvSpPr txBox="1"/>
          <p:nvPr/>
        </p:nvSpPr>
        <p:spPr>
          <a:xfrm>
            <a:off x="863595" y="2042655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API de integração entre Api de pagamentos e o front-</a:t>
            </a:r>
            <a:r>
              <a:rPr lang="pt-BR" sz="1100" dirty="0" err="1">
                <a:solidFill>
                  <a:schemeClr val="bg1"/>
                </a:solidFill>
              </a:rPr>
              <a:t>end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40B4D8B-CD93-255A-1338-411F134B418F}"/>
              </a:ext>
            </a:extLst>
          </p:cNvPr>
          <p:cNvSpPr txBox="1"/>
          <p:nvPr/>
        </p:nvSpPr>
        <p:spPr>
          <a:xfrm>
            <a:off x="6490886" y="4378968"/>
            <a:ext cx="134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ClientSide Web 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D528D14-4CE5-4B23-ED78-545E67D30F7F}"/>
              </a:ext>
            </a:extLst>
          </p:cNvPr>
          <p:cNvSpPr txBox="1"/>
          <p:nvPr/>
        </p:nvSpPr>
        <p:spPr>
          <a:xfrm>
            <a:off x="6337511" y="4759187"/>
            <a:ext cx="1526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React JS]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DB62241-C247-054F-DAFB-9070A558E146}"/>
              </a:ext>
            </a:extLst>
          </p:cNvPr>
          <p:cNvSpPr txBox="1"/>
          <p:nvPr/>
        </p:nvSpPr>
        <p:spPr>
          <a:xfrm>
            <a:off x="6243538" y="5183335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Site Institucional e plataforma para compra e venda de produtos usados</a:t>
            </a:r>
          </a:p>
        </p:txBody>
      </p:sp>
      <p:grpSp>
        <p:nvGrpSpPr>
          <p:cNvPr id="11" name="Group 31">
            <a:extLst>
              <a:ext uri="{FF2B5EF4-FFF2-40B4-BE49-F238E27FC236}">
                <a16:creationId xmlns:a16="http://schemas.microsoft.com/office/drawing/2014/main" id="{B7600E33-3F0D-4FD2-BD07-516424CAF8E8}"/>
              </a:ext>
            </a:extLst>
          </p:cNvPr>
          <p:cNvGrpSpPr/>
          <p:nvPr/>
        </p:nvGrpSpPr>
        <p:grpSpPr>
          <a:xfrm>
            <a:off x="9030443" y="3949121"/>
            <a:ext cx="2092367" cy="1895133"/>
            <a:chOff x="7252020" y="3571513"/>
            <a:chExt cx="2376264" cy="217856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9809FF1-C30A-406A-A9B4-595C7FAB8881}"/>
                </a:ext>
              </a:extLst>
            </p:cNvPr>
            <p:cNvSpPr/>
            <p:nvPr/>
          </p:nvSpPr>
          <p:spPr>
            <a:xfrm>
              <a:off x="7683409" y="4788743"/>
              <a:ext cx="1198305" cy="36280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pt-BR" sz="1451">
                  <a:solidFill>
                    <a:prstClr val="white"/>
                  </a:solidFill>
                </a:rPr>
                <a:t>Dashboard</a:t>
              </a:r>
            </a:p>
          </p:txBody>
        </p:sp>
        <p:sp>
          <p:nvSpPr>
            <p:cNvPr id="13" name="Rounded Rectangle 30">
              <a:extLst>
                <a:ext uri="{FF2B5EF4-FFF2-40B4-BE49-F238E27FC236}">
                  <a16:creationId xmlns:a16="http://schemas.microsoft.com/office/drawing/2014/main" id="{F81E5F04-8630-40EB-AFCD-BB938D862BF9}"/>
                </a:ext>
              </a:extLst>
            </p:cNvPr>
            <p:cNvSpPr/>
            <p:nvPr/>
          </p:nvSpPr>
          <p:spPr>
            <a:xfrm>
              <a:off x="7252020" y="3571513"/>
              <a:ext cx="2376264" cy="2178569"/>
            </a:xfrm>
            <a:prstGeom prst="round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5" name="Straight Connector 29">
              <a:extLst>
                <a:ext uri="{FF2B5EF4-FFF2-40B4-BE49-F238E27FC236}">
                  <a16:creationId xmlns:a16="http://schemas.microsoft.com/office/drawing/2014/main" id="{E26CD207-E2BB-4B62-B9C6-44704A934BDC}"/>
                </a:ext>
              </a:extLst>
            </p:cNvPr>
            <p:cNvCxnSpPr/>
            <p:nvPr/>
          </p:nvCxnSpPr>
          <p:spPr>
            <a:xfrm>
              <a:off x="9097739" y="3708623"/>
              <a:ext cx="275406" cy="0"/>
            </a:xfrm>
            <a:prstGeom prst="lin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59">
              <a:extLst>
                <a:ext uri="{FF2B5EF4-FFF2-40B4-BE49-F238E27FC236}">
                  <a16:creationId xmlns:a16="http://schemas.microsoft.com/office/drawing/2014/main" id="{FC4EE868-E986-4A63-9882-10B7524447CF}"/>
                </a:ext>
              </a:extLst>
            </p:cNvPr>
            <p:cNvCxnSpPr/>
            <p:nvPr/>
          </p:nvCxnSpPr>
          <p:spPr>
            <a:xfrm>
              <a:off x="9097739" y="3792372"/>
              <a:ext cx="275406" cy="0"/>
            </a:xfrm>
            <a:prstGeom prst="lin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60">
              <a:extLst>
                <a:ext uri="{FF2B5EF4-FFF2-40B4-BE49-F238E27FC236}">
                  <a16:creationId xmlns:a16="http://schemas.microsoft.com/office/drawing/2014/main" id="{8D578DBB-5550-44A8-863D-72DDC3211966}"/>
                </a:ext>
              </a:extLst>
            </p:cNvPr>
            <p:cNvCxnSpPr/>
            <p:nvPr/>
          </p:nvCxnSpPr>
          <p:spPr>
            <a:xfrm>
              <a:off x="9097739" y="3879370"/>
              <a:ext cx="275406" cy="0"/>
            </a:xfrm>
            <a:prstGeom prst="lin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153D7A3-A2B0-5560-6570-2989F40E21DF}"/>
              </a:ext>
            </a:extLst>
          </p:cNvPr>
          <p:cNvSpPr txBox="1"/>
          <p:nvPr/>
        </p:nvSpPr>
        <p:spPr>
          <a:xfrm>
            <a:off x="9625488" y="4327625"/>
            <a:ext cx="121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Mobile App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1663FE5-EAFD-C283-6F27-BE40C58FC332}"/>
              </a:ext>
            </a:extLst>
          </p:cNvPr>
          <p:cNvSpPr txBox="1"/>
          <p:nvPr/>
        </p:nvSpPr>
        <p:spPr>
          <a:xfrm>
            <a:off x="9315102" y="4641608"/>
            <a:ext cx="1526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Kotlin]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55DE2AC-DDDA-57CC-74C1-43F7BCC882BA}"/>
              </a:ext>
            </a:extLst>
          </p:cNvPr>
          <p:cNvSpPr txBox="1"/>
          <p:nvPr/>
        </p:nvSpPr>
        <p:spPr>
          <a:xfrm>
            <a:off x="9230960" y="5073654"/>
            <a:ext cx="1805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Plataforma para compra e venda de produtos usados</a:t>
            </a:r>
          </a:p>
        </p:txBody>
      </p:sp>
      <p:cxnSp>
        <p:nvCxnSpPr>
          <p:cNvPr id="57" name="Conector de Seta Reta 107">
            <a:extLst>
              <a:ext uri="{FF2B5EF4-FFF2-40B4-BE49-F238E27FC236}">
                <a16:creationId xmlns:a16="http://schemas.microsoft.com/office/drawing/2014/main" id="{2575F66C-CBBE-9243-6D76-191FD10FD5A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7380486" y="2916185"/>
            <a:ext cx="2696141" cy="10329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22">
            <a:extLst>
              <a:ext uri="{FF2B5EF4-FFF2-40B4-BE49-F238E27FC236}">
                <a16:creationId xmlns:a16="http://schemas.microsoft.com/office/drawing/2014/main" id="{B013EF78-65D1-DFE9-4403-187F2A1FDBAC}"/>
              </a:ext>
            </a:extLst>
          </p:cNvPr>
          <p:cNvGrpSpPr/>
          <p:nvPr/>
        </p:nvGrpSpPr>
        <p:grpSpPr>
          <a:xfrm>
            <a:off x="3369765" y="4015651"/>
            <a:ext cx="2234060" cy="1828603"/>
            <a:chOff x="8392958" y="3891083"/>
            <a:chExt cx="3276202" cy="2212133"/>
          </a:xfrm>
        </p:grpSpPr>
        <p:sp>
          <p:nvSpPr>
            <p:cNvPr id="110" name="Retângulo 6">
              <a:extLst>
                <a:ext uri="{FF2B5EF4-FFF2-40B4-BE49-F238E27FC236}">
                  <a16:creationId xmlns:a16="http://schemas.microsoft.com/office/drawing/2014/main" id="{89538D35-3A29-6589-B74E-466B97509971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1" name="Retângulo 6">
              <a:extLst>
                <a:ext uri="{FF2B5EF4-FFF2-40B4-BE49-F238E27FC236}">
                  <a16:creationId xmlns:a16="http://schemas.microsoft.com/office/drawing/2014/main" id="{34F05BF6-B366-F828-5ED8-9DE180E624BE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2" name="Multiply 18">
              <a:extLst>
                <a:ext uri="{FF2B5EF4-FFF2-40B4-BE49-F238E27FC236}">
                  <a16:creationId xmlns:a16="http://schemas.microsoft.com/office/drawing/2014/main" id="{03DC245E-D8DD-90E1-6ED4-B52842E3AA70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113" name="Circular Arrow 19">
              <a:extLst>
                <a:ext uri="{FF2B5EF4-FFF2-40B4-BE49-F238E27FC236}">
                  <a16:creationId xmlns:a16="http://schemas.microsoft.com/office/drawing/2014/main" id="{81D44B6B-CDF3-B062-329D-D5DF22073383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AA6B27A-935D-0177-2A9A-4D57BE4C7292}"/>
              </a:ext>
            </a:extLst>
          </p:cNvPr>
          <p:cNvSpPr txBox="1"/>
          <p:nvPr/>
        </p:nvSpPr>
        <p:spPr>
          <a:xfrm>
            <a:off x="3876872" y="4378968"/>
            <a:ext cx="1299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ClientSide Web 1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CF6A9930-C3CD-0D07-6B15-266CED1C6463}"/>
              </a:ext>
            </a:extLst>
          </p:cNvPr>
          <p:cNvSpPr txBox="1"/>
          <p:nvPr/>
        </p:nvSpPr>
        <p:spPr>
          <a:xfrm>
            <a:off x="3723496" y="4759187"/>
            <a:ext cx="1526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[Container: React JS]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FD4C3410-33E0-7A5A-8C5F-FCC64FDF3EA1}"/>
              </a:ext>
            </a:extLst>
          </p:cNvPr>
          <p:cNvSpPr txBox="1"/>
          <p:nvPr/>
        </p:nvSpPr>
        <p:spPr>
          <a:xfrm>
            <a:off x="3629523" y="5183335"/>
            <a:ext cx="1805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Site Institucional e plataforma para compra e venda de produtos usados</a:t>
            </a:r>
          </a:p>
        </p:txBody>
      </p:sp>
      <p:sp>
        <p:nvSpPr>
          <p:cNvPr id="119" name="Retângulo 29">
            <a:extLst>
              <a:ext uri="{FF2B5EF4-FFF2-40B4-BE49-F238E27FC236}">
                <a16:creationId xmlns:a16="http://schemas.microsoft.com/office/drawing/2014/main" id="{766374AC-C2B9-40F3-FFB1-E807152F10C5}"/>
              </a:ext>
            </a:extLst>
          </p:cNvPr>
          <p:cNvSpPr/>
          <p:nvPr/>
        </p:nvSpPr>
        <p:spPr>
          <a:xfrm>
            <a:off x="3109149" y="3683223"/>
            <a:ext cx="5348906" cy="235526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700BF45E-12A1-662F-506B-5311430D4770}"/>
              </a:ext>
            </a:extLst>
          </p:cNvPr>
          <p:cNvSpPr txBox="1"/>
          <p:nvPr/>
        </p:nvSpPr>
        <p:spPr>
          <a:xfrm>
            <a:off x="5191628" y="3711657"/>
            <a:ext cx="1299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Load Balance</a:t>
            </a:r>
          </a:p>
        </p:txBody>
      </p:sp>
    </p:spTree>
    <p:extLst>
      <p:ext uri="{BB962C8B-B14F-4D97-AF65-F5344CB8AC3E}">
        <p14:creationId xmlns:p14="http://schemas.microsoft.com/office/powerpoint/2010/main" val="4088841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7472</TotalTime>
  <Words>233</Words>
  <Application>Microsoft Office PowerPoint</Application>
  <PresentationFormat>Widescreen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Barlow</vt:lpstr>
      <vt:lpstr>Calibri</vt:lpstr>
      <vt:lpstr>Simplon Mono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Leonardo Silva</cp:lastModifiedBy>
  <cp:revision>385</cp:revision>
  <dcterms:created xsi:type="dcterms:W3CDTF">2021-08-25T19:26:40Z</dcterms:created>
  <dcterms:modified xsi:type="dcterms:W3CDTF">2023-11-11T00:02:07Z</dcterms:modified>
</cp:coreProperties>
</file>