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61" r:id="rId3"/>
    <p:sldId id="258" r:id="rId4"/>
    <p:sldId id="262" r:id="rId5"/>
    <p:sldId id="263" r:id="rId6"/>
    <p:sldId id="273" r:id="rId7"/>
    <p:sldId id="264" r:id="rId8"/>
    <p:sldId id="274" r:id="rId9"/>
    <p:sldId id="275" r:id="rId10"/>
    <p:sldId id="267" r:id="rId11"/>
    <p:sldId id="265" r:id="rId12"/>
    <p:sldId id="276" r:id="rId13"/>
    <p:sldId id="272" r:id="rId14"/>
    <p:sldId id="266" r:id="rId15"/>
    <p:sldId id="271" r:id="rId16"/>
    <p:sldId id="269" r:id="rId17"/>
    <p:sldId id="270" r:id="rId18"/>
    <p:sldId id="277" r:id="rId19"/>
    <p:sldId id="286" r:id="rId20"/>
    <p:sldId id="278" r:id="rId21"/>
    <p:sldId id="268" r:id="rId22"/>
    <p:sldId id="279" r:id="rId23"/>
    <p:sldId id="280" r:id="rId24"/>
    <p:sldId id="283" r:id="rId25"/>
    <p:sldId id="285" r:id="rId26"/>
    <p:sldId id="281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0" autoAdjust="0"/>
    <p:restoredTop sz="94660"/>
  </p:normalViewPr>
  <p:slideViewPr>
    <p:cSldViewPr snapToGrid="0">
      <p:cViewPr>
        <p:scale>
          <a:sx n="100" d="100"/>
          <a:sy n="100" d="100"/>
        </p:scale>
        <p:origin x="192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55A05B-E762-9D22-0D64-5E455D927B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3829" y="1366898"/>
            <a:ext cx="8186057" cy="4124206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</a:pP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섹션 </a:t>
            </a:r>
            <a: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</a:t>
            </a: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프로젝트</a:t>
            </a: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게임 판매량 데이터로 분석해본</a:t>
            </a: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‘ </a:t>
            </a:r>
            <a:r>
              <a:rPr lang="ko-KR" altLang="en-US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다음분기 어떤게임을</a:t>
            </a: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설계하면 좋을까</a:t>
            </a:r>
            <a: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?’ </a:t>
            </a: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발표자 </a:t>
            </a:r>
            <a: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성환영</a:t>
            </a:r>
            <a:endParaRPr lang="ko-KR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59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1E888B-D738-D0B6-C774-AC48DC7E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4" y="110596"/>
            <a:ext cx="7374323" cy="6096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195417-838B-3971-D430-1B3F1FAFD0E5}"/>
              </a:ext>
            </a:extLst>
          </p:cNvPr>
          <p:cNvSpPr/>
          <p:nvPr/>
        </p:nvSpPr>
        <p:spPr>
          <a:xfrm>
            <a:off x="2235201" y="581891"/>
            <a:ext cx="460374" cy="5624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9F30F20-E251-49AE-F3C4-76684184DDF8}"/>
              </a:ext>
            </a:extLst>
          </p:cNvPr>
          <p:cNvSpPr/>
          <p:nvPr/>
        </p:nvSpPr>
        <p:spPr>
          <a:xfrm rot="20856427">
            <a:off x="813343" y="5753252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6A43C2-EB0E-31D1-F2D1-8F946DC9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927"/>
            <a:ext cx="9144000" cy="21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6A43C2-EB0E-31D1-F2D1-8F946DC9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927"/>
            <a:ext cx="9144000" cy="21977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B64C95-C8BB-33A4-2024-F20D8806B520}"/>
              </a:ext>
            </a:extLst>
          </p:cNvPr>
          <p:cNvSpPr/>
          <p:nvPr/>
        </p:nvSpPr>
        <p:spPr>
          <a:xfrm>
            <a:off x="4571999" y="2132926"/>
            <a:ext cx="2373746" cy="2197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600D3C6-6204-0120-F83B-0449103D5192}"/>
              </a:ext>
            </a:extLst>
          </p:cNvPr>
          <p:cNvSpPr/>
          <p:nvPr/>
        </p:nvSpPr>
        <p:spPr>
          <a:xfrm rot="15704378">
            <a:off x="5329925" y="4774197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9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D2645956-8DE6-BE33-8D44-F69EE31FDC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78972" y="2505671"/>
            <a:ext cx="8186057" cy="1846659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0">
              <a:lnSpc>
                <a:spcPct val="100000"/>
              </a:lnSpc>
            </a:pP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판매량으로 본 각 지역별 선호게임 장르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JP 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지역</a:t>
            </a: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: </a:t>
            </a:r>
            <a:r>
              <a:rPr lang="ko-KR" altLang="en-US" sz="3200">
                <a:solidFill>
                  <a:srgbClr val="FF69B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롤플레잉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그외의 지역</a:t>
            </a: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(NA,EU,Other): </a:t>
            </a:r>
            <a:r>
              <a:rPr lang="ko-KR" altLang="en-US" sz="3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액션</a:t>
            </a:r>
            <a:endParaRPr lang="ko-KR" altLang="ko-KR" sz="28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4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BCFA1D-D4C0-926B-6D98-2D376A2F3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38" b="42036"/>
          <a:stretch/>
        </p:blipFill>
        <p:spPr>
          <a:xfrm>
            <a:off x="704850" y="2952751"/>
            <a:ext cx="7966444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EE7A22-DF83-B250-1FD6-BC67DB6A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26" y="1036359"/>
            <a:ext cx="3362794" cy="39724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289AC7-3432-5629-0F4E-1EDB958A509B}"/>
              </a:ext>
            </a:extLst>
          </p:cNvPr>
          <p:cNvSpPr/>
          <p:nvPr/>
        </p:nvSpPr>
        <p:spPr>
          <a:xfrm>
            <a:off x="5286177" y="1459346"/>
            <a:ext cx="2863274" cy="1320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17F087D-F081-0F31-666B-CD05E6B1CF9A}"/>
              </a:ext>
            </a:extLst>
          </p:cNvPr>
          <p:cNvSpPr/>
          <p:nvPr/>
        </p:nvSpPr>
        <p:spPr>
          <a:xfrm rot="15704378">
            <a:off x="5544930" y="5179784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09842E-0496-BC9F-051B-A1C288A2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8" y="1069720"/>
            <a:ext cx="3829050" cy="4191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70F24C-ED61-9354-EB15-0C0343D8D596}"/>
              </a:ext>
            </a:extLst>
          </p:cNvPr>
          <p:cNvSpPr/>
          <p:nvPr/>
        </p:nvSpPr>
        <p:spPr>
          <a:xfrm>
            <a:off x="849745" y="1459346"/>
            <a:ext cx="1948873" cy="3722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45D64C-DCC2-D64E-B7F0-EAA877030155}"/>
              </a:ext>
            </a:extLst>
          </p:cNvPr>
          <p:cNvSpPr/>
          <p:nvPr/>
        </p:nvSpPr>
        <p:spPr>
          <a:xfrm>
            <a:off x="5286177" y="2951018"/>
            <a:ext cx="2863274" cy="1814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2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CF7773-8905-A55D-BF91-4F5CAA9F7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86"/>
          <a:stretch/>
        </p:blipFill>
        <p:spPr>
          <a:xfrm>
            <a:off x="4572000" y="2850332"/>
            <a:ext cx="3610479" cy="335058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D49D277-56FF-7B6C-27F7-F2C2C1AE54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70394" y="1112408"/>
            <a:ext cx="4609606" cy="861774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0">
              <a:lnSpc>
                <a:spcPct val="100000"/>
              </a:lnSpc>
            </a:pPr>
            <a:r>
              <a:rPr lang="ko-KR" altLang="en-US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연도별 판매량 </a:t>
            </a:r>
            <a:r>
              <a:rPr lang="en-US" altLang="ko-KR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 장르 </a:t>
            </a:r>
            <a:br>
              <a:rPr lang="en-US" altLang="ko-KR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한개씩만 뽑아내기 성공</a:t>
            </a:r>
            <a:r>
              <a:rPr lang="en-US" altLang="ko-KR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28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DD3CD-85FD-D45B-BB48-A1CF25F680AE}"/>
              </a:ext>
            </a:extLst>
          </p:cNvPr>
          <p:cNvSpPr/>
          <p:nvPr/>
        </p:nvSpPr>
        <p:spPr>
          <a:xfrm>
            <a:off x="4672661" y="3200011"/>
            <a:ext cx="3509818" cy="341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77D84B-F196-AF0D-FA3C-BFD653208AA0}"/>
              </a:ext>
            </a:extLst>
          </p:cNvPr>
          <p:cNvSpPr/>
          <p:nvPr/>
        </p:nvSpPr>
        <p:spPr>
          <a:xfrm>
            <a:off x="4672661" y="3549690"/>
            <a:ext cx="3509818" cy="341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25BED-8D33-03B8-2760-7C88D329A3A1}"/>
              </a:ext>
            </a:extLst>
          </p:cNvPr>
          <p:cNvSpPr/>
          <p:nvPr/>
        </p:nvSpPr>
        <p:spPr>
          <a:xfrm>
            <a:off x="4672661" y="3899369"/>
            <a:ext cx="3509818" cy="341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9E3F41-0A12-ECD0-77A9-6B37ABB3BB49}"/>
              </a:ext>
            </a:extLst>
          </p:cNvPr>
          <p:cNvSpPr/>
          <p:nvPr/>
        </p:nvSpPr>
        <p:spPr>
          <a:xfrm>
            <a:off x="4672661" y="4249048"/>
            <a:ext cx="3509818" cy="341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164CC7-B507-BBD9-A432-9AC3C234A2FB}"/>
              </a:ext>
            </a:extLst>
          </p:cNvPr>
          <p:cNvSpPr/>
          <p:nvPr/>
        </p:nvSpPr>
        <p:spPr>
          <a:xfrm>
            <a:off x="4672661" y="4598727"/>
            <a:ext cx="3509818" cy="341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E1D40D-EF8F-2D61-81F6-63DA4D7288EC}"/>
              </a:ext>
            </a:extLst>
          </p:cNvPr>
          <p:cNvSpPr/>
          <p:nvPr/>
        </p:nvSpPr>
        <p:spPr>
          <a:xfrm rot="20590864">
            <a:off x="2868143" y="3795392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6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D976B42-F116-A7F1-8317-D29B4369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342"/>
            <a:ext cx="9144000" cy="473931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FD60121-F011-B74B-B2D7-3750F1648E34}"/>
              </a:ext>
            </a:extLst>
          </p:cNvPr>
          <p:cNvSpPr/>
          <p:nvPr/>
        </p:nvSpPr>
        <p:spPr>
          <a:xfrm rot="18928481">
            <a:off x="5346295" y="3461738"/>
            <a:ext cx="1332972" cy="634441"/>
          </a:xfrm>
          <a:prstGeom prst="rightArrow">
            <a:avLst>
              <a:gd name="adj1" fmla="val 37787"/>
              <a:gd name="adj2" fmla="val 57986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8C60BC-9763-B273-8B1B-28B7D8C2CB6A}"/>
              </a:ext>
            </a:extLst>
          </p:cNvPr>
          <p:cNvSpPr/>
          <p:nvPr/>
        </p:nvSpPr>
        <p:spPr>
          <a:xfrm rot="19394820">
            <a:off x="4625006" y="2159281"/>
            <a:ext cx="3097707" cy="1738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7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8FD4C36-7553-4DE8-FC19-752644A9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495"/>
            <a:ext cx="9144000" cy="4735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D3FDB3-99C1-E57B-5804-8FAA282C7190}"/>
              </a:ext>
            </a:extLst>
          </p:cNvPr>
          <p:cNvSpPr/>
          <p:nvPr/>
        </p:nvSpPr>
        <p:spPr>
          <a:xfrm>
            <a:off x="5978905" y="1256145"/>
            <a:ext cx="1308587" cy="434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F3CBCB4-E1B6-A4F8-02CE-63D7AFDD048F}"/>
              </a:ext>
            </a:extLst>
          </p:cNvPr>
          <p:cNvSpPr/>
          <p:nvPr/>
        </p:nvSpPr>
        <p:spPr>
          <a:xfrm rot="3137624">
            <a:off x="5287562" y="473748"/>
            <a:ext cx="970338" cy="681050"/>
          </a:xfrm>
          <a:prstGeom prst="rightArrow">
            <a:avLst>
              <a:gd name="adj1" fmla="val 37787"/>
              <a:gd name="adj2" fmla="val 57986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5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492114-275E-46D9-FE84-76BDD6DF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309"/>
            <a:ext cx="9144000" cy="482338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F3CBCB4-E1B6-A4F8-02CE-63D7AFDD048F}"/>
              </a:ext>
            </a:extLst>
          </p:cNvPr>
          <p:cNvSpPr/>
          <p:nvPr/>
        </p:nvSpPr>
        <p:spPr>
          <a:xfrm rot="3137624">
            <a:off x="7082591" y="1587822"/>
            <a:ext cx="2125226" cy="681050"/>
          </a:xfrm>
          <a:prstGeom prst="rightArrow">
            <a:avLst>
              <a:gd name="adj1" fmla="val 37787"/>
              <a:gd name="adj2" fmla="val 57986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D04A864-1E4C-61F4-CD44-27DAF58B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8"/>
          <a:stretch/>
        </p:blipFill>
        <p:spPr>
          <a:xfrm>
            <a:off x="393474" y="1914525"/>
            <a:ext cx="8357052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0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D2645956-8DE6-BE33-8D44-F69EE31FDC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78972" y="782125"/>
            <a:ext cx="8424883" cy="5293757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0">
              <a:lnSpc>
                <a:spcPct val="100000"/>
              </a:lnSpc>
            </a:pPr>
            <a:r>
              <a:rPr lang="ko-KR" altLang="en-US" sz="36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연도별 게임트렌드 결론</a:t>
            </a:r>
            <a:r>
              <a:rPr lang="en-US" altLang="ko-KR" sz="36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1. 1980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 </a:t>
            </a: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~ 2000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년까지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장르별 판매량의 구분이 뚜렷하지 않음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2. 2001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</a:t>
            </a: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~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Action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장르가 대체로 판매량 </a:t>
            </a:r>
            <a: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 </a:t>
            </a:r>
            <a:b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3. 2006,2009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 </a:t>
            </a:r>
            <a: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Sports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장르가 </a:t>
            </a:r>
            <a: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</a:t>
            </a:r>
            <a:b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4. 2009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 이후</a:t>
            </a: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..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판매량이 점차 감소하는 추세</a:t>
            </a:r>
            <a:endParaRPr lang="ko-KR" altLang="ko-KR" sz="28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3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2B687C-BAF3-3BE8-4824-98F434157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52" r="11335" b="23009"/>
          <a:stretch/>
        </p:blipFill>
        <p:spPr>
          <a:xfrm>
            <a:off x="439341" y="2733675"/>
            <a:ext cx="8037909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778FE2-4865-B395-24A7-B4C9B779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22" y="1437703"/>
            <a:ext cx="5384800" cy="53432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D8E50C-1B9D-8B66-1482-ACE734EF34D4}"/>
              </a:ext>
            </a:extLst>
          </p:cNvPr>
          <p:cNvSpPr/>
          <p:nvPr/>
        </p:nvSpPr>
        <p:spPr>
          <a:xfrm>
            <a:off x="3511658" y="1659245"/>
            <a:ext cx="1984267" cy="252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8DF95B-CF6F-9E5E-4A2E-7363BE90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98" y="1437703"/>
            <a:ext cx="2835728" cy="3139321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0">
              <a:lnSpc>
                <a:spcPct val="100000"/>
              </a:lnSpc>
            </a:pPr>
            <a:r>
              <a:rPr lang="ko-KR" altLang="en-US" sz="36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판매량 총합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endParaRPr lang="en-US" altLang="ko-KR" sz="2800">
              <a:solidFill>
                <a:srgbClr val="CCDBE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algn="l" latinLnBrk="0">
              <a:lnSpc>
                <a:spcPct val="100000"/>
              </a:lnSpc>
            </a:pPr>
            <a:r>
              <a:rPr lang="en-US" altLang="ko-KR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2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 닌텐도</a:t>
            </a: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 </a:t>
            </a: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EA</a:t>
            </a:r>
          </a:p>
          <a:p>
            <a:pPr algn="l" latinLnBrk="0">
              <a:lnSpc>
                <a:spcPct val="100000"/>
              </a:lnSpc>
            </a:pPr>
            <a:r>
              <a:rPr lang="en-US" altLang="ko-KR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r>
              <a:rPr lang="ko-KR" altLang="en-US" sz="2800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 액티비젼</a:t>
            </a:r>
            <a:endParaRPr lang="en-US" altLang="ko-KR" sz="2800">
              <a:solidFill>
                <a:srgbClr val="CCDBE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7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C21196-0FA4-0EEC-294C-7FA7D937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4" y="748145"/>
            <a:ext cx="8138944" cy="41794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AE2D83-6CAB-5763-524A-651D81252B1F}"/>
              </a:ext>
            </a:extLst>
          </p:cNvPr>
          <p:cNvSpPr/>
          <p:nvPr/>
        </p:nvSpPr>
        <p:spPr>
          <a:xfrm>
            <a:off x="1569711" y="1173017"/>
            <a:ext cx="4184543" cy="424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061FAED-0C80-1613-FEDC-EDEC2ECCD1FF}"/>
              </a:ext>
            </a:extLst>
          </p:cNvPr>
          <p:cNvSpPr/>
          <p:nvPr/>
        </p:nvSpPr>
        <p:spPr>
          <a:xfrm rot="4402231">
            <a:off x="1251271" y="305029"/>
            <a:ext cx="970338" cy="681050"/>
          </a:xfrm>
          <a:prstGeom prst="rightArrow">
            <a:avLst>
              <a:gd name="adj1" fmla="val 37787"/>
              <a:gd name="adj2" fmla="val 57986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17E3F8-A9C0-4CC4-F065-D47785347A08}"/>
              </a:ext>
            </a:extLst>
          </p:cNvPr>
          <p:cNvSpPr/>
          <p:nvPr/>
        </p:nvSpPr>
        <p:spPr>
          <a:xfrm>
            <a:off x="5837382" y="1207883"/>
            <a:ext cx="1182254" cy="3719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4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D6722F1-FDF9-2AA0-1924-DE78A01D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60" y="599202"/>
            <a:ext cx="6201640" cy="62587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D05FC1-6EFB-5EC5-A1E9-5CDFC138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894"/>
            <a:ext cx="2573700" cy="4957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AE2D83-6CAB-5763-524A-651D81252B1F}"/>
              </a:ext>
            </a:extLst>
          </p:cNvPr>
          <p:cNvSpPr/>
          <p:nvPr/>
        </p:nvSpPr>
        <p:spPr>
          <a:xfrm>
            <a:off x="271199" y="1098945"/>
            <a:ext cx="2031298" cy="536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31A85-CF0A-4D02-BAB9-285E659BDC6F}"/>
              </a:ext>
            </a:extLst>
          </p:cNvPr>
          <p:cNvSpPr/>
          <p:nvPr/>
        </p:nvSpPr>
        <p:spPr>
          <a:xfrm>
            <a:off x="271199" y="2028674"/>
            <a:ext cx="2031298" cy="455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AD72A8-8F50-FBFF-76D6-BCC5ACA6D1FA}"/>
              </a:ext>
            </a:extLst>
          </p:cNvPr>
          <p:cNvSpPr/>
          <p:nvPr/>
        </p:nvSpPr>
        <p:spPr>
          <a:xfrm>
            <a:off x="332860" y="3785892"/>
            <a:ext cx="2031298" cy="438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0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2B687C-BAF3-3BE8-4824-98F434157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11" r="78684" b="6514"/>
          <a:stretch/>
        </p:blipFill>
        <p:spPr>
          <a:xfrm>
            <a:off x="3373042" y="3048000"/>
            <a:ext cx="1932384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CD18D5-89D9-5951-0ABD-228060DE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5" y="685425"/>
            <a:ext cx="3828210" cy="5353797"/>
          </a:xfrm>
          <a:prstGeom prst="rect">
            <a:avLst/>
          </a:prstGeom>
        </p:spPr>
      </p:pic>
      <p:pic>
        <p:nvPicPr>
          <p:cNvPr id="3074" name="Picture 2" descr="위 스포츠 리조트">
            <a:extLst>
              <a:ext uri="{FF2B5EF4-FFF2-40B4-BE49-F238E27FC236}">
                <a16:creationId xmlns:a16="http://schemas.microsoft.com/office/drawing/2014/main" id="{D279F26C-5457-83AF-DD1A-A1893520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17" y="685425"/>
            <a:ext cx="3828210" cy="53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7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F6BF384-5703-9E4C-AE3D-EE3E4A4F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07" y="1536175"/>
            <a:ext cx="5795387" cy="3785652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Trebuchet MS"/>
              </a:defRPr>
            </a:lvl1pPr>
            <a:lvl2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latinLnBrk="0"/>
            <a:endParaRPr lang="en-US" altLang="ko-KR" sz="4800" b="1">
              <a:ln>
                <a:noFill/>
              </a:ln>
              <a:solidFill>
                <a:srgbClr val="CCDBE9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  <a:cs typeface="Segoe UI" panose="020B0502040204020203" pitchFamily="34" charset="0"/>
            </a:endParaRPr>
          </a:p>
          <a:p>
            <a:pPr defTabSz="914400" latinLnBrk="0"/>
            <a:r>
              <a:rPr lang="ko-KR" altLang="en-US" sz="48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감사합니다</a:t>
            </a:r>
            <a:r>
              <a:rPr lang="en-US" altLang="ko-KR" sz="48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.</a:t>
            </a:r>
          </a:p>
          <a:p>
            <a:pPr defTabSz="914400" latinLnBrk="0"/>
            <a:endParaRPr lang="en-US" altLang="ko-KR" sz="4800" b="1">
              <a:ln>
                <a:noFill/>
              </a:ln>
              <a:solidFill>
                <a:srgbClr val="CCDBE9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  <a:cs typeface="Segoe UI" panose="020B0502040204020203" pitchFamily="34" charset="0"/>
            </a:endParaRPr>
          </a:p>
          <a:p>
            <a:pPr defTabSz="914400" latinLnBrk="0"/>
            <a:r>
              <a:rPr lang="en-US" altLang="ko-KR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Thank you</a:t>
            </a:r>
            <a:endParaRPr lang="en-US" altLang="ko-KR" sz="4800" b="1">
              <a:ln>
                <a:noFill/>
              </a:ln>
              <a:solidFill>
                <a:srgbClr val="CCDBE9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  <a:cs typeface="Segoe UI" panose="020B0502040204020203" pitchFamily="34" charset="0"/>
            </a:endParaRPr>
          </a:p>
          <a:p>
            <a:pPr defTabSz="914400" latinLnBrk="0"/>
            <a:endParaRPr lang="ko-KR" altLang="ko-KR" sz="4800">
              <a:ln>
                <a:noFill/>
              </a:ln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50E3D2D-8A1F-49A0-24ED-3608DA14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33"/>
            <a:ext cx="9144000" cy="33857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756405-4762-F99A-DFFA-FA128380A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4" t="735" r="61625" b="77942"/>
          <a:stretch/>
        </p:blipFill>
        <p:spPr>
          <a:xfrm>
            <a:off x="136299" y="676275"/>
            <a:ext cx="3054576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0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40EC1D-766B-2C3B-9531-300AD3CC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2" y="539272"/>
            <a:ext cx="4000135" cy="59049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B92A1B-53D2-7A25-23A3-66D8FB75FCF4}"/>
              </a:ext>
            </a:extLst>
          </p:cNvPr>
          <p:cNvSpPr/>
          <p:nvPr/>
        </p:nvSpPr>
        <p:spPr>
          <a:xfrm>
            <a:off x="1873624" y="3926540"/>
            <a:ext cx="896470" cy="1048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F7679E-B6DE-5420-0EEF-A8CA5725790A}"/>
              </a:ext>
            </a:extLst>
          </p:cNvPr>
          <p:cNvSpPr/>
          <p:nvPr/>
        </p:nvSpPr>
        <p:spPr>
          <a:xfrm>
            <a:off x="3246162" y="1174375"/>
            <a:ext cx="896470" cy="46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ABCEEE-6F65-10EA-DAAF-BA176F9F477B}"/>
              </a:ext>
            </a:extLst>
          </p:cNvPr>
          <p:cNvSpPr/>
          <p:nvPr/>
        </p:nvSpPr>
        <p:spPr>
          <a:xfrm>
            <a:off x="3246162" y="4975411"/>
            <a:ext cx="896470" cy="1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CE452-3D4D-29B8-9975-21E3264FA6CF}"/>
              </a:ext>
            </a:extLst>
          </p:cNvPr>
          <p:cNvSpPr/>
          <p:nvPr/>
        </p:nvSpPr>
        <p:spPr>
          <a:xfrm>
            <a:off x="3246162" y="2042561"/>
            <a:ext cx="896470" cy="46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70046A-E8F9-6CD0-5F3D-872BCE3F2020}"/>
              </a:ext>
            </a:extLst>
          </p:cNvPr>
          <p:cNvSpPr/>
          <p:nvPr/>
        </p:nvSpPr>
        <p:spPr>
          <a:xfrm>
            <a:off x="1873624" y="1640541"/>
            <a:ext cx="896470" cy="46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6AF094-AA41-69DC-F8CD-812DB07A7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4"/>
          <a:stretch/>
        </p:blipFill>
        <p:spPr>
          <a:xfrm>
            <a:off x="0" y="1791282"/>
            <a:ext cx="4428565" cy="3705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CC1292-31E6-9F0C-5F39-B4D95E3D6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5"/>
          <a:stretch/>
        </p:blipFill>
        <p:spPr>
          <a:xfrm>
            <a:off x="5082988" y="1843676"/>
            <a:ext cx="4143428" cy="36009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625801-0040-0AA4-EEE5-0ABED66396F3}"/>
              </a:ext>
            </a:extLst>
          </p:cNvPr>
          <p:cNvSpPr/>
          <p:nvPr/>
        </p:nvSpPr>
        <p:spPr>
          <a:xfrm>
            <a:off x="3612778" y="3989294"/>
            <a:ext cx="896470" cy="86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B4510-9DC0-EBC9-3598-87BC797C4369}"/>
              </a:ext>
            </a:extLst>
          </p:cNvPr>
          <p:cNvSpPr/>
          <p:nvPr/>
        </p:nvSpPr>
        <p:spPr>
          <a:xfrm>
            <a:off x="8104098" y="3953435"/>
            <a:ext cx="896470" cy="86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9906330-629F-B53B-6FF7-BB1E86ACD248}"/>
              </a:ext>
            </a:extLst>
          </p:cNvPr>
          <p:cNvSpPr/>
          <p:nvPr/>
        </p:nvSpPr>
        <p:spPr>
          <a:xfrm>
            <a:off x="5002305" y="3953435"/>
            <a:ext cx="2837260" cy="860612"/>
          </a:xfrm>
          <a:prstGeom prst="rightArrow">
            <a:avLst>
              <a:gd name="adj1" fmla="val 50000"/>
              <a:gd name="adj2" fmla="val 99698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8C0EB2-B6D9-6D20-84AF-C6F95D415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68" b="63275"/>
          <a:stretch/>
        </p:blipFill>
        <p:spPr>
          <a:xfrm>
            <a:off x="285750" y="2613556"/>
            <a:ext cx="8572500" cy="6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0BE9292-7923-737C-B1EE-5BDC049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06" y="1114102"/>
            <a:ext cx="6544588" cy="46297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D888E4-5FA6-3F53-5C3C-C42866EB0E1E}"/>
              </a:ext>
            </a:extLst>
          </p:cNvPr>
          <p:cNvSpPr/>
          <p:nvPr/>
        </p:nvSpPr>
        <p:spPr>
          <a:xfrm>
            <a:off x="6576292" y="1114102"/>
            <a:ext cx="1191490" cy="4629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7627B6B-9938-E3EB-98EB-F1DBA60D9ECD}"/>
              </a:ext>
            </a:extLst>
          </p:cNvPr>
          <p:cNvSpPr/>
          <p:nvPr/>
        </p:nvSpPr>
        <p:spPr>
          <a:xfrm rot="13040339">
            <a:off x="7652527" y="5725544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1E4159-9A9C-11FF-280D-5751281F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41"/>
            <a:ext cx="9144000" cy="6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0BE9292-7923-737C-B1EE-5BDC049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06" y="1114102"/>
            <a:ext cx="6544588" cy="46297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D888E4-5FA6-3F53-5C3C-C42866EB0E1E}"/>
              </a:ext>
            </a:extLst>
          </p:cNvPr>
          <p:cNvSpPr/>
          <p:nvPr/>
        </p:nvSpPr>
        <p:spPr>
          <a:xfrm>
            <a:off x="1299705" y="1440873"/>
            <a:ext cx="1415785" cy="4303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7627B6B-9938-E3EB-98EB-F1DBA60D9ECD}"/>
              </a:ext>
            </a:extLst>
          </p:cNvPr>
          <p:cNvSpPr/>
          <p:nvPr/>
        </p:nvSpPr>
        <p:spPr>
          <a:xfrm rot="13040339">
            <a:off x="2664892" y="3896921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1E888B-D738-D0B6-C774-AC48DC7E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4" y="110596"/>
            <a:ext cx="7374323" cy="6096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195417-838B-3971-D430-1B3F1FAFD0E5}"/>
              </a:ext>
            </a:extLst>
          </p:cNvPr>
          <p:cNvSpPr/>
          <p:nvPr/>
        </p:nvSpPr>
        <p:spPr>
          <a:xfrm>
            <a:off x="2235200" y="5846617"/>
            <a:ext cx="6502399" cy="360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9F30F20-E251-49AE-F3C4-76684184DDF8}"/>
              </a:ext>
            </a:extLst>
          </p:cNvPr>
          <p:cNvSpPr/>
          <p:nvPr/>
        </p:nvSpPr>
        <p:spPr>
          <a:xfrm rot="20856427">
            <a:off x="813343" y="5753252"/>
            <a:ext cx="1332972" cy="973046"/>
          </a:xfrm>
          <a:prstGeom prst="rightArrow">
            <a:avLst>
              <a:gd name="adj1" fmla="val 50000"/>
              <a:gd name="adj2" fmla="val 63313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3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134</Words>
  <Application>Microsoft Office PowerPoint</Application>
  <PresentationFormat>화면 슬라이드 쇼(4:3)</PresentationFormat>
  <Paragraphs>11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마비옛체_OTF</vt:lpstr>
      <vt:lpstr>맑은 고딕</vt:lpstr>
      <vt:lpstr>Arial</vt:lpstr>
      <vt:lpstr>Calibri</vt:lpstr>
      <vt:lpstr>Calibri Light</vt:lpstr>
      <vt:lpstr>Office Theme</vt:lpstr>
      <vt:lpstr> 섹션 1. 프로젝트  게임 판매량 데이터로 분석해본 ‘ 다음분기 어떤게임을 설계하면 좋을까?’    발표자 : 성환영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판매량으로 본 각 지역별 선호게임 장르  JP 지역 : 롤플레잉 그외의 지역(NA,EU,Other): 액션</vt:lpstr>
      <vt:lpstr>PowerPoint 프레젠테이션</vt:lpstr>
      <vt:lpstr>PowerPoint 프레젠테이션</vt:lpstr>
      <vt:lpstr>연도별 판매량 1위 장르  한개씩만 뽑아내기 성공.</vt:lpstr>
      <vt:lpstr>PowerPoint 프레젠테이션</vt:lpstr>
      <vt:lpstr>PowerPoint 프레젠테이션</vt:lpstr>
      <vt:lpstr>PowerPoint 프레젠테이션</vt:lpstr>
      <vt:lpstr>연도별 게임트렌드 결론.   1. 1980년 ~ 2000년까지  장르별 판매량의 구분이 뚜렷하지 않음   2. 2001년~ Action장르가 대체로 판매량 1위   3. 2006,2009년 Sports장르가 1위  4. 2009년 이후.. 판매량이 점차 감소하는 추세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반드시 들어가야 하는 내용. 지역에 따라서 선호하는 게임 장르가 다를까 라는 질문에 대답을 하셔야합니다. 연도별 게임의 트렌드가 있을까 라는 질문에 대답을 하셔야합니다. 출고량이 높은 게임에 대한 분석 및 시각화 프로세스가 포함되어야 합니다. +@  위 3가지 내용과 여러분들의 개인적인 분석 목표,  질문을 더하여 프로젝트를 완성하세요.   발표영상의 시간은 8분으로 제한합니다.</dc:title>
  <dc:creator>성 환영</dc:creator>
  <cp:lastModifiedBy>성 환영</cp:lastModifiedBy>
  <cp:revision>30</cp:revision>
  <dcterms:created xsi:type="dcterms:W3CDTF">2022-06-22T01:42:53Z</dcterms:created>
  <dcterms:modified xsi:type="dcterms:W3CDTF">2022-06-27T06:01:34Z</dcterms:modified>
</cp:coreProperties>
</file>