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A1B2-85A0-4C0B-961F-8FCC70BD274B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FC071-2DCC-488E-A6FF-E47534BDC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4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FC071-2DCC-488E-A6FF-E47534BDC3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0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FC071-2DCC-488E-A6FF-E47534BDC3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0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5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8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9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1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6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F89-3F5B-4D77-9303-1B27C3FC6A4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E835-E30D-432F-B349-BCEB3DCDC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Kaggle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https</a:t>
            </a:r>
            <a:r>
              <a:rPr lang="en-US" sz="2000" dirty="0"/>
              <a:t>://www.kaggle.com/jessemostipak/hotel-booking-demand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Hotel Booking Cancellation prediction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2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153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Problem Statement:</a:t>
            </a:r>
            <a:endParaRPr lang="en-US" sz="2400" b="1" u="sng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Determining the</a:t>
            </a:r>
            <a:r>
              <a:rPr lang="en-US" dirty="0"/>
              <a:t> </a:t>
            </a:r>
            <a:r>
              <a:rPr lang="en-US" dirty="0" smtClean="0"/>
              <a:t>chances </a:t>
            </a:r>
            <a:r>
              <a:rPr lang="en-US" dirty="0"/>
              <a:t>of cancellation of </a:t>
            </a:r>
            <a:r>
              <a:rPr lang="en-US" dirty="0" smtClean="0"/>
              <a:t>a booking</a:t>
            </a:r>
            <a:r>
              <a:rPr lang="en-US" dirty="0"/>
              <a:t> </a:t>
            </a:r>
            <a:r>
              <a:rPr lang="en-US" dirty="0" smtClean="0"/>
              <a:t>using  dataset containing </a:t>
            </a:r>
            <a:r>
              <a:rPr lang="en-US" dirty="0"/>
              <a:t>booking information for a city hotel and </a:t>
            </a:r>
            <a:r>
              <a:rPr lang="en-US" dirty="0" smtClean="0"/>
              <a:t>a resort </a:t>
            </a:r>
            <a:r>
              <a:rPr lang="en-US" dirty="0"/>
              <a:t>hotel, and includes information such as when the booking was </a:t>
            </a:r>
            <a:r>
              <a:rPr lang="en-US" dirty="0" smtClean="0"/>
              <a:t>made, length </a:t>
            </a:r>
            <a:r>
              <a:rPr lang="en-US" dirty="0"/>
              <a:t>of stay, the number of adults, children, and/or babies, and the </a:t>
            </a:r>
            <a:r>
              <a:rPr lang="en-US" dirty="0" smtClean="0"/>
              <a:t>number of </a:t>
            </a:r>
            <a:r>
              <a:rPr lang="en-US" dirty="0"/>
              <a:t>available parking spaces, </a:t>
            </a:r>
            <a:r>
              <a:rPr lang="en-US" dirty="0" smtClean="0"/>
              <a:t>and so 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2564" y="32766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Approach: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Build an ML model to predict </a:t>
            </a:r>
            <a:r>
              <a:rPr lang="en-US" dirty="0" smtClean="0"/>
              <a:t>cancellation probability of a hotel booking using </a:t>
            </a:r>
            <a:r>
              <a:rPr lang="en-US" dirty="0"/>
              <a:t>top relevant feature </a:t>
            </a:r>
            <a:r>
              <a:rPr lang="en-US" dirty="0" smtClean="0"/>
              <a:t>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808" y="173182"/>
            <a:ext cx="4030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Data Exploration and Preprocessing: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160" y="573292"/>
            <a:ext cx="7759945" cy="1523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Data Set:  </a:t>
            </a:r>
            <a:r>
              <a:rPr lang="en-US" sz="1600" dirty="0" smtClean="0"/>
              <a:t>Contains all records of booking </a:t>
            </a:r>
            <a:r>
              <a:rPr lang="en-US" sz="1600" dirty="0"/>
              <a:t>information for a city hotel and a resort </a:t>
            </a:r>
            <a:r>
              <a:rPr lang="en-US" sz="1600" dirty="0" smtClean="0"/>
              <a:t>hotel.</a:t>
            </a:r>
            <a:endParaRPr lang="en-US" sz="1600" b="1" dirty="0" smtClean="0"/>
          </a:p>
          <a:p>
            <a:pPr>
              <a:lnSpc>
                <a:spcPct val="200000"/>
              </a:lnSpc>
            </a:pPr>
            <a:r>
              <a:rPr lang="en-US" sz="1600" b="1" dirty="0" smtClean="0"/>
              <a:t>Basic </a:t>
            </a:r>
            <a:r>
              <a:rPr lang="en-US" sz="1600" b="1" dirty="0"/>
              <a:t>Statistical Measures: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All </a:t>
            </a:r>
            <a:r>
              <a:rPr lang="en-US" sz="1600" dirty="0" smtClean="0"/>
              <a:t>numerical </a:t>
            </a:r>
            <a:r>
              <a:rPr lang="en-US" sz="1600" dirty="0"/>
              <a:t>attributes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</p:txBody>
      </p:sp>
      <p:pic>
        <p:nvPicPr>
          <p:cNvPr id="1027" name="Picture 3" descr="C:\Users\Sneha Rawat\OneDrive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05" y="3685580"/>
            <a:ext cx="2762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30187" y="3155892"/>
            <a:ext cx="2767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Target Variable</a:t>
            </a:r>
            <a:r>
              <a:rPr lang="en-US" sz="1600" b="1" dirty="0" smtClean="0"/>
              <a:t>: </a:t>
            </a:r>
            <a:r>
              <a:rPr lang="en-US" sz="1600" dirty="0" smtClean="0"/>
              <a:t>is_cancelation</a:t>
            </a:r>
          </a:p>
          <a:p>
            <a:r>
              <a:rPr lang="en-US" sz="1600" b="1" dirty="0" smtClean="0"/>
              <a:t> </a:t>
            </a:r>
            <a:endParaRPr lang="en-US" sz="1600" dirty="0"/>
          </a:p>
        </p:txBody>
      </p:sp>
      <p:pic>
        <p:nvPicPr>
          <p:cNvPr id="4099" name="Picture 3" descr="C:\Users\Sneha Rawat\OneDrive\Desktop\hot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05" y="902981"/>
            <a:ext cx="25527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neha Rawat\OneDrive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7" y="1803960"/>
            <a:ext cx="549193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4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686" y="297106"/>
            <a:ext cx="22576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All </a:t>
            </a:r>
            <a:r>
              <a:rPr lang="en-US" sz="1600" b="1" dirty="0" smtClean="0"/>
              <a:t>categorical attributes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155523" y="277091"/>
            <a:ext cx="473206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8" name="Picture 2" descr="C:\Users\Sneha Rawat\OneDrive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6" y="762000"/>
            <a:ext cx="39528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neha Rawat\OneDrive\Desktop\mon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28" y="420131"/>
            <a:ext cx="2362201" cy="18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neha Rawat\OneDrive\Desktop\mark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29" y="2528455"/>
            <a:ext cx="2293922" cy="209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neha Rawat\OneDrive\Desktop\reserv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" y="4457700"/>
            <a:ext cx="2176462" cy="15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neha Rawat\OneDrive\Desktop\depost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57700"/>
            <a:ext cx="2186110" cy="21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neha Rawat\OneDrive\Desktop\distribu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29" y="445847"/>
            <a:ext cx="2293922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Sneha Rawat\OneDrive\Desktop\cus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40" y="2514600"/>
            <a:ext cx="20097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Sneha Rawat\OneDrive\Desktop\me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28" y="4515283"/>
            <a:ext cx="20669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2455" y="152400"/>
            <a:ext cx="1911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Exploratory</a:t>
            </a:r>
            <a:r>
              <a:rPr lang="en-US" sz="1600" dirty="0" smtClean="0"/>
              <a:t> </a:t>
            </a:r>
            <a:r>
              <a:rPr lang="en-US" sz="1600" b="1" dirty="0" smtClean="0"/>
              <a:t>Analysis</a:t>
            </a:r>
          </a:p>
        </p:txBody>
      </p:sp>
      <p:pic>
        <p:nvPicPr>
          <p:cNvPr id="1026" name="Picture 2" descr="C:\Users\Sneha Rawat\OneDrive\Desktop\ho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82" y="321677"/>
            <a:ext cx="3179618" cy="283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neha Rawat\OneDrive\Desktop\b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8" y="3286512"/>
            <a:ext cx="4571999" cy="31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9382" y="685800"/>
            <a:ext cx="5106078" cy="2600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Cancellation is rate in city hotel is relatively higher than 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resort hotel.</a:t>
            </a: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terms of the cancellation rate, the cancellation rate 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      of </a:t>
            </a:r>
            <a:r>
              <a:rPr lang="en-US" sz="1600" dirty="0"/>
              <a:t>the two hotels in winter is relatively </a:t>
            </a:r>
            <a:r>
              <a:rPr lang="en-US" sz="1600" dirty="0" smtClean="0"/>
              <a:t>low. </a:t>
            </a: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Both </a:t>
            </a:r>
            <a:r>
              <a:rPr lang="en-US" sz="1600" dirty="0"/>
              <a:t>hotels have high no of guests in the months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      from july to august, while city hotel has higher no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      of total guests compared to resort hotels.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pic>
        <p:nvPicPr>
          <p:cNvPr id="9" name="Picture 2" descr="C:\Users\Sneha Rawat\OneDrive\Desktop\b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255393"/>
            <a:ext cx="33909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Sneha Rawat\OneDrive\Desktop\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6095"/>
            <a:ext cx="4038599" cy="338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neha Rawat\OneDrive\Desktop\cus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" y="3614838"/>
            <a:ext cx="33147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7820" y="410194"/>
            <a:ext cx="428105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Cancellation rate for customer type group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   is low.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Higher no of total special requests  has lower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  cancellation rate as hotels are able to meet 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special needs.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Guests with high previous booking cancellations have higher cancellation rate.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Repeat guest has lower cancellation rate than </a:t>
            </a:r>
            <a:r>
              <a:rPr lang="en-US" sz="1600" dirty="0" smtClean="0"/>
              <a:t>new </a:t>
            </a:r>
            <a:r>
              <a:rPr lang="en-US" sz="1600" dirty="0"/>
              <a:t>guests.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  <p:pic>
        <p:nvPicPr>
          <p:cNvPr id="1026" name="Picture 2" descr="C:\Users\Sneha Rawat\OneDrive\Desktop\previ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04" y="3581502"/>
            <a:ext cx="3181296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neha Rawat\OneDrive\Desktop\repe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82" y="3693420"/>
            <a:ext cx="2734663" cy="305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3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Building and Evaluation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1672" y="778754"/>
            <a:ext cx="871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Performance evaluation metrics</a:t>
            </a:r>
            <a:r>
              <a:rPr lang="en-US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Top </a:t>
            </a:r>
            <a:r>
              <a:rPr lang="en-US" sz="1600" b="1" dirty="0"/>
              <a:t>predictors </a:t>
            </a:r>
            <a:r>
              <a:rPr lang="en-US" sz="1600" b="1" dirty="0" smtClean="0"/>
              <a:t>include:  </a:t>
            </a:r>
          </a:p>
          <a:p>
            <a:pPr lvl="1"/>
            <a:r>
              <a:rPr lang="en-US" sz="1600" dirty="0" smtClean="0"/>
              <a:t>market_segment,</a:t>
            </a:r>
            <a:r>
              <a:rPr lang="en-US" sz="1600" dirty="0"/>
              <a:t> </a:t>
            </a:r>
            <a:r>
              <a:rPr lang="en-US" sz="1600" dirty="0" smtClean="0"/>
              <a:t>customer_type</a:t>
            </a:r>
          </a:p>
          <a:p>
            <a:pPr lvl="1"/>
            <a:r>
              <a:rPr lang="en-US" sz="1600" dirty="0" smtClean="0"/>
              <a:t>required_car_parking_spaces,</a:t>
            </a:r>
          </a:p>
          <a:p>
            <a:pPr lvl="1"/>
            <a:r>
              <a:rPr lang="en-US" sz="1600" dirty="0"/>
              <a:t>c</a:t>
            </a:r>
            <a:r>
              <a:rPr lang="en-US" sz="1600" dirty="0" smtClean="0"/>
              <a:t>ountry,</a:t>
            </a:r>
            <a:r>
              <a:rPr lang="en-US" sz="1600" dirty="0"/>
              <a:t> total_of_special_requests</a:t>
            </a:r>
            <a:endParaRPr lang="en-US" sz="1600" dirty="0" smtClean="0"/>
          </a:p>
          <a:p>
            <a:pPr lvl="1"/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endParaRPr lang="en-US" sz="1600" dirty="0" smtClean="0"/>
          </a:p>
        </p:txBody>
      </p:sp>
      <p:pic>
        <p:nvPicPr>
          <p:cNvPr id="2" name="Picture 3" descr="C:\Users\Sneha Rawat\OneDrive\Desktop\b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99497"/>
            <a:ext cx="42957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32764" y="503043"/>
            <a:ext cx="1925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</a:t>
            </a:r>
            <a:r>
              <a:rPr lang="en-US" sz="1600" b="1" dirty="0" smtClean="0"/>
              <a:t>lassification Report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62000" y="2606095"/>
            <a:ext cx="3657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Predicted probability  and cancellation %</a:t>
            </a:r>
            <a:endParaRPr lang="en-US" sz="1600" b="1" dirty="0"/>
          </a:p>
        </p:txBody>
      </p:sp>
      <p:pic>
        <p:nvPicPr>
          <p:cNvPr id="10" name="Picture 3" descr="C:\Users\Sneha Rawat\OneDrive\Desktop\u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24187"/>
            <a:ext cx="3448049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00866" y="2606095"/>
            <a:ext cx="2292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Deciles: Equal Frequency</a:t>
            </a:r>
          </a:p>
        </p:txBody>
      </p:sp>
      <p:pic>
        <p:nvPicPr>
          <p:cNvPr id="1026" name="Picture 2" descr="C:\Users\Sneha Rawat\OneDrive\Desktop\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2" y="3024187"/>
            <a:ext cx="5081618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279</Words>
  <Application>Microsoft Office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Kaggle https://www.kaggle.com/jessemostipak/hotel-booking-demand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Business Research Analyst Challenge</dc:title>
  <dc:creator>Sneha Rawat</dc:creator>
  <cp:lastModifiedBy>Sneha Rawat</cp:lastModifiedBy>
  <cp:revision>219</cp:revision>
  <dcterms:created xsi:type="dcterms:W3CDTF">2021-06-02T09:32:39Z</dcterms:created>
  <dcterms:modified xsi:type="dcterms:W3CDTF">2021-07-05T10:51:29Z</dcterms:modified>
</cp:coreProperties>
</file>