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4" r:id="rId4"/>
    <p:sldId id="265" r:id="rId5"/>
    <p:sldId id="258" r:id="rId6"/>
    <p:sldId id="259" r:id="rId7"/>
    <p:sldId id="260" r:id="rId8"/>
    <p:sldId id="261"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68A1B2-85A0-4C0B-961F-8FCC70BD274B}" type="datetimeFigureOut">
              <a:rPr lang="en-US" smtClean="0"/>
              <a:t>6/5/2021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FFC071-2DCC-488E-A6FF-E47534BDC3E0}" type="slidenum">
              <a:rPr lang="en-US" smtClean="0"/>
              <a:t>‹#›</a:t>
            </a:fld>
            <a:endParaRPr lang="en-US" dirty="0"/>
          </a:p>
        </p:txBody>
      </p:sp>
    </p:spTree>
    <p:extLst>
      <p:ext uri="{BB962C8B-B14F-4D97-AF65-F5344CB8AC3E}">
        <p14:creationId xmlns:p14="http://schemas.microsoft.com/office/powerpoint/2010/main" val="2421548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FFC071-2DCC-488E-A6FF-E47534BDC3E0}" type="slidenum">
              <a:rPr lang="en-US" smtClean="0"/>
              <a:t>3</a:t>
            </a:fld>
            <a:endParaRPr lang="en-US" dirty="0"/>
          </a:p>
        </p:txBody>
      </p:sp>
    </p:spTree>
    <p:extLst>
      <p:ext uri="{BB962C8B-B14F-4D97-AF65-F5344CB8AC3E}">
        <p14:creationId xmlns:p14="http://schemas.microsoft.com/office/powerpoint/2010/main" val="634709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889F89-3F5B-4D77-9303-1B27C3FC6A4C}" type="datetimeFigureOut">
              <a:rPr lang="en-US" smtClean="0"/>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36E835-E30D-432F-B349-BCEB3DCDC354}" type="slidenum">
              <a:rPr lang="en-US" smtClean="0"/>
              <a:t>‹#›</a:t>
            </a:fld>
            <a:endParaRPr lang="en-US" dirty="0"/>
          </a:p>
        </p:txBody>
      </p:sp>
    </p:spTree>
    <p:extLst>
      <p:ext uri="{BB962C8B-B14F-4D97-AF65-F5344CB8AC3E}">
        <p14:creationId xmlns:p14="http://schemas.microsoft.com/office/powerpoint/2010/main" val="2427439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889F89-3F5B-4D77-9303-1B27C3FC6A4C}" type="datetimeFigureOut">
              <a:rPr lang="en-US" smtClean="0"/>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36E835-E30D-432F-B349-BCEB3DCDC354}" type="slidenum">
              <a:rPr lang="en-US" smtClean="0"/>
              <a:t>‹#›</a:t>
            </a:fld>
            <a:endParaRPr lang="en-US" dirty="0"/>
          </a:p>
        </p:txBody>
      </p:sp>
    </p:spTree>
    <p:extLst>
      <p:ext uri="{BB962C8B-B14F-4D97-AF65-F5344CB8AC3E}">
        <p14:creationId xmlns:p14="http://schemas.microsoft.com/office/powerpoint/2010/main" val="2239251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889F89-3F5B-4D77-9303-1B27C3FC6A4C}" type="datetimeFigureOut">
              <a:rPr lang="en-US" smtClean="0"/>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36E835-E30D-432F-B349-BCEB3DCDC354}" type="slidenum">
              <a:rPr lang="en-US" smtClean="0"/>
              <a:t>‹#›</a:t>
            </a:fld>
            <a:endParaRPr lang="en-US" dirty="0"/>
          </a:p>
        </p:txBody>
      </p:sp>
    </p:spTree>
    <p:extLst>
      <p:ext uri="{BB962C8B-B14F-4D97-AF65-F5344CB8AC3E}">
        <p14:creationId xmlns:p14="http://schemas.microsoft.com/office/powerpoint/2010/main" val="3672186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889F89-3F5B-4D77-9303-1B27C3FC6A4C}" type="datetimeFigureOut">
              <a:rPr lang="en-US" smtClean="0"/>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36E835-E30D-432F-B349-BCEB3DCDC354}" type="slidenum">
              <a:rPr lang="en-US" smtClean="0"/>
              <a:t>‹#›</a:t>
            </a:fld>
            <a:endParaRPr lang="en-US" dirty="0"/>
          </a:p>
        </p:txBody>
      </p:sp>
    </p:spTree>
    <p:extLst>
      <p:ext uri="{BB962C8B-B14F-4D97-AF65-F5344CB8AC3E}">
        <p14:creationId xmlns:p14="http://schemas.microsoft.com/office/powerpoint/2010/main" val="675698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889F89-3F5B-4D77-9303-1B27C3FC6A4C}" type="datetimeFigureOut">
              <a:rPr lang="en-US" smtClean="0"/>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36E835-E30D-432F-B349-BCEB3DCDC354}" type="slidenum">
              <a:rPr lang="en-US" smtClean="0"/>
              <a:t>‹#›</a:t>
            </a:fld>
            <a:endParaRPr lang="en-US" dirty="0"/>
          </a:p>
        </p:txBody>
      </p:sp>
    </p:spTree>
    <p:extLst>
      <p:ext uri="{BB962C8B-B14F-4D97-AF65-F5344CB8AC3E}">
        <p14:creationId xmlns:p14="http://schemas.microsoft.com/office/powerpoint/2010/main" val="3423011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889F89-3F5B-4D77-9303-1B27C3FC6A4C}" type="datetimeFigureOut">
              <a:rPr lang="en-US" smtClean="0"/>
              <a:t>6/5/2021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36E835-E30D-432F-B349-BCEB3DCDC354}" type="slidenum">
              <a:rPr lang="en-US" smtClean="0"/>
              <a:t>‹#›</a:t>
            </a:fld>
            <a:endParaRPr lang="en-US" dirty="0"/>
          </a:p>
        </p:txBody>
      </p:sp>
    </p:spTree>
    <p:extLst>
      <p:ext uri="{BB962C8B-B14F-4D97-AF65-F5344CB8AC3E}">
        <p14:creationId xmlns:p14="http://schemas.microsoft.com/office/powerpoint/2010/main" val="1788328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889F89-3F5B-4D77-9303-1B27C3FC6A4C}" type="datetimeFigureOut">
              <a:rPr lang="en-US" smtClean="0"/>
              <a:t>6/5/2021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136E835-E30D-432F-B349-BCEB3DCDC354}" type="slidenum">
              <a:rPr lang="en-US" smtClean="0"/>
              <a:t>‹#›</a:t>
            </a:fld>
            <a:endParaRPr lang="en-US" dirty="0"/>
          </a:p>
        </p:txBody>
      </p:sp>
    </p:spTree>
    <p:extLst>
      <p:ext uri="{BB962C8B-B14F-4D97-AF65-F5344CB8AC3E}">
        <p14:creationId xmlns:p14="http://schemas.microsoft.com/office/powerpoint/2010/main" val="2993346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889F89-3F5B-4D77-9303-1B27C3FC6A4C}" type="datetimeFigureOut">
              <a:rPr lang="en-US" smtClean="0"/>
              <a:t>6/5/2021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36E835-E30D-432F-B349-BCEB3DCDC354}" type="slidenum">
              <a:rPr lang="en-US" smtClean="0"/>
              <a:t>‹#›</a:t>
            </a:fld>
            <a:endParaRPr lang="en-US" dirty="0"/>
          </a:p>
        </p:txBody>
      </p:sp>
    </p:spTree>
    <p:extLst>
      <p:ext uri="{BB962C8B-B14F-4D97-AF65-F5344CB8AC3E}">
        <p14:creationId xmlns:p14="http://schemas.microsoft.com/office/powerpoint/2010/main" val="4156739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889F89-3F5B-4D77-9303-1B27C3FC6A4C}" type="datetimeFigureOut">
              <a:rPr lang="en-US" smtClean="0"/>
              <a:t>6/5/2021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136E835-E30D-432F-B349-BCEB3DCDC354}" type="slidenum">
              <a:rPr lang="en-US" smtClean="0"/>
              <a:t>‹#›</a:t>
            </a:fld>
            <a:endParaRPr lang="en-US" dirty="0"/>
          </a:p>
        </p:txBody>
      </p:sp>
    </p:spTree>
    <p:extLst>
      <p:ext uri="{BB962C8B-B14F-4D97-AF65-F5344CB8AC3E}">
        <p14:creationId xmlns:p14="http://schemas.microsoft.com/office/powerpoint/2010/main" val="3862740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889F89-3F5B-4D77-9303-1B27C3FC6A4C}" type="datetimeFigureOut">
              <a:rPr lang="en-US" smtClean="0"/>
              <a:t>6/5/2021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36E835-E30D-432F-B349-BCEB3DCDC354}" type="slidenum">
              <a:rPr lang="en-US" smtClean="0"/>
              <a:t>‹#›</a:t>
            </a:fld>
            <a:endParaRPr lang="en-US" dirty="0"/>
          </a:p>
        </p:txBody>
      </p:sp>
    </p:spTree>
    <p:extLst>
      <p:ext uri="{BB962C8B-B14F-4D97-AF65-F5344CB8AC3E}">
        <p14:creationId xmlns:p14="http://schemas.microsoft.com/office/powerpoint/2010/main" val="1574577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889F89-3F5B-4D77-9303-1B27C3FC6A4C}" type="datetimeFigureOut">
              <a:rPr lang="en-US" smtClean="0"/>
              <a:t>6/5/2021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36E835-E30D-432F-B349-BCEB3DCDC354}" type="slidenum">
              <a:rPr lang="en-US" smtClean="0"/>
              <a:t>‹#›</a:t>
            </a:fld>
            <a:endParaRPr lang="en-US" dirty="0"/>
          </a:p>
        </p:txBody>
      </p:sp>
    </p:spTree>
    <p:extLst>
      <p:ext uri="{BB962C8B-B14F-4D97-AF65-F5344CB8AC3E}">
        <p14:creationId xmlns:p14="http://schemas.microsoft.com/office/powerpoint/2010/main" val="1961167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889F89-3F5B-4D77-9303-1B27C3FC6A4C}" type="datetimeFigureOut">
              <a:rPr lang="en-US" smtClean="0"/>
              <a:t>6/5/2021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36E835-E30D-432F-B349-BCEB3DCDC354}" type="slidenum">
              <a:rPr lang="en-US" smtClean="0"/>
              <a:t>‹#›</a:t>
            </a:fld>
            <a:endParaRPr lang="en-US" dirty="0"/>
          </a:p>
        </p:txBody>
      </p:sp>
    </p:spTree>
    <p:extLst>
      <p:ext uri="{BB962C8B-B14F-4D97-AF65-F5344CB8AC3E}">
        <p14:creationId xmlns:p14="http://schemas.microsoft.com/office/powerpoint/2010/main" val="4153544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1470025"/>
          </a:xfrm>
        </p:spPr>
        <p:txBody>
          <a:bodyPr>
            <a:normAutofit fontScale="90000"/>
          </a:bodyPr>
          <a:lstStyle/>
          <a:p>
            <a:r>
              <a:rPr lang="en-US" b="1" dirty="0"/>
              <a:t>Amazon Business Research </a:t>
            </a:r>
            <a:r>
              <a:rPr lang="en-US" b="1" dirty="0" smtClean="0"/>
              <a:t>Analyst</a:t>
            </a:r>
            <a:br>
              <a:rPr lang="en-US" b="1" dirty="0" smtClean="0"/>
            </a:br>
            <a:r>
              <a:rPr lang="en-US" b="1" dirty="0" smtClean="0"/>
              <a:t>Challenge</a:t>
            </a:r>
            <a:r>
              <a:rPr lang="en-US" dirty="0"/>
              <a:t/>
            </a:r>
            <a:br>
              <a:rPr lang="en-US" dirty="0"/>
            </a:br>
            <a:endParaRPr lang="en-US" dirty="0"/>
          </a:p>
        </p:txBody>
      </p:sp>
      <p:sp>
        <p:nvSpPr>
          <p:cNvPr id="3" name="Subtitle 2"/>
          <p:cNvSpPr>
            <a:spLocks noGrp="1"/>
          </p:cNvSpPr>
          <p:nvPr>
            <p:ph type="subTitle" idx="1"/>
          </p:nvPr>
        </p:nvSpPr>
        <p:spPr>
          <a:xfrm>
            <a:off x="1447800" y="3581400"/>
            <a:ext cx="6400800" cy="1752600"/>
          </a:xfrm>
        </p:spPr>
        <p:txBody>
          <a:bodyPr>
            <a:normAutofit/>
          </a:bodyPr>
          <a:lstStyle/>
          <a:p>
            <a:r>
              <a:rPr lang="en-US" b="1" dirty="0"/>
              <a:t>Gender neutrality and </a:t>
            </a:r>
            <a:r>
              <a:rPr lang="en-US" b="1" dirty="0" smtClean="0"/>
              <a:t>Inclusion</a:t>
            </a:r>
            <a:endParaRPr lang="en-US" dirty="0"/>
          </a:p>
          <a:p>
            <a:r>
              <a:rPr lang="en-US" sz="2400" dirty="0" smtClean="0"/>
              <a:t>Sneha Rawat</a:t>
            </a:r>
            <a:endParaRPr lang="en-US" sz="2400" dirty="0"/>
          </a:p>
        </p:txBody>
      </p:sp>
    </p:spTree>
    <p:extLst>
      <p:ext uri="{BB962C8B-B14F-4D97-AF65-F5344CB8AC3E}">
        <p14:creationId xmlns:p14="http://schemas.microsoft.com/office/powerpoint/2010/main" val="1756264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8153400" cy="1985159"/>
          </a:xfrm>
          <a:prstGeom prst="rect">
            <a:avLst/>
          </a:prstGeom>
        </p:spPr>
        <p:txBody>
          <a:bodyPr wrap="square">
            <a:spAutoFit/>
          </a:bodyPr>
          <a:lstStyle/>
          <a:p>
            <a:r>
              <a:rPr lang="en-US" sz="2400" b="1" u="sng" dirty="0" smtClean="0"/>
              <a:t>Problem Statement:</a:t>
            </a:r>
            <a:endParaRPr lang="en-US" sz="2400" b="1" u="sng" dirty="0"/>
          </a:p>
          <a:p>
            <a:endParaRPr lang="en-US" dirty="0" smtClean="0"/>
          </a:p>
          <a:p>
            <a:pPr>
              <a:lnSpc>
                <a:spcPct val="150000"/>
              </a:lnSpc>
            </a:pPr>
            <a:r>
              <a:rPr lang="en-US" dirty="0" smtClean="0"/>
              <a:t>Determining the right fit using </a:t>
            </a:r>
            <a:r>
              <a:rPr lang="en-US" b="1" dirty="0" smtClean="0"/>
              <a:t>fitment %</a:t>
            </a:r>
            <a:r>
              <a:rPr lang="en-US" dirty="0" smtClean="0"/>
              <a:t> percentage and </a:t>
            </a:r>
            <a:r>
              <a:rPr lang="en-US" b="1" dirty="0" smtClean="0"/>
              <a:t>factor</a:t>
            </a:r>
            <a:r>
              <a:rPr lang="en-US" dirty="0" smtClean="0"/>
              <a:t> that influences relevancy for each job code profile for the applications received maintaining a fair and equitable approach.</a:t>
            </a:r>
            <a:endParaRPr lang="en-US" dirty="0"/>
          </a:p>
        </p:txBody>
      </p:sp>
      <p:sp>
        <p:nvSpPr>
          <p:cNvPr id="3" name="Rectangle 2"/>
          <p:cNvSpPr/>
          <p:nvPr/>
        </p:nvSpPr>
        <p:spPr>
          <a:xfrm>
            <a:off x="457200" y="2819399"/>
            <a:ext cx="8077200" cy="1985159"/>
          </a:xfrm>
          <a:prstGeom prst="rect">
            <a:avLst/>
          </a:prstGeom>
        </p:spPr>
        <p:txBody>
          <a:bodyPr wrap="square">
            <a:spAutoFit/>
          </a:bodyPr>
          <a:lstStyle/>
          <a:p>
            <a:r>
              <a:rPr lang="en-US" sz="2400" b="1" u="sng" dirty="0" smtClean="0"/>
              <a:t>Approach:</a:t>
            </a:r>
          </a:p>
          <a:p>
            <a:endParaRPr lang="en-US" dirty="0"/>
          </a:p>
          <a:p>
            <a:pPr>
              <a:lnSpc>
                <a:spcPct val="150000"/>
              </a:lnSpc>
            </a:pPr>
            <a:r>
              <a:rPr lang="en-US" dirty="0"/>
              <a:t>Build an ML model to predict </a:t>
            </a:r>
            <a:r>
              <a:rPr lang="en-US" dirty="0" smtClean="0"/>
              <a:t>fitment percentage </a:t>
            </a:r>
            <a:r>
              <a:rPr lang="en-US" dirty="0"/>
              <a:t>and bias influential factor using top relevant feature variables based on the applications received last year for each job code profile which can be used to analyze and enable an equal opportunity.</a:t>
            </a:r>
          </a:p>
        </p:txBody>
      </p:sp>
    </p:spTree>
    <p:extLst>
      <p:ext uri="{BB962C8B-B14F-4D97-AF65-F5344CB8AC3E}">
        <p14:creationId xmlns:p14="http://schemas.microsoft.com/office/powerpoint/2010/main" val="437132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4030591" cy="400110"/>
          </a:xfrm>
          <a:prstGeom prst="rect">
            <a:avLst/>
          </a:prstGeom>
        </p:spPr>
        <p:txBody>
          <a:bodyPr wrap="none">
            <a:spAutoFit/>
          </a:bodyPr>
          <a:lstStyle/>
          <a:p>
            <a:r>
              <a:rPr lang="en-US" sz="2000" b="1" dirty="0"/>
              <a:t>Data Exploration and Preprocessing:</a:t>
            </a:r>
          </a:p>
        </p:txBody>
      </p:sp>
      <p:pic>
        <p:nvPicPr>
          <p:cNvPr id="6146" name="Picture 2" descr="C:\Users\Sneha Rawat\OneDrive\Desktop\nu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160" y="3365082"/>
            <a:ext cx="6735762" cy="29051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02160" y="914400"/>
            <a:ext cx="7960834" cy="2416046"/>
          </a:xfrm>
          <a:prstGeom prst="rect">
            <a:avLst/>
          </a:prstGeom>
        </p:spPr>
        <p:txBody>
          <a:bodyPr wrap="none">
            <a:spAutoFit/>
          </a:bodyPr>
          <a:lstStyle/>
          <a:p>
            <a:pPr marL="285750" indent="-285750">
              <a:buFont typeface="Arial" panose="020B0604020202020204" pitchFamily="34" charset="0"/>
              <a:buChar char="•"/>
            </a:pPr>
            <a:r>
              <a:rPr lang="en-US" sz="1600" b="1" dirty="0" smtClean="0"/>
              <a:t>Data Set: </a:t>
            </a:r>
            <a:r>
              <a:rPr lang="en-US" sz="1600" b="1" dirty="0"/>
              <a:t> </a:t>
            </a:r>
            <a:r>
              <a:rPr lang="en-US" sz="1600" dirty="0" smtClean="0"/>
              <a:t>Contains all records of </a:t>
            </a:r>
            <a:r>
              <a:rPr lang="en-US" sz="1600" dirty="0"/>
              <a:t>applications received last year for each job code </a:t>
            </a:r>
            <a:r>
              <a:rPr lang="en-US" sz="1600" dirty="0" smtClean="0"/>
              <a:t>profile.</a:t>
            </a:r>
          </a:p>
          <a:p>
            <a:pPr>
              <a:lnSpc>
                <a:spcPct val="150000"/>
              </a:lnSpc>
            </a:pPr>
            <a:r>
              <a:rPr lang="en-US" sz="1600" dirty="0" smtClean="0"/>
              <a:t>Train.csv: 13645 * 22</a:t>
            </a:r>
          </a:p>
          <a:p>
            <a:r>
              <a:rPr lang="en-US" sz="1600" dirty="0" smtClean="0"/>
              <a:t>Test.csv: 8745 * 20</a:t>
            </a:r>
          </a:p>
          <a:p>
            <a:pPr marL="285750" lvl="0" indent="-285750">
              <a:lnSpc>
                <a:spcPct val="150000"/>
              </a:lnSpc>
              <a:spcBef>
                <a:spcPts val="600"/>
              </a:spcBef>
              <a:buFont typeface="Arial" panose="020B0604020202020204" pitchFamily="34" charset="0"/>
              <a:buChar char="•"/>
            </a:pPr>
            <a:r>
              <a:rPr lang="en-US" sz="1600" b="1" dirty="0" smtClean="0"/>
              <a:t>Check Missing Values:</a:t>
            </a:r>
          </a:p>
          <a:p>
            <a:pPr>
              <a:lnSpc>
                <a:spcPct val="150000"/>
              </a:lnSpc>
            </a:pPr>
            <a:r>
              <a:rPr lang="en-US" sz="1600" dirty="0" smtClean="0"/>
              <a:t> Filled the null data in Bias Influential Factor with value ‘None’ in the dataset.</a:t>
            </a:r>
          </a:p>
          <a:p>
            <a:pPr marL="285750" indent="-285750">
              <a:spcBef>
                <a:spcPts val="600"/>
              </a:spcBef>
              <a:buFont typeface="Arial" panose="020B0604020202020204" pitchFamily="34" charset="0"/>
              <a:buChar char="•"/>
            </a:pPr>
            <a:r>
              <a:rPr lang="en-US" sz="1600" b="1" dirty="0" smtClean="0"/>
              <a:t>Basic </a:t>
            </a:r>
            <a:r>
              <a:rPr lang="en-US" sz="1600" b="1" dirty="0"/>
              <a:t>Statistical </a:t>
            </a:r>
            <a:r>
              <a:rPr lang="en-US" sz="1600" b="1" dirty="0" smtClean="0"/>
              <a:t>Measures:</a:t>
            </a:r>
            <a:endParaRPr lang="en-US" sz="1600" b="1" dirty="0"/>
          </a:p>
          <a:p>
            <a:pPr>
              <a:spcBef>
                <a:spcPts val="600"/>
              </a:spcBef>
            </a:pPr>
            <a:r>
              <a:rPr lang="en-US" sz="1600" dirty="0" smtClean="0"/>
              <a:t>All numerical attributes</a:t>
            </a:r>
            <a:endParaRPr lang="en-US" sz="1600" dirty="0"/>
          </a:p>
        </p:txBody>
      </p:sp>
    </p:spTree>
    <p:extLst>
      <p:ext uri="{BB962C8B-B14F-4D97-AF65-F5344CB8AC3E}">
        <p14:creationId xmlns:p14="http://schemas.microsoft.com/office/powerpoint/2010/main" val="24734871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C:\Users\Sneha Rawat\OneDrive\Desktop\bia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9517" y="4331494"/>
            <a:ext cx="4475884" cy="2290762"/>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C:\Users\Sneha Rawat\OneDrive\Desktop\m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673" y="4267200"/>
            <a:ext cx="3962399" cy="24193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42455" y="3428252"/>
            <a:ext cx="4572000" cy="838948"/>
          </a:xfrm>
          <a:prstGeom prst="rect">
            <a:avLst/>
          </a:prstGeom>
        </p:spPr>
        <p:txBody>
          <a:bodyPr>
            <a:spAutoFit/>
          </a:bodyPr>
          <a:lstStyle/>
          <a:p>
            <a:pPr marL="285750" lvl="0" indent="-285750">
              <a:lnSpc>
                <a:spcPct val="150000"/>
              </a:lnSpc>
              <a:buFont typeface="Arial" panose="020B0604020202020204" pitchFamily="34" charset="0"/>
              <a:buChar char="•"/>
            </a:pPr>
            <a:r>
              <a:rPr lang="en-US" b="1" dirty="0"/>
              <a:t>Target Variable: </a:t>
            </a:r>
            <a:endParaRPr lang="en-US" b="1" dirty="0" smtClean="0"/>
          </a:p>
          <a:p>
            <a:pPr lvl="0">
              <a:lnSpc>
                <a:spcPct val="150000"/>
              </a:lnSpc>
            </a:pPr>
            <a:r>
              <a:rPr lang="en-US" sz="1600" b="1" dirty="0"/>
              <a:t> </a:t>
            </a:r>
            <a:r>
              <a:rPr lang="en-US" sz="1600" b="1" dirty="0" smtClean="0"/>
              <a:t>      </a:t>
            </a:r>
            <a:r>
              <a:rPr lang="en-US" sz="1600" dirty="0" smtClean="0"/>
              <a:t>Fitment % and Bias Influential Factor</a:t>
            </a:r>
            <a:endParaRPr lang="en-US" sz="1600" dirty="0"/>
          </a:p>
        </p:txBody>
      </p:sp>
      <p:pic>
        <p:nvPicPr>
          <p:cNvPr id="7173" name="Picture 5" descr="C:\Users\Sneha Rawat\OneDrive\Desktop\tv.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70029"/>
            <a:ext cx="4057650" cy="32289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2455" y="152400"/>
            <a:ext cx="2204514" cy="338554"/>
          </a:xfrm>
          <a:prstGeom prst="rect">
            <a:avLst/>
          </a:prstGeom>
        </p:spPr>
        <p:txBody>
          <a:bodyPr wrap="none">
            <a:spAutoFit/>
          </a:bodyPr>
          <a:lstStyle/>
          <a:p>
            <a:r>
              <a:rPr lang="en-US" sz="1600" dirty="0"/>
              <a:t>All </a:t>
            </a:r>
            <a:r>
              <a:rPr lang="en-US" sz="1600" dirty="0" smtClean="0"/>
              <a:t>categorical attributes</a:t>
            </a:r>
            <a:endParaRPr lang="en-US" sz="1600" dirty="0"/>
          </a:p>
        </p:txBody>
      </p:sp>
      <p:pic>
        <p:nvPicPr>
          <p:cNvPr id="7175" name="Picture 7" descr="C:\Users\Sneha Rawat\OneDrive\Desktop\b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947" y="490954"/>
            <a:ext cx="4133850" cy="260985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312549" y="3028141"/>
            <a:ext cx="3885378" cy="877163"/>
          </a:xfrm>
          <a:prstGeom prst="rect">
            <a:avLst/>
          </a:prstGeom>
          <a:noFill/>
        </p:spPr>
        <p:txBody>
          <a:bodyPr wrap="square" rtlCol="0">
            <a:spAutoFit/>
          </a:bodyPr>
          <a:lstStyle/>
          <a:p>
            <a:r>
              <a:rPr lang="en-US" sz="1400" dirty="0" smtClean="0"/>
              <a:t>Most of applications for job id: JR85289 and least for job id: JR70175 </a:t>
            </a:r>
          </a:p>
          <a:p>
            <a:pPr>
              <a:spcBef>
                <a:spcPts val="600"/>
              </a:spcBef>
            </a:pPr>
            <a:endParaRPr lang="en-US" dirty="0"/>
          </a:p>
        </p:txBody>
      </p:sp>
    </p:spTree>
    <p:extLst>
      <p:ext uri="{BB962C8B-B14F-4D97-AF65-F5344CB8AC3E}">
        <p14:creationId xmlns:p14="http://schemas.microsoft.com/office/powerpoint/2010/main" val="7830243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4592782" cy="3924151"/>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b="1" dirty="0" smtClean="0"/>
              <a:t>Fitment </a:t>
            </a:r>
            <a:r>
              <a:rPr lang="en-US" b="1" dirty="0"/>
              <a:t>% vs Gender</a:t>
            </a:r>
          </a:p>
          <a:p>
            <a:pPr>
              <a:lnSpc>
                <a:spcPct val="150000"/>
              </a:lnSpc>
            </a:pPr>
            <a:r>
              <a:rPr lang="en-US" sz="1600" dirty="0"/>
              <a:t>Low fitment percent for the other gender category, while females have higher fitment percent as compared to the males.</a:t>
            </a:r>
          </a:p>
          <a:p>
            <a:pPr marL="285750" lvl="0" indent="-285750">
              <a:lnSpc>
                <a:spcPct val="150000"/>
              </a:lnSpc>
              <a:buFont typeface="Arial" panose="020B0604020202020204" pitchFamily="34" charset="0"/>
              <a:buChar char="•"/>
            </a:pPr>
            <a:r>
              <a:rPr lang="en-US" b="1" dirty="0"/>
              <a:t>Fitment % vs Current Company Type</a:t>
            </a:r>
          </a:p>
          <a:p>
            <a:pPr>
              <a:lnSpc>
                <a:spcPct val="150000"/>
              </a:lnSpc>
            </a:pPr>
            <a:r>
              <a:rPr lang="en-US" sz="1600" dirty="0"/>
              <a:t>Startup and Mid-Size company type have high fitment percent as compared to </a:t>
            </a:r>
            <a:r>
              <a:rPr lang="en-US" sz="1600"/>
              <a:t>Enterprise </a:t>
            </a:r>
            <a:endParaRPr lang="en-US" sz="1600" smtClean="0"/>
          </a:p>
          <a:p>
            <a:pPr>
              <a:lnSpc>
                <a:spcPct val="150000"/>
              </a:lnSpc>
            </a:pPr>
            <a:r>
              <a:rPr lang="en-US" sz="1600" dirty="0" smtClean="0"/>
              <a:t>company </a:t>
            </a:r>
            <a:r>
              <a:rPr lang="en-US" sz="1600" dirty="0"/>
              <a:t>type</a:t>
            </a:r>
            <a:r>
              <a:rPr lang="en-US" sz="1600" dirty="0" smtClean="0"/>
              <a:t>.</a:t>
            </a:r>
          </a:p>
          <a:p>
            <a:pPr marL="285750" lvl="0" indent="-285750">
              <a:lnSpc>
                <a:spcPct val="150000"/>
              </a:lnSpc>
              <a:buFont typeface="Arial" panose="020B0604020202020204" pitchFamily="34" charset="0"/>
              <a:buChar char="•"/>
            </a:pPr>
            <a:r>
              <a:rPr lang="en-US" b="1" dirty="0"/>
              <a:t>Fitment % vs EmpScore</a:t>
            </a:r>
          </a:p>
          <a:p>
            <a:pPr>
              <a:lnSpc>
                <a:spcPct val="150000"/>
              </a:lnSpc>
            </a:pPr>
            <a:endParaRPr lang="en-US" sz="1600" dirty="0" smtClean="0"/>
          </a:p>
        </p:txBody>
      </p:sp>
      <p:pic>
        <p:nvPicPr>
          <p:cNvPr id="1026" name="Picture 2" descr="C:\Users\Sneha Rawat\OneDrive\Deskto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52399"/>
            <a:ext cx="3467100" cy="25812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Sneha Rawat\OneDrive\Desktop\mj.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895600"/>
            <a:ext cx="3467100" cy="28765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sers\Sneha Rawat\OneDrive\Desktop\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789935"/>
            <a:ext cx="34290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66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9184" y="205518"/>
            <a:ext cx="8382000" cy="1107996"/>
          </a:xfrm>
          <a:prstGeom prst="rect">
            <a:avLst/>
          </a:prstGeom>
        </p:spPr>
        <p:txBody>
          <a:bodyPr wrap="square" anchor="ctr">
            <a:spAutoFit/>
          </a:bodyPr>
          <a:lstStyle/>
          <a:p>
            <a:pPr lvl="0">
              <a:lnSpc>
                <a:spcPct val="150000"/>
              </a:lnSpc>
            </a:pPr>
            <a:r>
              <a:rPr lang="en-US" sz="2000" b="1" dirty="0" smtClean="0"/>
              <a:t>Feature Selection</a:t>
            </a:r>
          </a:p>
          <a:p>
            <a:pPr lvl="0"/>
            <a:r>
              <a:rPr lang="en-US" sz="1700" dirty="0" smtClean="0"/>
              <a:t>Checked the correlation of the dataset. Attached heatmap is showing all the correlated features in the dataset. </a:t>
            </a:r>
          </a:p>
        </p:txBody>
      </p:sp>
      <p:pic>
        <p:nvPicPr>
          <p:cNvPr id="2050" name="Picture 2" descr="C:\Users\Sneha Rawat\Downloads\inde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3868" y="1290427"/>
            <a:ext cx="6229350" cy="531992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52400" y="1524000"/>
            <a:ext cx="2895600" cy="1908215"/>
          </a:xfrm>
          <a:prstGeom prst="rect">
            <a:avLst/>
          </a:prstGeom>
          <a:noFill/>
        </p:spPr>
        <p:txBody>
          <a:bodyPr wrap="square" rtlCol="0">
            <a:spAutoFit/>
          </a:bodyPr>
          <a:lstStyle/>
          <a:p>
            <a:pPr marL="285750" indent="-285750">
              <a:buFont typeface="Arial" panose="020B0604020202020204" pitchFamily="34" charset="0"/>
              <a:buChar char="•"/>
            </a:pPr>
            <a:r>
              <a:rPr lang="en-US" b="1" dirty="0"/>
              <a:t>F</a:t>
            </a:r>
            <a:r>
              <a:rPr lang="en-US" b="1" dirty="0" smtClean="0"/>
              <a:t>eatures with value &gt; 0.8</a:t>
            </a:r>
            <a:r>
              <a:rPr lang="en-US" dirty="0" smtClean="0"/>
              <a:t>: </a:t>
            </a:r>
            <a:r>
              <a:rPr lang="en-US" sz="1600" dirty="0" smtClean="0"/>
              <a:t>Age, ExpectedCTC, YearsOfExperience</a:t>
            </a:r>
          </a:p>
          <a:p>
            <a:r>
              <a:rPr lang="en-US" sz="1400" dirty="0" smtClean="0"/>
              <a:t>      </a:t>
            </a:r>
          </a:p>
          <a:p>
            <a:pPr marL="285750" indent="-285750">
              <a:buFont typeface="Arial" panose="020B0604020202020204" pitchFamily="34" charset="0"/>
              <a:buChar char="•"/>
            </a:pPr>
            <a:r>
              <a:rPr lang="en-US" b="1" dirty="0" smtClean="0"/>
              <a:t>Fitment % Correlated features:</a:t>
            </a:r>
          </a:p>
          <a:p>
            <a:pPr marL="285750" indent="-285750">
              <a:buFont typeface="Arial" panose="020B0604020202020204" pitchFamily="34" charset="0"/>
              <a:buChar char="•"/>
            </a:pPr>
            <a:endParaRPr lang="en-US" dirty="0" smtClean="0"/>
          </a:p>
        </p:txBody>
      </p:sp>
      <p:pic>
        <p:nvPicPr>
          <p:cNvPr id="2052" name="Picture 4" descr="C:\Users\Sneha Rawat\OneDrive\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257" y="3200400"/>
            <a:ext cx="2400300" cy="1181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2401" y="4582924"/>
            <a:ext cx="2895600" cy="892552"/>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Used RFE method to select the features:</a:t>
            </a:r>
            <a:br>
              <a:rPr lang="en-US" b="1" dirty="0" smtClean="0"/>
            </a:br>
            <a:endParaRPr lang="en-US" sz="1600" dirty="0"/>
          </a:p>
        </p:txBody>
      </p:sp>
      <p:pic>
        <p:nvPicPr>
          <p:cNvPr id="2053" name="Picture 5" descr="C:\Users\Sneha Rawat\OneDrive\Desktop\Captur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184" y="5294501"/>
            <a:ext cx="2676525" cy="36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3865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5776" y="457200"/>
            <a:ext cx="3810000" cy="369332"/>
          </a:xfrm>
          <a:prstGeom prst="rect">
            <a:avLst/>
          </a:prstGeom>
          <a:noFill/>
        </p:spPr>
        <p:txBody>
          <a:bodyPr wrap="square" rtlCol="0">
            <a:spAutoFit/>
          </a:bodyPr>
          <a:lstStyle/>
          <a:p>
            <a:r>
              <a:rPr lang="en-US" b="1" dirty="0" smtClean="0"/>
              <a:t>Model Selection</a:t>
            </a:r>
            <a:endParaRPr lang="en-US" b="1" dirty="0"/>
          </a:p>
        </p:txBody>
      </p:sp>
      <p:pic>
        <p:nvPicPr>
          <p:cNvPr id="3074" name="Picture 2" descr="C:\Users\Sneha Rawat\OneDrive\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85" y="990600"/>
            <a:ext cx="7821612" cy="31337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668121" y="4279126"/>
            <a:ext cx="2719315" cy="1915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28600" marR="0" lvl="0" indent="-228600" algn="l" defTabSz="914400" rtl="0" eaLnBrk="1" fontAlgn="base" latinLnBrk="0" hangingPunct="1">
              <a:lnSpc>
                <a:spcPct val="150000"/>
              </a:lnSpc>
              <a:spcBef>
                <a:spcPct val="0"/>
              </a:spcBef>
              <a:spcAft>
                <a:spcPct val="0"/>
              </a:spcAft>
              <a:buClrTx/>
              <a:buSzTx/>
              <a:buFont typeface="Arial" panose="020B0604020202020204" pitchFamily="34" charset="0"/>
              <a:buChar char="•"/>
              <a:tabLst/>
            </a:pPr>
            <a:r>
              <a:rPr kumimoji="0" lang="en-US" altLang="en-US" sz="1000" i="0" u="none" strike="noStrike" cap="none" normalizeH="0" baseline="0" dirty="0" smtClean="0">
                <a:ln>
                  <a:noFill/>
                </a:ln>
                <a:solidFill>
                  <a:schemeClr val="tx1"/>
                </a:solidFill>
                <a:effectLst/>
                <a:latin typeface="+mj-lt"/>
                <a:cs typeface="Arial" pitchFamily="34" charset="0"/>
              </a:rPr>
              <a:t>LR: -0.012872 (0.000713) </a:t>
            </a:r>
          </a:p>
          <a:p>
            <a:pPr marL="228600" marR="0" lvl="0" indent="-228600" algn="l" defTabSz="914400" rtl="0" eaLnBrk="1" fontAlgn="base" latinLnBrk="0" hangingPunct="1">
              <a:lnSpc>
                <a:spcPct val="150000"/>
              </a:lnSpc>
              <a:spcBef>
                <a:spcPct val="0"/>
              </a:spcBef>
              <a:spcAft>
                <a:spcPct val="0"/>
              </a:spcAft>
              <a:buClrTx/>
              <a:buSzTx/>
              <a:buFont typeface="Arial" panose="020B0604020202020204" pitchFamily="34" charset="0"/>
              <a:buChar char="•"/>
              <a:tabLst/>
            </a:pPr>
            <a:r>
              <a:rPr kumimoji="0" lang="en-US" altLang="en-US" sz="1000" i="0" u="none" strike="noStrike" cap="none" normalizeH="0" baseline="0" dirty="0" smtClean="0">
                <a:ln>
                  <a:noFill/>
                </a:ln>
                <a:solidFill>
                  <a:schemeClr val="tx1"/>
                </a:solidFill>
                <a:effectLst/>
                <a:latin typeface="+mj-lt"/>
                <a:cs typeface="Arial" pitchFamily="34" charset="0"/>
              </a:rPr>
              <a:t>LASSO: -0.020506 (0.001214) </a:t>
            </a:r>
          </a:p>
          <a:p>
            <a:pPr marL="228600" marR="0" lvl="0" indent="-228600" algn="l" defTabSz="914400" rtl="0" eaLnBrk="1" fontAlgn="base" latinLnBrk="0" hangingPunct="1">
              <a:lnSpc>
                <a:spcPct val="150000"/>
              </a:lnSpc>
              <a:spcBef>
                <a:spcPct val="0"/>
              </a:spcBef>
              <a:spcAft>
                <a:spcPct val="0"/>
              </a:spcAft>
              <a:buClrTx/>
              <a:buSzTx/>
              <a:buFont typeface="Arial" panose="020B0604020202020204" pitchFamily="34" charset="0"/>
              <a:buChar char="•"/>
              <a:tabLst/>
            </a:pPr>
            <a:r>
              <a:rPr kumimoji="0" lang="en-US" altLang="en-US" sz="1000" i="0" u="none" strike="noStrike" cap="none" normalizeH="0" baseline="0" dirty="0" smtClean="0">
                <a:ln>
                  <a:noFill/>
                </a:ln>
                <a:solidFill>
                  <a:schemeClr val="tx1"/>
                </a:solidFill>
                <a:effectLst/>
                <a:latin typeface="+mj-lt"/>
                <a:cs typeface="Arial" pitchFamily="34" charset="0"/>
              </a:rPr>
              <a:t>EN: -0.020506 (0.001214) </a:t>
            </a:r>
          </a:p>
          <a:p>
            <a:pPr marL="228600" marR="0" lvl="0" indent="-228600" algn="l" defTabSz="914400" rtl="0" eaLnBrk="1" fontAlgn="base" latinLnBrk="0" hangingPunct="1">
              <a:lnSpc>
                <a:spcPct val="150000"/>
              </a:lnSpc>
              <a:spcBef>
                <a:spcPct val="0"/>
              </a:spcBef>
              <a:spcAft>
                <a:spcPct val="0"/>
              </a:spcAft>
              <a:buClrTx/>
              <a:buSzTx/>
              <a:buFont typeface="Arial" panose="020B0604020202020204" pitchFamily="34" charset="0"/>
              <a:buChar char="•"/>
              <a:tabLst/>
            </a:pPr>
            <a:r>
              <a:rPr kumimoji="0" lang="en-US" altLang="en-US" sz="1000" i="0" u="none" strike="noStrike" cap="none" normalizeH="0" baseline="0" dirty="0" smtClean="0">
                <a:ln>
                  <a:noFill/>
                </a:ln>
                <a:solidFill>
                  <a:schemeClr val="tx1"/>
                </a:solidFill>
                <a:effectLst/>
                <a:latin typeface="+mj-lt"/>
                <a:cs typeface="Arial" pitchFamily="34" charset="0"/>
              </a:rPr>
              <a:t>KNN: -0.016991 (0.001166) </a:t>
            </a:r>
          </a:p>
          <a:p>
            <a:pPr marL="228600" marR="0" lvl="0" indent="-228600" algn="l" defTabSz="914400" rtl="0" eaLnBrk="1" fontAlgn="base" latinLnBrk="0" hangingPunct="1">
              <a:lnSpc>
                <a:spcPct val="150000"/>
              </a:lnSpc>
              <a:spcBef>
                <a:spcPct val="0"/>
              </a:spcBef>
              <a:spcAft>
                <a:spcPct val="0"/>
              </a:spcAft>
              <a:buClrTx/>
              <a:buSzTx/>
              <a:buFont typeface="Arial" panose="020B0604020202020204" pitchFamily="34" charset="0"/>
              <a:buChar char="•"/>
              <a:tabLst/>
            </a:pPr>
            <a:r>
              <a:rPr kumimoji="0" lang="en-US" altLang="en-US" sz="1000" i="0" u="none" strike="noStrike" cap="none" normalizeH="0" baseline="0" dirty="0" smtClean="0">
                <a:ln>
                  <a:noFill/>
                </a:ln>
                <a:solidFill>
                  <a:schemeClr val="tx1"/>
                </a:solidFill>
                <a:effectLst/>
                <a:latin typeface="+mj-lt"/>
                <a:cs typeface="Arial" pitchFamily="34" charset="0"/>
              </a:rPr>
              <a:t>CART: -0.014544 (0.000499) </a:t>
            </a:r>
          </a:p>
          <a:p>
            <a:pPr marL="228600" marR="0" lvl="0" indent="-228600" algn="l" defTabSz="914400" rtl="0" eaLnBrk="1" fontAlgn="base" latinLnBrk="0" hangingPunct="1">
              <a:lnSpc>
                <a:spcPct val="150000"/>
              </a:lnSpc>
              <a:spcBef>
                <a:spcPct val="0"/>
              </a:spcBef>
              <a:spcAft>
                <a:spcPct val="0"/>
              </a:spcAft>
              <a:buClrTx/>
              <a:buSzTx/>
              <a:buFont typeface="Arial" panose="020B0604020202020204" pitchFamily="34" charset="0"/>
              <a:buChar char="•"/>
              <a:tabLst/>
            </a:pPr>
            <a:r>
              <a:rPr kumimoji="0" lang="en-US" altLang="en-US" sz="1000" i="0" u="none" strike="noStrike" cap="none" normalizeH="0" baseline="0" dirty="0" smtClean="0">
                <a:ln>
                  <a:noFill/>
                </a:ln>
                <a:solidFill>
                  <a:schemeClr val="tx1"/>
                </a:solidFill>
                <a:effectLst/>
                <a:latin typeface="+mj-lt"/>
                <a:cs typeface="Arial" pitchFamily="34" charset="0"/>
              </a:rPr>
              <a:t>GBM: -0.007618 (0.000343)</a:t>
            </a:r>
          </a:p>
          <a:p>
            <a:pPr marL="228600" lvl="0" indent="-228600" fontAlgn="base">
              <a:lnSpc>
                <a:spcPct val="150000"/>
              </a:lnSpc>
              <a:spcBef>
                <a:spcPct val="0"/>
              </a:spcBef>
              <a:spcAft>
                <a:spcPct val="0"/>
              </a:spcAft>
              <a:buFont typeface="Arial" panose="020B0604020202020204" pitchFamily="34" charset="0"/>
              <a:buChar char="•"/>
            </a:pPr>
            <a:r>
              <a:rPr lang="en-US" sz="1000" dirty="0" smtClean="0">
                <a:latin typeface="+mj-lt"/>
              </a:rPr>
              <a:t>XGB: -0.007619 (0.000333) </a:t>
            </a:r>
          </a:p>
          <a:p>
            <a:pPr marL="228600" lvl="0" indent="-228600" fontAlgn="base">
              <a:lnSpc>
                <a:spcPct val="150000"/>
              </a:lnSpc>
              <a:spcBef>
                <a:spcPct val="0"/>
              </a:spcBef>
              <a:spcAft>
                <a:spcPct val="0"/>
              </a:spcAft>
              <a:buFont typeface="Arial" panose="020B0604020202020204" pitchFamily="34" charset="0"/>
              <a:buChar char="•"/>
            </a:pPr>
            <a:r>
              <a:rPr lang="en-US" sz="1000" dirty="0" smtClean="0">
                <a:latin typeface="+mj-lt"/>
              </a:rPr>
              <a:t>LGB: -0.007364 (0.000294)</a:t>
            </a:r>
            <a:r>
              <a:rPr kumimoji="0" lang="en-US" altLang="en-US" sz="1000" i="0" u="none" strike="noStrike" cap="none" normalizeH="0" baseline="0" dirty="0" smtClean="0">
                <a:ln>
                  <a:noFill/>
                </a:ln>
                <a:solidFill>
                  <a:schemeClr val="tx1"/>
                </a:solidFill>
                <a:effectLst/>
                <a:latin typeface="+mj-lt"/>
                <a:cs typeface="Arial" pitchFamily="34" charset="0"/>
              </a:rPr>
              <a:t> </a:t>
            </a:r>
          </a:p>
        </p:txBody>
      </p:sp>
      <p:sp>
        <p:nvSpPr>
          <p:cNvPr id="6" name="TextBox 5"/>
          <p:cNvSpPr txBox="1"/>
          <p:nvPr/>
        </p:nvSpPr>
        <p:spPr>
          <a:xfrm>
            <a:off x="762000" y="6267167"/>
            <a:ext cx="3276600" cy="307777"/>
          </a:xfrm>
          <a:prstGeom prst="rect">
            <a:avLst/>
          </a:prstGeom>
          <a:noFill/>
        </p:spPr>
        <p:txBody>
          <a:bodyPr wrap="square" rtlCol="0">
            <a:spAutoFit/>
          </a:bodyPr>
          <a:lstStyle/>
          <a:p>
            <a:r>
              <a:rPr lang="en-US" sz="1400" b="1" dirty="0" smtClean="0"/>
              <a:t>LightGBM</a:t>
            </a:r>
            <a:r>
              <a:rPr lang="en-US" sz="1400" dirty="0" smtClean="0"/>
              <a:t> performs the best.</a:t>
            </a:r>
            <a:endParaRPr lang="en-US" sz="1400" dirty="0"/>
          </a:p>
        </p:txBody>
      </p:sp>
      <p:pic>
        <p:nvPicPr>
          <p:cNvPr id="1026" name="Picture 2" descr="C:\Users\Sneha Rawat\OneDrive\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6982" y="4136544"/>
            <a:ext cx="382905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9388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228600"/>
            <a:ext cx="3124200" cy="369332"/>
          </a:xfrm>
          <a:prstGeom prst="rect">
            <a:avLst/>
          </a:prstGeom>
          <a:noFill/>
        </p:spPr>
        <p:txBody>
          <a:bodyPr wrap="square" rtlCol="0">
            <a:spAutoFit/>
          </a:bodyPr>
          <a:lstStyle/>
          <a:p>
            <a:r>
              <a:rPr lang="en-US" b="1" dirty="0" smtClean="0"/>
              <a:t>Model Building and Evaluation</a:t>
            </a:r>
            <a:endParaRPr lang="en-US" b="1" dirty="0"/>
          </a:p>
        </p:txBody>
      </p:sp>
      <p:sp>
        <p:nvSpPr>
          <p:cNvPr id="6" name="TextBox 5"/>
          <p:cNvSpPr txBox="1"/>
          <p:nvPr/>
        </p:nvSpPr>
        <p:spPr>
          <a:xfrm>
            <a:off x="221672" y="778754"/>
            <a:ext cx="8712777" cy="5663089"/>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LightGBM Regressor</a:t>
            </a:r>
          </a:p>
          <a:p>
            <a:pPr marL="457200" lvl="2">
              <a:lnSpc>
                <a:spcPct val="150000"/>
              </a:lnSpc>
            </a:pPr>
            <a:r>
              <a:rPr lang="en-US" sz="1600" dirty="0" smtClean="0"/>
              <a:t>Target variable: </a:t>
            </a:r>
            <a:r>
              <a:rPr lang="en-US" sz="1600" b="1" dirty="0" smtClean="0"/>
              <a:t>Fitment%</a:t>
            </a:r>
          </a:p>
          <a:p>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smtClean="0"/>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b="1" dirty="0" smtClean="0"/>
              <a:t>Performance evaluation metrics</a:t>
            </a:r>
            <a:r>
              <a:rPr lang="en-US" dirty="0" smtClean="0"/>
              <a:t>:</a:t>
            </a:r>
          </a:p>
          <a:p>
            <a:pPr marL="742950" lvl="1" indent="-285750">
              <a:lnSpc>
                <a:spcPct val="150000"/>
              </a:lnSpc>
              <a:buFont typeface="Arial" panose="020B0604020202020204" pitchFamily="34" charset="0"/>
              <a:buChar char="•"/>
            </a:pPr>
            <a:r>
              <a:rPr lang="en-US" sz="1600" dirty="0" smtClean="0"/>
              <a:t>R-squared(R2): 0.4372</a:t>
            </a:r>
          </a:p>
          <a:p>
            <a:pPr marL="742950" lvl="1" indent="-285750">
              <a:lnSpc>
                <a:spcPct val="150000"/>
              </a:lnSpc>
              <a:buFont typeface="Arial" panose="020B0604020202020204" pitchFamily="34" charset="0"/>
              <a:buChar char="•"/>
            </a:pPr>
            <a:r>
              <a:rPr lang="en-US" sz="1600" dirty="0"/>
              <a:t>Adjusted </a:t>
            </a:r>
            <a:r>
              <a:rPr lang="en-US" sz="1600" dirty="0" smtClean="0"/>
              <a:t>R2 score</a:t>
            </a:r>
            <a:r>
              <a:rPr lang="en-US" sz="1600" dirty="0"/>
              <a:t>: </a:t>
            </a:r>
            <a:r>
              <a:rPr lang="en-US" sz="1600" dirty="0" smtClean="0"/>
              <a:t>0.4316</a:t>
            </a:r>
          </a:p>
          <a:p>
            <a:pPr marL="742950" lvl="1" indent="-285750">
              <a:lnSpc>
                <a:spcPct val="150000"/>
              </a:lnSpc>
              <a:buFont typeface="Arial" panose="020B0604020202020204" pitchFamily="34" charset="0"/>
              <a:buChar char="•"/>
            </a:pPr>
            <a:r>
              <a:rPr lang="en-US" sz="1600" dirty="0" smtClean="0"/>
              <a:t>Root Mean Squared Error (RMSE): 0.0880</a:t>
            </a:r>
          </a:p>
          <a:p>
            <a:pPr marL="742950" lvl="1" indent="-285750">
              <a:lnSpc>
                <a:spcPct val="150000"/>
              </a:lnSpc>
              <a:buFont typeface="Arial" panose="020B0604020202020204" pitchFamily="34" charset="0"/>
              <a:buChar char="•"/>
            </a:pPr>
            <a:r>
              <a:rPr lang="en-US" sz="1600" b="1" dirty="0" smtClean="0"/>
              <a:t>Top </a:t>
            </a:r>
            <a:r>
              <a:rPr lang="en-US" sz="1600" b="1" dirty="0"/>
              <a:t>predictors </a:t>
            </a:r>
            <a:r>
              <a:rPr lang="en-US" sz="1600" b="1" dirty="0" smtClean="0"/>
              <a:t>include:</a:t>
            </a:r>
          </a:p>
          <a:p>
            <a:pPr lvl="1"/>
            <a:r>
              <a:rPr lang="en-US" sz="1600" b="1" dirty="0"/>
              <a:t> </a:t>
            </a:r>
            <a:r>
              <a:rPr lang="en-US" sz="1600" b="1" dirty="0" smtClean="0"/>
              <a:t>     </a:t>
            </a:r>
            <a:r>
              <a:rPr lang="en-US" sz="1400" dirty="0" smtClean="0"/>
              <a:t>Gender,  </a:t>
            </a:r>
            <a:r>
              <a:rPr lang="en-US" sz="1400" dirty="0"/>
              <a:t>EmpScore</a:t>
            </a:r>
            <a:r>
              <a:rPr lang="en-US" sz="1400" dirty="0" smtClean="0"/>
              <a:t>,  CurrentCTC, </a:t>
            </a:r>
          </a:p>
          <a:p>
            <a:pPr lvl="1"/>
            <a:r>
              <a:rPr lang="en-US" sz="1400" dirty="0"/>
              <a:t> </a:t>
            </a:r>
            <a:r>
              <a:rPr lang="en-US" sz="1400" dirty="0" smtClean="0"/>
              <a:t>      YearsOfExperience, LanguageOfCommunication,</a:t>
            </a:r>
          </a:p>
          <a:p>
            <a:pPr lvl="1"/>
            <a:r>
              <a:rPr lang="en-US" sz="1400" dirty="0" smtClean="0"/>
              <a:t>       JobProfileIDApplyingFor.</a:t>
            </a:r>
            <a:endParaRPr lang="en-US" sz="1600" dirty="0" smtClean="0"/>
          </a:p>
        </p:txBody>
      </p:sp>
      <p:pic>
        <p:nvPicPr>
          <p:cNvPr id="4099" name="Picture 3" descr="C:\Users\Sneha Rawat\OneDrive\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32659"/>
            <a:ext cx="6183313" cy="211455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Sneha Rawat\OneDrive\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2496" y="3908425"/>
            <a:ext cx="4411953" cy="256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286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3964" y="55417"/>
            <a:ext cx="8797636" cy="6863417"/>
          </a:xfrm>
          <a:prstGeom prst="rect">
            <a:avLst/>
          </a:prstGeom>
          <a:noFill/>
        </p:spPr>
        <p:txBody>
          <a:bodyPr wrap="square" rtlCol="0">
            <a:spAutoFit/>
          </a:bodyPr>
          <a:lstStyle/>
          <a:p>
            <a:endParaRPr lang="en-US" dirty="0"/>
          </a:p>
          <a:p>
            <a:pPr marL="285750" lvl="2" indent="-285750">
              <a:buFont typeface="Arial" panose="020B0604020202020204" pitchFamily="34" charset="0"/>
              <a:buChar char="•"/>
            </a:pPr>
            <a:r>
              <a:rPr lang="en-US" b="1" dirty="0" smtClean="0"/>
              <a:t>XGBClassifier</a:t>
            </a:r>
            <a:r>
              <a:rPr lang="en-US" dirty="0" smtClean="0"/>
              <a:t> with created sample balanced weights: </a:t>
            </a:r>
          </a:p>
          <a:p>
            <a:pPr marL="0" lvl="2"/>
            <a:r>
              <a:rPr lang="en-US" sz="1600" dirty="0" smtClean="0"/>
              <a:t>      Target </a:t>
            </a:r>
            <a:r>
              <a:rPr lang="en-US" sz="1600" dirty="0"/>
              <a:t>variable:  </a:t>
            </a:r>
            <a:r>
              <a:rPr lang="en-US" sz="1600" b="1" dirty="0" smtClean="0"/>
              <a:t>BiasInfluentialFactor</a:t>
            </a:r>
            <a:endParaRPr lang="en-US" sz="1600" b="1" dirty="0"/>
          </a:p>
          <a:p>
            <a:pPr marL="285750" indent="-285750">
              <a:buFont typeface="Arial" panose="020B0604020202020204" pitchFamily="34" charset="0"/>
              <a:buChar char="•"/>
            </a:pPr>
            <a:endParaRPr lang="en-US" dirty="0" smtClean="0"/>
          </a:p>
          <a:p>
            <a:endParaRPr lang="en-US" dirty="0" smtClean="0"/>
          </a:p>
          <a:p>
            <a:endParaRPr lang="en-US" dirty="0"/>
          </a:p>
          <a:p>
            <a:endParaRPr lang="en-US" dirty="0" smtClean="0"/>
          </a:p>
          <a:p>
            <a:endParaRPr lang="en-US" dirty="0"/>
          </a:p>
          <a:p>
            <a:endParaRPr lang="en-US" dirty="0" smtClean="0"/>
          </a:p>
          <a:p>
            <a:pPr marL="285750" indent="-285750">
              <a:buFont typeface="Arial" panose="020B0604020202020204" pitchFamily="34" charset="0"/>
              <a:buChar char="•"/>
            </a:pPr>
            <a:endParaRPr lang="en-US" dirty="0" smtClean="0"/>
          </a:p>
          <a:p>
            <a:endParaRPr lang="en-US" b="1" dirty="0"/>
          </a:p>
          <a:p>
            <a:pPr marL="285750" indent="-285750">
              <a:buFont typeface="Arial" panose="020B0604020202020204" pitchFamily="34" charset="0"/>
              <a:buChar char="•"/>
            </a:pPr>
            <a:r>
              <a:rPr lang="en-US" b="1" dirty="0" smtClean="0"/>
              <a:t>Performance evaluation metrics:</a:t>
            </a:r>
          </a:p>
          <a:p>
            <a:r>
              <a:rPr lang="en-US" sz="1600" b="1" dirty="0"/>
              <a:t> </a:t>
            </a:r>
            <a:r>
              <a:rPr lang="en-US" sz="1600" b="1" dirty="0" smtClean="0"/>
              <a:t>    </a:t>
            </a:r>
          </a:p>
          <a:p>
            <a:r>
              <a:rPr lang="en-US" sz="1600" b="1" dirty="0" smtClean="0"/>
              <a:t>   </a:t>
            </a:r>
            <a:r>
              <a:rPr lang="en-US" sz="1600" dirty="0" smtClean="0"/>
              <a:t>{</a:t>
            </a:r>
            <a:r>
              <a:rPr lang="en-US" sz="1400" dirty="0"/>
              <a:t>0: 'CurrentCompanyType', 1: 'DegreeBranch', </a:t>
            </a:r>
          </a:p>
          <a:p>
            <a:r>
              <a:rPr lang="en-US" sz="1400" dirty="0"/>
              <a:t> </a:t>
            </a:r>
            <a:r>
              <a:rPr lang="en-US" sz="1400" dirty="0" smtClean="0"/>
              <a:t>    2</a:t>
            </a:r>
            <a:r>
              <a:rPr lang="en-US" sz="1400" dirty="0"/>
              <a:t>: 'EmpScore', 3: 'Ethinicity</a:t>
            </a:r>
            <a:r>
              <a:rPr lang="en-US" sz="1400" dirty="0" smtClean="0"/>
              <a:t>', </a:t>
            </a:r>
            <a:r>
              <a:rPr lang="en-US" sz="1400" dirty="0"/>
              <a:t>4: 'Gender', </a:t>
            </a:r>
          </a:p>
          <a:p>
            <a:r>
              <a:rPr lang="en-US" sz="1400" dirty="0" smtClean="0"/>
              <a:t>     5</a:t>
            </a:r>
            <a:r>
              <a:rPr lang="en-US" sz="1400" dirty="0"/>
              <a:t>: 'HighestDegree', </a:t>
            </a:r>
            <a:r>
              <a:rPr lang="en-US" sz="1400" dirty="0" smtClean="0"/>
              <a:t>', </a:t>
            </a:r>
            <a:r>
              <a:rPr lang="en-US" sz="1400" dirty="0"/>
              <a:t>6: </a:t>
            </a:r>
            <a:r>
              <a:rPr lang="en-US" sz="1400" dirty="0" smtClean="0"/>
              <a:t>'LatestDegreeCGPA‘</a:t>
            </a:r>
          </a:p>
          <a:p>
            <a:r>
              <a:rPr lang="en-US" sz="1400" dirty="0" smtClean="0"/>
              <a:t>     7</a:t>
            </a:r>
            <a:r>
              <a:rPr lang="en-US" sz="1400" dirty="0"/>
              <a:t>: 'MartialStatus</a:t>
            </a:r>
            <a:r>
              <a:rPr lang="en-US" sz="1400" dirty="0" smtClean="0"/>
              <a:t>',</a:t>
            </a:r>
            <a:r>
              <a:rPr lang="en-US" sz="1400" dirty="0"/>
              <a:t> 9: 'YearsOfExperince', 8: 'None</a:t>
            </a:r>
            <a:r>
              <a:rPr lang="en-US" sz="1400" dirty="0" smtClean="0"/>
              <a:t>' }</a:t>
            </a:r>
            <a:endParaRPr lang="en-US" sz="1600" b="1" dirty="0"/>
          </a:p>
          <a:p>
            <a:endParaRPr lang="en-US" sz="1600" b="1" dirty="0" smtClean="0"/>
          </a:p>
          <a:p>
            <a:r>
              <a:rPr lang="en-US" sz="1600" b="1" dirty="0" smtClean="0"/>
              <a:t>   Top predictors include:</a:t>
            </a:r>
          </a:p>
          <a:p>
            <a:r>
              <a:rPr lang="en-US" sz="1600" dirty="0"/>
              <a:t> </a:t>
            </a:r>
            <a:r>
              <a:rPr lang="en-US" sz="1600" dirty="0" smtClean="0"/>
              <a:t>  </a:t>
            </a:r>
            <a:r>
              <a:rPr lang="en-US" sz="1400" dirty="0" smtClean="0"/>
              <a:t>Gender, CurrentCompanyType, </a:t>
            </a:r>
            <a:r>
              <a:rPr lang="en-US" sz="1400" dirty="0"/>
              <a:t>EmpScore</a:t>
            </a:r>
            <a:endParaRPr lang="en-US" sz="1400" dirty="0" smtClean="0"/>
          </a:p>
          <a:p>
            <a:r>
              <a:rPr lang="en-US" sz="1400" dirty="0" smtClean="0"/>
              <a:t>    JobProfileIDApplyingFor, HighestDegree.</a:t>
            </a:r>
          </a:p>
          <a:p>
            <a:endParaRPr lang="en-US" sz="1600" dirty="0" smtClean="0"/>
          </a:p>
          <a:p>
            <a:pPr>
              <a:spcBef>
                <a:spcPts val="600"/>
              </a:spcBef>
            </a:pPr>
            <a:r>
              <a:rPr lang="en-US" sz="1600" dirty="0" smtClean="0"/>
              <a:t>This shows that our validation prediction is having accuracy , precision and recall score in an acceptable range and is stable with good accuracy and recall/sensitivity except for Ethinicity.</a:t>
            </a:r>
          </a:p>
          <a:p>
            <a:pPr>
              <a:spcBef>
                <a:spcPts val="600"/>
              </a:spcBef>
            </a:pPr>
            <a:r>
              <a:rPr lang="en-US" sz="1600" dirty="0" smtClean="0"/>
              <a:t>And, final for test set we used the model to predict bias influential factor using the predicted fitment %. </a:t>
            </a:r>
          </a:p>
        </p:txBody>
      </p:sp>
      <p:pic>
        <p:nvPicPr>
          <p:cNvPr id="2050" name="Picture 2" descr="C:\Users\Sneha Rawat\OneDrive\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69818"/>
            <a:ext cx="5029200" cy="199784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neha Rawat\OneDrive\Desktop\c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133834"/>
            <a:ext cx="4276725" cy="256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2099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2595</TotalTime>
  <Words>515</Words>
  <Application>Microsoft Office PowerPoint</Application>
  <PresentationFormat>On-screen Show (4:3)</PresentationFormat>
  <Paragraphs>88</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Amazon Business Research Analyst Challenge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Business Research Analyst Challenge</dc:title>
  <dc:creator>Sneha Rawat</dc:creator>
  <cp:lastModifiedBy>Sneha Rawat</cp:lastModifiedBy>
  <cp:revision>107</cp:revision>
  <dcterms:created xsi:type="dcterms:W3CDTF">2021-06-02T09:32:39Z</dcterms:created>
  <dcterms:modified xsi:type="dcterms:W3CDTF">2021-06-05T13:29:13Z</dcterms:modified>
</cp:coreProperties>
</file>