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85" r:id="rId6"/>
    <p:sldId id="260" r:id="rId7"/>
    <p:sldId id="261" r:id="rId8"/>
    <p:sldId id="262" r:id="rId9"/>
    <p:sldId id="263" r:id="rId10"/>
    <p:sldId id="264" r:id="rId11"/>
    <p:sldId id="284" r:id="rId12"/>
    <p:sldId id="272" r:id="rId13"/>
    <p:sldId id="266" r:id="rId14"/>
    <p:sldId id="271" r:id="rId15"/>
    <p:sldId id="267" r:id="rId16"/>
    <p:sldId id="286" r:id="rId17"/>
    <p:sldId id="268" r:id="rId18"/>
    <p:sldId id="269" r:id="rId19"/>
    <p:sldId id="27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41B8-6342-4527-BA38-81A792446AEB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FC6-135D-4640-9A19-D0D17C692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E1C0-30EE-4203-82CF-C609D7A8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59B-0B4F-4EEF-9FAA-F98642B3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5255-3DDC-4397-9601-F79076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6BC37-BC00-43FB-A64F-C9AED808E6F5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2504-1895-4A0C-8303-5EE1D5B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44CB-15A5-4DC0-B158-8EBF576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3FD-6DE4-4315-87CA-D39B26B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BDF2-DFF9-4019-A0BC-6C2AF6F55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3631-1C6B-4FD8-B4F9-99BF1BA9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956-99CB-491B-835E-C4852D288B2A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0E8E-D7F1-4B72-BAAC-15D3BF60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0A67-7600-4A4A-BDF2-79D9D41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736A-1843-4EBE-B5AF-FE8B9FB5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8C942-38A8-4922-B697-8D343163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FF4-EFE0-4409-973E-70D9705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07B-F8A5-4B32-AC2A-C119968E2960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EE02-F3F5-489B-915F-A3B0CC5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93E1-F9ED-49B9-99A9-4710572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23B-E21F-4ACC-880D-5DD2D75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1D57-0BA1-42DD-B07B-31E1224E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3524-8CA3-42D7-9DBB-341F5337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1A20-657E-4031-89FC-69D5B7FF74FF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8028-A3F3-4532-A928-0295D1C0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21BB-06E2-4F1C-A0D9-AFF7FDF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F64-85A5-4175-92F0-5B5F2D6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A7FD-6A17-4787-B7A9-F671445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65EC-B9C5-455B-AA4B-55387A62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AAF4-A547-411E-B9D0-9DD603E4D937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895B-997E-49FF-9F93-0C15AAC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36-9EFE-47C3-9AE0-3548A56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3A9-9197-4448-B85A-6EE68816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DDDE-C504-45FF-9591-EF88DAFD7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B307-421F-4946-9DBB-4A1B1CCD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F9BB8-23CA-49C2-8C45-9064A8D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9EC2-6BA8-49F0-BA42-0339646DBA45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C8942-FF10-42E5-9640-7A9D5231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1387-F93C-4BCD-8442-BD23C3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8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E317-962B-4FB9-B934-3D0F005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7ED3-16DA-4736-9723-0EA1E348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99C4-B924-4D2A-83C6-8C84BAA4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AC7B-5A6E-4E81-9DD0-F3459A71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C988-C76F-47A4-9B28-121056A0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D6178-8E27-4AFE-83AA-4934E45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8C86-964C-4483-B137-F37081614AA2}" type="datetime1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4E1A-FD65-4280-A0B7-5A308480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9019-C3A1-45C9-B90E-EA5FFDFE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3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9AE3-20D3-4A19-B313-0E7872E6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89C9-CDCA-49A1-9A8B-007C7713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FE62-769E-418D-BAC3-20B82196F875}" type="datetime1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1A9B-90B3-40E8-9272-15E6DB1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7492F-0BB8-4C6D-80D1-4B6DAA8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E9188-C2A8-4E70-A912-B3D7F05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CBB2-21F6-4DC6-8FAC-C22DFD11A6D8}" type="datetime1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7AC1-E05A-4E9E-9EF5-BBDCDB5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56C80-F5B3-43BD-BEC9-C377AFC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B5-16B9-408D-8AE5-C6692A9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D0A9-230A-421B-BF7E-D7F7DC82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18361-BE98-4B0A-BE3F-AE88DC3F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ACFA-CE95-430F-9848-DBA08A3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E3FD-6D9B-423B-97F2-C67F5B0A4F0E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9BD-E98A-4AF0-B9A0-980696F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2FC29-3686-444F-92D7-250AB5F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1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BC39-A2A9-4A70-BF8F-C448735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9C39-9F63-468E-933D-11219C9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D726B-1CD5-408A-82B0-8A96E22E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62F8-DF9B-41FC-AC0E-A0EF8ED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207-E21E-45F3-AB2F-5BDF5DA19F39}" type="datetime1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06601-190F-461C-B9BB-FD4672C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BD7B-4333-4BF7-848C-F6A5C55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A164-1E30-44CC-979E-2F1B8A60D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842C2-AD9A-41B7-B279-85613C18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7F49-733C-4B9F-BD22-B9E6479E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642F-C006-4468-9D0B-2C63F592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D179-86CE-42A0-B944-31947CB3D2FF}" type="datetime1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7CEA-CC4E-440E-B6B7-A3D363AF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FE89-B74D-4D2D-A609-128A4F2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A164-1E30-44CC-979E-2F1B8A60DA6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2FB6-4E67-4C25-BD11-353D601A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47" y="1214438"/>
            <a:ext cx="1074751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Hierarchical geo-based micro-services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to overcome challenges of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tracking-searching problem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43CE-DDCB-4499-81C9-A1C23178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74"/>
            <a:ext cx="9144000" cy="69166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MUM-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 talk – July 06, 2019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63A48-7BA2-41B1-A10E-59CCF647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BAE-78C3-41A0-BD3D-DD73BD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r>
              <a:rPr lang="en-US" dirty="0"/>
              <a:t> – Searching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A9B3-37C8-4EC8-8435-C8CE1CBD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/>
          <a:lstStyle/>
          <a:p>
            <a:r>
              <a:rPr lang="en-US" dirty="0"/>
              <a:t>Find all related hubs by </a:t>
            </a:r>
            <a:r>
              <a:rPr lang="en-GB" dirty="0"/>
              <a:t>top-down traversing </a:t>
            </a:r>
            <a:r>
              <a:rPr lang="en-US" dirty="0"/>
              <a:t>the hub tree.</a:t>
            </a:r>
          </a:p>
          <a:p>
            <a:r>
              <a:rPr lang="en-GB" dirty="0"/>
              <a:t>At each level, chose all those hubs are in-range</a:t>
            </a:r>
          </a:p>
          <a:p>
            <a:r>
              <a:rPr lang="en-GB" dirty="0"/>
              <a:t>If the searching range is fully covered by a sub-node, then not add current node to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903A-B53E-4998-8F24-0EAADED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1F43-5F2C-4883-8E73-4FC4FA62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1F1AE2-F04C-4CC4-A6A8-824CC57B9801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BC0AFD-C593-43F9-9AE0-A99F4A29DE33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50683-37B4-4F3E-A9B2-ACC6E04DA517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B771AB-77A4-4418-A1B2-4787685290CA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3644C-D615-440D-96CE-062001900485}"/>
              </a:ext>
            </a:extLst>
          </p:cNvPr>
          <p:cNvSpPr/>
          <p:nvPr/>
        </p:nvSpPr>
        <p:spPr>
          <a:xfrm>
            <a:off x="7624609" y="3775074"/>
            <a:ext cx="599049" cy="569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B75FD5B-6251-4B3C-AD63-D36EC5D35C8B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4C3DECE-F778-4075-81B4-5A8EB8063C57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D39BA0D-7FC8-466A-946C-7C0686D55DD3}"/>
              </a:ext>
            </a:extLst>
          </p:cNvPr>
          <p:cNvSpPr/>
          <p:nvPr/>
        </p:nvSpPr>
        <p:spPr>
          <a:xfrm rot="5247896">
            <a:off x="7551457" y="4347220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E53818-8946-4B84-A6E9-776DE7168111}"/>
              </a:ext>
            </a:extLst>
          </p:cNvPr>
          <p:cNvSpPr/>
          <p:nvPr/>
        </p:nvSpPr>
        <p:spPr>
          <a:xfrm>
            <a:off x="5257299" y="1596529"/>
            <a:ext cx="914400" cy="2788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Spit each of these cities (</a:t>
            </a:r>
            <a:r>
              <a:rPr lang="en-GB" dirty="0"/>
              <a:t>LOS, San, Chicago, New York) into 16 sub-areas so </a:t>
            </a:r>
            <a:r>
              <a:rPr lang="en-US" dirty="0"/>
              <a:t>we have 1 global, 4 cities &amp; 4x16 sub-areas </a:t>
            </a:r>
            <a:r>
              <a:rPr lang="en-US" dirty="0">
                <a:sym typeface="Wingdings" panose="05000000000000000000" pitchFamily="2" charset="2"/>
              </a:rPr>
              <a:t> 69 nodes in   3-layers tree</a:t>
            </a:r>
            <a:endParaRPr lang="en-GB" dirty="0"/>
          </a:p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before send requests to </a:t>
            </a:r>
            <a:r>
              <a:rPr lang="en-US" dirty="0" err="1"/>
              <a:t>MongoDb</a:t>
            </a:r>
            <a:endParaRPr lang="en-GB" dirty="0"/>
          </a:p>
          <a:p>
            <a:r>
              <a:rPr lang="en-GB" dirty="0"/>
              <a:t>Tracking data </a:t>
            </a:r>
            <a:r>
              <a:rPr lang="en-GB" dirty="0" err="1"/>
              <a:t>sharded</a:t>
            </a:r>
            <a:r>
              <a:rPr lang="en-GB" dirty="0"/>
              <a:t> by </a:t>
            </a:r>
            <a:r>
              <a:rPr lang="en-GB" dirty="0" err="1"/>
              <a:t>hubid</a:t>
            </a:r>
            <a:r>
              <a:rPr lang="en-GB" dirty="0"/>
              <a:t> &amp; and geo-indexed.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861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1660604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1660604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B38601C-66AC-4ED5-9523-444DA1C7B8B6}"/>
              </a:ext>
            </a:extLst>
          </p:cNvPr>
          <p:cNvSpPr/>
          <p:nvPr/>
        </p:nvSpPr>
        <p:spPr>
          <a:xfrm>
            <a:off x="1660604" y="4589451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71829" y="2245268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63376" y="3072556"/>
            <a:ext cx="775485" cy="7754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03BB66-BC45-4153-99D8-42661CB3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471829" y="3908931"/>
            <a:ext cx="775485" cy="77548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1660604" y="5432560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4394914" y="4746531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 servers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8249666" y="4688015"/>
            <a:ext cx="18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Sharding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Nodes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>
            <a:cxnSpLocks/>
          </p:cNvCxnSpPr>
          <p:nvPr/>
        </p:nvCxnSpPr>
        <p:spPr>
          <a:xfrm>
            <a:off x="2630025" y="2812496"/>
            <a:ext cx="1612683" cy="4466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2741984" y="3618438"/>
            <a:ext cx="1500724" cy="1186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301C3C-0BD6-4114-B8BC-E1425B6D48B5}"/>
              </a:ext>
            </a:extLst>
          </p:cNvPr>
          <p:cNvCxnSpPr>
            <a:cxnSpLocks/>
          </p:cNvCxnSpPr>
          <p:nvPr/>
        </p:nvCxnSpPr>
        <p:spPr>
          <a:xfrm flipV="1">
            <a:off x="2741984" y="3848041"/>
            <a:ext cx="1500724" cy="9168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5486400" y="2812496"/>
            <a:ext cx="788408" cy="2289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>
            <a:off x="5486400" y="3460298"/>
            <a:ext cx="833779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EEA435-AB9F-4F9E-8C37-9EB4449D5F95}"/>
              </a:ext>
            </a:extLst>
          </p:cNvPr>
          <p:cNvCxnSpPr>
            <a:cxnSpLocks/>
          </p:cNvCxnSpPr>
          <p:nvPr/>
        </p:nvCxnSpPr>
        <p:spPr>
          <a:xfrm flipV="1">
            <a:off x="5486400" y="4015115"/>
            <a:ext cx="833779" cy="1729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79DC43-BFE0-47FB-BF4D-8017D131C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8485" y="2931195"/>
            <a:ext cx="829994" cy="10128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E0CF19-B459-4705-A6FB-9D08CC5526CB}"/>
              </a:ext>
            </a:extLst>
          </p:cNvPr>
          <p:cNvSpPr txBox="1"/>
          <p:nvPr/>
        </p:nvSpPr>
        <p:spPr>
          <a:xfrm>
            <a:off x="6285901" y="3988571"/>
            <a:ext cx="141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Node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EFFAECA-9B7D-4BA5-BCF3-103C7A842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6321" y="2401650"/>
            <a:ext cx="507440" cy="61924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9D26EF3-4AC3-485E-AB1B-5CB54BD20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3210" y="3259179"/>
            <a:ext cx="507440" cy="6192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C126AA4-847E-4893-B936-EA57F9D43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28" y="3020899"/>
            <a:ext cx="507440" cy="6192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ADF7CE7D-4B4D-41E2-B2F7-C132D006F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8592" y="3988571"/>
            <a:ext cx="507440" cy="619249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D7484C-0C9F-4031-9E8D-9A2091471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9502" y="4026976"/>
            <a:ext cx="507440" cy="61924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6DB42AB-18D4-4878-BB35-939376E66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868" y="3568803"/>
            <a:ext cx="507440" cy="6192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274F71-6148-4953-AD99-557AB55F630E}"/>
              </a:ext>
            </a:extLst>
          </p:cNvPr>
          <p:cNvCxnSpPr/>
          <p:nvPr/>
        </p:nvCxnSpPr>
        <p:spPr>
          <a:xfrm flipV="1">
            <a:off x="7597170" y="2850735"/>
            <a:ext cx="652496" cy="4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AA92AC-03BC-4702-89E3-9FB300519D1B}"/>
              </a:ext>
            </a:extLst>
          </p:cNvPr>
          <p:cNvCxnSpPr>
            <a:cxnSpLocks/>
          </p:cNvCxnSpPr>
          <p:nvPr/>
        </p:nvCxnSpPr>
        <p:spPr>
          <a:xfrm>
            <a:off x="7532023" y="3618437"/>
            <a:ext cx="652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082E25-2F96-49BB-9668-50AECE094ED5}"/>
              </a:ext>
            </a:extLst>
          </p:cNvPr>
          <p:cNvCxnSpPr>
            <a:cxnSpLocks/>
          </p:cNvCxnSpPr>
          <p:nvPr/>
        </p:nvCxnSpPr>
        <p:spPr>
          <a:xfrm>
            <a:off x="7479198" y="3932832"/>
            <a:ext cx="610340" cy="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84A5-5F03-4F8A-859B-46CA0E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B89-6230-406E-BFA0-10B7D911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 machines for REST </a:t>
            </a:r>
            <a:r>
              <a:rPr lang="en-GB" dirty="0" err="1"/>
              <a:t>api</a:t>
            </a:r>
            <a:r>
              <a:rPr lang="en-GB" dirty="0"/>
              <a:t> on Netty Server </a:t>
            </a:r>
            <a:r>
              <a:rPr lang="en-GB" dirty="0" err="1"/>
              <a:t>server</a:t>
            </a:r>
            <a:endParaRPr lang="en-GB" dirty="0"/>
          </a:p>
          <a:p>
            <a:r>
              <a:rPr lang="en-GB" dirty="0"/>
              <a:t>1 machine for Mongo master</a:t>
            </a:r>
          </a:p>
          <a:p>
            <a:r>
              <a:rPr lang="en-GB" dirty="0"/>
              <a:t>2 machines for Mongo </a:t>
            </a:r>
            <a:r>
              <a:rPr lang="en-GB" dirty="0" err="1"/>
              <a:t>sharding</a:t>
            </a:r>
            <a:r>
              <a:rPr lang="en-GB" dirty="0"/>
              <a:t> nodes</a:t>
            </a:r>
          </a:p>
          <a:p>
            <a:r>
              <a:rPr lang="en-GB" dirty="0"/>
              <a:t>All machines using Core I5, 12G ram, Windows 10 64bit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DECC4-DE18-424D-A758-49A59857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599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E92-A8B1-4ACB-8819-5A880464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DC80-6F16-4272-B774-67965DE7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scale processing out to multiple machines (Mongo </a:t>
            </a:r>
            <a:r>
              <a:rPr lang="en-GB" dirty="0" err="1"/>
              <a:t>sharding</a:t>
            </a:r>
            <a:r>
              <a:rPr lang="en-GB" dirty="0"/>
              <a:t>)</a:t>
            </a:r>
          </a:p>
          <a:p>
            <a:r>
              <a:rPr lang="en-GB" dirty="0"/>
              <a:t>Able to handle 6K concurrent requests</a:t>
            </a:r>
          </a:p>
          <a:p>
            <a:r>
              <a:rPr lang="en-GB" dirty="0"/>
              <a:t>Max time for processing one request ~15s</a:t>
            </a:r>
          </a:p>
          <a:p>
            <a:r>
              <a:rPr lang="en-GB" dirty="0" err="1"/>
              <a:t>Avg</a:t>
            </a:r>
            <a:r>
              <a:rPr lang="en-GB" dirty="0"/>
              <a:t> ~2K requests/s (</a:t>
            </a:r>
            <a:r>
              <a:rPr lang="en-GB" dirty="0" err="1"/>
              <a:t>tracking+searching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4359-6386-4132-A3C9-5796333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954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8FAD-C059-4F0E-98A7-19A9FCA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GB" dirty="0" err="1"/>
              <a:t>MongoDb</a:t>
            </a:r>
            <a:r>
              <a:rPr lang="en-GB" dirty="0"/>
              <a:t>-based implementation –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7FE6-9BE1-40BF-B406-BAE6D9D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much differ when compare to Single machine for REST API + Single machine for </a:t>
            </a:r>
            <a:r>
              <a:rPr lang="en-US" dirty="0" err="1"/>
              <a:t>MongoDb</a:t>
            </a:r>
            <a:r>
              <a:rPr lang="en-US" dirty="0"/>
              <a:t> or adding more REST API/</a:t>
            </a:r>
            <a:r>
              <a:rPr lang="en-US" dirty="0" err="1"/>
              <a:t>sharding</a:t>
            </a:r>
            <a:r>
              <a:rPr lang="en-US" dirty="0"/>
              <a:t> nodes</a:t>
            </a:r>
          </a:p>
          <a:p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Master handle too heavy job. </a:t>
            </a:r>
          </a:p>
          <a:p>
            <a:r>
              <a:rPr lang="en-US" dirty="0"/>
              <a:t>Can only scale up for </a:t>
            </a:r>
            <a:r>
              <a:rPr lang="en-US" dirty="0" err="1"/>
              <a:t>MongoDb</a:t>
            </a:r>
            <a:r>
              <a:rPr lang="en-US" dirty="0"/>
              <a:t> Master (central node issue)</a:t>
            </a:r>
          </a:p>
          <a:p>
            <a:r>
              <a:rPr lang="en-US" dirty="0"/>
              <a:t>Using hard drive for short-term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83D1-EF5E-4DF2-B626-7C536E4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28338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0619"/>
          </a:xfrm>
        </p:spPr>
        <p:txBody>
          <a:bodyPr>
            <a:normAutofit/>
          </a:bodyPr>
          <a:lstStyle/>
          <a:p>
            <a:r>
              <a:rPr lang="en-US" dirty="0"/>
              <a:t>Use Kafka servers as middleware messaging</a:t>
            </a:r>
          </a:p>
          <a:p>
            <a:r>
              <a:rPr lang="en-US" dirty="0"/>
              <a:t>Each hub is a micro-service node</a:t>
            </a:r>
          </a:p>
          <a:p>
            <a:r>
              <a:rPr lang="en-US" dirty="0"/>
              <a:t>Each micro-service node handle 2 hub-based message topics (tracking/searching) from a specific Kafka</a:t>
            </a:r>
          </a:p>
          <a:p>
            <a:pPr lvl="1"/>
            <a:r>
              <a:rPr lang="en-US" dirty="0"/>
              <a:t>Total 69x2 topics for test case.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jvptree</a:t>
            </a:r>
            <a:r>
              <a:rPr lang="en-GB" dirty="0"/>
              <a:t> to store tracking data in memory on each </a:t>
            </a:r>
            <a:r>
              <a:rPr lang="en-US" dirty="0"/>
              <a:t>micro-</a:t>
            </a:r>
            <a:r>
              <a:rPr lang="en-GB" dirty="0"/>
              <a:t>service node</a:t>
            </a:r>
          </a:p>
          <a:p>
            <a:r>
              <a:rPr lang="en-US" dirty="0"/>
              <a:t>Each hub ~ [</a:t>
            </a:r>
            <a:r>
              <a:rPr lang="en-US" dirty="0" err="1"/>
              <a:t>kafka</a:t>
            </a:r>
            <a:r>
              <a:rPr lang="en-US" dirty="0"/>
              <a:t> server &amp; 2 topics] </a:t>
            </a:r>
          </a:p>
          <a:p>
            <a:r>
              <a:rPr lang="en-US" dirty="0"/>
              <a:t>Hubs grouped by zone (each zone covered by 1 Kafka server)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34327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B53-5886-4BB4-AD1C-C059C97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C92E-9BF4-40DD-9F36-9E0232E3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GB" dirty="0"/>
              <a:t>REST API f</a:t>
            </a:r>
            <a:r>
              <a:rPr lang="en-US" dirty="0" err="1"/>
              <a:t>ind</a:t>
            </a:r>
            <a:r>
              <a:rPr lang="en-US" dirty="0"/>
              <a:t> &amp; attach associated/related hub(s) then send message to target [Kafka-topic(s)]</a:t>
            </a:r>
          </a:p>
          <a:p>
            <a:pPr lvl="1"/>
            <a:r>
              <a:rPr lang="en-US" dirty="0"/>
              <a:t>Also attach </a:t>
            </a:r>
            <a:r>
              <a:rPr lang="en-US" dirty="0" err="1"/>
              <a:t>api</a:t>
            </a:r>
            <a:r>
              <a:rPr lang="en-US" dirty="0"/>
              <a:t> server info as response point</a:t>
            </a:r>
          </a:p>
          <a:p>
            <a:r>
              <a:rPr lang="en-US" dirty="0"/>
              <a:t>Each </a:t>
            </a:r>
            <a:r>
              <a:rPr lang="en-GB" dirty="0"/>
              <a:t>REST API server have 2 response topics </a:t>
            </a:r>
            <a:r>
              <a:rPr lang="en-US" dirty="0"/>
              <a:t>(tracking/searching-result) on each Kafka servers</a:t>
            </a:r>
            <a:endParaRPr lang="en-GB" dirty="0"/>
          </a:p>
          <a:p>
            <a:r>
              <a:rPr lang="en-US" dirty="0"/>
              <a:t>Micro-services will write result to </a:t>
            </a:r>
            <a:r>
              <a:rPr lang="en-US" dirty="0" err="1"/>
              <a:t>api</a:t>
            </a:r>
            <a:r>
              <a:rPr lang="en-US" dirty="0"/>
              <a:t>-server source’s response topic</a:t>
            </a:r>
          </a:p>
          <a:p>
            <a:r>
              <a:rPr lang="en-GB" dirty="0"/>
              <a:t>REST API collect &amp; combine results then send response to client.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A85D-26D4-407D-8F4C-E8C1CA1A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MUM-</a:t>
            </a:r>
            <a:r>
              <a:rPr lang="en-GB" dirty="0" err="1"/>
              <a:t>Compro</a:t>
            </a:r>
            <a:r>
              <a:rPr lang="en-GB" dirty="0"/>
              <a:t>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25218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96B4-B1E1-4CBE-9901-B5AB8D9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EE91-26F7-4F9D-AE64-3E1FDC2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6504198-6055-44BC-9074-6F8CA71CD608}"/>
              </a:ext>
            </a:extLst>
          </p:cNvPr>
          <p:cNvSpPr/>
          <p:nvPr/>
        </p:nvSpPr>
        <p:spPr>
          <a:xfrm>
            <a:off x="1263034" y="231854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05D56BE-60FD-41F9-90FE-E5724A33ACED}"/>
              </a:ext>
            </a:extLst>
          </p:cNvPr>
          <p:cNvSpPr/>
          <p:nvPr/>
        </p:nvSpPr>
        <p:spPr>
          <a:xfrm>
            <a:off x="984739" y="3561676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2AE7CBB-1359-4D82-843C-878A63AA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59628" y="2248135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6BC0CAB-6D21-494C-A245-64540E15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50983" y="3662842"/>
            <a:ext cx="775485" cy="8335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072BAD-96D6-426C-B468-F996D78C3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4472" y="2351222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D9183E3-B34A-4649-8FA3-2620B8B2D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902" y="2489240"/>
            <a:ext cx="617807" cy="6178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74E0914-CE1D-42FA-B132-E4482254A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332" y="2569700"/>
            <a:ext cx="617807" cy="6178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03D3DF7-ECA2-48CC-A877-8B05B72DD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6154" y="3990024"/>
            <a:ext cx="617807" cy="6178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0B8B8FA-705C-4FE0-B414-C8C725A6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584" y="4128042"/>
            <a:ext cx="617807" cy="6178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A7F6003-90C6-4554-83D6-C8F2E2CF0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014" y="4208502"/>
            <a:ext cx="617807" cy="6178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598D21-42C0-46DD-AE45-4C3776249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3303" y="1442287"/>
            <a:ext cx="1338750" cy="13387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6083CDF-094A-4AC2-AC9E-717413716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4624" y="2289920"/>
            <a:ext cx="1338750" cy="13387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EAE5D0-9551-4722-BD8D-F1801BBA5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5162" y="3617047"/>
            <a:ext cx="1338750" cy="13387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1FD01AD-1D69-4ADF-9AC6-609FEE58A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4161" y="3787786"/>
            <a:ext cx="1338750" cy="133875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6BA3D8E-0287-4241-BC24-A8B878F2A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497" y="1773898"/>
            <a:ext cx="1338750" cy="13387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7EFE2B-9615-4AE6-96E0-78A0C6B16B71}"/>
              </a:ext>
            </a:extLst>
          </p:cNvPr>
          <p:cNvSpPr txBox="1"/>
          <p:nvPr/>
        </p:nvSpPr>
        <p:spPr>
          <a:xfrm>
            <a:off x="1083213" y="4791222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CBBA9-148A-4ADE-AFF8-94598E1E6F89}"/>
              </a:ext>
            </a:extLst>
          </p:cNvPr>
          <p:cNvSpPr txBox="1"/>
          <p:nvPr/>
        </p:nvSpPr>
        <p:spPr>
          <a:xfrm>
            <a:off x="3324394" y="457927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6D68B-5561-48DB-928F-6F295FD5F833}"/>
              </a:ext>
            </a:extLst>
          </p:cNvPr>
          <p:cNvSpPr txBox="1"/>
          <p:nvPr/>
        </p:nvSpPr>
        <p:spPr>
          <a:xfrm>
            <a:off x="5435205" y="5690786"/>
            <a:ext cx="149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servers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BAB58-AF54-4642-9A8C-2AF85986706C}"/>
              </a:ext>
            </a:extLst>
          </p:cNvPr>
          <p:cNvSpPr txBox="1"/>
          <p:nvPr/>
        </p:nvSpPr>
        <p:spPr>
          <a:xfrm>
            <a:off x="7994228" y="5745452"/>
            <a:ext cx="194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nodes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E2A217-182A-4621-A853-D5FC82A2192A}"/>
              </a:ext>
            </a:extLst>
          </p:cNvPr>
          <p:cNvCxnSpPr>
            <a:cxnSpLocks/>
          </p:cNvCxnSpPr>
          <p:nvPr/>
        </p:nvCxnSpPr>
        <p:spPr>
          <a:xfrm>
            <a:off x="2283820" y="2847532"/>
            <a:ext cx="99766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A4AC1-27F1-4884-950E-E5D6D633FEF9}"/>
              </a:ext>
            </a:extLst>
          </p:cNvPr>
          <p:cNvCxnSpPr>
            <a:cxnSpLocks/>
          </p:cNvCxnSpPr>
          <p:nvPr/>
        </p:nvCxnSpPr>
        <p:spPr>
          <a:xfrm flipV="1">
            <a:off x="2264368" y="3867999"/>
            <a:ext cx="1017118" cy="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6E87E3-45C3-427C-8EA3-484221285075}"/>
              </a:ext>
            </a:extLst>
          </p:cNvPr>
          <p:cNvCxnSpPr>
            <a:cxnSpLocks/>
          </p:cNvCxnSpPr>
          <p:nvPr/>
        </p:nvCxnSpPr>
        <p:spPr>
          <a:xfrm>
            <a:off x="4464817" y="2862401"/>
            <a:ext cx="1141337" cy="112762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059E25-2D65-4A50-8BA1-3152955114EA}"/>
              </a:ext>
            </a:extLst>
          </p:cNvPr>
          <p:cNvCxnSpPr>
            <a:cxnSpLocks/>
          </p:cNvCxnSpPr>
          <p:nvPr/>
        </p:nvCxnSpPr>
        <p:spPr>
          <a:xfrm>
            <a:off x="4520317" y="4042493"/>
            <a:ext cx="967136" cy="202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B3D658-6245-4756-97ED-76A11B411C09}"/>
              </a:ext>
            </a:extLst>
          </p:cNvPr>
          <p:cNvCxnSpPr>
            <a:cxnSpLocks/>
          </p:cNvCxnSpPr>
          <p:nvPr/>
        </p:nvCxnSpPr>
        <p:spPr>
          <a:xfrm flipV="1">
            <a:off x="6765376" y="2532635"/>
            <a:ext cx="872547" cy="1215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3DCD9B-2873-4A32-9A63-A1D70B900295}"/>
              </a:ext>
            </a:extLst>
          </p:cNvPr>
          <p:cNvCxnSpPr>
            <a:cxnSpLocks/>
          </p:cNvCxnSpPr>
          <p:nvPr/>
        </p:nvCxnSpPr>
        <p:spPr>
          <a:xfrm>
            <a:off x="6765376" y="4499545"/>
            <a:ext cx="87254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ABA9EDFD-D24F-432C-8666-1EF806B7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61003" y="2637237"/>
            <a:ext cx="775485" cy="77548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F395CFA-7E8A-45FF-8BD4-4820261A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40293" y="3283509"/>
            <a:ext cx="775485" cy="698761"/>
          </a:xfrm>
          <a:prstGeom prst="rect">
            <a:avLst/>
          </a:prstGeom>
        </p:spPr>
      </p:pic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A7D5915-E394-42D3-A013-1C7807F2A76B}"/>
              </a:ext>
            </a:extLst>
          </p:cNvPr>
          <p:cNvSpPr/>
          <p:nvPr/>
        </p:nvSpPr>
        <p:spPr>
          <a:xfrm>
            <a:off x="1211188" y="380208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hought Bubble: Cloud 52">
            <a:extLst>
              <a:ext uri="{FF2B5EF4-FFF2-40B4-BE49-F238E27FC236}">
                <a16:creationId xmlns:a16="http://schemas.microsoft.com/office/drawing/2014/main" id="{32F23F7D-4F9B-45FC-9CD0-FE31763B087E}"/>
              </a:ext>
            </a:extLst>
          </p:cNvPr>
          <p:cNvSpPr/>
          <p:nvPr/>
        </p:nvSpPr>
        <p:spPr>
          <a:xfrm>
            <a:off x="1069604" y="253263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769FD645-3E42-4AB5-84DC-40ADEA7B6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9893" y="4497292"/>
            <a:ext cx="1338750" cy="133875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DC93C9-F71E-489B-B096-29B7FD704144}"/>
              </a:ext>
            </a:extLst>
          </p:cNvPr>
          <p:cNvCxnSpPr>
            <a:cxnSpLocks/>
          </p:cNvCxnSpPr>
          <p:nvPr/>
        </p:nvCxnSpPr>
        <p:spPr>
          <a:xfrm flipV="1">
            <a:off x="4491637" y="2654176"/>
            <a:ext cx="995816" cy="468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097027-55A2-427E-BD80-972D48D4B55C}"/>
              </a:ext>
            </a:extLst>
          </p:cNvPr>
          <p:cNvCxnSpPr>
            <a:cxnSpLocks/>
          </p:cNvCxnSpPr>
          <p:nvPr/>
        </p:nvCxnSpPr>
        <p:spPr>
          <a:xfrm flipV="1">
            <a:off x="4544334" y="3015711"/>
            <a:ext cx="1070138" cy="8676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1EAC884-A552-4D88-80D4-8B31012D88A9}"/>
              </a:ext>
            </a:extLst>
          </p:cNvPr>
          <p:cNvSpPr/>
          <p:nvPr/>
        </p:nvSpPr>
        <p:spPr>
          <a:xfrm>
            <a:off x="5289068" y="1530395"/>
            <a:ext cx="5459034" cy="206709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8AD7DC-1EB9-427D-AA37-521F2572F2D0}"/>
              </a:ext>
            </a:extLst>
          </p:cNvPr>
          <p:cNvSpPr/>
          <p:nvPr/>
        </p:nvSpPr>
        <p:spPr>
          <a:xfrm>
            <a:off x="5328236" y="3756603"/>
            <a:ext cx="5419866" cy="198083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FE0513-7CC9-4B31-80E8-71A72D5746B9}"/>
              </a:ext>
            </a:extLst>
          </p:cNvPr>
          <p:cNvSpPr txBox="1"/>
          <p:nvPr/>
        </p:nvSpPr>
        <p:spPr>
          <a:xfrm>
            <a:off x="5193325" y="1286745"/>
            <a:ext cx="1425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Zones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2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148-A652-4ACF-AC4B-75310E7D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6CCF-F6CD-402D-BF88-1B18F31A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machine for REST API on Netty to handle tracking requests</a:t>
            </a:r>
          </a:p>
          <a:p>
            <a:r>
              <a:rPr lang="en-GB" dirty="0"/>
              <a:t>1 machine for REST API on Netty to handle searching requests</a:t>
            </a:r>
          </a:p>
          <a:p>
            <a:r>
              <a:rPr lang="en-GB" dirty="0"/>
              <a:t>1 machine for Mongo Db (store &amp; serve provider info only)</a:t>
            </a:r>
          </a:p>
          <a:p>
            <a:r>
              <a:rPr lang="en-GB" dirty="0"/>
              <a:t>2 machines for Kafka &amp; service nodes</a:t>
            </a:r>
          </a:p>
          <a:p>
            <a:pPr lvl="1"/>
            <a:r>
              <a:rPr lang="en-GB" dirty="0"/>
              <a:t>Each handle 2 city nodes + 2x16 sub-area nodes</a:t>
            </a:r>
          </a:p>
          <a:p>
            <a:pPr lvl="1"/>
            <a:r>
              <a:rPr lang="en-GB" dirty="0"/>
              <a:t>The first processing machine also handle global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4CA77-0ACB-45F1-B3FB-C2991AB3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123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FE2-D623-4618-BA33-9064277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EDE5-B47F-49B1-BB68-A6B23255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Tracking-searching problem</a:t>
            </a:r>
          </a:p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GB" dirty="0" err="1"/>
              <a:t>MongoDb</a:t>
            </a:r>
            <a:r>
              <a:rPr lang="en-GB" dirty="0"/>
              <a:t>-based implementation</a:t>
            </a:r>
            <a:endParaRPr lang="en-US" dirty="0"/>
          </a:p>
          <a:p>
            <a:r>
              <a:rPr lang="en-US" dirty="0"/>
              <a:t>Micro-services-based </a:t>
            </a:r>
            <a:r>
              <a:rPr lang="en-GB" dirty="0"/>
              <a:t>implementation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Some tips to work with Micro-services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research</a:t>
            </a:r>
          </a:p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BADE-7DA9-42F2-A5E3-90AA5FF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71666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774-1ECC-4A67-82F0-316003DC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52A8-40A4-4A4B-AF46-E022C5B0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Able to scale processing, rest </a:t>
            </a:r>
            <a:r>
              <a:rPr lang="en-GB" dirty="0" err="1"/>
              <a:t>api</a:t>
            </a:r>
            <a:r>
              <a:rPr lang="en-GB" dirty="0"/>
              <a:t> out to multiple machines</a:t>
            </a:r>
          </a:p>
          <a:p>
            <a:r>
              <a:rPr lang="en-GB" dirty="0"/>
              <a:t>Able to handle 6K+++ concurrent requests</a:t>
            </a:r>
          </a:p>
          <a:p>
            <a:r>
              <a:rPr lang="en-GB" dirty="0"/>
              <a:t>Max time for processing one request ~10s</a:t>
            </a:r>
          </a:p>
          <a:p>
            <a:r>
              <a:rPr lang="en-GB" dirty="0"/>
              <a:t>4.5K+++ requests/s (tracking + searching)</a:t>
            </a:r>
          </a:p>
          <a:p>
            <a:r>
              <a:rPr lang="en-GB" dirty="0"/>
              <a:t>Easily indefinitely scaling out because of decentralizing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120AE-C771-4FA5-AD10-E77ED91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7668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6919-7666-4855-B693-9E2554F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7985" cy="1325563"/>
          </a:xfrm>
        </p:spPr>
        <p:txBody>
          <a:bodyPr/>
          <a:lstStyle/>
          <a:p>
            <a:r>
              <a:rPr lang="en-US" dirty="0"/>
              <a:t>Micro-services-based </a:t>
            </a:r>
            <a:r>
              <a:rPr lang="en-GB" dirty="0"/>
              <a:t>implementation –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4C7CE-0BB0-45F2-A54A-34DCCD5D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2" y="1520825"/>
            <a:ext cx="8636523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038B4-915F-4592-A8FF-1FFA51F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41126-3BA7-44A0-8CAE-B8F5CB89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57" y="1860582"/>
            <a:ext cx="97203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51"/>
            <a:ext cx="10515600" cy="1279047"/>
          </a:xfrm>
        </p:spPr>
        <p:txBody>
          <a:bodyPr/>
          <a:lstStyle/>
          <a:p>
            <a:r>
              <a:rPr lang="en-US" dirty="0"/>
              <a:t>Need asynchronous programing</a:t>
            </a:r>
          </a:p>
          <a:p>
            <a:pPr lvl="1"/>
            <a:r>
              <a:rPr lang="en-US" dirty="0" err="1"/>
              <a:t>CompletableFuture</a:t>
            </a:r>
            <a:r>
              <a:rPr lang="en-US" dirty="0"/>
              <a:t> / </a:t>
            </a:r>
            <a:r>
              <a:rPr lang="en-US" dirty="0" err="1"/>
              <a:t>TaskCompletionSource</a:t>
            </a:r>
            <a:endParaRPr lang="en-US" dirty="0"/>
          </a:p>
          <a:p>
            <a:pPr lvl="1"/>
            <a:r>
              <a:rPr lang="en-US" dirty="0"/>
              <a:t>Consume, produce requests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573A934-F36A-44A3-A86C-3827EACDFD00}"/>
              </a:ext>
            </a:extLst>
          </p:cNvPr>
          <p:cNvSpPr/>
          <p:nvPr/>
        </p:nvSpPr>
        <p:spPr>
          <a:xfrm>
            <a:off x="1064252" y="299991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B2C68D-B4CF-4A2C-B8BF-11E79C3E6CAB}"/>
              </a:ext>
            </a:extLst>
          </p:cNvPr>
          <p:cNvSpPr/>
          <p:nvPr/>
        </p:nvSpPr>
        <p:spPr>
          <a:xfrm>
            <a:off x="1064252" y="415028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AE12350-E866-4EBA-9446-A26A2635F9F1}"/>
              </a:ext>
            </a:extLst>
          </p:cNvPr>
          <p:cNvSpPr/>
          <p:nvPr/>
        </p:nvSpPr>
        <p:spPr>
          <a:xfrm>
            <a:off x="1064252" y="5178055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78E4AA-9D84-47BC-94FD-9AEB0FE44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6194" y="3239609"/>
            <a:ext cx="775485" cy="7754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161967-5731-427B-8BA9-0F5FE9F0E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47741" y="4053645"/>
            <a:ext cx="775485" cy="77548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D052A5-5D31-4A8F-9EA2-87C609A5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6194" y="4890020"/>
            <a:ext cx="775485" cy="77548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8D3416-F482-43B3-859E-1ACD40C8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26" y="3301321"/>
            <a:ext cx="617807" cy="6178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462540-4A1C-45AC-956B-393A259B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056" y="3439339"/>
            <a:ext cx="617807" cy="61780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A55EED-D987-4F3F-B220-287EB9A8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486" y="3519799"/>
            <a:ext cx="617807" cy="617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EC5AF99-810E-4C44-BBFB-ED01AD67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1626" y="4218167"/>
            <a:ext cx="617807" cy="61780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7CAD2C8-0A46-4306-9BFD-73FF48B0B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5056" y="4356185"/>
            <a:ext cx="617807" cy="6178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5F12670-5FE8-48B1-A828-258DD3B92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486" y="4436645"/>
            <a:ext cx="617807" cy="6178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4CB4A6E-52E1-4AFE-83A9-2A2D5C93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608" y="4214927"/>
            <a:ext cx="1338750" cy="1338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CAFCF7F-DB97-490A-A831-BBBD5C9B0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2755" y="3497224"/>
            <a:ext cx="1338750" cy="1338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6F43A-2921-4E13-81C9-5C8EBC987161}"/>
              </a:ext>
            </a:extLst>
          </p:cNvPr>
          <p:cNvSpPr txBox="1"/>
          <p:nvPr/>
        </p:nvSpPr>
        <p:spPr>
          <a:xfrm>
            <a:off x="1064252" y="6021164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68B3F-1672-4918-9610-DB6886183606}"/>
              </a:ext>
            </a:extLst>
          </p:cNvPr>
          <p:cNvSpPr txBox="1"/>
          <p:nvPr/>
        </p:nvSpPr>
        <p:spPr>
          <a:xfrm>
            <a:off x="3306231" y="5657982"/>
            <a:ext cx="182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9A3FA-296E-4743-A137-A5ADCEA1F75F}"/>
              </a:ext>
            </a:extLst>
          </p:cNvPr>
          <p:cNvSpPr txBox="1"/>
          <p:nvPr/>
        </p:nvSpPr>
        <p:spPr>
          <a:xfrm>
            <a:off x="6026261" y="5657982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4D234-E6B8-4370-A864-B254EBD78DA9}"/>
              </a:ext>
            </a:extLst>
          </p:cNvPr>
          <p:cNvSpPr txBox="1"/>
          <p:nvPr/>
        </p:nvSpPr>
        <p:spPr>
          <a:xfrm>
            <a:off x="8134487" y="5541894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7690FA-D678-488D-8C2A-489C558AECA1}"/>
              </a:ext>
            </a:extLst>
          </p:cNvPr>
          <p:cNvCxnSpPr>
            <a:cxnSpLocks/>
          </p:cNvCxnSpPr>
          <p:nvPr/>
        </p:nvCxnSpPr>
        <p:spPr>
          <a:xfrm>
            <a:off x="2221181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7A8E4C35-4302-452E-8D03-56BD5411E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4005" y="2936329"/>
            <a:ext cx="1338750" cy="133875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31FDDC-AFF8-4BF5-A051-38FDFB76A3FC}"/>
              </a:ext>
            </a:extLst>
          </p:cNvPr>
          <p:cNvCxnSpPr>
            <a:cxnSpLocks/>
          </p:cNvCxnSpPr>
          <p:nvPr/>
        </p:nvCxnSpPr>
        <p:spPr>
          <a:xfrm>
            <a:off x="4540399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B0603-4362-4808-8B56-49850D785124}"/>
              </a:ext>
            </a:extLst>
          </p:cNvPr>
          <p:cNvCxnSpPr>
            <a:cxnSpLocks/>
          </p:cNvCxnSpPr>
          <p:nvPr/>
        </p:nvCxnSpPr>
        <p:spPr>
          <a:xfrm>
            <a:off x="6888179" y="4356185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FA16AF2-9D7A-4043-9FD2-60364D100EF1}"/>
              </a:ext>
            </a:extLst>
          </p:cNvPr>
          <p:cNvSpPr/>
          <p:nvPr/>
        </p:nvSpPr>
        <p:spPr>
          <a:xfrm>
            <a:off x="2478482" y="4275079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36EDF5-BE21-4AD5-AB4A-74EDB0867CE0}"/>
              </a:ext>
            </a:extLst>
          </p:cNvPr>
          <p:cNvSpPr/>
          <p:nvPr/>
        </p:nvSpPr>
        <p:spPr>
          <a:xfrm>
            <a:off x="4729979" y="4282958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2934B1-1AF3-4F0B-872E-B56ED701780C}"/>
              </a:ext>
            </a:extLst>
          </p:cNvPr>
          <p:cNvSpPr/>
          <p:nvPr/>
        </p:nvSpPr>
        <p:spPr>
          <a:xfrm>
            <a:off x="7089576" y="4282958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154"/>
          </a:xfrm>
        </p:spPr>
        <p:txBody>
          <a:bodyPr/>
          <a:lstStyle/>
          <a:p>
            <a:r>
              <a:rPr lang="en-US" dirty="0"/>
              <a:t>Need parallel programing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86687F-0667-433D-B5B8-06A268314098}"/>
              </a:ext>
            </a:extLst>
          </p:cNvPr>
          <p:cNvSpPr/>
          <p:nvPr/>
        </p:nvSpPr>
        <p:spPr>
          <a:xfrm>
            <a:off x="3677410" y="2783176"/>
            <a:ext cx="1258825" cy="245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AE044B-9A09-4D8A-B234-98447A4D58D4}"/>
              </a:ext>
            </a:extLst>
          </p:cNvPr>
          <p:cNvSpPr/>
          <p:nvPr/>
        </p:nvSpPr>
        <p:spPr>
          <a:xfrm>
            <a:off x="7974382" y="1986562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87FA61CC-B9AC-4106-9323-FABDE60988C7}"/>
              </a:ext>
            </a:extLst>
          </p:cNvPr>
          <p:cNvSpPr/>
          <p:nvPr/>
        </p:nvSpPr>
        <p:spPr>
          <a:xfrm>
            <a:off x="1194181" y="262530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215432C5-9237-430D-A32B-D1D5D30632E6}"/>
              </a:ext>
            </a:extLst>
          </p:cNvPr>
          <p:cNvSpPr/>
          <p:nvPr/>
        </p:nvSpPr>
        <p:spPr>
          <a:xfrm>
            <a:off x="1194181" y="3775667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421F4CA7-51D3-4191-953B-181CCFFC57E7}"/>
              </a:ext>
            </a:extLst>
          </p:cNvPr>
          <p:cNvSpPr/>
          <p:nvPr/>
        </p:nvSpPr>
        <p:spPr>
          <a:xfrm>
            <a:off x="1194181" y="4803442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4A82521-8F03-4B49-9BF1-123C5C11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86123" y="2864996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2ABE6BB-AC57-43A9-A387-13DA3394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77670" y="3679032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F3F4337F-4ECC-40A1-AB0A-2136B333D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86123" y="4515407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E85EA1B-72F3-4440-A357-7E4175D9B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555" y="2926708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6E4F4DE-FEA4-4C41-97DD-7AA2FE732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985" y="3064726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43CFA1B-75CA-4C32-BFC2-337F25B26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415" y="3145186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25DFEFE4-C389-4AEB-B653-8E2332022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555" y="3843554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88AF2D8-BA29-47C9-B1E8-A3EF94F1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985" y="3981572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08ADA1C-E565-452E-9BB4-C328B3EAA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415" y="4062032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817BAF0-DDEF-45F7-B969-F96A769EA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537" y="3840314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B60B034-E556-4088-9843-15340CF2B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684" y="3122611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B1A645E-B056-437C-99DB-C9184203B811}"/>
              </a:ext>
            </a:extLst>
          </p:cNvPr>
          <p:cNvSpPr txBox="1"/>
          <p:nvPr/>
        </p:nvSpPr>
        <p:spPr>
          <a:xfrm>
            <a:off x="1194181" y="5646551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444361-27B8-4F6A-B081-0C746ED9932E}"/>
              </a:ext>
            </a:extLst>
          </p:cNvPr>
          <p:cNvSpPr txBox="1"/>
          <p:nvPr/>
        </p:nvSpPr>
        <p:spPr>
          <a:xfrm>
            <a:off x="3877670" y="5273312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64A935-87B0-4AD3-A23E-F3559923E74A}"/>
              </a:ext>
            </a:extLst>
          </p:cNvPr>
          <p:cNvSpPr txBox="1"/>
          <p:nvPr/>
        </p:nvSpPr>
        <p:spPr>
          <a:xfrm>
            <a:off x="6156190" y="5283369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5EAD20-FEA9-49D4-808D-455A94E90415}"/>
              </a:ext>
            </a:extLst>
          </p:cNvPr>
          <p:cNvSpPr txBox="1"/>
          <p:nvPr/>
        </p:nvSpPr>
        <p:spPr>
          <a:xfrm>
            <a:off x="8264416" y="5167281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40C3F6-BC4A-4233-8C9B-335E3DF379C1}"/>
              </a:ext>
            </a:extLst>
          </p:cNvPr>
          <p:cNvCxnSpPr>
            <a:cxnSpLocks/>
          </p:cNvCxnSpPr>
          <p:nvPr/>
        </p:nvCxnSpPr>
        <p:spPr>
          <a:xfrm>
            <a:off x="2351110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3FDCED89-4CAD-4AC1-90D4-1B547AB8E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3934" y="2561716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D3EBD8-3671-4CEE-A1B8-5BEA430669BB}"/>
              </a:ext>
            </a:extLst>
          </p:cNvPr>
          <p:cNvCxnSpPr>
            <a:cxnSpLocks/>
          </p:cNvCxnSpPr>
          <p:nvPr/>
        </p:nvCxnSpPr>
        <p:spPr>
          <a:xfrm>
            <a:off x="4670328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2AD9A4-6B8A-4DF4-985F-F5AB0CEBD742}"/>
              </a:ext>
            </a:extLst>
          </p:cNvPr>
          <p:cNvCxnSpPr>
            <a:cxnSpLocks/>
          </p:cNvCxnSpPr>
          <p:nvPr/>
        </p:nvCxnSpPr>
        <p:spPr>
          <a:xfrm>
            <a:off x="7018108" y="3981572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0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45413"/>
          </a:xfrm>
        </p:spPr>
        <p:txBody>
          <a:bodyPr/>
          <a:lstStyle/>
          <a:p>
            <a:r>
              <a:rPr lang="en-US" dirty="0"/>
              <a:t>Need concurrent programing: avoid locking/synchronized as possible</a:t>
            </a:r>
          </a:p>
          <a:p>
            <a:pPr lvl="1"/>
            <a:r>
              <a:rPr lang="en-US" dirty="0"/>
              <a:t>By chained read/write.</a:t>
            </a:r>
          </a:p>
          <a:p>
            <a:pPr lvl="1"/>
            <a:r>
              <a:rPr lang="en-US" dirty="0"/>
              <a:t>By single thread service executor.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8C73-D59E-427F-BB28-87AEEE8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DD9407-37DB-4280-8B9A-FB32FCD2D43A}"/>
              </a:ext>
            </a:extLst>
          </p:cNvPr>
          <p:cNvSpPr/>
          <p:nvPr/>
        </p:nvSpPr>
        <p:spPr>
          <a:xfrm>
            <a:off x="7855112" y="2463554"/>
            <a:ext cx="3148225" cy="3716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75FC1196-FA5A-4299-B0E7-5D9F77DDBDA8}"/>
              </a:ext>
            </a:extLst>
          </p:cNvPr>
          <p:cNvSpPr/>
          <p:nvPr/>
        </p:nvSpPr>
        <p:spPr>
          <a:xfrm>
            <a:off x="1082229" y="349304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AC3D5BD9-8038-4C3F-BB97-40E88FA2DADC}"/>
              </a:ext>
            </a:extLst>
          </p:cNvPr>
          <p:cNvSpPr/>
          <p:nvPr/>
        </p:nvSpPr>
        <p:spPr>
          <a:xfrm>
            <a:off x="1074911" y="425265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9BB6A7B8-03DB-4F11-A954-B35B52D2B1C3}"/>
              </a:ext>
            </a:extLst>
          </p:cNvPr>
          <p:cNvSpPr/>
          <p:nvPr/>
        </p:nvSpPr>
        <p:spPr>
          <a:xfrm>
            <a:off x="1033626" y="5043408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9441265-B1A7-4517-8635-33043C9FE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6853" y="3341988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89A8AD2-0149-4308-B44C-E4B6F19D0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8400" y="4156024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B7B0266-4D72-4682-AAD4-E6DEE916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66853" y="4992399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5C0FEF3-9227-4336-90A8-1574F3FA8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3403700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31C4936-1D0E-4586-AEE2-8AD07C12E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3541718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EE2F743-FE5C-4F33-BE79-38E2F5A39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3622178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E83292-4E2F-470C-A066-BEA127376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4320546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CD48563-2FD6-4205-93A9-89E3BB2AE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4458564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B533E0A1-10ED-4226-9210-40EAE3020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453902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47058A8-0245-4280-91A7-DE3B3CA01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1267" y="4317306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887D35EF-EFCE-4C84-866D-1A3096B19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414" y="3599603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2AEE8D-1F1A-457D-B820-81A9AE5CF521}"/>
              </a:ext>
            </a:extLst>
          </p:cNvPr>
          <p:cNvSpPr txBox="1"/>
          <p:nvPr/>
        </p:nvSpPr>
        <p:spPr>
          <a:xfrm>
            <a:off x="1062523" y="5828939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4ED458-3024-4D4D-974D-37618F54CAEC}"/>
              </a:ext>
            </a:extLst>
          </p:cNvPr>
          <p:cNvSpPr txBox="1"/>
          <p:nvPr/>
        </p:nvSpPr>
        <p:spPr>
          <a:xfrm>
            <a:off x="3758400" y="575030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209CE0-8069-48AF-9058-C6E91D3E3CE4}"/>
              </a:ext>
            </a:extLst>
          </p:cNvPr>
          <p:cNvSpPr txBox="1"/>
          <p:nvPr/>
        </p:nvSpPr>
        <p:spPr>
          <a:xfrm>
            <a:off x="6036920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9443D5-9D88-4326-BD47-64A33B51D83D}"/>
              </a:ext>
            </a:extLst>
          </p:cNvPr>
          <p:cNvSpPr txBox="1"/>
          <p:nvPr/>
        </p:nvSpPr>
        <p:spPr>
          <a:xfrm>
            <a:off x="8145146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59B37F-F6F0-4C16-9E02-877D4CC34D12}"/>
              </a:ext>
            </a:extLst>
          </p:cNvPr>
          <p:cNvCxnSpPr>
            <a:cxnSpLocks/>
          </p:cNvCxnSpPr>
          <p:nvPr/>
        </p:nvCxnSpPr>
        <p:spPr>
          <a:xfrm>
            <a:off x="223184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2B671121-B749-4F9D-B3A1-0781F10D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4664" y="3038708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E5477F-3382-4CA0-A832-87911C323A0C}"/>
              </a:ext>
            </a:extLst>
          </p:cNvPr>
          <p:cNvCxnSpPr>
            <a:cxnSpLocks/>
          </p:cNvCxnSpPr>
          <p:nvPr/>
        </p:nvCxnSpPr>
        <p:spPr>
          <a:xfrm>
            <a:off x="455105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A1BED2-373C-4C99-AD98-D2C4A887C4A3}"/>
              </a:ext>
            </a:extLst>
          </p:cNvPr>
          <p:cNvCxnSpPr>
            <a:cxnSpLocks/>
          </p:cNvCxnSpPr>
          <p:nvPr/>
        </p:nvCxnSpPr>
        <p:spPr>
          <a:xfrm>
            <a:off x="689883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2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84307"/>
          </a:xfrm>
        </p:spPr>
        <p:txBody>
          <a:bodyPr>
            <a:normAutofit/>
          </a:bodyPr>
          <a:lstStyle/>
          <a:p>
            <a:r>
              <a:rPr lang="en-US" dirty="0"/>
              <a:t>Need concurrent programing: when locking/synchronized is mandatory, reduce collision as much as possible</a:t>
            </a:r>
          </a:p>
          <a:p>
            <a:pPr lvl="1"/>
            <a:r>
              <a:rPr lang="en-US" dirty="0"/>
              <a:t>Adding more shared resources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7B119C-69CC-4766-A7DC-61EBBFE82C6C}"/>
              </a:ext>
            </a:extLst>
          </p:cNvPr>
          <p:cNvSpPr/>
          <p:nvPr/>
        </p:nvSpPr>
        <p:spPr>
          <a:xfrm>
            <a:off x="3690663" y="3646573"/>
            <a:ext cx="1209830" cy="1758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954C33CE-E672-488A-8F3D-0CB1F657180E}"/>
              </a:ext>
            </a:extLst>
          </p:cNvPr>
          <p:cNvSpPr/>
          <p:nvPr/>
        </p:nvSpPr>
        <p:spPr>
          <a:xfrm>
            <a:off x="1254297" y="3504110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4919E2FF-4EDF-47E6-8CB1-B781BC295A87}"/>
              </a:ext>
            </a:extLst>
          </p:cNvPr>
          <p:cNvSpPr/>
          <p:nvPr/>
        </p:nvSpPr>
        <p:spPr>
          <a:xfrm>
            <a:off x="1207433" y="425265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53E162F7-916C-4964-8DBD-B0D39D657B23}"/>
              </a:ext>
            </a:extLst>
          </p:cNvPr>
          <p:cNvSpPr/>
          <p:nvPr/>
        </p:nvSpPr>
        <p:spPr>
          <a:xfrm>
            <a:off x="1279874" y="493831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EC5566F6-8A96-4E3D-B4A2-33FF6539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07043" y="3646574"/>
            <a:ext cx="775485" cy="775485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0F1EBA0-988E-48EE-811E-B9B2CD92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90922" y="4156024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611BBB78-E7FF-4EF5-80CC-FB9C1389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14418" y="4629449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9B07E6C-5405-4557-842B-6905319AD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807" y="3403700"/>
            <a:ext cx="617807" cy="61780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54ED5EB-EFC4-48E1-8DC1-4F03B5976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237" y="3541718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2EE8832-6DBF-47A5-A868-EBF2089E2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67" y="3622178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1783817-42F4-458D-87CC-4F2A84C4F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807" y="4320546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9AD42C7F-3C68-428A-9DA4-F7D809E84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237" y="4458564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71497C5-CE3C-4051-AC65-4436C9E89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1667" y="453902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209533B8-3BE6-40D3-9634-0CD547005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3789" y="4317306"/>
            <a:ext cx="1338750" cy="13387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AE87F80-F430-4F75-B3B0-2E769F063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936" y="3599603"/>
            <a:ext cx="1338750" cy="13387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B1BE9DF-3ACA-40CD-8736-51ECE76D13C7}"/>
              </a:ext>
            </a:extLst>
          </p:cNvPr>
          <p:cNvSpPr txBox="1"/>
          <p:nvPr/>
        </p:nvSpPr>
        <p:spPr>
          <a:xfrm>
            <a:off x="1207433" y="6123543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C80DD-801F-4970-8226-4C7C2C567D3F}"/>
              </a:ext>
            </a:extLst>
          </p:cNvPr>
          <p:cNvSpPr txBox="1"/>
          <p:nvPr/>
        </p:nvSpPr>
        <p:spPr>
          <a:xfrm>
            <a:off x="3785265" y="5420334"/>
            <a:ext cx="121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0AE5D-0E17-4E75-B0EA-E76AFE47BAAD}"/>
              </a:ext>
            </a:extLst>
          </p:cNvPr>
          <p:cNvSpPr txBox="1"/>
          <p:nvPr/>
        </p:nvSpPr>
        <p:spPr>
          <a:xfrm>
            <a:off x="6169442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7750A0-27BA-4A8A-BD6E-9BA198F96FFC}"/>
              </a:ext>
            </a:extLst>
          </p:cNvPr>
          <p:cNvSpPr txBox="1"/>
          <p:nvPr/>
        </p:nvSpPr>
        <p:spPr>
          <a:xfrm>
            <a:off x="8277668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C61B4E-9F1B-480A-8D57-2B5F46492D64}"/>
              </a:ext>
            </a:extLst>
          </p:cNvPr>
          <p:cNvCxnSpPr>
            <a:cxnSpLocks/>
          </p:cNvCxnSpPr>
          <p:nvPr/>
        </p:nvCxnSpPr>
        <p:spPr>
          <a:xfrm>
            <a:off x="2364362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19EB751A-F7B8-46E7-98B4-0BB6441E5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1903" y="3111540"/>
            <a:ext cx="1338750" cy="133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53DBE5-DBC0-4B17-B494-C9BDB2971E7C}"/>
              </a:ext>
            </a:extLst>
          </p:cNvPr>
          <p:cNvCxnSpPr>
            <a:cxnSpLocks/>
          </p:cNvCxnSpPr>
          <p:nvPr/>
        </p:nvCxnSpPr>
        <p:spPr>
          <a:xfrm>
            <a:off x="468358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E15B91-3550-4EBA-899B-51D77BCC14C2}"/>
              </a:ext>
            </a:extLst>
          </p:cNvPr>
          <p:cNvCxnSpPr>
            <a:cxnSpLocks/>
          </p:cNvCxnSpPr>
          <p:nvPr/>
        </p:nvCxnSpPr>
        <p:spPr>
          <a:xfrm>
            <a:off x="703136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B448C89-D354-4C84-BD5A-FE6E6883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73102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609E-47B5-4D2F-9A77-0F13287F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to work with Micro-services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5169-90B5-413A-B27C-522EB23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bottle neck of micro-services would be network transportation</a:t>
            </a:r>
          </a:p>
          <a:p>
            <a:pPr lvl="1"/>
            <a:r>
              <a:rPr lang="en-US" dirty="0"/>
              <a:t>Reduce amount/size of messages</a:t>
            </a:r>
          </a:p>
          <a:p>
            <a:pPr lvl="1"/>
            <a:r>
              <a:rPr lang="en-US" dirty="0"/>
              <a:t>Optimizing by memory buffer</a:t>
            </a:r>
          </a:p>
          <a:p>
            <a:pPr lvl="1"/>
            <a:r>
              <a:rPr lang="en-US" dirty="0"/>
              <a:t>Combine services</a:t>
            </a:r>
            <a:endParaRPr lang="en-GB" dirty="0"/>
          </a:p>
        </p:txBody>
      </p:sp>
      <p:sp>
        <p:nvSpPr>
          <p:cNvPr id="46" name="Thought Bubble: Cloud 45">
            <a:extLst>
              <a:ext uri="{FF2B5EF4-FFF2-40B4-BE49-F238E27FC236}">
                <a16:creationId xmlns:a16="http://schemas.microsoft.com/office/drawing/2014/main" id="{3B4E09EA-B359-4DC7-BDC8-6F886EE5B52A}"/>
              </a:ext>
            </a:extLst>
          </p:cNvPr>
          <p:cNvSpPr/>
          <p:nvPr/>
        </p:nvSpPr>
        <p:spPr>
          <a:xfrm>
            <a:off x="1279357" y="3519194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8E15CCD8-3614-45F2-9A76-71EE30F5DBA7}"/>
              </a:ext>
            </a:extLst>
          </p:cNvPr>
          <p:cNvSpPr/>
          <p:nvPr/>
        </p:nvSpPr>
        <p:spPr>
          <a:xfrm>
            <a:off x="1262518" y="4219309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hought Bubble: Cloud 47">
            <a:extLst>
              <a:ext uri="{FF2B5EF4-FFF2-40B4-BE49-F238E27FC236}">
                <a16:creationId xmlns:a16="http://schemas.microsoft.com/office/drawing/2014/main" id="{3F2B24BE-786D-4E1E-85D0-BD8293C6F800}"/>
              </a:ext>
            </a:extLst>
          </p:cNvPr>
          <p:cNvSpPr/>
          <p:nvPr/>
        </p:nvSpPr>
        <p:spPr>
          <a:xfrm>
            <a:off x="1362393" y="4896198"/>
            <a:ext cx="914400" cy="61264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F77B1EC-7021-4BD3-83AF-27E8C0FC9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40123" y="3599603"/>
            <a:ext cx="775485" cy="77548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F987DB1-B839-40A2-AAD4-73B0C6015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8400" y="4156024"/>
            <a:ext cx="775485" cy="77548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E4918283-F13F-4FFA-8874-0A29BB98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50430" y="4653603"/>
            <a:ext cx="775485" cy="775485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B7067B4B-E676-470C-AE90-4DFBFEC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3509716"/>
            <a:ext cx="617807" cy="61780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D1AB9FC-CB69-4764-99F2-608894249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3647734"/>
            <a:ext cx="617807" cy="61780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7D44AC2-6682-4CAA-89F2-744F8C4F5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3728194"/>
            <a:ext cx="617807" cy="617807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7D2AF45-1DF0-4335-B431-0C96BD024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285" y="4320546"/>
            <a:ext cx="617807" cy="61780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4CF4D4F7-6F3F-4329-8776-A3A3DE3BA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5715" y="4458564"/>
            <a:ext cx="617807" cy="61780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5AF67D2B-11B2-4BC4-97DC-8F7226B6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9145" y="4539024"/>
            <a:ext cx="617807" cy="617807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1ED98BEC-017F-4F0E-AF77-D5DD7D18F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1267" y="4317306"/>
            <a:ext cx="1338750" cy="133875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82064C8A-1957-4DF1-BD3B-F2AE3744D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414" y="3599603"/>
            <a:ext cx="1338750" cy="13387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A59E5A2-76AB-4F93-B7EC-057F932E83FA}"/>
              </a:ext>
            </a:extLst>
          </p:cNvPr>
          <p:cNvSpPr txBox="1"/>
          <p:nvPr/>
        </p:nvSpPr>
        <p:spPr>
          <a:xfrm>
            <a:off x="1131304" y="5882638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F1599B-05CD-47D1-AC02-0B84C9D49B6D}"/>
              </a:ext>
            </a:extLst>
          </p:cNvPr>
          <p:cNvSpPr txBox="1"/>
          <p:nvPr/>
        </p:nvSpPr>
        <p:spPr>
          <a:xfrm>
            <a:off x="3613764" y="5578573"/>
            <a:ext cx="106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servers</a:t>
            </a:r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3B66F7-064E-4D52-B89D-574777E4E77D}"/>
              </a:ext>
            </a:extLst>
          </p:cNvPr>
          <p:cNvSpPr txBox="1"/>
          <p:nvPr/>
        </p:nvSpPr>
        <p:spPr>
          <a:xfrm>
            <a:off x="6036920" y="5760361"/>
            <a:ext cx="73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5F2F05-E82F-4C31-901E-2BC48D9741BB}"/>
              </a:ext>
            </a:extLst>
          </p:cNvPr>
          <p:cNvSpPr txBox="1"/>
          <p:nvPr/>
        </p:nvSpPr>
        <p:spPr>
          <a:xfrm>
            <a:off x="8145146" y="5644273"/>
            <a:ext cx="225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units</a:t>
            </a:r>
            <a:endParaRPr lang="en-GB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2D609E-30E4-42DF-AD3A-7D54D1B828C1}"/>
              </a:ext>
            </a:extLst>
          </p:cNvPr>
          <p:cNvCxnSpPr>
            <a:cxnSpLocks/>
          </p:cNvCxnSpPr>
          <p:nvPr/>
        </p:nvCxnSpPr>
        <p:spPr>
          <a:xfrm>
            <a:off x="2231840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81BBC79-ADB1-4D7B-87EC-6FC40891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4664" y="3038708"/>
            <a:ext cx="1338750" cy="133875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9D1F67-7C31-4C4A-9408-B826512C89E9}"/>
              </a:ext>
            </a:extLst>
          </p:cNvPr>
          <p:cNvCxnSpPr>
            <a:cxnSpLocks/>
          </p:cNvCxnSpPr>
          <p:nvPr/>
        </p:nvCxnSpPr>
        <p:spPr>
          <a:xfrm>
            <a:off x="455105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3BD868-17CB-44CF-A1C4-5D61889164CD}"/>
              </a:ext>
            </a:extLst>
          </p:cNvPr>
          <p:cNvCxnSpPr>
            <a:cxnSpLocks/>
          </p:cNvCxnSpPr>
          <p:nvPr/>
        </p:nvCxnSpPr>
        <p:spPr>
          <a:xfrm>
            <a:off x="6898838" y="4458564"/>
            <a:ext cx="1294631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C66C649-CA01-4100-89ED-4846821A34B8}"/>
              </a:ext>
            </a:extLst>
          </p:cNvPr>
          <p:cNvSpPr/>
          <p:nvPr/>
        </p:nvSpPr>
        <p:spPr>
          <a:xfrm>
            <a:off x="4823155" y="4593503"/>
            <a:ext cx="867602" cy="161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EDFF6A-ABD4-4AF0-A78E-FDAC5C7E00F6}"/>
              </a:ext>
            </a:extLst>
          </p:cNvPr>
          <p:cNvSpPr/>
          <p:nvPr/>
        </p:nvSpPr>
        <p:spPr>
          <a:xfrm>
            <a:off x="7090493" y="4593502"/>
            <a:ext cx="867602" cy="161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687A3-5E3B-429C-89FE-B0BB7DE464E7}"/>
              </a:ext>
            </a:extLst>
          </p:cNvPr>
          <p:cNvSpPr/>
          <p:nvPr/>
        </p:nvSpPr>
        <p:spPr>
          <a:xfrm>
            <a:off x="3564663" y="3622178"/>
            <a:ext cx="1133176" cy="180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9947990E-AD2F-4EB3-AA9F-D519C2AC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775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C3C9-7B36-4431-B5FD-D23F990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Micro-services is 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96BE-ADB3-462D-8428-7FF87934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Decentralizing</a:t>
            </a:r>
          </a:p>
          <a:p>
            <a:r>
              <a:rPr lang="en-US" dirty="0"/>
              <a:t>Fault tolerant/elastics/scale out</a:t>
            </a:r>
          </a:p>
          <a:p>
            <a:r>
              <a:rPr lang="en-US" dirty="0"/>
              <a:t>Asynchronous &amp; parallel &amp; concurrent programing</a:t>
            </a:r>
          </a:p>
          <a:p>
            <a:r>
              <a:rPr lang="en-US" dirty="0"/>
              <a:t>Not a magic-stick</a:t>
            </a:r>
          </a:p>
          <a:p>
            <a:pPr lvl="1"/>
            <a:r>
              <a:rPr lang="en-US" dirty="0"/>
              <a:t>Need good algorithm &amp; design &amp; optimizations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1CF-7FE9-4FA9-969B-0A1B05A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316839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B06-900C-4889-A862-55439B2D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F02-1A07-4585-BD07-AF94B6BA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deploy &amp;</a:t>
            </a:r>
            <a:r>
              <a:rPr lang="en-GB" dirty="0"/>
              <a:t> scaling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/service nodes (Docker &amp; Kubernetes)</a:t>
            </a:r>
          </a:p>
          <a:p>
            <a:r>
              <a:rPr lang="en-US" dirty="0"/>
              <a:t>A micro-services framework that can auto balance micro-services to nodes in a cluster system</a:t>
            </a:r>
          </a:p>
          <a:p>
            <a:pPr lvl="1"/>
            <a:r>
              <a:rPr lang="en-US" dirty="0"/>
              <a:t>For example, currently I used 2 processing machines for 69 service nodes</a:t>
            </a:r>
          </a:p>
          <a:p>
            <a:pPr lvl="1"/>
            <a:r>
              <a:rPr lang="en-US" dirty="0"/>
              <a:t>If I add another machine to processing-network, micro-services are auto re-organized so that 23 services run on each machine. </a:t>
            </a:r>
          </a:p>
          <a:p>
            <a:pPr lvl="1"/>
            <a:r>
              <a:rPr lang="en-US" dirty="0"/>
              <a:t>Or auto re-organized by processing weight of each node so that the sum of processing weight would be same for each processing machine.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7B3BF-9F02-4E34-9A0B-FABA173F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1625583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C3B-ED87-4A1E-A091-A90FE59F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Q&amp;A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719D-88DB-42BE-B6AB-629CF6D3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28688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8A98-F0F8-4D94-8347-12624DF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/>
              <a:t>Tracking-searching problem (like Uber)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D718-4FF8-477E-AE80-345C6AE7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1026" name="Picture 2" descr="https://thumbor.forbes.com/thumbor/960x0/https%3A%2F%2Fspecials-images.forbesimg.com%2Fdam%2Fimageserve%2F22c0eb7557f4435088d2fa97efde6bb5%2F960x0.jpg%3Ffit%3Dscale">
            <a:extLst>
              <a:ext uri="{FF2B5EF4-FFF2-40B4-BE49-F238E27FC236}">
                <a16:creationId xmlns:a16="http://schemas.microsoft.com/office/drawing/2014/main" id="{95EEFC79-357F-4C9C-AFCA-DFEFA020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47" y="1847850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B1467D-F782-4D2F-9CBD-D6A53FE10F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40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tracking location of multiple providers</a:t>
            </a:r>
          </a:p>
          <a:p>
            <a:r>
              <a:rPr lang="en-US" dirty="0"/>
              <a:t>Need to search providers based on location and range (with additional criteria)</a:t>
            </a:r>
          </a:p>
        </p:txBody>
      </p:sp>
    </p:spTree>
    <p:extLst>
      <p:ext uri="{BB962C8B-B14F-4D97-AF65-F5344CB8AC3E}">
        <p14:creationId xmlns:p14="http://schemas.microsoft.com/office/powerpoint/2010/main" val="428572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BEA-3B65-4F76-975D-55F71797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7F9-F5BC-45E9-B239-ACD254B6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</a:t>
            </a:r>
            <a:r>
              <a:rPr lang="en-GB" dirty="0"/>
              <a:t>Steve </a:t>
            </a:r>
            <a:r>
              <a:rPr lang="en-GB" dirty="0" err="1"/>
              <a:t>Nolle</a:t>
            </a:r>
            <a:r>
              <a:rPr lang="en-GB" dirty="0"/>
              <a:t> – MPP - </a:t>
            </a:r>
            <a:r>
              <a:rPr lang="en-GB" sz="2400" dirty="0"/>
              <a:t>Took me to Java would</a:t>
            </a:r>
          </a:p>
          <a:p>
            <a:r>
              <a:rPr lang="en-GB" dirty="0"/>
              <a:t>Prof. Rene de Jong – Software engineering - </a:t>
            </a:r>
            <a:r>
              <a:rPr lang="en-GB" sz="2400" dirty="0"/>
              <a:t>Sprints to finish this projects</a:t>
            </a:r>
            <a:endParaRPr lang="en-GB" dirty="0"/>
          </a:p>
          <a:p>
            <a:r>
              <a:rPr lang="en-GB" dirty="0" err="1"/>
              <a:t>Ph.D</a:t>
            </a:r>
            <a:r>
              <a:rPr lang="en-GB" dirty="0"/>
              <a:t> Bruce Lester – Parallel programming - </a:t>
            </a:r>
            <a:r>
              <a:rPr lang="en-GB" sz="2400" dirty="0"/>
              <a:t>Parallel is powerful but be careful with collision and need good algorithm</a:t>
            </a:r>
            <a:endParaRPr lang="en-GB" dirty="0"/>
          </a:p>
          <a:p>
            <a:r>
              <a:rPr lang="en-GB" dirty="0"/>
              <a:t>Prof. Asaad Saad – Modern web application - </a:t>
            </a:r>
            <a:r>
              <a:rPr lang="en-GB" sz="2400" dirty="0"/>
              <a:t>Asynchronous programming is awesome. </a:t>
            </a:r>
            <a:endParaRPr lang="en-GB" dirty="0"/>
          </a:p>
          <a:p>
            <a:r>
              <a:rPr lang="en-GB" dirty="0"/>
              <a:t>Prof. </a:t>
            </a:r>
            <a:r>
              <a:rPr lang="en-GB" dirty="0" err="1"/>
              <a:t>Mrudula</a:t>
            </a:r>
            <a:r>
              <a:rPr lang="en-GB" dirty="0"/>
              <a:t> </a:t>
            </a:r>
            <a:r>
              <a:rPr lang="en-GB" dirty="0" err="1"/>
              <a:t>Mukadam</a:t>
            </a:r>
            <a:r>
              <a:rPr lang="en-GB" dirty="0"/>
              <a:t> - Big Data Technology - </a:t>
            </a:r>
            <a:r>
              <a:rPr lang="en-GB" sz="2400" dirty="0"/>
              <a:t>The power of cluster system.</a:t>
            </a:r>
          </a:p>
          <a:p>
            <a:r>
              <a:rPr lang="en-GB" dirty="0"/>
              <a:t>Prof. Michael </a:t>
            </a:r>
            <a:r>
              <a:rPr lang="en-GB" dirty="0" err="1"/>
              <a:t>Zijlstra</a:t>
            </a:r>
            <a:r>
              <a:rPr lang="en-GB" dirty="0"/>
              <a:t> - Enterprise Architecture - </a:t>
            </a:r>
            <a:r>
              <a:rPr lang="en-GB" sz="2200" dirty="0"/>
              <a:t>Micro–services, the cutting-edge technology</a:t>
            </a:r>
          </a:p>
          <a:p>
            <a:r>
              <a:rPr lang="en-GB" dirty="0" err="1"/>
              <a:t>Dr.</a:t>
            </a:r>
            <a:r>
              <a:rPr lang="en-GB" dirty="0"/>
              <a:t> Renuka </a:t>
            </a:r>
            <a:r>
              <a:rPr lang="en-GB" dirty="0" err="1"/>
              <a:t>Mohanraj</a:t>
            </a:r>
            <a:r>
              <a:rPr lang="en-GB" dirty="0"/>
              <a:t> – </a:t>
            </a:r>
            <a:r>
              <a:rPr lang="en-GB" sz="2600" dirty="0"/>
              <a:t>helped me a lot to have this teach talk.</a:t>
            </a:r>
            <a:endParaRPr lang="en-GB" dirty="0"/>
          </a:p>
          <a:p>
            <a:r>
              <a:rPr lang="en-GB" dirty="0"/>
              <a:t>MUM </a:t>
            </a:r>
            <a:r>
              <a:rPr lang="en-GB" dirty="0" err="1"/>
              <a:t>Compro</a:t>
            </a:r>
            <a:r>
              <a:rPr lang="en-GB" dirty="0"/>
              <a:t> department - </a:t>
            </a:r>
            <a:r>
              <a:rPr lang="en-GB" sz="2200" dirty="0"/>
              <a:t>Took me to next level of development progress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53FE5-0000-4EFF-8130-E4B8C00A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3469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A9-97E3-4F01-AABD-DB9C5AB2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5D65-48FC-4EC1-8FE6-82A8F0F8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volume of searching requests.</a:t>
            </a:r>
          </a:p>
          <a:p>
            <a:pPr lvl="1"/>
            <a:r>
              <a:rPr lang="en-GB" dirty="0"/>
              <a:t>170,000 daily rides in San Francisco</a:t>
            </a:r>
          </a:p>
          <a:p>
            <a:pPr lvl="1"/>
            <a:r>
              <a:rPr lang="en-GB" dirty="0"/>
              <a:t>230,000 rides every hour or an average of 5.5 million rides a day </a:t>
            </a:r>
          </a:p>
          <a:p>
            <a:r>
              <a:rPr lang="en-US" dirty="0"/>
              <a:t>Massive volume of tracking requests.</a:t>
            </a:r>
          </a:p>
          <a:p>
            <a:pPr lvl="1"/>
            <a:r>
              <a:rPr lang="en-GB" dirty="0"/>
              <a:t>67,000 active drivers in the Chicago city</a:t>
            </a:r>
          </a:p>
          <a:p>
            <a:r>
              <a:rPr lang="en-US" dirty="0"/>
              <a:t>Real-time.</a:t>
            </a:r>
          </a:p>
          <a:p>
            <a:r>
              <a:rPr lang="en-US" dirty="0"/>
              <a:t>Unequal distribution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Need asynchronous, scaling,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25F1-F5A7-484A-BA59-65CC09B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40685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C6C1-0AE5-496D-B0F6-79FF1AC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Test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A596-BAB8-4B09-89F4-D09980D9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Tracking location of 240K providers in LOS, San, Chicago, New York</a:t>
            </a:r>
          </a:p>
          <a:p>
            <a:r>
              <a:rPr lang="en-GB" dirty="0"/>
              <a:t>Serving searching requests from 60K clients</a:t>
            </a:r>
          </a:p>
          <a:p>
            <a:r>
              <a:rPr lang="en-GB" dirty="0"/>
              <a:t>Simulated by </a:t>
            </a:r>
          </a:p>
          <a:p>
            <a:pPr lvl="1"/>
            <a:r>
              <a:rPr lang="en-GB" dirty="0"/>
              <a:t>1 machine for tracking requests</a:t>
            </a:r>
          </a:p>
          <a:p>
            <a:pPr lvl="1"/>
            <a:r>
              <a:rPr lang="en-GB" dirty="0"/>
              <a:t>1 machine for searching requests</a:t>
            </a:r>
          </a:p>
          <a:p>
            <a:pPr lvl="1"/>
            <a:r>
              <a:rPr lang="en-GB" dirty="0"/>
              <a:t>Each machine run 3K threads </a:t>
            </a:r>
            <a:r>
              <a:rPr lang="en-GB" dirty="0">
                <a:sym typeface="Wingdings" panose="05000000000000000000" pitchFamily="2" charset="2"/>
              </a:rPr>
              <a:t>~ 6K concurrent requests (tracking &amp; searching).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A6457-3426-40C1-B904-7C34998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</a:p>
        </p:txBody>
      </p:sp>
    </p:spTree>
    <p:extLst>
      <p:ext uri="{BB962C8B-B14F-4D97-AF65-F5344CB8AC3E}">
        <p14:creationId xmlns:p14="http://schemas.microsoft.com/office/powerpoint/2010/main" val="24581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EC8-332E-46FD-AD1D-69B163BA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FC34-0717-4929-871A-2D2ADFAF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7683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Clustering</a:t>
            </a:r>
            <a:r>
              <a:rPr lang="en-US" dirty="0"/>
              <a:t> is not enough</a:t>
            </a:r>
          </a:p>
          <a:p>
            <a:pPr lvl="1"/>
            <a:r>
              <a:rPr lang="en-US" strike="sngStrike" dirty="0"/>
              <a:t>Requests can be processed by any node</a:t>
            </a:r>
          </a:p>
          <a:p>
            <a:pPr marL="457200" lvl="1" indent="0">
              <a:buNone/>
            </a:pPr>
            <a:r>
              <a:rPr lang="en-GB" dirty="0"/>
              <a:t>(Every single tracking request have to be processed by all nodes)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B2299-4CEF-4E45-B175-0C0BE20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D2253-A9FC-4322-8D61-397265FD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06" y="1825625"/>
            <a:ext cx="4086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25-143F-4BE5-A8F6-305F2881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Tracking-searching problem – 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9534-D984-414B-8898-142DF04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6610" cy="4351338"/>
          </a:xfrm>
        </p:spPr>
        <p:txBody>
          <a:bodyPr/>
          <a:lstStyle/>
          <a:p>
            <a:r>
              <a:rPr lang="en-US" dirty="0"/>
              <a:t>Field-based </a:t>
            </a:r>
            <a:r>
              <a:rPr lang="en-US" dirty="0" err="1"/>
              <a:t>sharding</a:t>
            </a:r>
            <a:r>
              <a:rPr lang="en-US" dirty="0"/>
              <a:t> is not efficient enough</a:t>
            </a:r>
          </a:p>
          <a:p>
            <a:pPr lvl="1"/>
            <a:r>
              <a:rPr lang="en-US" dirty="0"/>
              <a:t>Searching based on location</a:t>
            </a:r>
          </a:p>
          <a:p>
            <a:pPr lvl="1"/>
            <a:r>
              <a:rPr lang="en-US" dirty="0"/>
              <a:t>Every search request have to be processed by all nodes</a:t>
            </a:r>
          </a:p>
          <a:p>
            <a:pPr lvl="1"/>
            <a:r>
              <a:rPr lang="en-US" dirty="0"/>
              <a:t>Provider moving across </a:t>
            </a:r>
            <a:r>
              <a:rPr lang="en-US" dirty="0" err="1"/>
              <a:t>shardings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Question: can we have relationships between </a:t>
            </a:r>
            <a:r>
              <a:rPr lang="en-US" dirty="0" err="1">
                <a:sym typeface="Wingdings" panose="05000000000000000000" pitchFamily="2" charset="2"/>
              </a:rPr>
              <a:t>sharding</a:t>
            </a:r>
            <a:r>
              <a:rPr lang="en-US" dirty="0">
                <a:sym typeface="Wingdings" panose="05000000000000000000" pitchFamily="2" charset="2"/>
              </a:rPr>
              <a:t> collections so that search requests can be served efficiently?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990F-9B25-4A20-97DA-EF5A47E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FD3FCA8-1E95-4B34-A356-556D7369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10" y="1825625"/>
            <a:ext cx="45243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1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5D5F-C6DC-46DA-A9EC-35E18ADE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DDE1-1CBB-4C46-B6B2-EDFE69BA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19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area is a hub</a:t>
            </a:r>
          </a:p>
          <a:p>
            <a:r>
              <a:rPr lang="en-US" dirty="0"/>
              <a:t>Hubs are structured in a tree</a:t>
            </a:r>
          </a:p>
          <a:p>
            <a:pPr lvl="1"/>
            <a:r>
              <a:rPr lang="en-GB" dirty="0"/>
              <a:t>Country node</a:t>
            </a:r>
          </a:p>
          <a:p>
            <a:pPr lvl="2"/>
            <a:r>
              <a:rPr lang="en-GB" dirty="0"/>
              <a:t>State/City nodes</a:t>
            </a:r>
          </a:p>
          <a:p>
            <a:pPr lvl="3"/>
            <a:r>
              <a:rPr lang="en-GB" dirty="0"/>
              <a:t>Areas inside city</a:t>
            </a:r>
          </a:p>
          <a:p>
            <a:r>
              <a:rPr lang="en-US" dirty="0"/>
              <a:t>Small number of node in tree, can be cache in memory for fast </a:t>
            </a:r>
            <a:r>
              <a:rPr lang="en-US" dirty="0" err="1"/>
              <a:t>traveral</a:t>
            </a:r>
            <a:endParaRPr lang="en-US" dirty="0"/>
          </a:p>
          <a:p>
            <a:r>
              <a:rPr lang="en-US" dirty="0"/>
              <a:t>Provider tracking </a:t>
            </a:r>
            <a:r>
              <a:rPr lang="en-US" dirty="0" err="1"/>
              <a:t>sharded</a:t>
            </a:r>
            <a:r>
              <a:rPr lang="en-US" dirty="0"/>
              <a:t> by </a:t>
            </a:r>
            <a:r>
              <a:rPr lang="en-US" dirty="0" err="1"/>
              <a:t>hubid</a:t>
            </a:r>
            <a:endParaRPr lang="en-US" dirty="0"/>
          </a:p>
          <a:p>
            <a:r>
              <a:rPr lang="en-US" dirty="0"/>
              <a:t>For tracking-requests, attach associated </a:t>
            </a:r>
            <a:r>
              <a:rPr lang="en-US" dirty="0" err="1"/>
              <a:t>hubid</a:t>
            </a:r>
            <a:r>
              <a:rPr lang="en-US" dirty="0"/>
              <a:t> (only 1)</a:t>
            </a:r>
          </a:p>
          <a:p>
            <a:r>
              <a:rPr lang="en-US" dirty="0"/>
              <a:t>For searching-requests, query with related </a:t>
            </a:r>
            <a:r>
              <a:rPr lang="en-US" dirty="0" err="1"/>
              <a:t>hubids</a:t>
            </a:r>
            <a:r>
              <a:rPr lang="en-US" dirty="0"/>
              <a:t> (multiple)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F461-D84C-4A24-AF93-031C79A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MUM-Compro tech talk – July 06,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568BA-173B-4299-B8CC-DB6E0577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B748BF-6E6D-45DF-A183-E253D6512174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056E8E-6C94-4B88-B15F-14E6CA62D86E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6E3E60-8D01-4E46-8FD5-44850BF42C78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9C0B0C-1D8C-4013-A30D-BBE536B18BDB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60B-02E8-4768-8D43-5DE80638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geo-based </a:t>
            </a:r>
            <a:r>
              <a:rPr lang="en-US" dirty="0" err="1"/>
              <a:t>sharding</a:t>
            </a:r>
            <a:r>
              <a:rPr lang="en-US" dirty="0"/>
              <a:t> –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AB7-4353-4FA3-B873-7151A911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098" cy="4351338"/>
          </a:xfrm>
        </p:spPr>
        <p:txBody>
          <a:bodyPr>
            <a:normAutofit/>
          </a:bodyPr>
          <a:lstStyle/>
          <a:p>
            <a:r>
              <a:rPr lang="en-GB" dirty="0"/>
              <a:t>Find associated hub by top-down traversing the hub tree.</a:t>
            </a:r>
          </a:p>
          <a:p>
            <a:r>
              <a:rPr lang="en-GB" dirty="0"/>
              <a:t>At each level, chose the in-range &amp; closest hub (only 1)</a:t>
            </a:r>
          </a:p>
          <a:p>
            <a:r>
              <a:rPr lang="en-GB" dirty="0"/>
              <a:t>If there’s no qualified sub-nodes, then current node is final result</a:t>
            </a:r>
          </a:p>
          <a:p>
            <a:r>
              <a:rPr lang="en-GB" dirty="0">
                <a:sym typeface="Wingdings" panose="05000000000000000000" pitchFamily="2" charset="2"/>
              </a:rPr>
              <a:t> complexity is log(n)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C2C2E-8C74-4F6E-821E-8C98FDBF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MUM-Compro tech talk – July 06, 2019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C47A3-1C7A-42EC-AA20-32B97A0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14" y="1508125"/>
            <a:ext cx="5953125" cy="4848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1EC1FA-16F1-43C0-9D8B-D3065C6FA44B}"/>
              </a:ext>
            </a:extLst>
          </p:cNvPr>
          <p:cNvSpPr/>
          <p:nvPr/>
        </p:nvSpPr>
        <p:spPr>
          <a:xfrm>
            <a:off x="6725528" y="2138289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BAE25E-2047-41AD-B0A2-FFB673844EA8}"/>
              </a:ext>
            </a:extLst>
          </p:cNvPr>
          <p:cNvSpPr/>
          <p:nvPr/>
        </p:nvSpPr>
        <p:spPr>
          <a:xfrm>
            <a:off x="8920088" y="432901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174D9D-530C-49F1-9EDC-002E9B1CF27C}"/>
              </a:ext>
            </a:extLst>
          </p:cNvPr>
          <p:cNvSpPr/>
          <p:nvPr/>
        </p:nvSpPr>
        <p:spPr>
          <a:xfrm>
            <a:off x="7765365" y="3759275"/>
            <a:ext cx="1039837" cy="10128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7928B4-833F-4A49-95FA-6AF691F7BBF5}"/>
              </a:ext>
            </a:extLst>
          </p:cNvPr>
          <p:cNvSpPr/>
          <p:nvPr/>
        </p:nvSpPr>
        <p:spPr>
          <a:xfrm>
            <a:off x="5806365" y="1508125"/>
            <a:ext cx="5504058" cy="45338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BFFAC-72CF-460D-A356-7841413D6E44}"/>
              </a:ext>
            </a:extLst>
          </p:cNvPr>
          <p:cNvSpPr/>
          <p:nvPr/>
        </p:nvSpPr>
        <p:spPr>
          <a:xfrm>
            <a:off x="8092440" y="4137660"/>
            <a:ext cx="132079" cy="1054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0F2F3B8-2531-4B54-8F70-09EC1DF54B50}"/>
              </a:ext>
            </a:extLst>
          </p:cNvPr>
          <p:cNvSpPr/>
          <p:nvPr/>
        </p:nvSpPr>
        <p:spPr>
          <a:xfrm>
            <a:off x="5608320" y="1516111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2EE8335-1670-425F-B332-F23893677F45}"/>
              </a:ext>
            </a:extLst>
          </p:cNvPr>
          <p:cNvSpPr/>
          <p:nvPr/>
        </p:nvSpPr>
        <p:spPr>
          <a:xfrm rot="7789857">
            <a:off x="5890406" y="2489968"/>
            <a:ext cx="198045" cy="3095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6DAA9F-9C9D-44EF-A651-854628D0C5AF}"/>
              </a:ext>
            </a:extLst>
          </p:cNvPr>
          <p:cNvSpPr/>
          <p:nvPr/>
        </p:nvSpPr>
        <p:spPr>
          <a:xfrm rot="7789857">
            <a:off x="7567320" y="3846421"/>
            <a:ext cx="198045" cy="309514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</Template>
  <TotalTime>705</TotalTime>
  <Words>1504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Hierarchical geo-based micro-services to overcome challenges of  tracking-searching problem</vt:lpstr>
      <vt:lpstr>Agenda</vt:lpstr>
      <vt:lpstr>Tracking-searching problem (like Uber)</vt:lpstr>
      <vt:lpstr>Tracking-searching problem – challenges</vt:lpstr>
      <vt:lpstr>Tracking-searching problem – Test data</vt:lpstr>
      <vt:lpstr>Tracking-searching problem – challenges</vt:lpstr>
      <vt:lpstr>Tracking-searching problem – challenges</vt:lpstr>
      <vt:lpstr>Hierarchical geo-based sharding</vt:lpstr>
      <vt:lpstr>Hierarchical geo-based sharding – Tracking</vt:lpstr>
      <vt:lpstr>Hierarchical geo-based sharding – Searching</vt:lpstr>
      <vt:lpstr>MongoDb-based implementation</vt:lpstr>
      <vt:lpstr>MongoDb-based implementation</vt:lpstr>
      <vt:lpstr>MongoDb-based implementation</vt:lpstr>
      <vt:lpstr>MongoDb-based implementation – Results</vt:lpstr>
      <vt:lpstr>MongoDb-based implementation – drawbacks</vt:lpstr>
      <vt:lpstr>Micro-services-based implementation</vt:lpstr>
      <vt:lpstr>Micro-services-based implementation</vt:lpstr>
      <vt:lpstr>Micro-services-based implementation</vt:lpstr>
      <vt:lpstr>Micro-services-based implementation</vt:lpstr>
      <vt:lpstr>Micro-services-based implementation – Results </vt:lpstr>
      <vt:lpstr>Micro-services-based implementation – Demo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Some tips to work with Micro-services</vt:lpstr>
      <vt:lpstr>Conclusions - Micro-services is …</vt:lpstr>
      <vt:lpstr>Future research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 of micro-services to overcome challenges of tracking-query problem</dc:title>
  <dc:creator>Admin</dc:creator>
  <cp:lastModifiedBy>Admin</cp:lastModifiedBy>
  <cp:revision>420</cp:revision>
  <dcterms:created xsi:type="dcterms:W3CDTF">2019-06-25T03:10:16Z</dcterms:created>
  <dcterms:modified xsi:type="dcterms:W3CDTF">2019-07-06T15:30:19Z</dcterms:modified>
</cp:coreProperties>
</file>