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1" r:id="rId14"/>
    <p:sldId id="267" r:id="rId15"/>
    <p:sldId id="268" r:id="rId16"/>
    <p:sldId id="269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5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5T10:30:44.233" idx="5">
    <p:pos x="10" y="10"/>
    <p:text>introductions: what is micro-service --&gt; this is sharing of author perspective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5T10:24:34.258" idx="1">
    <p:pos x="2588" y="1422"/>
    <p:text>what's tracking-query problem</p:text>
    <p:extLst>
      <p:ext uri="{C676402C-5697-4E1C-873F-D02D1690AC5C}">
        <p15:threadingInfo xmlns:p15="http://schemas.microsoft.com/office/powerpoint/2012/main" timeZoneBias="-420"/>
      </p:ext>
    </p:extLst>
  </p:cm>
  <p:cm authorId="1" dt="2019-06-25T10:25:23.828" idx="2">
    <p:pos x="2588" y="1518"/>
    <p:text>what are challenges</p:text>
    <p:extLst>
      <p:ext uri="{C676402C-5697-4E1C-873F-D02D1690AC5C}">
        <p15:threadingInfo xmlns:p15="http://schemas.microsoft.com/office/powerpoint/2012/main" timeZoneBias="-420">
          <p15:parentCm authorId="1" idx="1"/>
        </p15:threadingInfo>
      </p:ext>
    </p:extLst>
  </p:cm>
  <p:cm authorId="1" dt="2019-06-25T10:26:28.206" idx="3">
    <p:pos x="2144" y="1418"/>
    <p:text>why do we need geo-based sharding</p:text>
    <p:extLst>
      <p:ext uri="{C676402C-5697-4E1C-873F-D02D1690AC5C}">
        <p15:threadingInfo xmlns:p15="http://schemas.microsoft.com/office/powerpoint/2012/main" timeZoneBias="-420"/>
      </p:ext>
    </p:extLst>
  </p:cm>
  <p:cm authorId="1" dt="2019-06-25T10:27:02.226" idx="4">
    <p:pos x="2144" y="1514"/>
    <p:text>how does geo-baded sharding work</p:text>
    <p:extLst>
      <p:ext uri="{C676402C-5697-4E1C-873F-D02D1690AC5C}">
        <p15:threadingInfo xmlns:p15="http://schemas.microsoft.com/office/powerpoint/2012/main" timeZoneBias="-420">
          <p15:parentCm authorId="1" idx="3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E41B8-6342-4527-BA38-81A792446AEB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AFC6-135D-4640-9A19-D0D17C692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85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E1C0-30EE-4203-82CF-C609D7A8E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DE59B-0B4F-4EEF-9FAA-F98642B32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85255-3DDC-4397-9601-F790768A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CC9F-3C8D-4A2F-8CBD-BE8C350C4574}" type="datetime1">
              <a:rPr lang="en-GB" smtClean="0"/>
              <a:t>28/06/2019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D2504-1895-4A0C-8303-5EE1D5BF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 talk - Jul 06,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D44CB-15A5-4DC0-B158-8EBF5760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61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43FD-6DE4-4315-87CA-D39B26B2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8BDF2-DFF9-4019-A0BC-6C2AF6F55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D3631-1C6B-4FD8-B4F9-99BF1BA9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7328-D375-40D6-BA29-35D7BB0821E2}" type="datetime1">
              <a:rPr lang="en-GB" smtClean="0"/>
              <a:t>28/06/2019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00E8E-D7F1-4B72-BAAC-15D3BF603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 talk - Jul 06,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0A67-7600-4A4A-BDF2-79D9D416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11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D736A-1843-4EBE-B5AF-FE8B9FB51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8C942-38A8-4922-B697-8D343163F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87FF4-EFE0-4409-973E-70D9705C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B8FC-4516-4E0D-876D-38C1B7B2F8FF}" type="datetime1">
              <a:rPr lang="en-GB" smtClean="0"/>
              <a:t>28/06/2019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DEE02-F3F5-489B-915F-A3B0CC5B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 talk - Jul 06,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C93E1-F9ED-49B9-99A9-4710572C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23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C23B-E21F-4ACC-880D-5DD2D757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21D57-0BA1-42DD-B07B-31E1224E7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63524-8CA3-42D7-9DBB-341F5337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169D8-D232-4C42-870D-A298B794773D}" type="datetime1">
              <a:rPr lang="en-GB" smtClean="0"/>
              <a:t>28/06/2019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58028-A3F3-4532-A928-0295D1C0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 talk - Jul 06,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621BB-06E2-4F1C-A0D9-AFF7FDF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0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AF64-85A5-4175-92F0-5B5F2D65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5A7FD-6A17-4787-B7A9-F671445FD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665EC-B9C5-455B-AA4B-55387A62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DADC-1ECB-4E14-AFD0-3E90E9E9999A}" type="datetime1">
              <a:rPr lang="en-GB" smtClean="0"/>
              <a:t>28/06/2019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6895B-997E-49FF-9F93-0C15AACB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 talk - Jul 06,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58C36-9EFE-47C3-9AE0-3548A563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24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63A9-9197-4448-B85A-6EE68816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4DDDE-C504-45FF-9591-EF88DAFD7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6B307-421F-4946-9DBB-4A1B1CCD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F9BB8-23CA-49C2-8C45-9064A8DA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4A8E-2E80-4EFC-9F52-31F87BBECA52}" type="datetime1">
              <a:rPr lang="en-GB" smtClean="0"/>
              <a:t>28/06/2019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C8942-FF10-42E5-9640-7A9D5231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 talk - Jul 06,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51387-F93C-4BCD-8442-BD23C301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18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E317-962B-4FB9-B934-3D0F0055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57ED3-16DA-4736-9723-0EA1E3484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199C4-B924-4D2A-83C6-8C84BAA4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EAC7B-5A6E-4E81-9DD0-F3459A719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1C988-C76F-47A4-9B28-121056A07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8D6178-8E27-4AFE-83AA-4934E450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29E7-B9BE-44C2-924D-13E5CA4E6D3B}" type="datetime1">
              <a:rPr lang="en-GB" smtClean="0"/>
              <a:t>28/06/2019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F4E1A-FD65-4280-A0B7-5A308480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 talk - Jul 06, 2019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99019-C3A1-45C9-B90E-EA5FFDFE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03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9AE3-20D3-4A19-B313-0E7872E6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D89C9-CDCA-49A1-9A8B-007C7713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B2EE-BD02-4214-886B-50AFBF0DD93F}" type="datetime1">
              <a:rPr lang="en-GB" smtClean="0"/>
              <a:t>28/06/2019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F1A9B-90B3-40E8-9272-15E6DB1F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 talk - Jul 06,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7492F-0BB8-4C6D-80D1-4B6DAA86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45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E9188-C2A8-4E70-A912-B3D7F05B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977B-9DDA-4609-A39F-F67AA5893E97}" type="datetime1">
              <a:rPr lang="en-GB" smtClean="0"/>
              <a:t>28/06/2019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07AC1-E05A-4E9E-9EF5-BBDCDB50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 talk - Jul 06,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56C80-F5B3-43BD-BEC9-C377AFC3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35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45B5-16B9-408D-8AE5-C6692A99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D0A9-230A-421B-BF7E-D7F7DC82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18361-BE98-4B0A-BE3F-AE88DC3F5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ACFA-CE95-430F-9848-DBA08A30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7C3D-4AE0-4E8F-8B27-EB35C142D9E1}" type="datetime1">
              <a:rPr lang="en-GB" smtClean="0"/>
              <a:t>28/06/2019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DD9BD-E98A-4AF0-B9A0-980696F0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 talk - Jul 06,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2FC29-3686-444F-92D7-250AB5F7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19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BC39-A2A9-4A70-BF8F-C448735D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59C39-9F63-468E-933D-11219C9D9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D726B-1CD5-408A-82B0-8A96E22ED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562F8-DF9B-41FC-AC0E-A0EF8ED4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49C1-99FA-4C6D-94EC-1F6630A85426}" type="datetime1">
              <a:rPr lang="en-GB" smtClean="0"/>
              <a:t>28/06/2019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06601-190F-461C-B9BB-FD4672C9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 talk - Jul 06,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1BD7B-4333-4BF7-848C-F6A5C554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22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842C2-AD9A-41B7-B279-85613C18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07F49-733C-4B9F-BD22-B9E6479EB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C642F-C006-4468-9D0B-2C63F5921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3AC02-1EF4-4E6F-A089-28264316CB51}" type="datetime1">
              <a:rPr lang="en-GB" smtClean="0"/>
              <a:t>28/06/2019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47CEA-CC4E-440E-B6B7-A3D363AF3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MUM tech talk - Jul 06,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3FE89-B74D-4D2D-A609-128A4F2E4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26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4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4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4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4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4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4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2FB6-4E67-4C25-BD11-353D601A5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948" y="1214438"/>
            <a:ext cx="9978887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Overcome challenges of </a:t>
            </a:r>
            <a:br>
              <a:rPr lang="en-US" dirty="0"/>
            </a:br>
            <a:r>
              <a:rPr lang="en-US" dirty="0"/>
              <a:t>tracking-searching problem by hierarchy geo-based micro-services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143CE-DDCB-4499-81C9-A1C23178D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2774"/>
            <a:ext cx="9144000" cy="691666"/>
          </a:xfrm>
        </p:spPr>
        <p:txBody>
          <a:bodyPr/>
          <a:lstStyle/>
          <a:p>
            <a:r>
              <a:rPr lang="en-US" dirty="0"/>
              <a:t>MUM tech talk - July 06, 2019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63A48-7BA2-41B1-A10E-59CCF647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MUM tech talk - Jul 06,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107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790E-1094-4D98-81A2-E46BA9CC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geo-based </a:t>
            </a:r>
            <a:r>
              <a:rPr lang="en-US" dirty="0" err="1"/>
              <a:t>sharding</a:t>
            </a:r>
            <a:r>
              <a:rPr lang="en-US" dirty="0"/>
              <a:t> – testing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62186-8B8B-432F-A93E-9BB802E50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Tracking location of 240K objects in LOS, San, Chicago, New York</a:t>
            </a:r>
          </a:p>
          <a:p>
            <a:r>
              <a:rPr lang="en-GB" dirty="0"/>
              <a:t>Location updated every 30s</a:t>
            </a:r>
          </a:p>
          <a:p>
            <a:r>
              <a:rPr lang="en-GB" dirty="0"/>
              <a:t>Simulated by </a:t>
            </a:r>
          </a:p>
          <a:p>
            <a:pPr lvl="1"/>
            <a:r>
              <a:rPr lang="en-GB" dirty="0"/>
              <a:t>1 machine for tracking requests</a:t>
            </a:r>
          </a:p>
          <a:p>
            <a:pPr lvl="1"/>
            <a:r>
              <a:rPr lang="en-GB" dirty="0"/>
              <a:t>1 machine for searching requests</a:t>
            </a:r>
          </a:p>
          <a:p>
            <a:pPr lvl="1"/>
            <a:r>
              <a:rPr lang="en-GB" dirty="0"/>
              <a:t>Each machine run 3K threads </a:t>
            </a:r>
            <a:r>
              <a:rPr lang="en-GB" dirty="0">
                <a:sym typeface="Wingdings" panose="05000000000000000000" pitchFamily="2" charset="2"/>
              </a:rPr>
              <a:t>~ 6K concurrent requests (tracking &amp; searching).</a:t>
            </a:r>
            <a:endParaRPr lang="en-GB" dirty="0"/>
          </a:p>
          <a:p>
            <a:r>
              <a:rPr lang="en-US" dirty="0"/>
              <a:t>Spit each of </a:t>
            </a:r>
            <a:r>
              <a:rPr lang="en-GB" dirty="0"/>
              <a:t>LOS, San, Chicago, New York to 16 sub-areas so </a:t>
            </a:r>
            <a:r>
              <a:rPr lang="en-US" dirty="0"/>
              <a:t>we have 1 global, 4 cities &amp; 4x16 sub-areas </a:t>
            </a:r>
            <a:r>
              <a:rPr lang="en-US" dirty="0">
                <a:sym typeface="Wingdings" panose="05000000000000000000" pitchFamily="2" charset="2"/>
              </a:rPr>
              <a:t> 69 nodes in 3 layers tree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8F529-2A0F-4D07-8F52-4CFB9791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 talk - Jul 06, 2019</a:t>
            </a:r>
          </a:p>
        </p:txBody>
      </p:sp>
    </p:spTree>
    <p:extLst>
      <p:ext uri="{BB962C8B-B14F-4D97-AF65-F5344CB8AC3E}">
        <p14:creationId xmlns:p14="http://schemas.microsoft.com/office/powerpoint/2010/main" val="549665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84A5-5F03-4F8A-859B-46CA0E50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MongoDb</a:t>
            </a:r>
            <a:r>
              <a:rPr lang="en-GB" dirty="0"/>
              <a:t>-based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40B89-6230-406E-BFA0-10B7D911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1 machine for </a:t>
            </a:r>
            <a:r>
              <a:rPr lang="en-GB" dirty="0" err="1"/>
              <a:t>gobetween</a:t>
            </a:r>
            <a:r>
              <a:rPr lang="en-GB" dirty="0"/>
              <a:t> load balancer + Netty Server for REST </a:t>
            </a:r>
            <a:r>
              <a:rPr lang="en-GB" dirty="0" err="1"/>
              <a:t>api</a:t>
            </a:r>
            <a:r>
              <a:rPr lang="en-GB" dirty="0"/>
              <a:t> server</a:t>
            </a:r>
          </a:p>
          <a:p>
            <a:r>
              <a:rPr lang="en-GB" dirty="0"/>
              <a:t>1 machine for Netty Server + REST </a:t>
            </a:r>
            <a:r>
              <a:rPr lang="en-GB" dirty="0" err="1"/>
              <a:t>api</a:t>
            </a:r>
            <a:r>
              <a:rPr lang="en-GB" dirty="0"/>
              <a:t> server (weight 2)</a:t>
            </a:r>
          </a:p>
          <a:p>
            <a:pPr lvl="1"/>
            <a:r>
              <a:rPr lang="en-GB" dirty="0"/>
              <a:t>REST API f</a:t>
            </a:r>
            <a:r>
              <a:rPr lang="en-US" dirty="0" err="1"/>
              <a:t>ind</a:t>
            </a:r>
            <a:r>
              <a:rPr lang="en-US" dirty="0"/>
              <a:t> &amp; attach associated/related hub(s) before send requests to </a:t>
            </a:r>
            <a:r>
              <a:rPr lang="en-US" dirty="0" err="1"/>
              <a:t>MongoDb</a:t>
            </a:r>
            <a:endParaRPr lang="en-GB" dirty="0"/>
          </a:p>
          <a:p>
            <a:r>
              <a:rPr lang="en-GB" dirty="0"/>
              <a:t>1 machine for Mongo master</a:t>
            </a:r>
          </a:p>
          <a:p>
            <a:r>
              <a:rPr lang="en-GB" dirty="0"/>
              <a:t>2 machines for Mongo </a:t>
            </a:r>
            <a:r>
              <a:rPr lang="en-GB" dirty="0" err="1"/>
              <a:t>sharding</a:t>
            </a:r>
            <a:r>
              <a:rPr lang="en-GB" dirty="0"/>
              <a:t> nodes</a:t>
            </a:r>
          </a:p>
          <a:p>
            <a:pPr lvl="1"/>
            <a:r>
              <a:rPr lang="en-GB" dirty="0"/>
              <a:t>Tracking data </a:t>
            </a:r>
            <a:r>
              <a:rPr lang="en-GB" dirty="0" err="1"/>
              <a:t>sharded</a:t>
            </a:r>
            <a:r>
              <a:rPr lang="en-GB" dirty="0"/>
              <a:t> by </a:t>
            </a:r>
            <a:r>
              <a:rPr lang="en-GB" dirty="0" err="1"/>
              <a:t>hubid</a:t>
            </a:r>
            <a:r>
              <a:rPr lang="en-GB" dirty="0"/>
              <a:t> &amp; and geo-indexed.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DECC4-DE18-424D-A758-49A59857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 talk - Jul 06, 2019</a:t>
            </a:r>
          </a:p>
        </p:txBody>
      </p:sp>
    </p:spTree>
    <p:extLst>
      <p:ext uri="{BB962C8B-B14F-4D97-AF65-F5344CB8AC3E}">
        <p14:creationId xmlns:p14="http://schemas.microsoft.com/office/powerpoint/2010/main" val="5997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96B4-B1E1-4CBE-9901-B5AB8D9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MongoDb</a:t>
            </a:r>
            <a:r>
              <a:rPr lang="en-GB" dirty="0"/>
              <a:t>-based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FEE91-26F7-4F9D-AE64-3E1FDC25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MUM tech talk - Jul 06, 2019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C6504198-6055-44BC-9074-6F8CA71CD608}"/>
              </a:ext>
            </a:extLst>
          </p:cNvPr>
          <p:cNvSpPr/>
          <p:nvPr/>
        </p:nvSpPr>
        <p:spPr>
          <a:xfrm>
            <a:off x="984739" y="2318547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05D56BE-60FD-41F9-90FE-E5724A33ACED}"/>
              </a:ext>
            </a:extLst>
          </p:cNvPr>
          <p:cNvSpPr/>
          <p:nvPr/>
        </p:nvSpPr>
        <p:spPr>
          <a:xfrm>
            <a:off x="984739" y="3561676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BB38601C-66AC-4ED5-9523-444DA1C7B8B6}"/>
              </a:ext>
            </a:extLst>
          </p:cNvPr>
          <p:cNvSpPr/>
          <p:nvPr/>
        </p:nvSpPr>
        <p:spPr>
          <a:xfrm>
            <a:off x="984739" y="4589451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A019ED0-476C-4A64-A70C-1715C7BFD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9049" y="3020753"/>
            <a:ext cx="1141849" cy="114184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2AE7CBB-1359-4D82-843C-878A63AA0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73038" y="2245268"/>
            <a:ext cx="775485" cy="77548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6BC0CAB-6D21-494C-A245-64540E15A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64585" y="3072556"/>
            <a:ext cx="775485" cy="77548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203BB66-BC45-4153-99D8-42661CB3B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73038" y="3908931"/>
            <a:ext cx="775485" cy="77548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37EFE2B-9615-4AE6-96E0-78A0C6B16B71}"/>
              </a:ext>
            </a:extLst>
          </p:cNvPr>
          <p:cNvSpPr txBox="1"/>
          <p:nvPr/>
        </p:nvSpPr>
        <p:spPr>
          <a:xfrm>
            <a:off x="984739" y="5432560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7AD8DF-8E1D-49F4-8E36-E3A448C92083}"/>
              </a:ext>
            </a:extLst>
          </p:cNvPr>
          <p:cNvSpPr txBox="1"/>
          <p:nvPr/>
        </p:nvSpPr>
        <p:spPr>
          <a:xfrm>
            <a:off x="2295808" y="4046385"/>
            <a:ext cx="154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 balancer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1CBBA9-148A-4ADE-AFF8-94598E1E6F89}"/>
              </a:ext>
            </a:extLst>
          </p:cNvPr>
          <p:cNvSpPr txBox="1"/>
          <p:nvPr/>
        </p:nvSpPr>
        <p:spPr>
          <a:xfrm>
            <a:off x="4196123" y="4746531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 API servers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5BAB58-AF54-4642-9A8C-2AF85986706C}"/>
              </a:ext>
            </a:extLst>
          </p:cNvPr>
          <p:cNvSpPr txBox="1"/>
          <p:nvPr/>
        </p:nvSpPr>
        <p:spPr>
          <a:xfrm>
            <a:off x="7573801" y="4688015"/>
            <a:ext cx="180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Sharding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Nodes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E2A217-182A-4621-A853-D5FC82A2192A}"/>
              </a:ext>
            </a:extLst>
          </p:cNvPr>
          <p:cNvCxnSpPr/>
          <p:nvPr/>
        </p:nvCxnSpPr>
        <p:spPr>
          <a:xfrm>
            <a:off x="1899139" y="2850735"/>
            <a:ext cx="599910" cy="4797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0A4AC1-27F1-4884-950E-E5D6D633FEF9}"/>
              </a:ext>
            </a:extLst>
          </p:cNvPr>
          <p:cNvCxnSpPr>
            <a:cxnSpLocks/>
          </p:cNvCxnSpPr>
          <p:nvPr/>
        </p:nvCxnSpPr>
        <p:spPr>
          <a:xfrm flipV="1">
            <a:off x="1954160" y="3767581"/>
            <a:ext cx="416120" cy="6900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301C3C-0BD6-4114-B8BC-E1425B6D48B5}"/>
              </a:ext>
            </a:extLst>
          </p:cNvPr>
          <p:cNvCxnSpPr>
            <a:cxnSpLocks/>
          </p:cNvCxnSpPr>
          <p:nvPr/>
        </p:nvCxnSpPr>
        <p:spPr>
          <a:xfrm flipV="1">
            <a:off x="2066119" y="4465848"/>
            <a:ext cx="229689" cy="29903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4520BB-281E-4AC4-AC6E-2CAB82525318}"/>
              </a:ext>
            </a:extLst>
          </p:cNvPr>
          <p:cNvCxnSpPr>
            <a:cxnSpLocks/>
          </p:cNvCxnSpPr>
          <p:nvPr/>
        </p:nvCxnSpPr>
        <p:spPr>
          <a:xfrm flipV="1">
            <a:off x="3641989" y="2892301"/>
            <a:ext cx="595068" cy="63538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780086-69E8-4BDA-8343-F91A915E076E}"/>
              </a:ext>
            </a:extLst>
          </p:cNvPr>
          <p:cNvCxnSpPr>
            <a:cxnSpLocks/>
          </p:cNvCxnSpPr>
          <p:nvPr/>
        </p:nvCxnSpPr>
        <p:spPr>
          <a:xfrm flipV="1">
            <a:off x="3696461" y="3669751"/>
            <a:ext cx="374694" cy="9783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B630EA-D98B-4805-A2CD-8288C6A359A0}"/>
              </a:ext>
            </a:extLst>
          </p:cNvPr>
          <p:cNvCxnSpPr>
            <a:cxnSpLocks/>
          </p:cNvCxnSpPr>
          <p:nvPr/>
        </p:nvCxnSpPr>
        <p:spPr>
          <a:xfrm>
            <a:off x="3682934" y="3965832"/>
            <a:ext cx="473301" cy="34031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6E87E3-45C3-427C-8EA3-484221285075}"/>
              </a:ext>
            </a:extLst>
          </p:cNvPr>
          <p:cNvCxnSpPr>
            <a:cxnSpLocks/>
          </p:cNvCxnSpPr>
          <p:nvPr/>
        </p:nvCxnSpPr>
        <p:spPr>
          <a:xfrm>
            <a:off x="5131920" y="2689718"/>
            <a:ext cx="467023" cy="35168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059E25-2D65-4A50-8BA1-3152955114EA}"/>
              </a:ext>
            </a:extLst>
          </p:cNvPr>
          <p:cNvCxnSpPr>
            <a:cxnSpLocks/>
          </p:cNvCxnSpPr>
          <p:nvPr/>
        </p:nvCxnSpPr>
        <p:spPr>
          <a:xfrm flipV="1">
            <a:off x="5131919" y="3460298"/>
            <a:ext cx="512395" cy="399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4EEA435-AB9F-4F9E-8C37-9EB4449D5F95}"/>
              </a:ext>
            </a:extLst>
          </p:cNvPr>
          <p:cNvCxnSpPr>
            <a:cxnSpLocks/>
          </p:cNvCxnSpPr>
          <p:nvPr/>
        </p:nvCxnSpPr>
        <p:spPr>
          <a:xfrm flipV="1">
            <a:off x="5173255" y="4015115"/>
            <a:ext cx="471059" cy="24912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79DC43-BFE0-47FB-BF4D-8017D131C8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82620" y="2931195"/>
            <a:ext cx="829994" cy="101287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9E0CF19-B459-4705-A6FB-9D08CC5526CB}"/>
              </a:ext>
            </a:extLst>
          </p:cNvPr>
          <p:cNvSpPr txBox="1"/>
          <p:nvPr/>
        </p:nvSpPr>
        <p:spPr>
          <a:xfrm>
            <a:off x="5610036" y="3988571"/>
            <a:ext cx="141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 Node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CEFFAECA-9B7D-4BA5-BCF3-103C7A8428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50456" y="2401650"/>
            <a:ext cx="507440" cy="619249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69D26EF3-4AC3-485E-AB1B-5CB54BD208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17345" y="3259179"/>
            <a:ext cx="507440" cy="619249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4C126AA4-847E-4893-B936-EA57F9D436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23663" y="3020899"/>
            <a:ext cx="507440" cy="619249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ADF7CE7D-4B4D-41E2-B2F7-C132D006F2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2727" y="3988571"/>
            <a:ext cx="507440" cy="619249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E2D7484C-0C9F-4031-9E8D-9A20914713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73637" y="4026976"/>
            <a:ext cx="507440" cy="619249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06DB42AB-18D4-4878-BB35-939376E669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36003" y="3568803"/>
            <a:ext cx="507440" cy="61924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274F71-6148-4953-AD99-557AB55F630E}"/>
              </a:ext>
            </a:extLst>
          </p:cNvPr>
          <p:cNvCxnSpPr/>
          <p:nvPr/>
        </p:nvCxnSpPr>
        <p:spPr>
          <a:xfrm flipV="1">
            <a:off x="6921305" y="2850735"/>
            <a:ext cx="652496" cy="408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3AA92AC-03BC-4702-89E3-9FB300519D1B}"/>
              </a:ext>
            </a:extLst>
          </p:cNvPr>
          <p:cNvCxnSpPr>
            <a:cxnSpLocks/>
          </p:cNvCxnSpPr>
          <p:nvPr/>
        </p:nvCxnSpPr>
        <p:spPr>
          <a:xfrm>
            <a:off x="6856158" y="3618437"/>
            <a:ext cx="652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E082E25-2F96-49BB-9668-50AECE094ED5}"/>
              </a:ext>
            </a:extLst>
          </p:cNvPr>
          <p:cNvCxnSpPr>
            <a:cxnSpLocks/>
          </p:cNvCxnSpPr>
          <p:nvPr/>
        </p:nvCxnSpPr>
        <p:spPr>
          <a:xfrm>
            <a:off x="6803333" y="3932832"/>
            <a:ext cx="610340" cy="94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87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89E92-A8B1-4ACB-8819-5A880464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MongoDb</a:t>
            </a:r>
            <a:r>
              <a:rPr lang="en-GB" dirty="0"/>
              <a:t>-based implementation –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4DC80-6F16-4272-B774-67965DE75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Able to scale rest </a:t>
            </a:r>
            <a:r>
              <a:rPr lang="en-GB" dirty="0" err="1"/>
              <a:t>api</a:t>
            </a:r>
            <a:r>
              <a:rPr lang="en-GB" dirty="0"/>
              <a:t> out to multiple machines</a:t>
            </a:r>
          </a:p>
          <a:p>
            <a:r>
              <a:rPr lang="en-GB" dirty="0"/>
              <a:t>Able to scale processing out to multiple machines (Mongo </a:t>
            </a:r>
            <a:r>
              <a:rPr lang="en-GB" dirty="0" err="1"/>
              <a:t>sharding</a:t>
            </a:r>
            <a:r>
              <a:rPr lang="en-GB" dirty="0"/>
              <a:t>)</a:t>
            </a:r>
          </a:p>
          <a:p>
            <a:r>
              <a:rPr lang="en-GB" dirty="0"/>
              <a:t>Able to handle 6K concurrent requests</a:t>
            </a:r>
          </a:p>
          <a:p>
            <a:r>
              <a:rPr lang="en-GB" dirty="0"/>
              <a:t>Max time for processing one request ~15s</a:t>
            </a:r>
          </a:p>
          <a:p>
            <a:r>
              <a:rPr lang="en-GB" dirty="0" err="1"/>
              <a:t>Avg</a:t>
            </a:r>
            <a:r>
              <a:rPr lang="en-GB" dirty="0"/>
              <a:t> ~2K requests/s (</a:t>
            </a:r>
            <a:r>
              <a:rPr lang="en-GB" dirty="0" err="1"/>
              <a:t>tracking+query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B4359-6386-4132-A3C9-57963334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 talk - Jul 06, 2019</a:t>
            </a:r>
          </a:p>
        </p:txBody>
      </p:sp>
    </p:spTree>
    <p:extLst>
      <p:ext uri="{BB962C8B-B14F-4D97-AF65-F5344CB8AC3E}">
        <p14:creationId xmlns:p14="http://schemas.microsoft.com/office/powerpoint/2010/main" val="49547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68FAD-C059-4F0E-98A7-19A9FCAE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9849" cy="1325563"/>
          </a:xfrm>
        </p:spPr>
        <p:txBody>
          <a:bodyPr/>
          <a:lstStyle/>
          <a:p>
            <a:r>
              <a:rPr lang="en-GB" dirty="0" err="1"/>
              <a:t>MongoDb</a:t>
            </a:r>
            <a:r>
              <a:rPr lang="en-GB" dirty="0"/>
              <a:t>-based implementation – 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57FE6-9BE1-40BF-B406-BAE6D9DD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much differ when compare to Single machine for REST API + Single machine for </a:t>
            </a:r>
            <a:r>
              <a:rPr lang="en-US" dirty="0" err="1"/>
              <a:t>MongoDb</a:t>
            </a:r>
            <a:r>
              <a:rPr lang="en-US" dirty="0"/>
              <a:t> or adding more </a:t>
            </a:r>
            <a:r>
              <a:rPr lang="en-US" dirty="0" err="1"/>
              <a:t>sharding</a:t>
            </a:r>
            <a:r>
              <a:rPr lang="en-US" dirty="0"/>
              <a:t> nodes</a:t>
            </a:r>
          </a:p>
          <a:p>
            <a:r>
              <a:rPr lang="en-US" dirty="0"/>
              <a:t>The </a:t>
            </a:r>
            <a:r>
              <a:rPr lang="en-US" dirty="0" err="1"/>
              <a:t>MongoDb</a:t>
            </a:r>
            <a:r>
              <a:rPr lang="en-US" dirty="0"/>
              <a:t> Master handle too heavy job. </a:t>
            </a:r>
          </a:p>
          <a:p>
            <a:r>
              <a:rPr lang="en-US" dirty="0"/>
              <a:t>Can only scale up for </a:t>
            </a:r>
            <a:r>
              <a:rPr lang="en-US" dirty="0" err="1"/>
              <a:t>MongoDb</a:t>
            </a:r>
            <a:r>
              <a:rPr lang="en-US" dirty="0"/>
              <a:t> Master</a:t>
            </a:r>
          </a:p>
          <a:p>
            <a:r>
              <a:rPr lang="en-US" dirty="0"/>
              <a:t>Hard drive for short-term data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283D1-EF5E-4DF2-B626-7C536E4F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 talk - Jul 06, 2019</a:t>
            </a:r>
          </a:p>
        </p:txBody>
      </p:sp>
    </p:spTree>
    <p:extLst>
      <p:ext uri="{BB962C8B-B14F-4D97-AF65-F5344CB8AC3E}">
        <p14:creationId xmlns:p14="http://schemas.microsoft.com/office/powerpoint/2010/main" val="1283387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BB53-5886-4BB4-AD1C-C059C971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Micro-services-based </a:t>
            </a:r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C92E-9BF4-40DD-9F36-9E0232E3F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Kafka as middleware messaging</a:t>
            </a:r>
          </a:p>
          <a:p>
            <a:r>
              <a:rPr lang="en-US" dirty="0"/>
              <a:t>Each Hub is a service node.</a:t>
            </a:r>
          </a:p>
          <a:p>
            <a:r>
              <a:rPr lang="en-US" dirty="0"/>
              <a:t>Each hub/service node handle 2 (tracking/searching) message topics.</a:t>
            </a:r>
          </a:p>
          <a:p>
            <a:pPr lvl="1"/>
            <a:r>
              <a:rPr lang="en-US" dirty="0"/>
              <a:t>69x2 topics for test case.</a:t>
            </a:r>
          </a:p>
          <a:p>
            <a:r>
              <a:rPr lang="en-GB" dirty="0"/>
              <a:t>Separate storage so that no need kind of MongoDB master </a:t>
            </a:r>
          </a:p>
          <a:p>
            <a:pPr lvl="1"/>
            <a:r>
              <a:rPr lang="en-GB" dirty="0"/>
              <a:t>Use </a:t>
            </a:r>
            <a:r>
              <a:rPr lang="en-GB" dirty="0" err="1"/>
              <a:t>jvptree</a:t>
            </a:r>
            <a:r>
              <a:rPr lang="en-GB" dirty="0"/>
              <a:t> to store tracking data in memory on each service node</a:t>
            </a:r>
          </a:p>
          <a:p>
            <a:r>
              <a:rPr lang="en-GB" dirty="0"/>
              <a:t>REST API f</a:t>
            </a:r>
            <a:r>
              <a:rPr lang="en-US" dirty="0" err="1"/>
              <a:t>ind</a:t>
            </a:r>
            <a:r>
              <a:rPr lang="en-US" dirty="0"/>
              <a:t> &amp; attach associated/related hub(s) then send message to target topic(s)</a:t>
            </a:r>
          </a:p>
          <a:p>
            <a:r>
              <a:rPr lang="en-US" dirty="0"/>
              <a:t>Each </a:t>
            </a:r>
            <a:r>
              <a:rPr lang="en-GB" dirty="0"/>
              <a:t>REST API server have a response topic</a:t>
            </a:r>
            <a:endParaRPr lang="en-US" dirty="0"/>
          </a:p>
          <a:p>
            <a:r>
              <a:rPr lang="en-GB" dirty="0"/>
              <a:t>REST API collect &amp; combine results then send response to client.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1A85D-26D4-407D-8F4C-E8C1CA1A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 talk - Jul 06, 2019</a:t>
            </a:r>
          </a:p>
        </p:txBody>
      </p:sp>
    </p:spTree>
    <p:extLst>
      <p:ext uri="{BB962C8B-B14F-4D97-AF65-F5344CB8AC3E}">
        <p14:creationId xmlns:p14="http://schemas.microsoft.com/office/powerpoint/2010/main" val="3252182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96B4-B1E1-4CBE-9901-B5AB8D95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Micro-services-based </a:t>
            </a:r>
            <a:r>
              <a:rPr lang="en-GB" dirty="0"/>
              <a:t>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FEE91-26F7-4F9D-AE64-3E1FDC25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 talk - Jul 06, 2019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C6504198-6055-44BC-9074-6F8CA71CD608}"/>
              </a:ext>
            </a:extLst>
          </p:cNvPr>
          <p:cNvSpPr/>
          <p:nvPr/>
        </p:nvSpPr>
        <p:spPr>
          <a:xfrm>
            <a:off x="984739" y="2318547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05D56BE-60FD-41F9-90FE-E5724A33ACED}"/>
              </a:ext>
            </a:extLst>
          </p:cNvPr>
          <p:cNvSpPr/>
          <p:nvPr/>
        </p:nvSpPr>
        <p:spPr>
          <a:xfrm>
            <a:off x="984739" y="3561676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BB38601C-66AC-4ED5-9523-444DA1C7B8B6}"/>
              </a:ext>
            </a:extLst>
          </p:cNvPr>
          <p:cNvSpPr/>
          <p:nvPr/>
        </p:nvSpPr>
        <p:spPr>
          <a:xfrm>
            <a:off x="984739" y="4589451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A019ED0-476C-4A64-A70C-1715C7BFD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9049" y="3020753"/>
            <a:ext cx="1141849" cy="114184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2AE7CBB-1359-4D82-843C-878A63AA0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73038" y="2245268"/>
            <a:ext cx="775485" cy="77548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6BC0CAB-6D21-494C-A245-64540E15A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64585" y="3072556"/>
            <a:ext cx="775485" cy="77548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203BB66-BC45-4153-99D8-42661CB3B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73038" y="3908931"/>
            <a:ext cx="775485" cy="775485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A072BAD-96D6-426C-B468-F996D78C3F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72113" y="2712717"/>
            <a:ext cx="617807" cy="61780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BD9183E3-B34A-4649-8FA3-2620B8B2DD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65543" y="2850735"/>
            <a:ext cx="617807" cy="61780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74E0914-CE1D-42FA-B132-E4482254A8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8973" y="2931195"/>
            <a:ext cx="617807" cy="61780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03D3DF7-ECA2-48CC-A877-8B05B72DD9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72113" y="3629563"/>
            <a:ext cx="617807" cy="61780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10B8B8FA-705C-4FE0-B414-C8C725A6F2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65543" y="3767581"/>
            <a:ext cx="617807" cy="61780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4A7F6003-90C6-4554-83D6-C8F2E2CF0A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8973" y="3848041"/>
            <a:ext cx="617807" cy="617807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B598D21-42C0-46DD-AE45-4C37762496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97132" y="1702650"/>
            <a:ext cx="1338750" cy="133875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56083CDF-094A-4AC2-AC9E-7174137165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97132" y="2892301"/>
            <a:ext cx="1338750" cy="133875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FEAE5D0-9551-4722-BD8D-F1801BBA56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19279" y="3629563"/>
            <a:ext cx="1338750" cy="133875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B1FD01AD-1D69-4ADF-9AC6-609FEE58A9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51760" y="4121847"/>
            <a:ext cx="1338750" cy="133875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F6BA3D8E-0287-4241-BC24-A8B878F2A2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19279" y="2254110"/>
            <a:ext cx="1338750" cy="13387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37EFE2B-9615-4AE6-96E0-78A0C6B16B71}"/>
              </a:ext>
            </a:extLst>
          </p:cNvPr>
          <p:cNvSpPr txBox="1"/>
          <p:nvPr/>
        </p:nvSpPr>
        <p:spPr>
          <a:xfrm>
            <a:off x="984739" y="5432560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7AD8DF-8E1D-49F4-8E36-E3A448C92083}"/>
              </a:ext>
            </a:extLst>
          </p:cNvPr>
          <p:cNvSpPr txBox="1"/>
          <p:nvPr/>
        </p:nvSpPr>
        <p:spPr>
          <a:xfrm>
            <a:off x="2295808" y="4046385"/>
            <a:ext cx="154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balancer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1CBBA9-148A-4ADE-AFF8-94598E1E6F89}"/>
              </a:ext>
            </a:extLst>
          </p:cNvPr>
          <p:cNvSpPr txBox="1"/>
          <p:nvPr/>
        </p:nvSpPr>
        <p:spPr>
          <a:xfrm>
            <a:off x="4196123" y="4746531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E6D68B-5561-48DB-928F-6F295FD5F833}"/>
              </a:ext>
            </a:extLst>
          </p:cNvPr>
          <p:cNvSpPr txBox="1"/>
          <p:nvPr/>
        </p:nvSpPr>
        <p:spPr>
          <a:xfrm>
            <a:off x="5953620" y="4580221"/>
            <a:ext cx="7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5BAB58-AF54-4642-9A8C-2AF85986706C}"/>
              </a:ext>
            </a:extLst>
          </p:cNvPr>
          <p:cNvSpPr txBox="1"/>
          <p:nvPr/>
        </p:nvSpPr>
        <p:spPr>
          <a:xfrm>
            <a:off x="8127409" y="5537075"/>
            <a:ext cx="22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units</a:t>
            </a:r>
            <a:endParaRPr lang="en-GB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E2A217-182A-4621-A853-D5FC82A2192A}"/>
              </a:ext>
            </a:extLst>
          </p:cNvPr>
          <p:cNvCxnSpPr/>
          <p:nvPr/>
        </p:nvCxnSpPr>
        <p:spPr>
          <a:xfrm>
            <a:off x="1899139" y="2850735"/>
            <a:ext cx="599910" cy="4797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0A4AC1-27F1-4884-950E-E5D6D633FEF9}"/>
              </a:ext>
            </a:extLst>
          </p:cNvPr>
          <p:cNvCxnSpPr>
            <a:cxnSpLocks/>
          </p:cNvCxnSpPr>
          <p:nvPr/>
        </p:nvCxnSpPr>
        <p:spPr>
          <a:xfrm flipV="1">
            <a:off x="1954160" y="3767581"/>
            <a:ext cx="416120" cy="6900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301C3C-0BD6-4114-B8BC-E1425B6D48B5}"/>
              </a:ext>
            </a:extLst>
          </p:cNvPr>
          <p:cNvCxnSpPr>
            <a:cxnSpLocks/>
          </p:cNvCxnSpPr>
          <p:nvPr/>
        </p:nvCxnSpPr>
        <p:spPr>
          <a:xfrm flipV="1">
            <a:off x="2066119" y="4465848"/>
            <a:ext cx="229689" cy="29903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4520BB-281E-4AC4-AC6E-2CAB82525318}"/>
              </a:ext>
            </a:extLst>
          </p:cNvPr>
          <p:cNvCxnSpPr>
            <a:cxnSpLocks/>
          </p:cNvCxnSpPr>
          <p:nvPr/>
        </p:nvCxnSpPr>
        <p:spPr>
          <a:xfrm flipV="1">
            <a:off x="3641989" y="2892301"/>
            <a:ext cx="595068" cy="63538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780086-69E8-4BDA-8343-F91A915E076E}"/>
              </a:ext>
            </a:extLst>
          </p:cNvPr>
          <p:cNvCxnSpPr>
            <a:cxnSpLocks/>
          </p:cNvCxnSpPr>
          <p:nvPr/>
        </p:nvCxnSpPr>
        <p:spPr>
          <a:xfrm flipV="1">
            <a:off x="3696461" y="3669751"/>
            <a:ext cx="374694" cy="9783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B630EA-D98B-4805-A2CD-8288C6A359A0}"/>
              </a:ext>
            </a:extLst>
          </p:cNvPr>
          <p:cNvCxnSpPr>
            <a:cxnSpLocks/>
          </p:cNvCxnSpPr>
          <p:nvPr/>
        </p:nvCxnSpPr>
        <p:spPr>
          <a:xfrm>
            <a:off x="3682934" y="3965832"/>
            <a:ext cx="473301" cy="34031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6E87E3-45C3-427C-8EA3-484221285075}"/>
              </a:ext>
            </a:extLst>
          </p:cNvPr>
          <p:cNvCxnSpPr>
            <a:cxnSpLocks/>
          </p:cNvCxnSpPr>
          <p:nvPr/>
        </p:nvCxnSpPr>
        <p:spPr>
          <a:xfrm>
            <a:off x="5131920" y="2689718"/>
            <a:ext cx="467023" cy="35168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059E25-2D65-4A50-8BA1-3152955114EA}"/>
              </a:ext>
            </a:extLst>
          </p:cNvPr>
          <p:cNvCxnSpPr>
            <a:cxnSpLocks/>
          </p:cNvCxnSpPr>
          <p:nvPr/>
        </p:nvCxnSpPr>
        <p:spPr>
          <a:xfrm flipV="1">
            <a:off x="5131919" y="3460298"/>
            <a:ext cx="512395" cy="399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4EEA435-AB9F-4F9E-8C37-9EB4449D5F95}"/>
              </a:ext>
            </a:extLst>
          </p:cNvPr>
          <p:cNvCxnSpPr>
            <a:cxnSpLocks/>
          </p:cNvCxnSpPr>
          <p:nvPr/>
        </p:nvCxnSpPr>
        <p:spPr>
          <a:xfrm flipV="1">
            <a:off x="5173255" y="4015115"/>
            <a:ext cx="471059" cy="24912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2B3D658-6245-4756-97ED-76A11B411C09}"/>
              </a:ext>
            </a:extLst>
          </p:cNvPr>
          <p:cNvCxnSpPr>
            <a:cxnSpLocks/>
          </p:cNvCxnSpPr>
          <p:nvPr/>
        </p:nvCxnSpPr>
        <p:spPr>
          <a:xfrm flipV="1">
            <a:off x="6960177" y="2689718"/>
            <a:ext cx="1053558" cy="33103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346922A-937F-4D93-8E7D-24EBE92A99EA}"/>
              </a:ext>
            </a:extLst>
          </p:cNvPr>
          <p:cNvCxnSpPr>
            <a:cxnSpLocks/>
          </p:cNvCxnSpPr>
          <p:nvPr/>
        </p:nvCxnSpPr>
        <p:spPr>
          <a:xfrm>
            <a:off x="7018252" y="3478046"/>
            <a:ext cx="937408" cy="233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A3DCD9B-2873-4A32-9A63-A1D70B900295}"/>
              </a:ext>
            </a:extLst>
          </p:cNvPr>
          <p:cNvCxnSpPr>
            <a:cxnSpLocks/>
          </p:cNvCxnSpPr>
          <p:nvPr/>
        </p:nvCxnSpPr>
        <p:spPr>
          <a:xfrm>
            <a:off x="7038236" y="3802085"/>
            <a:ext cx="865466" cy="5040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328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7148-A652-4ACF-AC4B-75310E7D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Micro-services-based </a:t>
            </a:r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C6CCF-F6CD-402D-BF88-1B18F31A9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 machine for </a:t>
            </a:r>
            <a:r>
              <a:rPr lang="en-GB" dirty="0" err="1"/>
              <a:t>gobetween</a:t>
            </a:r>
            <a:r>
              <a:rPr lang="en-GB" dirty="0"/>
              <a:t> load balancer + Netty Server for REST </a:t>
            </a:r>
            <a:r>
              <a:rPr lang="en-GB" dirty="0" err="1"/>
              <a:t>api</a:t>
            </a:r>
            <a:r>
              <a:rPr lang="en-GB" dirty="0"/>
              <a:t> server</a:t>
            </a:r>
          </a:p>
          <a:p>
            <a:r>
              <a:rPr lang="en-GB" dirty="0"/>
              <a:t>1 machine for Netty Server + REST </a:t>
            </a:r>
            <a:r>
              <a:rPr lang="en-GB" dirty="0" err="1"/>
              <a:t>api</a:t>
            </a:r>
            <a:r>
              <a:rPr lang="en-GB" dirty="0"/>
              <a:t> server (weight 2)</a:t>
            </a:r>
          </a:p>
          <a:p>
            <a:r>
              <a:rPr lang="en-GB" dirty="0"/>
              <a:t>1 machine for Kafka</a:t>
            </a:r>
          </a:p>
          <a:p>
            <a:r>
              <a:rPr lang="en-GB" dirty="0"/>
              <a:t>1 machine for Mongo Db (store &amp; serve provider info query only)</a:t>
            </a:r>
          </a:p>
          <a:p>
            <a:r>
              <a:rPr lang="en-GB" dirty="0"/>
              <a:t>2 machines for service nodes</a:t>
            </a:r>
          </a:p>
          <a:p>
            <a:pPr lvl="1"/>
            <a:r>
              <a:rPr lang="en-GB" dirty="0"/>
              <a:t>Each handle 2 city nodes + 2x16 sub-area nodes</a:t>
            </a:r>
          </a:p>
          <a:p>
            <a:pPr lvl="1"/>
            <a:r>
              <a:rPr lang="en-GB" dirty="0"/>
              <a:t>The first processing machine also handle global node.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E4CA77-0ACB-45F1-B3FB-C2991AB3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 talk - Jul 06, 2019</a:t>
            </a:r>
          </a:p>
        </p:txBody>
      </p:sp>
    </p:spTree>
    <p:extLst>
      <p:ext uri="{BB962C8B-B14F-4D97-AF65-F5344CB8AC3E}">
        <p14:creationId xmlns:p14="http://schemas.microsoft.com/office/powerpoint/2010/main" val="1612344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A774-1ECC-4A67-82F0-316003DC7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0188" cy="1325563"/>
          </a:xfrm>
        </p:spPr>
        <p:txBody>
          <a:bodyPr/>
          <a:lstStyle/>
          <a:p>
            <a:r>
              <a:rPr lang="en-US" dirty="0"/>
              <a:t>Micro-services-based </a:t>
            </a:r>
            <a:r>
              <a:rPr lang="en-GB" dirty="0"/>
              <a:t>implementation –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52A8-40A4-4A4B-AF46-E022C5B09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Able to scale processing, rest </a:t>
            </a:r>
            <a:r>
              <a:rPr lang="en-GB" dirty="0" err="1"/>
              <a:t>api</a:t>
            </a:r>
            <a:r>
              <a:rPr lang="en-GB" dirty="0"/>
              <a:t> out to multiple machines</a:t>
            </a:r>
          </a:p>
          <a:p>
            <a:r>
              <a:rPr lang="en-GB" dirty="0"/>
              <a:t>Able to handle 6K concurrent requests</a:t>
            </a:r>
          </a:p>
          <a:p>
            <a:r>
              <a:rPr lang="en-GB" dirty="0"/>
              <a:t>Max time for processing one request ~ 10s</a:t>
            </a:r>
          </a:p>
          <a:p>
            <a:r>
              <a:rPr lang="en-GB" dirty="0"/>
              <a:t>4.5K+++ requests/s (tracking + searching)</a:t>
            </a:r>
          </a:p>
          <a:p>
            <a:r>
              <a:rPr lang="en-GB" dirty="0"/>
              <a:t>Easily indefinitely scaling out because of decentralizing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120AE-C771-4FA5-AD10-E77ED917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 talk - Jul 06, 2019</a:t>
            </a:r>
          </a:p>
        </p:txBody>
      </p:sp>
    </p:spTree>
    <p:extLst>
      <p:ext uri="{BB962C8B-B14F-4D97-AF65-F5344CB8AC3E}">
        <p14:creationId xmlns:p14="http://schemas.microsoft.com/office/powerpoint/2010/main" val="2476683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6919-7666-4855-B693-9E2554F7A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37985" cy="1325563"/>
          </a:xfrm>
        </p:spPr>
        <p:txBody>
          <a:bodyPr/>
          <a:lstStyle/>
          <a:p>
            <a:r>
              <a:rPr lang="en-US" dirty="0"/>
              <a:t>Micro-services-based </a:t>
            </a:r>
            <a:r>
              <a:rPr lang="en-GB" dirty="0"/>
              <a:t>implementation – Demo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24C7CE-0BB0-45F2-A54A-34DCCD5D0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12" y="1520825"/>
            <a:ext cx="8636523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038B4-915F-4592-A8FF-1FFA51FA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 talk - Jul 06, 2019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741126-3BA7-44A0-8CAE-B8F5CB898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57" y="1860582"/>
            <a:ext cx="9720331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8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9FE2-D623-4618-BA33-90642775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EDE5-B47F-49B1-BB68-A6B23255E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Tracking-searching problem</a:t>
            </a:r>
          </a:p>
          <a:p>
            <a:r>
              <a:rPr lang="en-US" dirty="0"/>
              <a:t>Hierarchy geo-based </a:t>
            </a:r>
            <a:r>
              <a:rPr lang="en-US" dirty="0" err="1"/>
              <a:t>sharding</a:t>
            </a:r>
            <a:endParaRPr lang="en-US" dirty="0"/>
          </a:p>
          <a:p>
            <a:r>
              <a:rPr lang="en-GB" dirty="0" err="1"/>
              <a:t>MongoDb</a:t>
            </a:r>
            <a:r>
              <a:rPr lang="en-GB" dirty="0"/>
              <a:t>-based implementation</a:t>
            </a:r>
            <a:endParaRPr lang="en-US" dirty="0"/>
          </a:p>
          <a:p>
            <a:r>
              <a:rPr lang="en-US" dirty="0"/>
              <a:t>Micro-services-based </a:t>
            </a:r>
            <a:r>
              <a:rPr lang="en-GB" dirty="0"/>
              <a:t>implementation</a:t>
            </a:r>
            <a:endParaRPr lang="en-US" dirty="0"/>
          </a:p>
          <a:p>
            <a:r>
              <a:rPr lang="en-US" dirty="0"/>
              <a:t>Live demo</a:t>
            </a:r>
          </a:p>
          <a:p>
            <a:r>
              <a:rPr lang="en-US" dirty="0"/>
              <a:t>Some tips to work with Micro-services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Future research.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BBADE-7DA9-42F2-A5E3-90AA5FF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 talk - Jul 06, 2019</a:t>
            </a:r>
          </a:p>
        </p:txBody>
      </p:sp>
    </p:spTree>
    <p:extLst>
      <p:ext uri="{BB962C8B-B14F-4D97-AF65-F5344CB8AC3E}">
        <p14:creationId xmlns:p14="http://schemas.microsoft.com/office/powerpoint/2010/main" val="716669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609E-47B5-4D2F-9A77-0F13287F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to work with Micro-services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5169-90B5-413A-B27C-522EB23D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asynchronous programing</a:t>
            </a:r>
          </a:p>
          <a:p>
            <a:pPr lvl="1"/>
            <a:r>
              <a:rPr lang="en-US" dirty="0" err="1"/>
              <a:t>CompletableFuture</a:t>
            </a:r>
            <a:r>
              <a:rPr lang="en-US" dirty="0"/>
              <a:t> / </a:t>
            </a:r>
            <a:r>
              <a:rPr lang="en-US" dirty="0" err="1"/>
              <a:t>TaskCompletionSource</a:t>
            </a:r>
            <a:endParaRPr lang="en-US" dirty="0"/>
          </a:p>
          <a:p>
            <a:pPr lvl="1"/>
            <a:r>
              <a:rPr lang="en-US" dirty="0"/>
              <a:t>Consume / produce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48C73-D59E-427F-BB28-87AEEE8E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 talk - Jul 06, 2019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573A934-F36A-44A3-A86C-3827EACDFD00}"/>
              </a:ext>
            </a:extLst>
          </p:cNvPr>
          <p:cNvSpPr/>
          <p:nvPr/>
        </p:nvSpPr>
        <p:spPr>
          <a:xfrm>
            <a:off x="1064252" y="2999915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FAB2C68D-B4CF-4A2C-B8BF-11E79C3E6CAB}"/>
              </a:ext>
            </a:extLst>
          </p:cNvPr>
          <p:cNvSpPr/>
          <p:nvPr/>
        </p:nvSpPr>
        <p:spPr>
          <a:xfrm>
            <a:off x="1064252" y="4150280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5AE12350-E866-4EBA-9446-A26A2635F9F1}"/>
              </a:ext>
            </a:extLst>
          </p:cNvPr>
          <p:cNvSpPr/>
          <p:nvPr/>
        </p:nvSpPr>
        <p:spPr>
          <a:xfrm>
            <a:off x="1064252" y="5178055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070D871-DB4B-4688-B4A9-7EB332DFD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8562" y="3609357"/>
            <a:ext cx="1141849" cy="114184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C78E4AA-9D84-47BC-94FD-9AEB0FE44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52551" y="2847124"/>
            <a:ext cx="775485" cy="77548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F161967-5731-427B-8BA9-0F5FE9F0E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44098" y="3661160"/>
            <a:ext cx="775485" cy="77548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DD052A5-5D31-4A8F-9EA2-87C609A53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52551" y="4497535"/>
            <a:ext cx="775485" cy="77548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68D3416-F482-43B3-859E-1ACD40C808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1626" y="3301321"/>
            <a:ext cx="617807" cy="61780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B462540-4A1C-45AC-956B-393A259B4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5056" y="3439339"/>
            <a:ext cx="617807" cy="61780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CA55EED-D987-4F3F-B220-287EB9A80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8486" y="3519799"/>
            <a:ext cx="617807" cy="61780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EC5AF99-810E-4C44-BBFB-ED01AD67DE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1626" y="4218167"/>
            <a:ext cx="617807" cy="61780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7CAD2C8-0A46-4306-9BFD-73FF48B0BF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5056" y="4356185"/>
            <a:ext cx="617807" cy="61780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5F12670-5FE8-48B1-A828-258DD3B926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8486" y="4436645"/>
            <a:ext cx="617807" cy="61780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4CB4A6E-52E1-4AFE-83A9-2A2D5C9368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6645" y="3480905"/>
            <a:ext cx="1338750" cy="133875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932FCB5-75BD-457A-A514-947DCFB786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8792" y="4218167"/>
            <a:ext cx="1338750" cy="133875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DD1677EF-66A9-43C8-B8A7-CECC4DB3D9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31273" y="4710451"/>
            <a:ext cx="1338750" cy="133875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CAFCF7F-DB97-490A-A831-BBBD5C9B03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8792" y="2763202"/>
            <a:ext cx="1338750" cy="13387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76F43A-2921-4E13-81C9-5C8EBC987161}"/>
              </a:ext>
            </a:extLst>
          </p:cNvPr>
          <p:cNvSpPr txBox="1"/>
          <p:nvPr/>
        </p:nvSpPr>
        <p:spPr>
          <a:xfrm>
            <a:off x="1064252" y="6021164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2614D6-5E2F-4112-BC80-0C6671446829}"/>
              </a:ext>
            </a:extLst>
          </p:cNvPr>
          <p:cNvSpPr txBox="1"/>
          <p:nvPr/>
        </p:nvSpPr>
        <p:spPr>
          <a:xfrm>
            <a:off x="2375321" y="4634989"/>
            <a:ext cx="154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balancer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68B3F-1672-4918-9610-DB6886183606}"/>
              </a:ext>
            </a:extLst>
          </p:cNvPr>
          <p:cNvSpPr txBox="1"/>
          <p:nvPr/>
        </p:nvSpPr>
        <p:spPr>
          <a:xfrm>
            <a:off x="4275636" y="5335135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B9A3FA-296E-4743-A137-A5ADCEA1F75F}"/>
              </a:ext>
            </a:extLst>
          </p:cNvPr>
          <p:cNvSpPr txBox="1"/>
          <p:nvPr/>
        </p:nvSpPr>
        <p:spPr>
          <a:xfrm>
            <a:off x="6033133" y="5168825"/>
            <a:ext cx="7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34D234-E6B8-4370-A864-B254EBD78DA9}"/>
              </a:ext>
            </a:extLst>
          </p:cNvPr>
          <p:cNvSpPr txBox="1"/>
          <p:nvPr/>
        </p:nvSpPr>
        <p:spPr>
          <a:xfrm>
            <a:off x="8206922" y="6125679"/>
            <a:ext cx="22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units</a:t>
            </a:r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CA76F6-C5AF-487C-B9D2-6433911E727C}"/>
              </a:ext>
            </a:extLst>
          </p:cNvPr>
          <p:cNvCxnSpPr/>
          <p:nvPr/>
        </p:nvCxnSpPr>
        <p:spPr>
          <a:xfrm>
            <a:off x="1978652" y="3439339"/>
            <a:ext cx="599910" cy="4797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33B5C3-0638-4677-B90A-14D7336E7F99}"/>
              </a:ext>
            </a:extLst>
          </p:cNvPr>
          <p:cNvCxnSpPr>
            <a:cxnSpLocks/>
          </p:cNvCxnSpPr>
          <p:nvPr/>
        </p:nvCxnSpPr>
        <p:spPr>
          <a:xfrm flipV="1">
            <a:off x="2033673" y="4356185"/>
            <a:ext cx="416120" cy="6900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7690FA-D678-488D-8C2A-489C558AECA1}"/>
              </a:ext>
            </a:extLst>
          </p:cNvPr>
          <p:cNvCxnSpPr>
            <a:cxnSpLocks/>
          </p:cNvCxnSpPr>
          <p:nvPr/>
        </p:nvCxnSpPr>
        <p:spPr>
          <a:xfrm flipV="1">
            <a:off x="2145632" y="5054452"/>
            <a:ext cx="229689" cy="29903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F51DBB-CF37-4015-96DB-A95D713283F5}"/>
              </a:ext>
            </a:extLst>
          </p:cNvPr>
          <p:cNvCxnSpPr>
            <a:cxnSpLocks/>
          </p:cNvCxnSpPr>
          <p:nvPr/>
        </p:nvCxnSpPr>
        <p:spPr>
          <a:xfrm flipV="1">
            <a:off x="3721502" y="3480905"/>
            <a:ext cx="595068" cy="63538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6F11E9-E9B8-414B-A86B-BF020E3748F5}"/>
              </a:ext>
            </a:extLst>
          </p:cNvPr>
          <p:cNvCxnSpPr>
            <a:cxnSpLocks/>
          </p:cNvCxnSpPr>
          <p:nvPr/>
        </p:nvCxnSpPr>
        <p:spPr>
          <a:xfrm flipV="1">
            <a:off x="3775974" y="4258355"/>
            <a:ext cx="374694" cy="9783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EA1040-17EC-4E0F-B808-FFDC2C52823F}"/>
              </a:ext>
            </a:extLst>
          </p:cNvPr>
          <p:cNvCxnSpPr>
            <a:cxnSpLocks/>
          </p:cNvCxnSpPr>
          <p:nvPr/>
        </p:nvCxnSpPr>
        <p:spPr>
          <a:xfrm>
            <a:off x="3762447" y="4554436"/>
            <a:ext cx="473301" cy="34031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2D4674-C968-4057-9835-6F55C8B6771C}"/>
              </a:ext>
            </a:extLst>
          </p:cNvPr>
          <p:cNvCxnSpPr>
            <a:cxnSpLocks/>
          </p:cNvCxnSpPr>
          <p:nvPr/>
        </p:nvCxnSpPr>
        <p:spPr>
          <a:xfrm>
            <a:off x="5211433" y="3278322"/>
            <a:ext cx="467023" cy="35168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5E9F20-A3D8-474F-B48E-2AEF143C46F0}"/>
              </a:ext>
            </a:extLst>
          </p:cNvPr>
          <p:cNvCxnSpPr>
            <a:cxnSpLocks/>
          </p:cNvCxnSpPr>
          <p:nvPr/>
        </p:nvCxnSpPr>
        <p:spPr>
          <a:xfrm flipV="1">
            <a:off x="5211432" y="4048902"/>
            <a:ext cx="512395" cy="399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5615B4-DEE8-4CEE-91D9-D812C7911BB8}"/>
              </a:ext>
            </a:extLst>
          </p:cNvPr>
          <p:cNvCxnSpPr>
            <a:cxnSpLocks/>
          </p:cNvCxnSpPr>
          <p:nvPr/>
        </p:nvCxnSpPr>
        <p:spPr>
          <a:xfrm flipV="1">
            <a:off x="5252768" y="4603719"/>
            <a:ext cx="471059" cy="24912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549853D-1F78-46F9-A348-35A3D732F6E2}"/>
              </a:ext>
            </a:extLst>
          </p:cNvPr>
          <p:cNvCxnSpPr>
            <a:cxnSpLocks/>
          </p:cNvCxnSpPr>
          <p:nvPr/>
        </p:nvCxnSpPr>
        <p:spPr>
          <a:xfrm flipV="1">
            <a:off x="7039690" y="3278322"/>
            <a:ext cx="1053558" cy="33103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1A95C8-A87B-4425-BACC-F9CC2F15A63B}"/>
              </a:ext>
            </a:extLst>
          </p:cNvPr>
          <p:cNvCxnSpPr>
            <a:cxnSpLocks/>
          </p:cNvCxnSpPr>
          <p:nvPr/>
        </p:nvCxnSpPr>
        <p:spPr>
          <a:xfrm>
            <a:off x="7097765" y="4066650"/>
            <a:ext cx="937408" cy="233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C0AED2-5C90-4228-921C-43B0F5DABC0B}"/>
              </a:ext>
            </a:extLst>
          </p:cNvPr>
          <p:cNvCxnSpPr>
            <a:cxnSpLocks/>
          </p:cNvCxnSpPr>
          <p:nvPr/>
        </p:nvCxnSpPr>
        <p:spPr>
          <a:xfrm>
            <a:off x="7117749" y="4390689"/>
            <a:ext cx="865466" cy="5040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6BA07DB-C837-4A8E-8928-22A023510CBF}"/>
              </a:ext>
            </a:extLst>
          </p:cNvPr>
          <p:cNvSpPr/>
          <p:nvPr/>
        </p:nvSpPr>
        <p:spPr>
          <a:xfrm>
            <a:off x="3855979" y="3519799"/>
            <a:ext cx="257242" cy="1454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75B6AD-D576-4BD4-8C77-883D4304D015}"/>
              </a:ext>
            </a:extLst>
          </p:cNvPr>
          <p:cNvSpPr/>
          <p:nvPr/>
        </p:nvSpPr>
        <p:spPr>
          <a:xfrm>
            <a:off x="5366955" y="3375202"/>
            <a:ext cx="257242" cy="1454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577016-97BF-4BAF-8342-E63818AA59A8}"/>
              </a:ext>
            </a:extLst>
          </p:cNvPr>
          <p:cNvSpPr/>
          <p:nvPr/>
        </p:nvSpPr>
        <p:spPr>
          <a:xfrm>
            <a:off x="7421861" y="3278322"/>
            <a:ext cx="257242" cy="1454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7A8E4C35-4302-452E-8D03-56BD5411EC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0042" y="2202307"/>
            <a:ext cx="1338750" cy="13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01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609E-47B5-4D2F-9A77-0F13287F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to work with Micro-services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5169-90B5-413A-B27C-522EB23D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parallel programing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48C73-D59E-427F-BB28-87AEEE8E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 talk - Jul 06, 2019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573A934-F36A-44A3-A86C-3827EACDFD00}"/>
              </a:ext>
            </a:extLst>
          </p:cNvPr>
          <p:cNvSpPr/>
          <p:nvPr/>
        </p:nvSpPr>
        <p:spPr>
          <a:xfrm>
            <a:off x="1064252" y="2589103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FAB2C68D-B4CF-4A2C-B8BF-11E79C3E6CAB}"/>
              </a:ext>
            </a:extLst>
          </p:cNvPr>
          <p:cNvSpPr/>
          <p:nvPr/>
        </p:nvSpPr>
        <p:spPr>
          <a:xfrm>
            <a:off x="1064252" y="3832232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5AE12350-E866-4EBA-9446-A26A2635F9F1}"/>
              </a:ext>
            </a:extLst>
          </p:cNvPr>
          <p:cNvSpPr/>
          <p:nvPr/>
        </p:nvSpPr>
        <p:spPr>
          <a:xfrm>
            <a:off x="1064252" y="4860007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070D871-DB4B-4688-B4A9-7EB332DFD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8562" y="3291309"/>
            <a:ext cx="1141849" cy="114184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C78E4AA-9D84-47BC-94FD-9AEB0FE44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52551" y="2515824"/>
            <a:ext cx="775485" cy="77548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F161967-5731-427B-8BA9-0F5FE9F0E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44098" y="3343112"/>
            <a:ext cx="775485" cy="77548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DD052A5-5D31-4A8F-9EA2-87C609A53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52551" y="4179487"/>
            <a:ext cx="775485" cy="77548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68D3416-F482-43B3-859E-1ACD40C808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1626" y="2983273"/>
            <a:ext cx="617807" cy="61780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B462540-4A1C-45AC-956B-393A259B4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5056" y="3121291"/>
            <a:ext cx="617807" cy="61780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CA55EED-D987-4F3F-B220-287EB9A80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8486" y="3201751"/>
            <a:ext cx="617807" cy="61780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EC5AF99-810E-4C44-BBFB-ED01AD67DE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1626" y="3900119"/>
            <a:ext cx="617807" cy="61780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7CAD2C8-0A46-4306-9BFD-73FF48B0BF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5056" y="4038137"/>
            <a:ext cx="617807" cy="61780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5F12670-5FE8-48B1-A828-258DD3B926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8486" y="4118597"/>
            <a:ext cx="617807" cy="61780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4CB4A6E-52E1-4AFE-83A9-2A2D5C9368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6645" y="3162857"/>
            <a:ext cx="1338750" cy="133875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932FCB5-75BD-457A-A514-947DCFB786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8792" y="3900119"/>
            <a:ext cx="1338750" cy="133875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DD1677EF-66A9-43C8-B8A7-CECC4DB3D9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31273" y="4392403"/>
            <a:ext cx="1338750" cy="133875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CAFCF7F-DB97-490A-A831-BBBD5C9B03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8792" y="2524666"/>
            <a:ext cx="1338750" cy="13387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76F43A-2921-4E13-81C9-5C8EBC987161}"/>
              </a:ext>
            </a:extLst>
          </p:cNvPr>
          <p:cNvSpPr txBox="1"/>
          <p:nvPr/>
        </p:nvSpPr>
        <p:spPr>
          <a:xfrm>
            <a:off x="1064252" y="5703116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2614D6-5E2F-4112-BC80-0C6671446829}"/>
              </a:ext>
            </a:extLst>
          </p:cNvPr>
          <p:cNvSpPr txBox="1"/>
          <p:nvPr/>
        </p:nvSpPr>
        <p:spPr>
          <a:xfrm>
            <a:off x="2375321" y="4316941"/>
            <a:ext cx="154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balancer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68B3F-1672-4918-9610-DB6886183606}"/>
              </a:ext>
            </a:extLst>
          </p:cNvPr>
          <p:cNvSpPr txBox="1"/>
          <p:nvPr/>
        </p:nvSpPr>
        <p:spPr>
          <a:xfrm>
            <a:off x="4275636" y="5017087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B9A3FA-296E-4743-A137-A5ADCEA1F75F}"/>
              </a:ext>
            </a:extLst>
          </p:cNvPr>
          <p:cNvSpPr txBox="1"/>
          <p:nvPr/>
        </p:nvSpPr>
        <p:spPr>
          <a:xfrm>
            <a:off x="6033133" y="4850777"/>
            <a:ext cx="7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34D234-E6B8-4370-A864-B254EBD78DA9}"/>
              </a:ext>
            </a:extLst>
          </p:cNvPr>
          <p:cNvSpPr txBox="1"/>
          <p:nvPr/>
        </p:nvSpPr>
        <p:spPr>
          <a:xfrm>
            <a:off x="8206922" y="5807631"/>
            <a:ext cx="22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units</a:t>
            </a:r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CA76F6-C5AF-487C-B9D2-6433911E727C}"/>
              </a:ext>
            </a:extLst>
          </p:cNvPr>
          <p:cNvCxnSpPr/>
          <p:nvPr/>
        </p:nvCxnSpPr>
        <p:spPr>
          <a:xfrm>
            <a:off x="1978652" y="3121291"/>
            <a:ext cx="599910" cy="4797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33B5C3-0638-4677-B90A-14D7336E7F99}"/>
              </a:ext>
            </a:extLst>
          </p:cNvPr>
          <p:cNvCxnSpPr>
            <a:cxnSpLocks/>
          </p:cNvCxnSpPr>
          <p:nvPr/>
        </p:nvCxnSpPr>
        <p:spPr>
          <a:xfrm flipV="1">
            <a:off x="2033673" y="4038137"/>
            <a:ext cx="416120" cy="6900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7690FA-D678-488D-8C2A-489C558AECA1}"/>
              </a:ext>
            </a:extLst>
          </p:cNvPr>
          <p:cNvCxnSpPr>
            <a:cxnSpLocks/>
          </p:cNvCxnSpPr>
          <p:nvPr/>
        </p:nvCxnSpPr>
        <p:spPr>
          <a:xfrm flipV="1">
            <a:off x="2145632" y="4736404"/>
            <a:ext cx="229689" cy="29903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F51DBB-CF37-4015-96DB-A95D713283F5}"/>
              </a:ext>
            </a:extLst>
          </p:cNvPr>
          <p:cNvCxnSpPr>
            <a:cxnSpLocks/>
          </p:cNvCxnSpPr>
          <p:nvPr/>
        </p:nvCxnSpPr>
        <p:spPr>
          <a:xfrm flipV="1">
            <a:off x="3721502" y="3162857"/>
            <a:ext cx="595068" cy="63538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6F11E9-E9B8-414B-A86B-BF020E3748F5}"/>
              </a:ext>
            </a:extLst>
          </p:cNvPr>
          <p:cNvCxnSpPr>
            <a:cxnSpLocks/>
          </p:cNvCxnSpPr>
          <p:nvPr/>
        </p:nvCxnSpPr>
        <p:spPr>
          <a:xfrm flipV="1">
            <a:off x="3775974" y="3940307"/>
            <a:ext cx="374694" cy="9783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EA1040-17EC-4E0F-B808-FFDC2C52823F}"/>
              </a:ext>
            </a:extLst>
          </p:cNvPr>
          <p:cNvCxnSpPr>
            <a:cxnSpLocks/>
          </p:cNvCxnSpPr>
          <p:nvPr/>
        </p:nvCxnSpPr>
        <p:spPr>
          <a:xfrm>
            <a:off x="3762447" y="4236388"/>
            <a:ext cx="473301" cy="34031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2D4674-C968-4057-9835-6F55C8B6771C}"/>
              </a:ext>
            </a:extLst>
          </p:cNvPr>
          <p:cNvCxnSpPr>
            <a:cxnSpLocks/>
          </p:cNvCxnSpPr>
          <p:nvPr/>
        </p:nvCxnSpPr>
        <p:spPr>
          <a:xfrm>
            <a:off x="5211433" y="2960274"/>
            <a:ext cx="467023" cy="35168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5E9F20-A3D8-474F-B48E-2AEF143C46F0}"/>
              </a:ext>
            </a:extLst>
          </p:cNvPr>
          <p:cNvCxnSpPr>
            <a:cxnSpLocks/>
          </p:cNvCxnSpPr>
          <p:nvPr/>
        </p:nvCxnSpPr>
        <p:spPr>
          <a:xfrm flipV="1">
            <a:off x="5211432" y="3730854"/>
            <a:ext cx="512395" cy="399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5615B4-DEE8-4CEE-91D9-D812C7911BB8}"/>
              </a:ext>
            </a:extLst>
          </p:cNvPr>
          <p:cNvCxnSpPr>
            <a:cxnSpLocks/>
          </p:cNvCxnSpPr>
          <p:nvPr/>
        </p:nvCxnSpPr>
        <p:spPr>
          <a:xfrm flipV="1">
            <a:off x="5252768" y="4285671"/>
            <a:ext cx="471059" cy="24912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549853D-1F78-46F9-A348-35A3D732F6E2}"/>
              </a:ext>
            </a:extLst>
          </p:cNvPr>
          <p:cNvCxnSpPr>
            <a:cxnSpLocks/>
          </p:cNvCxnSpPr>
          <p:nvPr/>
        </p:nvCxnSpPr>
        <p:spPr>
          <a:xfrm flipV="1">
            <a:off x="7039690" y="2960274"/>
            <a:ext cx="1053558" cy="33103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1A95C8-A87B-4425-BACC-F9CC2F15A63B}"/>
              </a:ext>
            </a:extLst>
          </p:cNvPr>
          <p:cNvCxnSpPr>
            <a:cxnSpLocks/>
          </p:cNvCxnSpPr>
          <p:nvPr/>
        </p:nvCxnSpPr>
        <p:spPr>
          <a:xfrm>
            <a:off x="7097765" y="3748602"/>
            <a:ext cx="937408" cy="233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C0AED2-5C90-4228-921C-43B0F5DABC0B}"/>
              </a:ext>
            </a:extLst>
          </p:cNvPr>
          <p:cNvCxnSpPr>
            <a:cxnSpLocks/>
          </p:cNvCxnSpPr>
          <p:nvPr/>
        </p:nvCxnSpPr>
        <p:spPr>
          <a:xfrm>
            <a:off x="7117749" y="4072641"/>
            <a:ext cx="865466" cy="5040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2" name="Graphic 41">
            <a:extLst>
              <a:ext uri="{FF2B5EF4-FFF2-40B4-BE49-F238E27FC236}">
                <a16:creationId xmlns:a16="http://schemas.microsoft.com/office/drawing/2014/main" id="{7A8E4C35-4302-452E-8D03-56BD5411EC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0042" y="1950519"/>
            <a:ext cx="1338750" cy="133875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986687F-0667-433D-B5B8-06A268314098}"/>
              </a:ext>
            </a:extLst>
          </p:cNvPr>
          <p:cNvSpPr/>
          <p:nvPr/>
        </p:nvSpPr>
        <p:spPr>
          <a:xfrm>
            <a:off x="4107447" y="2621612"/>
            <a:ext cx="1338750" cy="2329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4AE044B-9A09-4D8A-B234-98447A4D58D4}"/>
              </a:ext>
            </a:extLst>
          </p:cNvPr>
          <p:cNvSpPr/>
          <p:nvPr/>
        </p:nvSpPr>
        <p:spPr>
          <a:xfrm>
            <a:off x="7974382" y="1986562"/>
            <a:ext cx="3148225" cy="3716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507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609E-47B5-4D2F-9A77-0F13287F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to work with Micro-services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5169-90B5-413A-B27C-522EB23D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concurrent programing: avoid locking/synchronized as possible</a:t>
            </a:r>
          </a:p>
          <a:p>
            <a:pPr lvl="1"/>
            <a:r>
              <a:rPr lang="en-US" dirty="0"/>
              <a:t>By chained read/write.</a:t>
            </a:r>
          </a:p>
          <a:p>
            <a:pPr lvl="1"/>
            <a:r>
              <a:rPr lang="en-US" dirty="0"/>
              <a:t>By single thread of service executor.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48C73-D59E-427F-BB28-87AEEE8E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 talk - Jul 06, 2019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573A934-F36A-44A3-A86C-3827EACDFD00}"/>
              </a:ext>
            </a:extLst>
          </p:cNvPr>
          <p:cNvSpPr/>
          <p:nvPr/>
        </p:nvSpPr>
        <p:spPr>
          <a:xfrm>
            <a:off x="1064252" y="3132435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FAB2C68D-B4CF-4A2C-B8BF-11E79C3E6CAB}"/>
              </a:ext>
            </a:extLst>
          </p:cNvPr>
          <p:cNvSpPr/>
          <p:nvPr/>
        </p:nvSpPr>
        <p:spPr>
          <a:xfrm>
            <a:off x="1064252" y="4256296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5AE12350-E866-4EBA-9446-A26A2635F9F1}"/>
              </a:ext>
            </a:extLst>
          </p:cNvPr>
          <p:cNvSpPr/>
          <p:nvPr/>
        </p:nvSpPr>
        <p:spPr>
          <a:xfrm>
            <a:off x="1064252" y="5284071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070D871-DB4B-4688-B4A9-7EB332DFD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8562" y="3715373"/>
            <a:ext cx="1141849" cy="114184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C78E4AA-9D84-47BC-94FD-9AEB0FE44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52551" y="2939888"/>
            <a:ext cx="775485" cy="77548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F161967-5731-427B-8BA9-0F5FE9F0E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44098" y="3767176"/>
            <a:ext cx="775485" cy="77548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DD052A5-5D31-4A8F-9EA2-87C609A53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52551" y="4603551"/>
            <a:ext cx="775485" cy="77548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68D3416-F482-43B3-859E-1ACD40C808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1626" y="3407337"/>
            <a:ext cx="617807" cy="61780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B462540-4A1C-45AC-956B-393A259B4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5056" y="3545355"/>
            <a:ext cx="617807" cy="61780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CA55EED-D987-4F3F-B220-287EB9A80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8486" y="3625815"/>
            <a:ext cx="617807" cy="61780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EC5AF99-810E-4C44-BBFB-ED01AD67DE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1626" y="4324183"/>
            <a:ext cx="617807" cy="61780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7CAD2C8-0A46-4306-9BFD-73FF48B0BF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5056" y="4462201"/>
            <a:ext cx="617807" cy="61780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5F12670-5FE8-48B1-A828-258DD3B926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8486" y="4542661"/>
            <a:ext cx="617807" cy="61780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4CB4A6E-52E1-4AFE-83A9-2A2D5C9368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6645" y="3586921"/>
            <a:ext cx="1338750" cy="133875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932FCB5-75BD-457A-A514-947DCFB786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8792" y="4324183"/>
            <a:ext cx="1338750" cy="133875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DD1677EF-66A9-43C8-B8A7-CECC4DB3D9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31273" y="4816467"/>
            <a:ext cx="1338750" cy="133875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CAFCF7F-DB97-490A-A831-BBBD5C9B03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8792" y="2948730"/>
            <a:ext cx="1338750" cy="13387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76F43A-2921-4E13-81C9-5C8EBC987161}"/>
              </a:ext>
            </a:extLst>
          </p:cNvPr>
          <p:cNvSpPr txBox="1"/>
          <p:nvPr/>
        </p:nvSpPr>
        <p:spPr>
          <a:xfrm>
            <a:off x="1064252" y="6127180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2614D6-5E2F-4112-BC80-0C6671446829}"/>
              </a:ext>
            </a:extLst>
          </p:cNvPr>
          <p:cNvSpPr txBox="1"/>
          <p:nvPr/>
        </p:nvSpPr>
        <p:spPr>
          <a:xfrm>
            <a:off x="2375321" y="4741005"/>
            <a:ext cx="154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balancer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68B3F-1672-4918-9610-DB6886183606}"/>
              </a:ext>
            </a:extLst>
          </p:cNvPr>
          <p:cNvSpPr txBox="1"/>
          <p:nvPr/>
        </p:nvSpPr>
        <p:spPr>
          <a:xfrm>
            <a:off x="4275636" y="5441151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B9A3FA-296E-4743-A137-A5ADCEA1F75F}"/>
              </a:ext>
            </a:extLst>
          </p:cNvPr>
          <p:cNvSpPr txBox="1"/>
          <p:nvPr/>
        </p:nvSpPr>
        <p:spPr>
          <a:xfrm>
            <a:off x="6033133" y="5274841"/>
            <a:ext cx="7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34D234-E6B8-4370-A864-B254EBD78DA9}"/>
              </a:ext>
            </a:extLst>
          </p:cNvPr>
          <p:cNvSpPr txBox="1"/>
          <p:nvPr/>
        </p:nvSpPr>
        <p:spPr>
          <a:xfrm>
            <a:off x="8206922" y="6231695"/>
            <a:ext cx="22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units</a:t>
            </a:r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CA76F6-C5AF-487C-B9D2-6433911E727C}"/>
              </a:ext>
            </a:extLst>
          </p:cNvPr>
          <p:cNvCxnSpPr/>
          <p:nvPr/>
        </p:nvCxnSpPr>
        <p:spPr>
          <a:xfrm>
            <a:off x="1978652" y="3545355"/>
            <a:ext cx="599910" cy="4797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33B5C3-0638-4677-B90A-14D7336E7F99}"/>
              </a:ext>
            </a:extLst>
          </p:cNvPr>
          <p:cNvCxnSpPr>
            <a:cxnSpLocks/>
          </p:cNvCxnSpPr>
          <p:nvPr/>
        </p:nvCxnSpPr>
        <p:spPr>
          <a:xfrm flipV="1">
            <a:off x="2033673" y="4462201"/>
            <a:ext cx="416120" cy="6900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7690FA-D678-488D-8C2A-489C558AECA1}"/>
              </a:ext>
            </a:extLst>
          </p:cNvPr>
          <p:cNvCxnSpPr>
            <a:cxnSpLocks/>
          </p:cNvCxnSpPr>
          <p:nvPr/>
        </p:nvCxnSpPr>
        <p:spPr>
          <a:xfrm flipV="1">
            <a:off x="2145632" y="5160468"/>
            <a:ext cx="229689" cy="29903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F51DBB-CF37-4015-96DB-A95D713283F5}"/>
              </a:ext>
            </a:extLst>
          </p:cNvPr>
          <p:cNvCxnSpPr>
            <a:cxnSpLocks/>
          </p:cNvCxnSpPr>
          <p:nvPr/>
        </p:nvCxnSpPr>
        <p:spPr>
          <a:xfrm flipV="1">
            <a:off x="3721502" y="3586921"/>
            <a:ext cx="595068" cy="63538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6F11E9-E9B8-414B-A86B-BF020E3748F5}"/>
              </a:ext>
            </a:extLst>
          </p:cNvPr>
          <p:cNvCxnSpPr>
            <a:cxnSpLocks/>
          </p:cNvCxnSpPr>
          <p:nvPr/>
        </p:nvCxnSpPr>
        <p:spPr>
          <a:xfrm flipV="1">
            <a:off x="3775974" y="4364371"/>
            <a:ext cx="374694" cy="9783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EA1040-17EC-4E0F-B808-FFDC2C52823F}"/>
              </a:ext>
            </a:extLst>
          </p:cNvPr>
          <p:cNvCxnSpPr>
            <a:cxnSpLocks/>
          </p:cNvCxnSpPr>
          <p:nvPr/>
        </p:nvCxnSpPr>
        <p:spPr>
          <a:xfrm>
            <a:off x="3762447" y="4660452"/>
            <a:ext cx="473301" cy="34031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2D4674-C968-4057-9835-6F55C8B6771C}"/>
              </a:ext>
            </a:extLst>
          </p:cNvPr>
          <p:cNvCxnSpPr>
            <a:cxnSpLocks/>
          </p:cNvCxnSpPr>
          <p:nvPr/>
        </p:nvCxnSpPr>
        <p:spPr>
          <a:xfrm>
            <a:off x="5211433" y="3384338"/>
            <a:ext cx="467023" cy="35168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5E9F20-A3D8-474F-B48E-2AEF143C46F0}"/>
              </a:ext>
            </a:extLst>
          </p:cNvPr>
          <p:cNvCxnSpPr>
            <a:cxnSpLocks/>
          </p:cNvCxnSpPr>
          <p:nvPr/>
        </p:nvCxnSpPr>
        <p:spPr>
          <a:xfrm flipV="1">
            <a:off x="5211432" y="4154918"/>
            <a:ext cx="512395" cy="399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5615B4-DEE8-4CEE-91D9-D812C7911BB8}"/>
              </a:ext>
            </a:extLst>
          </p:cNvPr>
          <p:cNvCxnSpPr>
            <a:cxnSpLocks/>
          </p:cNvCxnSpPr>
          <p:nvPr/>
        </p:nvCxnSpPr>
        <p:spPr>
          <a:xfrm flipV="1">
            <a:off x="5252768" y="4709735"/>
            <a:ext cx="471059" cy="24912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549853D-1F78-46F9-A348-35A3D732F6E2}"/>
              </a:ext>
            </a:extLst>
          </p:cNvPr>
          <p:cNvCxnSpPr>
            <a:cxnSpLocks/>
          </p:cNvCxnSpPr>
          <p:nvPr/>
        </p:nvCxnSpPr>
        <p:spPr>
          <a:xfrm flipV="1">
            <a:off x="7039690" y="3384338"/>
            <a:ext cx="1053558" cy="33103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1A95C8-A87B-4425-BACC-F9CC2F15A63B}"/>
              </a:ext>
            </a:extLst>
          </p:cNvPr>
          <p:cNvCxnSpPr>
            <a:cxnSpLocks/>
          </p:cNvCxnSpPr>
          <p:nvPr/>
        </p:nvCxnSpPr>
        <p:spPr>
          <a:xfrm>
            <a:off x="7097765" y="4172666"/>
            <a:ext cx="937408" cy="233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C0AED2-5C90-4228-921C-43B0F5DABC0B}"/>
              </a:ext>
            </a:extLst>
          </p:cNvPr>
          <p:cNvCxnSpPr>
            <a:cxnSpLocks/>
          </p:cNvCxnSpPr>
          <p:nvPr/>
        </p:nvCxnSpPr>
        <p:spPr>
          <a:xfrm>
            <a:off x="7117749" y="4496705"/>
            <a:ext cx="865466" cy="5040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2" name="Graphic 41">
            <a:extLst>
              <a:ext uri="{FF2B5EF4-FFF2-40B4-BE49-F238E27FC236}">
                <a16:creationId xmlns:a16="http://schemas.microsoft.com/office/drawing/2014/main" id="{7A8E4C35-4302-452E-8D03-56BD5411EC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0042" y="2228811"/>
            <a:ext cx="1338750" cy="133875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4AE044B-9A09-4D8A-B234-98447A4D58D4}"/>
              </a:ext>
            </a:extLst>
          </p:cNvPr>
          <p:cNvSpPr/>
          <p:nvPr/>
        </p:nvSpPr>
        <p:spPr>
          <a:xfrm>
            <a:off x="7974382" y="2272474"/>
            <a:ext cx="3148225" cy="3854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824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609E-47B5-4D2F-9A77-0F13287F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to work with Micro-services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5169-90B5-413A-B27C-522EB23D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concurrent programing: when locking/synchronized is mandatory, reduce collision as much as possible</a:t>
            </a:r>
          </a:p>
          <a:p>
            <a:pPr lvl="1"/>
            <a:r>
              <a:rPr lang="en-US" dirty="0"/>
              <a:t>By adding more shared resources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48C73-D59E-427F-BB28-87AEEE8E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 talk - Jul 06, 2019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573A934-F36A-44A3-A86C-3827EACDFD00}"/>
              </a:ext>
            </a:extLst>
          </p:cNvPr>
          <p:cNvSpPr/>
          <p:nvPr/>
        </p:nvSpPr>
        <p:spPr>
          <a:xfrm>
            <a:off x="1064252" y="3132435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FAB2C68D-B4CF-4A2C-B8BF-11E79C3E6CAB}"/>
              </a:ext>
            </a:extLst>
          </p:cNvPr>
          <p:cNvSpPr/>
          <p:nvPr/>
        </p:nvSpPr>
        <p:spPr>
          <a:xfrm>
            <a:off x="1064252" y="4256296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5AE12350-E866-4EBA-9446-A26A2635F9F1}"/>
              </a:ext>
            </a:extLst>
          </p:cNvPr>
          <p:cNvSpPr/>
          <p:nvPr/>
        </p:nvSpPr>
        <p:spPr>
          <a:xfrm>
            <a:off x="1064252" y="5284071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070D871-DB4B-4688-B4A9-7EB332DFD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8562" y="3715373"/>
            <a:ext cx="1141849" cy="114184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C78E4AA-9D84-47BC-94FD-9AEB0FE44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52551" y="2939888"/>
            <a:ext cx="775485" cy="77548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F161967-5731-427B-8BA9-0F5FE9F0E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44098" y="3767176"/>
            <a:ext cx="775485" cy="77548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DD052A5-5D31-4A8F-9EA2-87C609A53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52551" y="4603551"/>
            <a:ext cx="775485" cy="77548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68D3416-F482-43B3-859E-1ACD40C808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1626" y="3407337"/>
            <a:ext cx="617807" cy="61780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B462540-4A1C-45AC-956B-393A259B4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5056" y="3545355"/>
            <a:ext cx="617807" cy="61780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CA55EED-D987-4F3F-B220-287EB9A80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8486" y="3625815"/>
            <a:ext cx="617807" cy="61780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EC5AF99-810E-4C44-BBFB-ED01AD67DE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1626" y="4324183"/>
            <a:ext cx="617807" cy="61780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7CAD2C8-0A46-4306-9BFD-73FF48B0BF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5056" y="4462201"/>
            <a:ext cx="617807" cy="61780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5F12670-5FE8-48B1-A828-258DD3B926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8486" y="4542661"/>
            <a:ext cx="617807" cy="61780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4CB4A6E-52E1-4AFE-83A9-2A2D5C9368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6645" y="3586921"/>
            <a:ext cx="1338750" cy="133875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932FCB5-75BD-457A-A514-947DCFB786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8792" y="4324183"/>
            <a:ext cx="1338750" cy="133875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DD1677EF-66A9-43C8-B8A7-CECC4DB3D9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31273" y="4816467"/>
            <a:ext cx="1338750" cy="133875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CAFCF7F-DB97-490A-A831-BBBD5C9B03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8792" y="2948730"/>
            <a:ext cx="1338750" cy="13387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76F43A-2921-4E13-81C9-5C8EBC987161}"/>
              </a:ext>
            </a:extLst>
          </p:cNvPr>
          <p:cNvSpPr txBox="1"/>
          <p:nvPr/>
        </p:nvSpPr>
        <p:spPr>
          <a:xfrm>
            <a:off x="1064252" y="6127180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2614D6-5E2F-4112-BC80-0C6671446829}"/>
              </a:ext>
            </a:extLst>
          </p:cNvPr>
          <p:cNvSpPr txBox="1"/>
          <p:nvPr/>
        </p:nvSpPr>
        <p:spPr>
          <a:xfrm>
            <a:off x="2375321" y="4741005"/>
            <a:ext cx="154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balancer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68B3F-1672-4918-9610-DB6886183606}"/>
              </a:ext>
            </a:extLst>
          </p:cNvPr>
          <p:cNvSpPr txBox="1"/>
          <p:nvPr/>
        </p:nvSpPr>
        <p:spPr>
          <a:xfrm>
            <a:off x="4275636" y="5441151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B9A3FA-296E-4743-A137-A5ADCEA1F75F}"/>
              </a:ext>
            </a:extLst>
          </p:cNvPr>
          <p:cNvSpPr txBox="1"/>
          <p:nvPr/>
        </p:nvSpPr>
        <p:spPr>
          <a:xfrm>
            <a:off x="6033133" y="5274841"/>
            <a:ext cx="7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34D234-E6B8-4370-A864-B254EBD78DA9}"/>
              </a:ext>
            </a:extLst>
          </p:cNvPr>
          <p:cNvSpPr txBox="1"/>
          <p:nvPr/>
        </p:nvSpPr>
        <p:spPr>
          <a:xfrm>
            <a:off x="8206922" y="6231695"/>
            <a:ext cx="22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units</a:t>
            </a:r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CA76F6-C5AF-487C-B9D2-6433911E727C}"/>
              </a:ext>
            </a:extLst>
          </p:cNvPr>
          <p:cNvCxnSpPr/>
          <p:nvPr/>
        </p:nvCxnSpPr>
        <p:spPr>
          <a:xfrm>
            <a:off x="1978652" y="3545355"/>
            <a:ext cx="599910" cy="4797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33B5C3-0638-4677-B90A-14D7336E7F99}"/>
              </a:ext>
            </a:extLst>
          </p:cNvPr>
          <p:cNvCxnSpPr>
            <a:cxnSpLocks/>
          </p:cNvCxnSpPr>
          <p:nvPr/>
        </p:nvCxnSpPr>
        <p:spPr>
          <a:xfrm flipV="1">
            <a:off x="2033673" y="4462201"/>
            <a:ext cx="416120" cy="6900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7690FA-D678-488D-8C2A-489C558AECA1}"/>
              </a:ext>
            </a:extLst>
          </p:cNvPr>
          <p:cNvCxnSpPr>
            <a:cxnSpLocks/>
          </p:cNvCxnSpPr>
          <p:nvPr/>
        </p:nvCxnSpPr>
        <p:spPr>
          <a:xfrm flipV="1">
            <a:off x="2145632" y="5160468"/>
            <a:ext cx="229689" cy="29903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F51DBB-CF37-4015-96DB-A95D713283F5}"/>
              </a:ext>
            </a:extLst>
          </p:cNvPr>
          <p:cNvCxnSpPr>
            <a:cxnSpLocks/>
          </p:cNvCxnSpPr>
          <p:nvPr/>
        </p:nvCxnSpPr>
        <p:spPr>
          <a:xfrm flipV="1">
            <a:off x="3721502" y="3586921"/>
            <a:ext cx="595068" cy="63538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6F11E9-E9B8-414B-A86B-BF020E3748F5}"/>
              </a:ext>
            </a:extLst>
          </p:cNvPr>
          <p:cNvCxnSpPr>
            <a:cxnSpLocks/>
          </p:cNvCxnSpPr>
          <p:nvPr/>
        </p:nvCxnSpPr>
        <p:spPr>
          <a:xfrm flipV="1">
            <a:off x="3775974" y="4364371"/>
            <a:ext cx="374694" cy="9783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EA1040-17EC-4E0F-B808-FFDC2C52823F}"/>
              </a:ext>
            </a:extLst>
          </p:cNvPr>
          <p:cNvCxnSpPr>
            <a:cxnSpLocks/>
          </p:cNvCxnSpPr>
          <p:nvPr/>
        </p:nvCxnSpPr>
        <p:spPr>
          <a:xfrm>
            <a:off x="3762447" y="4660452"/>
            <a:ext cx="473301" cy="34031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2D4674-C968-4057-9835-6F55C8B6771C}"/>
              </a:ext>
            </a:extLst>
          </p:cNvPr>
          <p:cNvCxnSpPr>
            <a:cxnSpLocks/>
          </p:cNvCxnSpPr>
          <p:nvPr/>
        </p:nvCxnSpPr>
        <p:spPr>
          <a:xfrm>
            <a:off x="5211433" y="3384338"/>
            <a:ext cx="467023" cy="35168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5E9F20-A3D8-474F-B48E-2AEF143C46F0}"/>
              </a:ext>
            </a:extLst>
          </p:cNvPr>
          <p:cNvCxnSpPr>
            <a:cxnSpLocks/>
          </p:cNvCxnSpPr>
          <p:nvPr/>
        </p:nvCxnSpPr>
        <p:spPr>
          <a:xfrm flipV="1">
            <a:off x="5211432" y="4154918"/>
            <a:ext cx="512395" cy="399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5615B4-DEE8-4CEE-91D9-D812C7911BB8}"/>
              </a:ext>
            </a:extLst>
          </p:cNvPr>
          <p:cNvCxnSpPr>
            <a:cxnSpLocks/>
          </p:cNvCxnSpPr>
          <p:nvPr/>
        </p:nvCxnSpPr>
        <p:spPr>
          <a:xfrm flipV="1">
            <a:off x="5252768" y="4709735"/>
            <a:ext cx="471059" cy="24912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549853D-1F78-46F9-A348-35A3D732F6E2}"/>
              </a:ext>
            </a:extLst>
          </p:cNvPr>
          <p:cNvCxnSpPr>
            <a:cxnSpLocks/>
          </p:cNvCxnSpPr>
          <p:nvPr/>
        </p:nvCxnSpPr>
        <p:spPr>
          <a:xfrm flipV="1">
            <a:off x="7039690" y="3384338"/>
            <a:ext cx="1053558" cy="33103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1A95C8-A87B-4425-BACC-F9CC2F15A63B}"/>
              </a:ext>
            </a:extLst>
          </p:cNvPr>
          <p:cNvCxnSpPr>
            <a:cxnSpLocks/>
          </p:cNvCxnSpPr>
          <p:nvPr/>
        </p:nvCxnSpPr>
        <p:spPr>
          <a:xfrm>
            <a:off x="7097765" y="4172666"/>
            <a:ext cx="937408" cy="233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C0AED2-5C90-4228-921C-43B0F5DABC0B}"/>
              </a:ext>
            </a:extLst>
          </p:cNvPr>
          <p:cNvCxnSpPr>
            <a:cxnSpLocks/>
          </p:cNvCxnSpPr>
          <p:nvPr/>
        </p:nvCxnSpPr>
        <p:spPr>
          <a:xfrm>
            <a:off x="7117749" y="4496705"/>
            <a:ext cx="865466" cy="5040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2" name="Graphic 41">
            <a:extLst>
              <a:ext uri="{FF2B5EF4-FFF2-40B4-BE49-F238E27FC236}">
                <a16:creationId xmlns:a16="http://schemas.microsoft.com/office/drawing/2014/main" id="{7A8E4C35-4302-452E-8D03-56BD5411EC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0042" y="2228811"/>
            <a:ext cx="1338750" cy="133875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4AE044B-9A09-4D8A-B234-98447A4D58D4}"/>
              </a:ext>
            </a:extLst>
          </p:cNvPr>
          <p:cNvSpPr/>
          <p:nvPr/>
        </p:nvSpPr>
        <p:spPr>
          <a:xfrm>
            <a:off x="4126891" y="3063940"/>
            <a:ext cx="1152454" cy="2287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021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609E-47B5-4D2F-9A77-0F13287F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to work with Micro-services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5169-90B5-413A-B27C-522EB23D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bottle neck of micro-services would be network transportation</a:t>
            </a:r>
          </a:p>
          <a:p>
            <a:pPr lvl="1"/>
            <a:r>
              <a:rPr lang="en-US" dirty="0"/>
              <a:t>Reduce amount of transported data/messages</a:t>
            </a:r>
          </a:p>
          <a:p>
            <a:pPr lvl="1"/>
            <a:r>
              <a:rPr lang="en-US" dirty="0"/>
              <a:t>Optimizing by memory buffer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48C73-D59E-427F-BB28-87AEEE8E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 talk - Jul 06, 2019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573A934-F36A-44A3-A86C-3827EACDFD00}"/>
              </a:ext>
            </a:extLst>
          </p:cNvPr>
          <p:cNvSpPr/>
          <p:nvPr/>
        </p:nvSpPr>
        <p:spPr>
          <a:xfrm>
            <a:off x="1064252" y="3132435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FAB2C68D-B4CF-4A2C-B8BF-11E79C3E6CAB}"/>
              </a:ext>
            </a:extLst>
          </p:cNvPr>
          <p:cNvSpPr/>
          <p:nvPr/>
        </p:nvSpPr>
        <p:spPr>
          <a:xfrm>
            <a:off x="1064252" y="4256296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5AE12350-E866-4EBA-9446-A26A2635F9F1}"/>
              </a:ext>
            </a:extLst>
          </p:cNvPr>
          <p:cNvSpPr/>
          <p:nvPr/>
        </p:nvSpPr>
        <p:spPr>
          <a:xfrm>
            <a:off x="1064252" y="5284071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070D871-DB4B-4688-B4A9-7EB332DFD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8562" y="3715373"/>
            <a:ext cx="1141849" cy="114184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C78E4AA-9D84-47BC-94FD-9AEB0FE44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52551" y="2939888"/>
            <a:ext cx="775485" cy="77548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F161967-5731-427B-8BA9-0F5FE9F0E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44098" y="3767176"/>
            <a:ext cx="775485" cy="77548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DD052A5-5D31-4A8F-9EA2-87C609A53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77220" y="4554247"/>
            <a:ext cx="775485" cy="77548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68D3416-F482-43B3-859E-1ACD40C808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1626" y="3407337"/>
            <a:ext cx="617807" cy="61780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B462540-4A1C-45AC-956B-393A259B4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5056" y="3545355"/>
            <a:ext cx="617807" cy="61780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CA55EED-D987-4F3F-B220-287EB9A80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8486" y="3625815"/>
            <a:ext cx="617807" cy="61780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EC5AF99-810E-4C44-BBFB-ED01AD67DE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1626" y="4324183"/>
            <a:ext cx="617807" cy="61780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7CAD2C8-0A46-4306-9BFD-73FF48B0BF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5056" y="4462201"/>
            <a:ext cx="617807" cy="61780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5F12670-5FE8-48B1-A828-258DD3B926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8486" y="4542661"/>
            <a:ext cx="617807" cy="61780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4CB4A6E-52E1-4AFE-83A9-2A2D5C9368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6645" y="3586921"/>
            <a:ext cx="1338750" cy="133875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932FCB5-75BD-457A-A514-947DCFB786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8792" y="4324183"/>
            <a:ext cx="1338750" cy="133875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DD1677EF-66A9-43C8-B8A7-CECC4DB3D9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31273" y="4816467"/>
            <a:ext cx="1338750" cy="133875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CAFCF7F-DB97-490A-A831-BBBD5C9B03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8792" y="2948730"/>
            <a:ext cx="1338750" cy="13387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76F43A-2921-4E13-81C9-5C8EBC987161}"/>
              </a:ext>
            </a:extLst>
          </p:cNvPr>
          <p:cNvSpPr txBox="1"/>
          <p:nvPr/>
        </p:nvSpPr>
        <p:spPr>
          <a:xfrm>
            <a:off x="1064252" y="6063237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2614D6-5E2F-4112-BC80-0C6671446829}"/>
              </a:ext>
            </a:extLst>
          </p:cNvPr>
          <p:cNvSpPr txBox="1"/>
          <p:nvPr/>
        </p:nvSpPr>
        <p:spPr>
          <a:xfrm>
            <a:off x="2375321" y="4741005"/>
            <a:ext cx="154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balancer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68B3F-1672-4918-9610-DB6886183606}"/>
              </a:ext>
            </a:extLst>
          </p:cNvPr>
          <p:cNvSpPr txBox="1"/>
          <p:nvPr/>
        </p:nvSpPr>
        <p:spPr>
          <a:xfrm>
            <a:off x="4275636" y="5441151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B9A3FA-296E-4743-A137-A5ADCEA1F75F}"/>
              </a:ext>
            </a:extLst>
          </p:cNvPr>
          <p:cNvSpPr txBox="1"/>
          <p:nvPr/>
        </p:nvSpPr>
        <p:spPr>
          <a:xfrm>
            <a:off x="6033133" y="5274841"/>
            <a:ext cx="7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34D234-E6B8-4370-A864-B254EBD78DA9}"/>
              </a:ext>
            </a:extLst>
          </p:cNvPr>
          <p:cNvSpPr txBox="1"/>
          <p:nvPr/>
        </p:nvSpPr>
        <p:spPr>
          <a:xfrm>
            <a:off x="8201565" y="6081991"/>
            <a:ext cx="22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units</a:t>
            </a:r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CA76F6-C5AF-487C-B9D2-6433911E727C}"/>
              </a:ext>
            </a:extLst>
          </p:cNvPr>
          <p:cNvCxnSpPr/>
          <p:nvPr/>
        </p:nvCxnSpPr>
        <p:spPr>
          <a:xfrm>
            <a:off x="1978652" y="3545355"/>
            <a:ext cx="599910" cy="4797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33B5C3-0638-4677-B90A-14D7336E7F99}"/>
              </a:ext>
            </a:extLst>
          </p:cNvPr>
          <p:cNvCxnSpPr>
            <a:cxnSpLocks/>
          </p:cNvCxnSpPr>
          <p:nvPr/>
        </p:nvCxnSpPr>
        <p:spPr>
          <a:xfrm flipV="1">
            <a:off x="2033673" y="4462201"/>
            <a:ext cx="416120" cy="6900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7690FA-D678-488D-8C2A-489C558AECA1}"/>
              </a:ext>
            </a:extLst>
          </p:cNvPr>
          <p:cNvCxnSpPr>
            <a:cxnSpLocks/>
          </p:cNvCxnSpPr>
          <p:nvPr/>
        </p:nvCxnSpPr>
        <p:spPr>
          <a:xfrm flipV="1">
            <a:off x="2145632" y="5160468"/>
            <a:ext cx="229689" cy="29903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F51DBB-CF37-4015-96DB-A95D713283F5}"/>
              </a:ext>
            </a:extLst>
          </p:cNvPr>
          <p:cNvCxnSpPr>
            <a:cxnSpLocks/>
          </p:cNvCxnSpPr>
          <p:nvPr/>
        </p:nvCxnSpPr>
        <p:spPr>
          <a:xfrm flipV="1">
            <a:off x="3721502" y="3586921"/>
            <a:ext cx="595068" cy="63538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6F11E9-E9B8-414B-A86B-BF020E3748F5}"/>
              </a:ext>
            </a:extLst>
          </p:cNvPr>
          <p:cNvCxnSpPr>
            <a:cxnSpLocks/>
          </p:cNvCxnSpPr>
          <p:nvPr/>
        </p:nvCxnSpPr>
        <p:spPr>
          <a:xfrm flipV="1">
            <a:off x="3775974" y="4364371"/>
            <a:ext cx="374694" cy="9783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EA1040-17EC-4E0F-B808-FFDC2C52823F}"/>
              </a:ext>
            </a:extLst>
          </p:cNvPr>
          <p:cNvCxnSpPr>
            <a:cxnSpLocks/>
          </p:cNvCxnSpPr>
          <p:nvPr/>
        </p:nvCxnSpPr>
        <p:spPr>
          <a:xfrm>
            <a:off x="3762447" y="4660452"/>
            <a:ext cx="473301" cy="34031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2D4674-C968-4057-9835-6F55C8B6771C}"/>
              </a:ext>
            </a:extLst>
          </p:cNvPr>
          <p:cNvCxnSpPr>
            <a:cxnSpLocks/>
          </p:cNvCxnSpPr>
          <p:nvPr/>
        </p:nvCxnSpPr>
        <p:spPr>
          <a:xfrm>
            <a:off x="5211433" y="3384338"/>
            <a:ext cx="467023" cy="35168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5E9F20-A3D8-474F-B48E-2AEF143C46F0}"/>
              </a:ext>
            </a:extLst>
          </p:cNvPr>
          <p:cNvCxnSpPr>
            <a:cxnSpLocks/>
          </p:cNvCxnSpPr>
          <p:nvPr/>
        </p:nvCxnSpPr>
        <p:spPr>
          <a:xfrm flipV="1">
            <a:off x="5211432" y="4154918"/>
            <a:ext cx="512395" cy="399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5615B4-DEE8-4CEE-91D9-D812C7911BB8}"/>
              </a:ext>
            </a:extLst>
          </p:cNvPr>
          <p:cNvCxnSpPr>
            <a:cxnSpLocks/>
          </p:cNvCxnSpPr>
          <p:nvPr/>
        </p:nvCxnSpPr>
        <p:spPr>
          <a:xfrm flipV="1">
            <a:off x="5252768" y="4709735"/>
            <a:ext cx="471059" cy="24912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549853D-1F78-46F9-A348-35A3D732F6E2}"/>
              </a:ext>
            </a:extLst>
          </p:cNvPr>
          <p:cNvCxnSpPr>
            <a:cxnSpLocks/>
          </p:cNvCxnSpPr>
          <p:nvPr/>
        </p:nvCxnSpPr>
        <p:spPr>
          <a:xfrm flipV="1">
            <a:off x="7039690" y="3384338"/>
            <a:ext cx="1053558" cy="33103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1A95C8-A87B-4425-BACC-F9CC2F15A63B}"/>
              </a:ext>
            </a:extLst>
          </p:cNvPr>
          <p:cNvCxnSpPr>
            <a:cxnSpLocks/>
          </p:cNvCxnSpPr>
          <p:nvPr/>
        </p:nvCxnSpPr>
        <p:spPr>
          <a:xfrm>
            <a:off x="7097765" y="4172666"/>
            <a:ext cx="937408" cy="233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C0AED2-5C90-4228-921C-43B0F5DABC0B}"/>
              </a:ext>
            </a:extLst>
          </p:cNvPr>
          <p:cNvCxnSpPr>
            <a:cxnSpLocks/>
          </p:cNvCxnSpPr>
          <p:nvPr/>
        </p:nvCxnSpPr>
        <p:spPr>
          <a:xfrm>
            <a:off x="7117749" y="4496705"/>
            <a:ext cx="865466" cy="5040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2" name="Graphic 41">
            <a:extLst>
              <a:ext uri="{FF2B5EF4-FFF2-40B4-BE49-F238E27FC236}">
                <a16:creationId xmlns:a16="http://schemas.microsoft.com/office/drawing/2014/main" id="{7A8E4C35-4302-452E-8D03-56BD5411EC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0042" y="2228811"/>
            <a:ext cx="1338750" cy="133875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07A54CE-F20C-4374-ACA1-3C20BC2B0AAB}"/>
              </a:ext>
            </a:extLst>
          </p:cNvPr>
          <p:cNvSpPr/>
          <p:nvPr/>
        </p:nvSpPr>
        <p:spPr>
          <a:xfrm>
            <a:off x="5165958" y="5172292"/>
            <a:ext cx="730010" cy="188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754ADD-133B-442E-B3C9-8734CCD98260}"/>
              </a:ext>
            </a:extLst>
          </p:cNvPr>
          <p:cNvSpPr/>
          <p:nvPr/>
        </p:nvSpPr>
        <p:spPr>
          <a:xfrm>
            <a:off x="7084200" y="5150532"/>
            <a:ext cx="977477" cy="237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756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C3C9-7B36-4431-B5FD-D23F990E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596BE-ADB3-462D-8428-7FF87934E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Micro-services is</a:t>
            </a:r>
          </a:p>
          <a:p>
            <a:r>
              <a:rPr lang="en-US" dirty="0"/>
              <a:t>Clustering</a:t>
            </a:r>
          </a:p>
          <a:p>
            <a:r>
              <a:rPr lang="en-US" dirty="0" err="1"/>
              <a:t>Sharding</a:t>
            </a:r>
            <a:endParaRPr lang="en-US" dirty="0"/>
          </a:p>
          <a:p>
            <a:r>
              <a:rPr lang="en-US" dirty="0"/>
              <a:t>Decentralized</a:t>
            </a:r>
          </a:p>
          <a:p>
            <a:r>
              <a:rPr lang="en-US" dirty="0"/>
              <a:t>Fault tolerant/elastics/scale out</a:t>
            </a:r>
          </a:p>
          <a:p>
            <a:r>
              <a:rPr lang="en-US" dirty="0"/>
              <a:t>Asynchronous &amp; parallel &amp; concurrent programing</a:t>
            </a:r>
          </a:p>
          <a:p>
            <a:r>
              <a:rPr lang="en-US" dirty="0"/>
              <a:t>Not a magic-stick</a:t>
            </a:r>
          </a:p>
          <a:p>
            <a:pPr lvl="1"/>
            <a:r>
              <a:rPr lang="en-US" dirty="0"/>
              <a:t>Need good algorithm</a:t>
            </a:r>
          </a:p>
          <a:p>
            <a:pPr lvl="1"/>
            <a:r>
              <a:rPr lang="en-US" dirty="0"/>
              <a:t>Need optimizations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321CF-7FE9-4FA9-969B-0A1B05A6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 talk - Jul 06, 2019</a:t>
            </a:r>
          </a:p>
        </p:txBody>
      </p:sp>
    </p:spTree>
    <p:extLst>
      <p:ext uri="{BB962C8B-B14F-4D97-AF65-F5344CB8AC3E}">
        <p14:creationId xmlns:p14="http://schemas.microsoft.com/office/powerpoint/2010/main" val="3168391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AB06-900C-4889-A862-55439B2D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DF02-1A07-4585-BD07-AF94B6BA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 deploy &amp;</a:t>
            </a:r>
            <a:r>
              <a:rPr lang="en-GB" dirty="0"/>
              <a:t> scaling</a:t>
            </a:r>
            <a:r>
              <a:rPr lang="en-US" dirty="0"/>
              <a:t> service nodes (Docker &amp; Kubernetes)</a:t>
            </a:r>
          </a:p>
          <a:p>
            <a:r>
              <a:rPr lang="en-US" dirty="0"/>
              <a:t>A micro-services framework that can auto balance service to nodes in </a:t>
            </a:r>
            <a:r>
              <a:rPr lang="en-US"/>
              <a:t>a cluster system</a:t>
            </a:r>
            <a:endParaRPr lang="en-US" dirty="0"/>
          </a:p>
          <a:p>
            <a:pPr lvl="1"/>
            <a:r>
              <a:rPr lang="en-US" dirty="0"/>
              <a:t>For example, currently I used 2 processing machines for 69 service nodes</a:t>
            </a:r>
          </a:p>
          <a:p>
            <a:pPr lvl="1"/>
            <a:r>
              <a:rPr lang="en-US" dirty="0"/>
              <a:t>If I add another machine to processing-network, it’s auto balanced so that 23 services run on each machine. </a:t>
            </a:r>
          </a:p>
          <a:p>
            <a:pPr lvl="1"/>
            <a:r>
              <a:rPr lang="en-US" dirty="0"/>
              <a:t>Or auto balanced by processing weight of each node so that the sum of processing weight would be same for each processing machine.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7B3BF-9F02-4E34-9A0B-FABA173F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 talk - Jul 06, 2019</a:t>
            </a:r>
          </a:p>
        </p:txBody>
      </p:sp>
    </p:spTree>
    <p:extLst>
      <p:ext uri="{BB962C8B-B14F-4D97-AF65-F5344CB8AC3E}">
        <p14:creationId xmlns:p14="http://schemas.microsoft.com/office/powerpoint/2010/main" val="1625583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7C3B-ED87-4A1E-A091-A90FE59F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4EA25-3A67-4BC0-8259-8D5C5F4E8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4719D-88DB-42BE-B6AB-629CF6D3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 talk - Jul 06, 2019</a:t>
            </a:r>
          </a:p>
        </p:txBody>
      </p:sp>
    </p:spTree>
    <p:extLst>
      <p:ext uri="{BB962C8B-B14F-4D97-AF65-F5344CB8AC3E}">
        <p14:creationId xmlns:p14="http://schemas.microsoft.com/office/powerpoint/2010/main" val="4286881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DBEA-3B65-4F76-975D-55F71797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D27F9-F5BC-45E9-B239-ACD254B68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Prof. </a:t>
            </a:r>
            <a:r>
              <a:rPr lang="en-GB" dirty="0"/>
              <a:t>Steve </a:t>
            </a:r>
            <a:r>
              <a:rPr lang="en-GB" dirty="0" err="1"/>
              <a:t>Nolle</a:t>
            </a:r>
            <a:r>
              <a:rPr lang="en-GB" dirty="0"/>
              <a:t> – MPP - </a:t>
            </a:r>
            <a:r>
              <a:rPr lang="en-GB" sz="2400" dirty="0"/>
              <a:t>Took me to Java would</a:t>
            </a:r>
          </a:p>
          <a:p>
            <a:r>
              <a:rPr lang="en-GB" dirty="0"/>
              <a:t>Prof. Rene de Jong – Software engineering - </a:t>
            </a:r>
            <a:r>
              <a:rPr lang="en-GB" sz="2400" dirty="0"/>
              <a:t>Sprint to finish this projects</a:t>
            </a:r>
            <a:endParaRPr lang="en-GB" dirty="0"/>
          </a:p>
          <a:p>
            <a:r>
              <a:rPr lang="en-GB" dirty="0" err="1"/>
              <a:t>Ph.D</a:t>
            </a:r>
            <a:r>
              <a:rPr lang="en-GB" dirty="0"/>
              <a:t> Bruce Lester – Parallel programming - </a:t>
            </a:r>
            <a:r>
              <a:rPr lang="en-GB" sz="2400" dirty="0"/>
              <a:t>Parallel is powerful but be careful with collision</a:t>
            </a:r>
            <a:endParaRPr lang="en-GB" dirty="0"/>
          </a:p>
          <a:p>
            <a:r>
              <a:rPr lang="en-GB" dirty="0"/>
              <a:t>Prof. Asaad Saad – </a:t>
            </a:r>
            <a:r>
              <a:rPr lang="en-GB" dirty="0" err="1"/>
              <a:t>Mordern</a:t>
            </a:r>
            <a:r>
              <a:rPr lang="en-GB" dirty="0"/>
              <a:t> web application - </a:t>
            </a:r>
            <a:r>
              <a:rPr lang="en-GB" sz="2400" dirty="0"/>
              <a:t>Asynchronous programming is awesome. </a:t>
            </a:r>
            <a:endParaRPr lang="en-GB" dirty="0"/>
          </a:p>
          <a:p>
            <a:r>
              <a:rPr lang="en-GB" dirty="0"/>
              <a:t>Prof. </a:t>
            </a:r>
            <a:r>
              <a:rPr lang="en-GB" dirty="0" err="1"/>
              <a:t>Mrudula</a:t>
            </a:r>
            <a:r>
              <a:rPr lang="en-GB" dirty="0"/>
              <a:t> </a:t>
            </a:r>
            <a:r>
              <a:rPr lang="en-GB" dirty="0" err="1"/>
              <a:t>Mukadam</a:t>
            </a:r>
            <a:r>
              <a:rPr lang="en-GB" dirty="0"/>
              <a:t> - Big Data </a:t>
            </a:r>
            <a:r>
              <a:rPr lang="en-GB"/>
              <a:t>Technology - </a:t>
            </a:r>
            <a:r>
              <a:rPr lang="en-GB" sz="2400"/>
              <a:t>The </a:t>
            </a:r>
            <a:r>
              <a:rPr lang="en-GB" sz="2400" dirty="0"/>
              <a:t>power of cluster system.</a:t>
            </a:r>
          </a:p>
          <a:p>
            <a:r>
              <a:rPr lang="en-GB" dirty="0"/>
              <a:t>Prof. Michael </a:t>
            </a:r>
            <a:r>
              <a:rPr lang="en-GB" dirty="0" err="1"/>
              <a:t>Zijlstra</a:t>
            </a:r>
            <a:r>
              <a:rPr lang="en-GB" dirty="0"/>
              <a:t> - Enterprise Architecture - </a:t>
            </a:r>
            <a:r>
              <a:rPr lang="en-GB" sz="2200" dirty="0"/>
              <a:t>Micro–services, the cutting-edge technology</a:t>
            </a:r>
          </a:p>
          <a:p>
            <a:r>
              <a:rPr lang="en-GB" dirty="0" err="1"/>
              <a:t>Dr.</a:t>
            </a:r>
            <a:r>
              <a:rPr lang="en-GB" dirty="0"/>
              <a:t> Renuka </a:t>
            </a:r>
            <a:r>
              <a:rPr lang="en-GB" dirty="0" err="1"/>
              <a:t>Mohanraj</a:t>
            </a:r>
            <a:r>
              <a:rPr lang="en-GB" dirty="0"/>
              <a:t> – </a:t>
            </a:r>
            <a:r>
              <a:rPr lang="en-GB" sz="2600" dirty="0"/>
              <a:t>helped me a lot to have this teach talk.</a:t>
            </a:r>
            <a:endParaRPr lang="en-GB" dirty="0"/>
          </a:p>
          <a:p>
            <a:r>
              <a:rPr lang="en-GB" dirty="0"/>
              <a:t>MUM </a:t>
            </a:r>
            <a:r>
              <a:rPr lang="en-GB" dirty="0" err="1"/>
              <a:t>Compro</a:t>
            </a:r>
            <a:r>
              <a:rPr lang="en-GB" dirty="0"/>
              <a:t> department - </a:t>
            </a:r>
            <a:r>
              <a:rPr lang="en-GB" sz="2200" dirty="0"/>
              <a:t>Took me to next level of development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53FE5-0000-4EFF-8130-E4B8C00A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 talk - Jul 06, 2019</a:t>
            </a:r>
          </a:p>
        </p:txBody>
      </p:sp>
    </p:spTree>
    <p:extLst>
      <p:ext uri="{BB962C8B-B14F-4D97-AF65-F5344CB8AC3E}">
        <p14:creationId xmlns:p14="http://schemas.microsoft.com/office/powerpoint/2010/main" val="234699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8A98-F0F8-4D94-8347-12624DFB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94255" cy="1325563"/>
          </a:xfrm>
        </p:spPr>
        <p:txBody>
          <a:bodyPr/>
          <a:lstStyle/>
          <a:p>
            <a:r>
              <a:rPr lang="en-US" dirty="0"/>
              <a:t>Tracking-searching problem (like Uber)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D718-4FF8-477E-AE80-345C6AE7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 talk - Jul 06, 2019</a:t>
            </a:r>
          </a:p>
        </p:txBody>
      </p:sp>
      <p:pic>
        <p:nvPicPr>
          <p:cNvPr id="1026" name="Picture 2" descr="https://thumbor.forbes.com/thumbor/960x0/https%3A%2F%2Fspecials-images.forbesimg.com%2Fdam%2Fimageserve%2F22c0eb7557f4435088d2fa97efde6bb5%2F960x0.jpg%3Ffit%3Dscale">
            <a:extLst>
              <a:ext uri="{FF2B5EF4-FFF2-40B4-BE49-F238E27FC236}">
                <a16:creationId xmlns:a16="http://schemas.microsoft.com/office/drawing/2014/main" id="{95EEFC79-357F-4C9C-AFCA-DFEFA020CC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447" y="1847850"/>
            <a:ext cx="6527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EB1467D-F782-4D2F-9CBD-D6A53FE10F9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2402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Need to tracking location of multiple providers</a:t>
            </a:r>
          </a:p>
          <a:p>
            <a:r>
              <a:rPr lang="en-US" dirty="0"/>
              <a:t>Need to search providers based on location and range (with additional criteria)</a:t>
            </a:r>
          </a:p>
        </p:txBody>
      </p:sp>
    </p:spTree>
    <p:extLst>
      <p:ext uri="{BB962C8B-B14F-4D97-AF65-F5344CB8AC3E}">
        <p14:creationId xmlns:p14="http://schemas.microsoft.com/office/powerpoint/2010/main" val="428572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8CA9-97E3-4F01-AABD-DB9C5AB2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Tracking-searching problem – challenges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55D65-48FC-4EC1-8FE6-82A8F0F85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Huge volume of searching requests.</a:t>
            </a:r>
          </a:p>
          <a:p>
            <a:pPr lvl="1"/>
            <a:r>
              <a:rPr lang="en-GB" dirty="0"/>
              <a:t>170,000 daily rides in San Francisco</a:t>
            </a:r>
          </a:p>
          <a:p>
            <a:pPr lvl="1"/>
            <a:r>
              <a:rPr lang="en-GB" dirty="0"/>
              <a:t>230,000 rides every hour or an average of 5.5 million rides a day </a:t>
            </a:r>
          </a:p>
          <a:p>
            <a:r>
              <a:rPr lang="en-US" dirty="0"/>
              <a:t>Massive volume of tracking requests.</a:t>
            </a:r>
          </a:p>
          <a:p>
            <a:pPr lvl="1"/>
            <a:r>
              <a:rPr lang="en-GB" dirty="0"/>
              <a:t>67,000 active drivers in the Chicago city</a:t>
            </a:r>
          </a:p>
          <a:p>
            <a:pPr lvl="1"/>
            <a:r>
              <a:rPr lang="en-GB" dirty="0"/>
              <a:t>3.9 million drivers worldwide</a:t>
            </a:r>
            <a:endParaRPr lang="en-US" dirty="0"/>
          </a:p>
          <a:p>
            <a:r>
              <a:rPr lang="en-US" dirty="0"/>
              <a:t>Real-time.</a:t>
            </a:r>
          </a:p>
          <a:p>
            <a:r>
              <a:rPr lang="en-US" dirty="0"/>
              <a:t>Unequal distribution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Need asynchronous, scaling, </a:t>
            </a:r>
            <a:r>
              <a:rPr lang="en-US" dirty="0" err="1">
                <a:sym typeface="Wingdings" panose="05000000000000000000" pitchFamily="2" charset="2"/>
              </a:rPr>
              <a:t>sharding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D25F1-F5A7-484A-BA59-65CC09B95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 talk - Jul 06, 2019</a:t>
            </a:r>
          </a:p>
        </p:txBody>
      </p:sp>
    </p:spTree>
    <p:extLst>
      <p:ext uri="{BB962C8B-B14F-4D97-AF65-F5344CB8AC3E}">
        <p14:creationId xmlns:p14="http://schemas.microsoft.com/office/powerpoint/2010/main" val="406853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6EC8-332E-46FD-AD1D-69B163BA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Tracking-searching problem – challenges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2FC34-0717-4929-871A-2D2ADFAFD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7683" cy="4351338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clustering</a:t>
            </a:r>
            <a:r>
              <a:rPr lang="en-US" dirty="0"/>
              <a:t> is not enough</a:t>
            </a:r>
          </a:p>
          <a:p>
            <a:pPr lvl="1"/>
            <a:r>
              <a:rPr lang="en-US" strike="sngStrike" dirty="0"/>
              <a:t>Requests can be processed by any node</a:t>
            </a:r>
          </a:p>
          <a:p>
            <a:pPr marL="457200" lvl="1" indent="0">
              <a:buNone/>
            </a:pPr>
            <a:r>
              <a:rPr lang="en-GB" dirty="0"/>
              <a:t>(Every single tracking request have to be processed by all nodes)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B2299-4CEF-4E45-B175-0C0BE206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 talk - Jul 06, 2019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D2253-A9FC-4322-8D61-397265FD5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06" y="1825625"/>
            <a:ext cx="40862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8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2925-143F-4BE5-A8F6-305F2881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Tracking-searching problem – challenges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C9534-D984-414B-8898-142DF04C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r>
              <a:rPr lang="en-US" dirty="0"/>
              <a:t>Field-based </a:t>
            </a:r>
            <a:r>
              <a:rPr lang="en-US" dirty="0" err="1"/>
              <a:t>sharding</a:t>
            </a:r>
            <a:r>
              <a:rPr lang="en-US" dirty="0"/>
              <a:t> is not efficient</a:t>
            </a:r>
          </a:p>
          <a:p>
            <a:pPr lvl="1"/>
            <a:r>
              <a:rPr lang="en-US" dirty="0"/>
              <a:t>Every single search request have to be processed by all nodes</a:t>
            </a:r>
          </a:p>
          <a:p>
            <a:pPr lvl="1"/>
            <a:r>
              <a:rPr lang="en-US" dirty="0"/>
              <a:t>Provider moving across </a:t>
            </a:r>
            <a:r>
              <a:rPr lang="en-US" dirty="0" err="1"/>
              <a:t>shardings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Question: can we have relationships between </a:t>
            </a:r>
            <a:r>
              <a:rPr lang="en-US" dirty="0" err="1">
                <a:sym typeface="Wingdings" panose="05000000000000000000" pitchFamily="2" charset="2"/>
              </a:rPr>
              <a:t>sharding</a:t>
            </a:r>
            <a:r>
              <a:rPr lang="en-US" dirty="0">
                <a:sym typeface="Wingdings" panose="05000000000000000000" pitchFamily="2" charset="2"/>
              </a:rPr>
              <a:t> collections so that search requests can be served efficiently?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D990F-9B25-4A20-97DA-EF5A47EA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 talk - Jul 06, 2019</a:t>
            </a:r>
            <a:endParaRPr lang="en-GB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6FD3FCA8-1E95-4B34-A356-556D7369C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810" y="1825625"/>
            <a:ext cx="452437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17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5D5F-C6DC-46DA-A9EC-35E18ADE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geo-based </a:t>
            </a:r>
            <a:r>
              <a:rPr lang="en-US" dirty="0" err="1"/>
              <a:t>sharding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CDDE1-1CBB-4C46-B6B2-EDFE69BAB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192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area is a hub</a:t>
            </a:r>
          </a:p>
          <a:p>
            <a:r>
              <a:rPr lang="en-US" dirty="0"/>
              <a:t>Hub structure is a tree</a:t>
            </a:r>
          </a:p>
          <a:p>
            <a:pPr lvl="1"/>
            <a:r>
              <a:rPr lang="en-US" dirty="0"/>
              <a:t>1 Global node</a:t>
            </a:r>
          </a:p>
          <a:p>
            <a:pPr lvl="2"/>
            <a:r>
              <a:rPr lang="en-GB" dirty="0"/>
              <a:t>Country nodes</a:t>
            </a:r>
          </a:p>
          <a:p>
            <a:pPr lvl="3"/>
            <a:r>
              <a:rPr lang="en-GB" dirty="0"/>
              <a:t>State/City nodes</a:t>
            </a:r>
          </a:p>
          <a:p>
            <a:pPr lvl="4"/>
            <a:r>
              <a:rPr lang="en-GB" dirty="0"/>
              <a:t>Areas inside city</a:t>
            </a:r>
            <a:endParaRPr lang="en-US" dirty="0"/>
          </a:p>
          <a:p>
            <a:r>
              <a:rPr lang="en-US" dirty="0"/>
              <a:t>Provider tracking </a:t>
            </a:r>
            <a:r>
              <a:rPr lang="en-US" dirty="0" err="1"/>
              <a:t>sharded</a:t>
            </a:r>
            <a:r>
              <a:rPr lang="en-US" dirty="0"/>
              <a:t> by </a:t>
            </a:r>
            <a:r>
              <a:rPr lang="en-US" dirty="0" err="1"/>
              <a:t>hubid</a:t>
            </a:r>
            <a:endParaRPr lang="en-US" dirty="0"/>
          </a:p>
          <a:p>
            <a:r>
              <a:rPr lang="en-US" dirty="0"/>
              <a:t>For tracking-requests, attach associated </a:t>
            </a:r>
            <a:r>
              <a:rPr lang="en-US" dirty="0" err="1"/>
              <a:t>hubid</a:t>
            </a:r>
            <a:r>
              <a:rPr lang="en-US" dirty="0"/>
              <a:t> (only 1)</a:t>
            </a:r>
          </a:p>
          <a:p>
            <a:r>
              <a:rPr lang="en-US" dirty="0"/>
              <a:t>For searching-requests, query with related </a:t>
            </a:r>
            <a:r>
              <a:rPr lang="en-US" dirty="0" err="1"/>
              <a:t>hubids</a:t>
            </a:r>
            <a:r>
              <a:rPr lang="en-US" dirty="0"/>
              <a:t> (multiple)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EF461-D84C-4A24-AF93-031C79A2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MUM tech talk - Jul 06,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568BA-173B-4299-B8CC-DB6E0577D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014" y="1508125"/>
            <a:ext cx="5953125" cy="48482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FB748BF-6E6D-45DF-A183-E253D6512174}"/>
              </a:ext>
            </a:extLst>
          </p:cNvPr>
          <p:cNvSpPr/>
          <p:nvPr/>
        </p:nvSpPr>
        <p:spPr>
          <a:xfrm>
            <a:off x="6725528" y="2138289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056E8E-6C94-4B88-B15F-14E6CA62D86E}"/>
              </a:ext>
            </a:extLst>
          </p:cNvPr>
          <p:cNvSpPr/>
          <p:nvPr/>
        </p:nvSpPr>
        <p:spPr>
          <a:xfrm>
            <a:off x="8920088" y="432901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6E3E60-8D01-4E46-8FD5-44850BF42C78}"/>
              </a:ext>
            </a:extLst>
          </p:cNvPr>
          <p:cNvSpPr/>
          <p:nvPr/>
        </p:nvSpPr>
        <p:spPr>
          <a:xfrm>
            <a:off x="7765365" y="375927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9C0B0C-1D8C-4013-A30D-BBE536B18BDB}"/>
              </a:ext>
            </a:extLst>
          </p:cNvPr>
          <p:cNvSpPr/>
          <p:nvPr/>
        </p:nvSpPr>
        <p:spPr>
          <a:xfrm>
            <a:off x="5806365" y="1508125"/>
            <a:ext cx="5504058" cy="453389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12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10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D60B-02E8-4768-8D43-5DE80638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geo-based </a:t>
            </a:r>
            <a:r>
              <a:rPr lang="en-US" dirty="0" err="1"/>
              <a:t>sharding</a:t>
            </a:r>
            <a:r>
              <a:rPr lang="en-US" dirty="0"/>
              <a:t> – Tracking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46AB7-4353-4FA3-B873-7151A911E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19098" cy="4351338"/>
          </a:xfrm>
        </p:spPr>
        <p:txBody>
          <a:bodyPr>
            <a:normAutofit/>
          </a:bodyPr>
          <a:lstStyle/>
          <a:p>
            <a:r>
              <a:rPr lang="en-GB" dirty="0"/>
              <a:t>Find associated hub by top-down traversing the hub tree.</a:t>
            </a:r>
          </a:p>
          <a:p>
            <a:r>
              <a:rPr lang="en-GB" dirty="0"/>
              <a:t>At each level, chose the in-range &amp; closest hub (only 1)</a:t>
            </a:r>
          </a:p>
          <a:p>
            <a:r>
              <a:rPr lang="en-GB" dirty="0"/>
              <a:t>If there’s no qualified sub-nodes, then current node is final result</a:t>
            </a:r>
          </a:p>
          <a:p>
            <a:r>
              <a:rPr lang="en-GB" dirty="0">
                <a:sym typeface="Wingdings" panose="05000000000000000000" pitchFamily="2" charset="2"/>
              </a:rPr>
              <a:t> complexity is log(n)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C2C2E-8C74-4F6E-821E-8C98FDBF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 talk - Jul 06, 2019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C47A3-1C7A-42EC-AA20-32B97A0C2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014" y="1508125"/>
            <a:ext cx="5953125" cy="48482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11EC1FA-16F1-43C0-9D8B-D3065C6FA44B}"/>
              </a:ext>
            </a:extLst>
          </p:cNvPr>
          <p:cNvSpPr/>
          <p:nvPr/>
        </p:nvSpPr>
        <p:spPr>
          <a:xfrm>
            <a:off x="6725528" y="2138289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BAE25E-2047-41AD-B0A2-FFB673844EA8}"/>
              </a:ext>
            </a:extLst>
          </p:cNvPr>
          <p:cNvSpPr/>
          <p:nvPr/>
        </p:nvSpPr>
        <p:spPr>
          <a:xfrm>
            <a:off x="8920088" y="432901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174D9D-530C-49F1-9EDC-002E9B1CF27C}"/>
              </a:ext>
            </a:extLst>
          </p:cNvPr>
          <p:cNvSpPr/>
          <p:nvPr/>
        </p:nvSpPr>
        <p:spPr>
          <a:xfrm>
            <a:off x="7765365" y="375927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7928B4-833F-4A49-95FA-6AF691F7BBF5}"/>
              </a:ext>
            </a:extLst>
          </p:cNvPr>
          <p:cNvSpPr/>
          <p:nvPr/>
        </p:nvSpPr>
        <p:spPr>
          <a:xfrm>
            <a:off x="5806365" y="1508125"/>
            <a:ext cx="5504058" cy="453389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537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FBAE-78C3-41A0-BD3D-DD73BD05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geo-based </a:t>
            </a:r>
            <a:r>
              <a:rPr lang="en-US" dirty="0" err="1"/>
              <a:t>sharding</a:t>
            </a:r>
            <a:r>
              <a:rPr lang="en-US" dirty="0"/>
              <a:t> – Searching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A9B3-37C8-4EC8-8435-C8CE1CBD8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1928" cy="4351338"/>
          </a:xfrm>
        </p:spPr>
        <p:txBody>
          <a:bodyPr/>
          <a:lstStyle/>
          <a:p>
            <a:r>
              <a:rPr lang="en-US" dirty="0"/>
              <a:t>Find all related hubs </a:t>
            </a:r>
            <a:r>
              <a:rPr lang="en-GB" dirty="0"/>
              <a:t>top-down traversing </a:t>
            </a:r>
            <a:r>
              <a:rPr lang="en-US" dirty="0"/>
              <a:t>the hub tree.</a:t>
            </a:r>
          </a:p>
          <a:p>
            <a:r>
              <a:rPr lang="en-GB" dirty="0"/>
              <a:t>At each level, chose all those hubs are in-range</a:t>
            </a:r>
          </a:p>
          <a:p>
            <a:r>
              <a:rPr lang="en-GB" dirty="0"/>
              <a:t>If there’s no qualified sub-nodes, then current node is added to result</a:t>
            </a:r>
          </a:p>
          <a:p>
            <a:r>
              <a:rPr lang="en-GB" dirty="0">
                <a:sym typeface="Wingdings" panose="05000000000000000000" pitchFamily="2" charset="2"/>
              </a:rPr>
              <a:t> complexity is log(n)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1903A-B53E-4998-8F24-0EAADEDE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 talk - Jul 06,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01F43-5F2C-4883-8E73-4FC4FA62E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014" y="1508125"/>
            <a:ext cx="5953125" cy="48482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01F1AE2-F04C-4CC4-A6A8-824CC57B9801}"/>
              </a:ext>
            </a:extLst>
          </p:cNvPr>
          <p:cNvSpPr/>
          <p:nvPr/>
        </p:nvSpPr>
        <p:spPr>
          <a:xfrm>
            <a:off x="6725528" y="2138289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BC0AFD-C593-43F9-9AE0-A99F4A29DE33}"/>
              </a:ext>
            </a:extLst>
          </p:cNvPr>
          <p:cNvSpPr/>
          <p:nvPr/>
        </p:nvSpPr>
        <p:spPr>
          <a:xfrm>
            <a:off x="8920088" y="432901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250683-37B4-4F3E-A9B2-ACC6E04DA517}"/>
              </a:ext>
            </a:extLst>
          </p:cNvPr>
          <p:cNvSpPr/>
          <p:nvPr/>
        </p:nvSpPr>
        <p:spPr>
          <a:xfrm>
            <a:off x="7765365" y="375927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B771AB-77A4-4418-A1B2-4787685290CA}"/>
              </a:ext>
            </a:extLst>
          </p:cNvPr>
          <p:cNvSpPr/>
          <p:nvPr/>
        </p:nvSpPr>
        <p:spPr>
          <a:xfrm>
            <a:off x="5806365" y="1508125"/>
            <a:ext cx="5504058" cy="453389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65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1419</Words>
  <Application>Microsoft Office PowerPoint</Application>
  <PresentationFormat>Widescreen</PresentationFormat>
  <Paragraphs>214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Overcome challenges of  tracking-searching problem by hierarchy geo-based micro-services</vt:lpstr>
      <vt:lpstr>Syllabus</vt:lpstr>
      <vt:lpstr>Tracking-searching problem (like Uber)</vt:lpstr>
      <vt:lpstr>Tracking-searching problem – challenges</vt:lpstr>
      <vt:lpstr>Tracking-searching problem – challenges</vt:lpstr>
      <vt:lpstr>Tracking-searching problem – challenges</vt:lpstr>
      <vt:lpstr>Hierarchy geo-based sharding</vt:lpstr>
      <vt:lpstr>Hierarchy geo-based sharding – Tracking</vt:lpstr>
      <vt:lpstr>Hierarchy geo-based sharding – Searching</vt:lpstr>
      <vt:lpstr>Hierarchy geo-based sharding – testing data</vt:lpstr>
      <vt:lpstr>MongoDb-based implementation</vt:lpstr>
      <vt:lpstr>MongoDb-based implementation</vt:lpstr>
      <vt:lpstr>MongoDb-based implementation – Results</vt:lpstr>
      <vt:lpstr>MongoDb-based implementation – drawbacks</vt:lpstr>
      <vt:lpstr>Micro-services-based implementation</vt:lpstr>
      <vt:lpstr>Micro-services-based implementation</vt:lpstr>
      <vt:lpstr>Micro-services-based implementation</vt:lpstr>
      <vt:lpstr>Micro-services-based implementation – Results </vt:lpstr>
      <vt:lpstr>Micro-services-based implementation – Demo</vt:lpstr>
      <vt:lpstr>Some tips to work with Micro-services</vt:lpstr>
      <vt:lpstr>Some tips to work with Micro-services</vt:lpstr>
      <vt:lpstr>Some tips to work with Micro-services</vt:lpstr>
      <vt:lpstr>Some tips to work with Micro-services</vt:lpstr>
      <vt:lpstr>Some tips to work with Micro-services</vt:lpstr>
      <vt:lpstr>Conclusions</vt:lpstr>
      <vt:lpstr>Future research</vt:lpstr>
      <vt:lpstr>Q&amp;A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experiment of micro-services to overcome challenges of tracking-query problem</dc:title>
  <dc:creator>Admin</dc:creator>
  <cp:lastModifiedBy>Admin</cp:lastModifiedBy>
  <cp:revision>292</cp:revision>
  <dcterms:created xsi:type="dcterms:W3CDTF">2019-06-25T03:10:16Z</dcterms:created>
  <dcterms:modified xsi:type="dcterms:W3CDTF">2019-06-28T04:42:33Z</dcterms:modified>
</cp:coreProperties>
</file>