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72" r:id="rId13"/>
    <p:sldId id="266" r:id="rId14"/>
    <p:sldId id="271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41B8-6342-4527-BA38-81A792446AEB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FC6-135D-4640-9A19-D0D17C692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20A-2E68-48A2-86D7-07AED0E3966A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618C-9875-4480-9A87-4D1F72FC9DC1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AEA-BE73-40B6-B751-AFE37C22980E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909-2302-40F4-AE73-CC671FD73A4D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8B4E-78C6-44F5-8509-5C85AA7F0CB9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108F-09DA-4502-AEB8-5EE23F62ED42}" type="datetime1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2A26-D841-4780-97DC-5F9DB16FD5C2}" type="datetime1">
              <a:rPr lang="en-GB" smtClean="0"/>
              <a:t>29/06/2019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604B-02EE-430D-8BF4-A59F6929335E}" type="datetime1">
              <a:rPr lang="en-GB" smtClean="0"/>
              <a:t>29/06/2019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CDDB-910A-480A-B409-DA58F8198D51}" type="datetime1">
              <a:rPr lang="en-GB" smtClean="0"/>
              <a:t>29/06/2019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65B9-D0A2-4D21-B7E0-1533F14CC7A4}" type="datetime1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2F3C-577E-4569-825C-BC5D1FA1EA83}" type="datetime1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6080-6576-4AD1-A985-0EDDD71B204B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214438"/>
            <a:ext cx="9978887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Overcome challenges of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tracking-searching problem by hierarchy geo-based micro-services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MUM-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 talk – July 06, 2019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90E-1094-4D98-81A2-E46BA9CC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testing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2186-8B8B-432F-A93E-9BB802E5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Tracking location of 240K providers in LOS, San, Chicago, New York</a:t>
            </a:r>
          </a:p>
          <a:p>
            <a:r>
              <a:rPr lang="en-GB" dirty="0"/>
              <a:t>Simulated by </a:t>
            </a:r>
          </a:p>
          <a:p>
            <a:pPr lvl="1"/>
            <a:r>
              <a:rPr lang="en-GB" dirty="0"/>
              <a:t>1 machine for tracking requests</a:t>
            </a:r>
          </a:p>
          <a:p>
            <a:pPr lvl="1"/>
            <a:r>
              <a:rPr lang="en-GB" dirty="0"/>
              <a:t>1 machine for searching requests</a:t>
            </a:r>
          </a:p>
          <a:p>
            <a:pPr lvl="1"/>
            <a:r>
              <a:rPr lang="en-GB" dirty="0"/>
              <a:t>Each machine run 3K threads </a:t>
            </a:r>
            <a:r>
              <a:rPr lang="en-GB" dirty="0">
                <a:sym typeface="Wingdings" panose="05000000000000000000" pitchFamily="2" charset="2"/>
              </a:rPr>
              <a:t>~ 6K concurrent requests (tracking &amp; searching).</a:t>
            </a:r>
            <a:endParaRPr lang="en-GB" dirty="0"/>
          </a:p>
          <a:p>
            <a:r>
              <a:rPr lang="en-US" dirty="0"/>
              <a:t>Spit each of these cities </a:t>
            </a:r>
            <a:r>
              <a:rPr lang="en-GB" dirty="0"/>
              <a:t>LOS, San, Chicago, New York into 16 sub-areas so </a:t>
            </a:r>
            <a:r>
              <a:rPr lang="en-US" dirty="0"/>
              <a:t>we have 1 global, 4 cities &amp; 4x16 sub-areas </a:t>
            </a:r>
            <a:r>
              <a:rPr lang="en-US" dirty="0">
                <a:sym typeface="Wingdings" panose="05000000000000000000" pitchFamily="2" charset="2"/>
              </a:rPr>
              <a:t> 69 nodes in 3 layers tree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8F529-2A0F-4D07-8F52-4CFB9791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5496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before send requests to </a:t>
            </a:r>
            <a:r>
              <a:rPr lang="en-US" dirty="0" err="1"/>
              <a:t>MongoDb</a:t>
            </a:r>
            <a:endParaRPr lang="en-GB" dirty="0"/>
          </a:p>
          <a:p>
            <a:r>
              <a:rPr lang="en-GB" dirty="0"/>
              <a:t>Tracking data </a:t>
            </a:r>
            <a:r>
              <a:rPr lang="en-GB" dirty="0" err="1"/>
              <a:t>sharded</a:t>
            </a:r>
            <a:r>
              <a:rPr lang="en-GB" dirty="0"/>
              <a:t> by </a:t>
            </a:r>
            <a:r>
              <a:rPr lang="en-GB" dirty="0" err="1"/>
              <a:t>hubid</a:t>
            </a:r>
            <a:r>
              <a:rPr lang="en-GB" dirty="0"/>
              <a:t> &amp; and geo-indexed.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861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984739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984739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019ED0-476C-4A64-A70C-1715C7BF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9049" y="3020753"/>
            <a:ext cx="1141849" cy="11418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64585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3908931"/>
            <a:ext cx="775485" cy="7754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984739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AD8DF-8E1D-49F4-8E36-E3A448C92083}"/>
              </a:ext>
            </a:extLst>
          </p:cNvPr>
          <p:cNvSpPr txBox="1"/>
          <p:nvPr/>
        </p:nvSpPr>
        <p:spPr>
          <a:xfrm>
            <a:off x="2295808" y="404638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196123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 servers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7573801" y="4688015"/>
            <a:ext cx="18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Nodes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/>
          <p:nvPr/>
        </p:nvCxnSpPr>
        <p:spPr>
          <a:xfrm>
            <a:off x="1899139" y="285073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1954160" y="376758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066119" y="446584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4520BB-281E-4AC4-AC6E-2CAB82525318}"/>
              </a:ext>
            </a:extLst>
          </p:cNvPr>
          <p:cNvCxnSpPr>
            <a:cxnSpLocks/>
          </p:cNvCxnSpPr>
          <p:nvPr/>
        </p:nvCxnSpPr>
        <p:spPr>
          <a:xfrm flipV="1">
            <a:off x="3641989" y="289230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80086-69E8-4BDA-8343-F91A915E076E}"/>
              </a:ext>
            </a:extLst>
          </p:cNvPr>
          <p:cNvCxnSpPr>
            <a:cxnSpLocks/>
          </p:cNvCxnSpPr>
          <p:nvPr/>
        </p:nvCxnSpPr>
        <p:spPr>
          <a:xfrm flipV="1">
            <a:off x="3696461" y="366975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B630EA-D98B-4805-A2CD-8288C6A359A0}"/>
              </a:ext>
            </a:extLst>
          </p:cNvPr>
          <p:cNvCxnSpPr>
            <a:cxnSpLocks/>
          </p:cNvCxnSpPr>
          <p:nvPr/>
        </p:nvCxnSpPr>
        <p:spPr>
          <a:xfrm>
            <a:off x="3682934" y="396583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131920" y="268971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 flipV="1">
            <a:off x="5131919" y="346029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173255" y="401511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79DC43-BFE0-47FB-BF4D-8017D131C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2620" y="2931195"/>
            <a:ext cx="829994" cy="1012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E0CF19-B459-4705-A6FB-9D08CC5526CB}"/>
              </a:ext>
            </a:extLst>
          </p:cNvPr>
          <p:cNvSpPr txBox="1"/>
          <p:nvPr/>
        </p:nvSpPr>
        <p:spPr>
          <a:xfrm>
            <a:off x="5610036" y="3988571"/>
            <a:ext cx="14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Node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EFFAECA-9B7D-4BA5-BCF3-103C7A842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0456" y="2401650"/>
            <a:ext cx="507440" cy="61924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9D26EF3-4AC3-485E-AB1B-5CB54BD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7345" y="3259179"/>
            <a:ext cx="507440" cy="6192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C126AA4-847E-4893-B936-EA57F9D43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3663" y="3020899"/>
            <a:ext cx="507440" cy="6192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ADF7CE7D-4B4D-41E2-B2F7-C132D006F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727" y="3988571"/>
            <a:ext cx="507440" cy="619249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D7484C-0C9F-4031-9E8D-9A2091471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3637" y="4026976"/>
            <a:ext cx="507440" cy="61924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6DB42AB-18D4-4878-BB35-939376E66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6003" y="3568803"/>
            <a:ext cx="507440" cy="6192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74F71-6148-4953-AD99-557AB55F630E}"/>
              </a:ext>
            </a:extLst>
          </p:cNvPr>
          <p:cNvCxnSpPr/>
          <p:nvPr/>
        </p:nvCxnSpPr>
        <p:spPr>
          <a:xfrm flipV="1">
            <a:off x="6921305" y="2850735"/>
            <a:ext cx="652496" cy="4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AA92AC-03BC-4702-89E3-9FB300519D1B}"/>
              </a:ext>
            </a:extLst>
          </p:cNvPr>
          <p:cNvCxnSpPr>
            <a:cxnSpLocks/>
          </p:cNvCxnSpPr>
          <p:nvPr/>
        </p:nvCxnSpPr>
        <p:spPr>
          <a:xfrm>
            <a:off x="6856158" y="3618437"/>
            <a:ext cx="652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082E25-2F96-49BB-9668-50AECE094ED5}"/>
              </a:ext>
            </a:extLst>
          </p:cNvPr>
          <p:cNvCxnSpPr>
            <a:cxnSpLocks/>
          </p:cNvCxnSpPr>
          <p:nvPr/>
        </p:nvCxnSpPr>
        <p:spPr>
          <a:xfrm>
            <a:off x="6803333" y="3932832"/>
            <a:ext cx="610340" cy="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 machine for </a:t>
            </a:r>
            <a:r>
              <a:rPr lang="en-GB" dirty="0" err="1"/>
              <a:t>Gobetween</a:t>
            </a:r>
            <a:r>
              <a:rPr lang="en-GB" dirty="0"/>
              <a:t> load balancer +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endParaRPr lang="en-GB" dirty="0"/>
          </a:p>
          <a:p>
            <a:r>
              <a:rPr lang="en-GB" dirty="0"/>
              <a:t>1 machine for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r>
              <a:rPr lang="en-GB" dirty="0"/>
              <a:t> (weight 2)</a:t>
            </a:r>
          </a:p>
          <a:p>
            <a:r>
              <a:rPr lang="en-GB" dirty="0"/>
              <a:t>1 machine for Mongo master</a:t>
            </a:r>
          </a:p>
          <a:p>
            <a:r>
              <a:rPr lang="en-GB" dirty="0"/>
              <a:t>2 machines for Mongo </a:t>
            </a:r>
            <a:r>
              <a:rPr lang="en-GB" dirty="0" err="1"/>
              <a:t>sharding</a:t>
            </a:r>
            <a:r>
              <a:rPr lang="en-GB" dirty="0"/>
              <a:t> 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599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E92-A8B1-4ACB-8819-5A88046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C80-6F16-4272-B774-67965DE7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scale processing out to multiple machines (Mongo </a:t>
            </a:r>
            <a:r>
              <a:rPr lang="en-GB" dirty="0" err="1"/>
              <a:t>sharding</a:t>
            </a:r>
            <a:r>
              <a:rPr lang="en-GB" dirty="0"/>
              <a:t>)</a:t>
            </a:r>
          </a:p>
          <a:p>
            <a:r>
              <a:rPr lang="en-GB" dirty="0"/>
              <a:t>Able to handle 6K concurrent requests</a:t>
            </a:r>
          </a:p>
          <a:p>
            <a:r>
              <a:rPr lang="en-GB" dirty="0"/>
              <a:t>Max time for processing one request ~15s</a:t>
            </a:r>
          </a:p>
          <a:p>
            <a:r>
              <a:rPr lang="en-GB" dirty="0" err="1"/>
              <a:t>Avg</a:t>
            </a:r>
            <a:r>
              <a:rPr lang="en-GB" dirty="0"/>
              <a:t> ~2K requests/s (</a:t>
            </a:r>
            <a:r>
              <a:rPr lang="en-GB" dirty="0" err="1"/>
              <a:t>tracking+searching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4359-6386-4132-A3C9-5796333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954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FAD-C059-4F0E-98A7-19A9FCA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7FE6-9BE1-40BF-B406-BAE6D9D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much differ when compare to Single machine for REST API + Single machine for </a:t>
            </a:r>
            <a:r>
              <a:rPr lang="en-US" dirty="0" err="1"/>
              <a:t>MongoDb</a:t>
            </a:r>
            <a:r>
              <a:rPr lang="en-US" dirty="0"/>
              <a:t> or adding more </a:t>
            </a:r>
            <a:r>
              <a:rPr lang="en-US" dirty="0" err="1"/>
              <a:t>sharding</a:t>
            </a:r>
            <a:r>
              <a:rPr lang="en-US" dirty="0"/>
              <a:t> nodes</a:t>
            </a:r>
          </a:p>
          <a:p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Master handle too heavy job. </a:t>
            </a:r>
          </a:p>
          <a:p>
            <a:r>
              <a:rPr lang="en-US" dirty="0"/>
              <a:t>Can only scale up for </a:t>
            </a:r>
            <a:r>
              <a:rPr lang="en-US" dirty="0" err="1"/>
              <a:t>MongoDb</a:t>
            </a:r>
            <a:r>
              <a:rPr lang="en-US" dirty="0"/>
              <a:t> Master (central node issue)</a:t>
            </a:r>
          </a:p>
          <a:p>
            <a:r>
              <a:rPr lang="en-US" dirty="0"/>
              <a:t>Using hard drive for short-term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83D1-EF5E-4DF2-B626-7C536E4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338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Kafka as middleware messaging</a:t>
            </a:r>
          </a:p>
          <a:p>
            <a:r>
              <a:rPr lang="en-US" dirty="0"/>
              <a:t>Each hub is a micro-service node.</a:t>
            </a:r>
          </a:p>
          <a:p>
            <a:r>
              <a:rPr lang="en-US" dirty="0"/>
              <a:t>Each micro-service node handle 2 hub-based message topics</a:t>
            </a:r>
          </a:p>
          <a:p>
            <a:pPr lvl="1"/>
            <a:r>
              <a:rPr lang="en-US" dirty="0"/>
              <a:t>Total 69x2 (tracking/searching) topics for test case.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jvptree</a:t>
            </a:r>
            <a:r>
              <a:rPr lang="en-GB" dirty="0"/>
              <a:t> to store tracking data in memory on each </a:t>
            </a:r>
            <a:r>
              <a:rPr lang="en-US" dirty="0"/>
              <a:t>micro-</a:t>
            </a:r>
            <a:r>
              <a:rPr lang="en-GB" dirty="0"/>
              <a:t>service node</a:t>
            </a:r>
          </a:p>
          <a:p>
            <a:pPr lvl="1"/>
            <a:r>
              <a:rPr lang="en-GB" dirty="0"/>
              <a:t>Separate storage so that no need kind of node like MongoDB master (decentralized)</a:t>
            </a:r>
          </a:p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then send message to target topic(s)</a:t>
            </a:r>
          </a:p>
          <a:p>
            <a:pPr lvl="1"/>
            <a:r>
              <a:rPr lang="en-US" dirty="0"/>
              <a:t>Also attach  </a:t>
            </a:r>
            <a:r>
              <a:rPr lang="en-US" dirty="0" err="1"/>
              <a:t>api</a:t>
            </a:r>
            <a:r>
              <a:rPr lang="en-US" dirty="0"/>
              <a:t> server info</a:t>
            </a:r>
          </a:p>
          <a:p>
            <a:r>
              <a:rPr lang="en-US" dirty="0"/>
              <a:t>Each </a:t>
            </a:r>
            <a:r>
              <a:rPr lang="en-GB" dirty="0"/>
              <a:t>REST API server have 2 response topics </a:t>
            </a:r>
            <a:r>
              <a:rPr lang="en-US" dirty="0"/>
              <a:t>(tracking/searching-result) </a:t>
            </a:r>
            <a:endParaRPr lang="en-GB" dirty="0"/>
          </a:p>
          <a:p>
            <a:r>
              <a:rPr lang="en-US" dirty="0"/>
              <a:t>Micro-service will write result to </a:t>
            </a:r>
            <a:r>
              <a:rPr lang="en-US" dirty="0" err="1"/>
              <a:t>api</a:t>
            </a:r>
            <a:r>
              <a:rPr lang="en-US" dirty="0"/>
              <a:t>-server source’s response topic</a:t>
            </a:r>
          </a:p>
          <a:p>
            <a:r>
              <a:rPr lang="en-GB" dirty="0"/>
              <a:t>REST API collect &amp; combine results then send response to client.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25218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984739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984739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019ED0-476C-4A64-A70C-1715C7BF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9049" y="3020753"/>
            <a:ext cx="1141849" cy="11418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64585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3908931"/>
            <a:ext cx="775485" cy="77548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072BAD-96D6-426C-B468-F996D78C3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113" y="271271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D9183E3-B34A-4649-8FA3-2620B8B2D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5543" y="2850735"/>
            <a:ext cx="617807" cy="6178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74E0914-CE1D-42FA-B132-E4482254A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8973" y="2931195"/>
            <a:ext cx="617807" cy="6178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03D3DF7-ECA2-48CC-A877-8B05B72DD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113" y="3629563"/>
            <a:ext cx="617807" cy="6178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0B8B8FA-705C-4FE0-B414-C8C725A6F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5543" y="3767581"/>
            <a:ext cx="617807" cy="6178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7F6003-90C6-4554-83D6-C8F2E2CF0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8973" y="3848041"/>
            <a:ext cx="617807" cy="6178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598D21-42C0-46DD-AE45-4C3776249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7132" y="1702650"/>
            <a:ext cx="1338750" cy="13387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6083CDF-094A-4AC2-AC9E-717413716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7132" y="2892301"/>
            <a:ext cx="1338750" cy="13387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EAE5D0-9551-4722-BD8D-F1801BBA5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9279" y="3629563"/>
            <a:ext cx="1338750" cy="13387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1FD01AD-1D69-4ADF-9AC6-609FEE58A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1760" y="4121847"/>
            <a:ext cx="1338750" cy="133875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6BA3D8E-0287-4241-BC24-A8B878F2A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9279" y="2254110"/>
            <a:ext cx="1338750" cy="133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984739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AD8DF-8E1D-49F4-8E36-E3A448C92083}"/>
              </a:ext>
            </a:extLst>
          </p:cNvPr>
          <p:cNvSpPr txBox="1"/>
          <p:nvPr/>
        </p:nvSpPr>
        <p:spPr>
          <a:xfrm>
            <a:off x="2295808" y="404638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196123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6D68B-5561-48DB-928F-6F295FD5F833}"/>
              </a:ext>
            </a:extLst>
          </p:cNvPr>
          <p:cNvSpPr txBox="1"/>
          <p:nvPr/>
        </p:nvSpPr>
        <p:spPr>
          <a:xfrm>
            <a:off x="5953620" y="458022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8127409" y="553707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nodes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/>
          <p:nvPr/>
        </p:nvCxnSpPr>
        <p:spPr>
          <a:xfrm>
            <a:off x="1899139" y="285073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1954160" y="376758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066119" y="446584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4520BB-281E-4AC4-AC6E-2CAB82525318}"/>
              </a:ext>
            </a:extLst>
          </p:cNvPr>
          <p:cNvCxnSpPr>
            <a:cxnSpLocks/>
          </p:cNvCxnSpPr>
          <p:nvPr/>
        </p:nvCxnSpPr>
        <p:spPr>
          <a:xfrm flipV="1">
            <a:off x="3641989" y="289230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80086-69E8-4BDA-8343-F91A915E076E}"/>
              </a:ext>
            </a:extLst>
          </p:cNvPr>
          <p:cNvCxnSpPr>
            <a:cxnSpLocks/>
          </p:cNvCxnSpPr>
          <p:nvPr/>
        </p:nvCxnSpPr>
        <p:spPr>
          <a:xfrm flipV="1">
            <a:off x="3696461" y="366975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B630EA-D98B-4805-A2CD-8288C6A359A0}"/>
              </a:ext>
            </a:extLst>
          </p:cNvPr>
          <p:cNvCxnSpPr>
            <a:cxnSpLocks/>
          </p:cNvCxnSpPr>
          <p:nvPr/>
        </p:nvCxnSpPr>
        <p:spPr>
          <a:xfrm>
            <a:off x="3682934" y="396583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131920" y="268971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 flipV="1">
            <a:off x="5131919" y="346029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173255" y="401511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B3D658-6245-4756-97ED-76A11B411C09}"/>
              </a:ext>
            </a:extLst>
          </p:cNvPr>
          <p:cNvCxnSpPr>
            <a:cxnSpLocks/>
          </p:cNvCxnSpPr>
          <p:nvPr/>
        </p:nvCxnSpPr>
        <p:spPr>
          <a:xfrm flipV="1">
            <a:off x="6960177" y="268971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46922A-937F-4D93-8E7D-24EBE92A99EA}"/>
              </a:ext>
            </a:extLst>
          </p:cNvPr>
          <p:cNvCxnSpPr>
            <a:cxnSpLocks/>
          </p:cNvCxnSpPr>
          <p:nvPr/>
        </p:nvCxnSpPr>
        <p:spPr>
          <a:xfrm>
            <a:off x="7018252" y="347804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3DCD9B-2873-4A32-9A63-A1D70B900295}"/>
              </a:ext>
            </a:extLst>
          </p:cNvPr>
          <p:cNvCxnSpPr>
            <a:cxnSpLocks/>
          </p:cNvCxnSpPr>
          <p:nvPr/>
        </p:nvCxnSpPr>
        <p:spPr>
          <a:xfrm>
            <a:off x="7038236" y="380208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148-A652-4ACF-AC4B-75310E7D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6CCF-F6CD-402D-BF88-1B18F31A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machine for </a:t>
            </a:r>
            <a:r>
              <a:rPr lang="en-GB" dirty="0" err="1"/>
              <a:t>Gobetween</a:t>
            </a:r>
            <a:r>
              <a:rPr lang="en-GB" dirty="0"/>
              <a:t> load balancer + Netty Server for REST </a:t>
            </a:r>
            <a:r>
              <a:rPr lang="en-GB" dirty="0" err="1"/>
              <a:t>api</a:t>
            </a:r>
            <a:r>
              <a:rPr lang="en-GB" dirty="0"/>
              <a:t> server</a:t>
            </a:r>
          </a:p>
          <a:p>
            <a:r>
              <a:rPr lang="en-GB" dirty="0"/>
              <a:t>1 machine for Netty Server + REST </a:t>
            </a:r>
            <a:r>
              <a:rPr lang="en-GB" dirty="0" err="1"/>
              <a:t>api</a:t>
            </a:r>
            <a:r>
              <a:rPr lang="en-GB" dirty="0"/>
              <a:t> server (weight 2)</a:t>
            </a:r>
          </a:p>
          <a:p>
            <a:r>
              <a:rPr lang="en-GB" dirty="0"/>
              <a:t>1 machine for Kafka</a:t>
            </a:r>
          </a:p>
          <a:p>
            <a:r>
              <a:rPr lang="en-GB" dirty="0"/>
              <a:t>1 machine for Mongo Db (store &amp; serve provider info only)</a:t>
            </a:r>
          </a:p>
          <a:p>
            <a:r>
              <a:rPr lang="en-GB" dirty="0"/>
              <a:t>2 machines for service nodes</a:t>
            </a:r>
          </a:p>
          <a:p>
            <a:pPr lvl="1"/>
            <a:r>
              <a:rPr lang="en-GB" dirty="0"/>
              <a:t>Each handle 2 city nodes + 2x16 sub-area nodes</a:t>
            </a:r>
          </a:p>
          <a:p>
            <a:pPr lvl="1"/>
            <a:r>
              <a:rPr lang="en-GB" dirty="0"/>
              <a:t>The first processing machine also handle global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4CA77-0ACB-45F1-B3FB-C2991A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123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774-1ECC-4A67-82F0-316003DC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2A8-40A4-4A4B-AF46-E022C5B0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processing,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handle 6K+++ concurrent requests</a:t>
            </a:r>
          </a:p>
          <a:p>
            <a:r>
              <a:rPr lang="en-GB" dirty="0"/>
              <a:t>Max time for processing one request ~ 10s</a:t>
            </a:r>
          </a:p>
          <a:p>
            <a:r>
              <a:rPr lang="en-GB" dirty="0"/>
              <a:t>4.5K+++ requests/s (tracking + searching)</a:t>
            </a:r>
          </a:p>
          <a:p>
            <a:r>
              <a:rPr lang="en-GB" dirty="0"/>
              <a:t>Easily indefinitely scaling out because of decentralizing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120AE-C771-4FA5-AD10-E77ED91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766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Tracking-searching problem</a:t>
            </a:r>
          </a:p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  <a:endParaRPr lang="en-US" dirty="0"/>
          </a:p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Some tips to work with Micro-services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919-7666-4855-B693-9E2554F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7985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4C7CE-0BB0-45F2-A54A-34DCCD5D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2" y="1520825"/>
            <a:ext cx="86365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038B4-915F-4592-A8FF-1FFA51F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41126-3BA7-44A0-8CAE-B8F5CB89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7" y="1860582"/>
            <a:ext cx="97203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asynchronous programing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 / </a:t>
            </a:r>
            <a:r>
              <a:rPr lang="en-US" dirty="0" err="1"/>
              <a:t>TaskCompletionSource</a:t>
            </a:r>
            <a:endParaRPr lang="en-US" dirty="0"/>
          </a:p>
          <a:p>
            <a:pPr lvl="1"/>
            <a:r>
              <a:rPr lang="en-US" dirty="0"/>
              <a:t>Consume / produce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99991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15028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17805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609357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847124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661160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497535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301321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439339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519799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21816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356185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436645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480905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218167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710451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763202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21164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634989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335135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168825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125679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439339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356185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054452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480905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258355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554436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278322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048902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603719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278322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066650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390689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6BA07DB-C837-4A8E-8928-22A023510CBF}"/>
              </a:ext>
            </a:extLst>
          </p:cNvPr>
          <p:cNvSpPr/>
          <p:nvPr/>
        </p:nvSpPr>
        <p:spPr>
          <a:xfrm>
            <a:off x="3855979" y="3519799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75B6AD-D576-4BD4-8C77-883D4304D015}"/>
              </a:ext>
            </a:extLst>
          </p:cNvPr>
          <p:cNvSpPr/>
          <p:nvPr/>
        </p:nvSpPr>
        <p:spPr>
          <a:xfrm>
            <a:off x="5366955" y="3375202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577016-97BF-4BAF-8342-E63818AA59A8}"/>
              </a:ext>
            </a:extLst>
          </p:cNvPr>
          <p:cNvSpPr/>
          <p:nvPr/>
        </p:nvSpPr>
        <p:spPr>
          <a:xfrm>
            <a:off x="7421861" y="3278322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02307"/>
            <a:ext cx="1338750" cy="13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parallel programing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589103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383223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486000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291309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515824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343112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179487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2983273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121291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201751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900119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038137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118597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162857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3900119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392403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524666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5703116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316941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017087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4850777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580763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121291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038137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4736404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162857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3940307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236388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2960274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3730854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285671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2960274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3748602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072641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1950519"/>
            <a:ext cx="1338750" cy="13387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986687F-0667-433D-B5B8-06A268314098}"/>
              </a:ext>
            </a:extLst>
          </p:cNvPr>
          <p:cNvSpPr/>
          <p:nvPr/>
        </p:nvSpPr>
        <p:spPr>
          <a:xfrm>
            <a:off x="4107447" y="2621612"/>
            <a:ext cx="1338750" cy="2329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1986562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0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concurrent programing: avoid locking/synchronized as possible</a:t>
            </a:r>
          </a:p>
          <a:p>
            <a:pPr lvl="1"/>
            <a:r>
              <a:rPr lang="en-US" dirty="0"/>
              <a:t>By chained read/write.</a:t>
            </a:r>
          </a:p>
          <a:p>
            <a:pPr lvl="1"/>
            <a:r>
              <a:rPr lang="en-US" dirty="0"/>
              <a:t>By single thread service executor.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603551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12718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23169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2272474"/>
            <a:ext cx="3148225" cy="3854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2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concurrent programing: when locking/synchronized is mandatory, reduce collision as much as possible</a:t>
            </a:r>
          </a:p>
          <a:p>
            <a:pPr lvl="1"/>
            <a:r>
              <a:rPr lang="en-US" dirty="0"/>
              <a:t>By adding more shared resources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603551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12718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23169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4126891" y="3063940"/>
            <a:ext cx="1152454" cy="2287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2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bottle neck of micro-services would be network transportation</a:t>
            </a:r>
          </a:p>
          <a:p>
            <a:pPr lvl="1"/>
            <a:r>
              <a:rPr lang="en-US" dirty="0"/>
              <a:t>Reduce amount/size of messages</a:t>
            </a:r>
          </a:p>
          <a:p>
            <a:pPr lvl="1"/>
            <a:r>
              <a:rPr lang="en-US" dirty="0"/>
              <a:t>Optimizing by memory buffer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77220" y="4554247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63237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1565" y="608199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7A54CE-F20C-4374-ACA1-3C20BC2B0AAB}"/>
              </a:ext>
            </a:extLst>
          </p:cNvPr>
          <p:cNvSpPr/>
          <p:nvPr/>
        </p:nvSpPr>
        <p:spPr>
          <a:xfrm>
            <a:off x="5165958" y="5172292"/>
            <a:ext cx="730010" cy="18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754ADD-133B-442E-B3C9-8734CCD98260}"/>
              </a:ext>
            </a:extLst>
          </p:cNvPr>
          <p:cNvSpPr/>
          <p:nvPr/>
        </p:nvSpPr>
        <p:spPr>
          <a:xfrm>
            <a:off x="7084200" y="5150532"/>
            <a:ext cx="977477" cy="237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5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C3C9-7B36-4431-B5FD-D23F990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96BE-ADB3-462D-8428-7FF87934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Micro-services is</a:t>
            </a:r>
          </a:p>
          <a:p>
            <a:r>
              <a:rPr lang="en-US" dirty="0"/>
              <a:t>Clustering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Decentralized</a:t>
            </a:r>
          </a:p>
          <a:p>
            <a:r>
              <a:rPr lang="en-US" dirty="0"/>
              <a:t>Fault tolerant/elastics/scale out</a:t>
            </a:r>
          </a:p>
          <a:p>
            <a:r>
              <a:rPr lang="en-US" dirty="0"/>
              <a:t>Asynchronous &amp; parallel &amp; concurrent programing</a:t>
            </a:r>
          </a:p>
          <a:p>
            <a:r>
              <a:rPr lang="en-US" dirty="0"/>
              <a:t>Not a magic-stick</a:t>
            </a:r>
          </a:p>
          <a:p>
            <a:pPr lvl="1"/>
            <a:r>
              <a:rPr lang="en-US" dirty="0"/>
              <a:t>Need good algorithm &amp; design &amp; optimizations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1CF-7FE9-4FA9-969B-0A1B05A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839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B06-900C-4889-A862-55439B2D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F02-1A07-4585-BD07-AF94B6BA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deploy &amp;</a:t>
            </a:r>
            <a:r>
              <a:rPr lang="en-GB" dirty="0"/>
              <a:t> scaling</a:t>
            </a:r>
            <a:r>
              <a:rPr lang="en-US" dirty="0"/>
              <a:t> service nodes (Docker &amp; Kubernetes)</a:t>
            </a:r>
          </a:p>
          <a:p>
            <a:r>
              <a:rPr lang="en-US" dirty="0"/>
              <a:t>A micro-services framework that can auto balance micro-services to nodes in a cluster system</a:t>
            </a:r>
          </a:p>
          <a:p>
            <a:pPr lvl="1"/>
            <a:r>
              <a:rPr lang="en-US" dirty="0"/>
              <a:t>For example, currently I used 2 processing machines for 69 service nodes</a:t>
            </a:r>
          </a:p>
          <a:p>
            <a:pPr lvl="1"/>
            <a:r>
              <a:rPr lang="en-US" dirty="0"/>
              <a:t>If I add another machine to processing-network, micro-services are auto re-organized so that 23 services run on each machine. </a:t>
            </a:r>
          </a:p>
          <a:p>
            <a:pPr lvl="1"/>
            <a:r>
              <a:rPr lang="en-US" dirty="0"/>
              <a:t>Or auto re-organized by processing weight of each node so that the sum of processing weight would be same for each processing machine.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7B3BF-9F02-4E34-9A0B-FABA173F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25583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C3B-ED87-4A1E-A091-A90FE59F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Q&amp;A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719D-88DB-42BE-B6AB-629CF6D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286881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BEA-3B65-4F76-975D-55F7179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7F9-F5BC-45E9-B239-ACD254B6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</a:t>
            </a:r>
            <a:r>
              <a:rPr lang="en-GB" dirty="0"/>
              <a:t>Steve </a:t>
            </a:r>
            <a:r>
              <a:rPr lang="en-GB" dirty="0" err="1"/>
              <a:t>Nolle</a:t>
            </a:r>
            <a:r>
              <a:rPr lang="en-GB" dirty="0"/>
              <a:t> – MPP - </a:t>
            </a:r>
            <a:r>
              <a:rPr lang="en-GB" sz="2400" dirty="0"/>
              <a:t>Took me to Java would</a:t>
            </a:r>
          </a:p>
          <a:p>
            <a:r>
              <a:rPr lang="en-GB" dirty="0"/>
              <a:t>Prof. Rene de Jong – Software engineering - </a:t>
            </a:r>
            <a:r>
              <a:rPr lang="en-GB" sz="2400" dirty="0"/>
              <a:t>Sprint to finish this projects</a:t>
            </a:r>
            <a:endParaRPr lang="en-GB" dirty="0"/>
          </a:p>
          <a:p>
            <a:r>
              <a:rPr lang="en-GB" dirty="0" err="1"/>
              <a:t>Ph.D</a:t>
            </a:r>
            <a:r>
              <a:rPr lang="en-GB" dirty="0"/>
              <a:t> Bruce Lester – Parallel programming - </a:t>
            </a:r>
            <a:r>
              <a:rPr lang="en-GB" sz="2400" dirty="0"/>
              <a:t>Parallel is powerful but be careful with collision and need good algorithm</a:t>
            </a:r>
            <a:endParaRPr lang="en-GB" dirty="0"/>
          </a:p>
          <a:p>
            <a:r>
              <a:rPr lang="en-GB" dirty="0"/>
              <a:t>Prof. Asaad Saad – Modern web application - </a:t>
            </a:r>
            <a:r>
              <a:rPr lang="en-GB" sz="2400" dirty="0"/>
              <a:t>Asynchronous programming is awesome. </a:t>
            </a:r>
            <a:endParaRPr lang="en-GB" dirty="0"/>
          </a:p>
          <a:p>
            <a:r>
              <a:rPr lang="en-GB" dirty="0"/>
              <a:t>Prof. </a:t>
            </a:r>
            <a:r>
              <a:rPr lang="en-GB" dirty="0" err="1"/>
              <a:t>Mrudula</a:t>
            </a:r>
            <a:r>
              <a:rPr lang="en-GB" dirty="0"/>
              <a:t> </a:t>
            </a:r>
            <a:r>
              <a:rPr lang="en-GB" dirty="0" err="1"/>
              <a:t>Mukadam</a:t>
            </a:r>
            <a:r>
              <a:rPr lang="en-GB" dirty="0"/>
              <a:t> - Big Data Technology - </a:t>
            </a:r>
            <a:r>
              <a:rPr lang="en-GB" sz="2400" dirty="0"/>
              <a:t>The power of cluster system.</a:t>
            </a:r>
          </a:p>
          <a:p>
            <a:r>
              <a:rPr lang="en-GB" dirty="0"/>
              <a:t>Prof. Michael </a:t>
            </a:r>
            <a:r>
              <a:rPr lang="en-GB" dirty="0" err="1"/>
              <a:t>Zijlstra</a:t>
            </a:r>
            <a:r>
              <a:rPr lang="en-GB" dirty="0"/>
              <a:t> - Enterprise Architecture - </a:t>
            </a:r>
            <a:r>
              <a:rPr lang="en-GB" sz="2200" dirty="0"/>
              <a:t>Micro–services, the cutting-edge technology</a:t>
            </a:r>
          </a:p>
          <a:p>
            <a:r>
              <a:rPr lang="en-GB" dirty="0" err="1"/>
              <a:t>Dr.</a:t>
            </a:r>
            <a:r>
              <a:rPr lang="en-GB" dirty="0"/>
              <a:t> Renuka </a:t>
            </a:r>
            <a:r>
              <a:rPr lang="en-GB" dirty="0" err="1"/>
              <a:t>Mohanraj</a:t>
            </a:r>
            <a:r>
              <a:rPr lang="en-GB" dirty="0"/>
              <a:t> – </a:t>
            </a:r>
            <a:r>
              <a:rPr lang="en-GB" sz="2600" dirty="0"/>
              <a:t>helped me a lot to have this teach talk.</a:t>
            </a:r>
            <a:endParaRPr lang="en-GB" dirty="0"/>
          </a:p>
          <a:p>
            <a:r>
              <a:rPr lang="en-GB" dirty="0"/>
              <a:t>MUM </a:t>
            </a:r>
            <a:r>
              <a:rPr lang="en-GB" dirty="0" err="1"/>
              <a:t>Compro</a:t>
            </a:r>
            <a:r>
              <a:rPr lang="en-GB" dirty="0"/>
              <a:t> department - </a:t>
            </a:r>
            <a:r>
              <a:rPr lang="en-GB" sz="2200" dirty="0"/>
              <a:t>Took me to next level of development progress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53FE5-0000-4EFF-8130-E4B8C00A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3469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8A98-F0F8-4D94-8347-12624DF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/>
              <a:t>Tracking-searching problem (like Uber)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D718-4FF8-477E-AE80-345C6AE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1026" name="Picture 2" descr="https://thumbor.forbes.com/thumbor/960x0/https%3A%2F%2Fspecials-images.forbesimg.com%2Fdam%2Fimageserve%2F22c0eb7557f4435088d2fa97efde6bb5%2F960x0.jpg%3Ffit%3Dscale">
            <a:extLst>
              <a:ext uri="{FF2B5EF4-FFF2-40B4-BE49-F238E27FC236}">
                <a16:creationId xmlns:a16="http://schemas.microsoft.com/office/drawing/2014/main" id="{95EEFC79-357F-4C9C-AFCA-DFEFA020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7" y="18478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B1467D-F782-4D2F-9CBD-D6A53FE10F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40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tracking location of multiple providers</a:t>
            </a:r>
          </a:p>
          <a:p>
            <a:r>
              <a:rPr lang="en-US" dirty="0"/>
              <a:t>Need to search providers based on location and range (with additional criteria)</a:t>
            </a:r>
          </a:p>
        </p:txBody>
      </p:sp>
    </p:spTree>
    <p:extLst>
      <p:ext uri="{BB962C8B-B14F-4D97-AF65-F5344CB8AC3E}">
        <p14:creationId xmlns:p14="http://schemas.microsoft.com/office/powerpoint/2010/main" val="42857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A9-97E3-4F01-AABD-DB9C5AB2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5D65-48FC-4EC1-8FE6-82A8F0F8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volume of searching requests.</a:t>
            </a:r>
          </a:p>
          <a:p>
            <a:pPr lvl="1"/>
            <a:r>
              <a:rPr lang="en-GB" dirty="0"/>
              <a:t>170,000 daily rides in San Francisco</a:t>
            </a:r>
          </a:p>
          <a:p>
            <a:pPr lvl="1"/>
            <a:r>
              <a:rPr lang="en-GB" dirty="0"/>
              <a:t>230,000 rides every hour or an average of 5.5 million rides a day </a:t>
            </a:r>
          </a:p>
          <a:p>
            <a:r>
              <a:rPr lang="en-US" dirty="0"/>
              <a:t>Massive volume of tracking requests.</a:t>
            </a:r>
          </a:p>
          <a:p>
            <a:pPr lvl="1"/>
            <a:r>
              <a:rPr lang="en-GB" dirty="0"/>
              <a:t>67,000 active drivers in the Chicago city</a:t>
            </a:r>
          </a:p>
          <a:p>
            <a:r>
              <a:rPr lang="en-US" dirty="0"/>
              <a:t>Real-time.</a:t>
            </a:r>
          </a:p>
          <a:p>
            <a:r>
              <a:rPr lang="en-US" dirty="0"/>
              <a:t>Unequal distribution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asynchronous, scaling,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5F1-F5A7-484A-BA59-65CC09B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068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EC8-332E-46FD-AD1D-69B163B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C34-0717-4929-871A-2D2ADFAF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683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clustering</a:t>
            </a:r>
            <a:r>
              <a:rPr lang="en-US" dirty="0"/>
              <a:t> is not enough</a:t>
            </a:r>
          </a:p>
          <a:p>
            <a:pPr lvl="1"/>
            <a:r>
              <a:rPr lang="en-US" strike="sngStrike" dirty="0"/>
              <a:t>Requests can be processed by any node</a:t>
            </a:r>
          </a:p>
          <a:p>
            <a:pPr marL="457200" lvl="1" indent="0">
              <a:buNone/>
            </a:pPr>
            <a:r>
              <a:rPr lang="en-GB" dirty="0"/>
              <a:t>(Every single tracking request have to be processed by all nodes)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2299-4CEF-4E45-B175-0C0BE20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2253-A9FC-4322-8D61-397265FD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6" y="1825625"/>
            <a:ext cx="4086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25-143F-4BE5-A8F6-305F288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9534-D984-414B-8898-142DF04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Field-based </a:t>
            </a:r>
            <a:r>
              <a:rPr lang="en-US" dirty="0" err="1"/>
              <a:t>sharding</a:t>
            </a:r>
            <a:r>
              <a:rPr lang="en-US" dirty="0"/>
              <a:t> is not efficient</a:t>
            </a:r>
          </a:p>
          <a:p>
            <a:pPr lvl="1"/>
            <a:r>
              <a:rPr lang="en-US" dirty="0"/>
              <a:t>Every single search request have to be processed by all nodes</a:t>
            </a:r>
          </a:p>
          <a:p>
            <a:pPr lvl="1"/>
            <a:r>
              <a:rPr lang="en-US" dirty="0"/>
              <a:t>Provider moving across </a:t>
            </a:r>
            <a:r>
              <a:rPr lang="en-US" dirty="0" err="1"/>
              <a:t>shardings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Question: can we have relationships between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r>
              <a:rPr lang="en-US" dirty="0">
                <a:sym typeface="Wingdings" panose="05000000000000000000" pitchFamily="2" charset="2"/>
              </a:rPr>
              <a:t> collections so that search requests can be served efficiently?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990F-9B25-4A20-97DA-EF5A47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FD3FCA8-1E95-4B34-A356-556D736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10" y="1825625"/>
            <a:ext cx="45243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7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D5F-C6DC-46DA-A9EC-35E18AD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DDE1-1CBB-4C46-B6B2-EDFE69B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area is a hub</a:t>
            </a:r>
          </a:p>
          <a:p>
            <a:r>
              <a:rPr lang="en-US" dirty="0"/>
              <a:t>Hub structure is a tree</a:t>
            </a:r>
          </a:p>
          <a:p>
            <a:pPr lvl="1"/>
            <a:r>
              <a:rPr lang="en-GB" dirty="0"/>
              <a:t>Country node</a:t>
            </a:r>
          </a:p>
          <a:p>
            <a:pPr lvl="2"/>
            <a:r>
              <a:rPr lang="en-GB" dirty="0"/>
              <a:t>State/City nodes</a:t>
            </a:r>
          </a:p>
          <a:p>
            <a:pPr lvl="3"/>
            <a:r>
              <a:rPr lang="en-GB" dirty="0"/>
              <a:t>Areas inside city</a:t>
            </a:r>
          </a:p>
          <a:p>
            <a:r>
              <a:rPr lang="en-US" dirty="0"/>
              <a:t>Small number of node in tree, can be cache in memory for fast </a:t>
            </a:r>
            <a:r>
              <a:rPr lang="en-US" dirty="0" err="1"/>
              <a:t>traveral</a:t>
            </a:r>
            <a:endParaRPr lang="en-US" dirty="0"/>
          </a:p>
          <a:p>
            <a:r>
              <a:rPr lang="en-US" dirty="0"/>
              <a:t>Provider tracking </a:t>
            </a:r>
            <a:r>
              <a:rPr lang="en-US" dirty="0" err="1"/>
              <a:t>sharded</a:t>
            </a:r>
            <a:r>
              <a:rPr lang="en-US" dirty="0"/>
              <a:t> by </a:t>
            </a:r>
            <a:r>
              <a:rPr lang="en-US" dirty="0" err="1"/>
              <a:t>hubid</a:t>
            </a:r>
            <a:endParaRPr lang="en-US" dirty="0"/>
          </a:p>
          <a:p>
            <a:r>
              <a:rPr lang="en-US" dirty="0"/>
              <a:t>For tracking-requests, attach associated </a:t>
            </a:r>
            <a:r>
              <a:rPr lang="en-US" dirty="0" err="1"/>
              <a:t>hubid</a:t>
            </a:r>
            <a:r>
              <a:rPr lang="en-US" dirty="0"/>
              <a:t> (only 1)</a:t>
            </a:r>
          </a:p>
          <a:p>
            <a:r>
              <a:rPr lang="en-US" dirty="0"/>
              <a:t>For searching-requests, query with related </a:t>
            </a:r>
            <a:r>
              <a:rPr lang="en-US" dirty="0" err="1"/>
              <a:t>hubids</a:t>
            </a:r>
            <a:r>
              <a:rPr lang="en-US" dirty="0"/>
              <a:t> (multiple)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F461-D84C-4A24-AF93-031C79A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568BA-173B-4299-B8CC-DB6E0577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748BF-6E6D-45DF-A183-E253D6512174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056E8E-6C94-4B88-B15F-14E6CA62D86E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E3E60-8D01-4E46-8FD5-44850BF42C78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C0B0C-1D8C-4013-A30D-BBE536B18BDB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60B-02E8-4768-8D43-5DE8063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AB7-4353-4FA3-B873-7151A911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>
            <a:normAutofit/>
          </a:bodyPr>
          <a:lstStyle/>
          <a:p>
            <a:r>
              <a:rPr lang="en-GB" dirty="0"/>
              <a:t>Find associated hub by top-down traversing the hub tree.</a:t>
            </a:r>
          </a:p>
          <a:p>
            <a:r>
              <a:rPr lang="en-GB" dirty="0"/>
              <a:t>At each level, chose the in-range &amp; closest hub (only 1)</a:t>
            </a:r>
          </a:p>
          <a:p>
            <a:r>
              <a:rPr lang="en-GB" dirty="0"/>
              <a:t>If there’s no qualified sub-nodes, then current node is final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C2C2E-8C74-4F6E-821E-8C98FDB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47A3-1C7A-42EC-AA20-32B97A0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1EC1FA-16F1-43C0-9D8B-D3065C6FA44B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BAE25E-2047-41AD-B0A2-FFB673844EA8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174D9D-530C-49F1-9EDC-002E9B1CF27C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928B4-833F-4A49-95FA-6AF691F7BBF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BFFAC-72CF-460D-A356-7841413D6E44}"/>
              </a:ext>
            </a:extLst>
          </p:cNvPr>
          <p:cNvSpPr/>
          <p:nvPr/>
        </p:nvSpPr>
        <p:spPr>
          <a:xfrm>
            <a:off x="8092440" y="4137660"/>
            <a:ext cx="132079" cy="1054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0F2F3B8-2531-4B54-8F70-09EC1DF54B50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2EE8335-1670-425F-B332-F23893677F45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6DAA9F-9C9D-44EF-A651-854628D0C5AF}"/>
              </a:ext>
            </a:extLst>
          </p:cNvPr>
          <p:cNvSpPr/>
          <p:nvPr/>
        </p:nvSpPr>
        <p:spPr>
          <a:xfrm rot="7789857">
            <a:off x="7567320" y="384642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BAE-78C3-41A0-BD3D-DD73BD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Searching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9B3-37C8-4EC8-8435-C8CE1CBD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Find all related hubs </a:t>
            </a:r>
            <a:r>
              <a:rPr lang="en-GB" dirty="0"/>
              <a:t>top-down traversing </a:t>
            </a:r>
            <a:r>
              <a:rPr lang="en-US" dirty="0"/>
              <a:t>the hub tree.</a:t>
            </a:r>
          </a:p>
          <a:p>
            <a:r>
              <a:rPr lang="en-GB" dirty="0"/>
              <a:t>At each level, chose all those hubs are in-range</a:t>
            </a:r>
          </a:p>
          <a:p>
            <a:r>
              <a:rPr lang="en-GB" dirty="0"/>
              <a:t>If the searching range is fully covered by a sub-node, then not add current node to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903A-B53E-4998-8F24-0EAADED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1F43-5F2C-4883-8E73-4FC4FA62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1F1AE2-F04C-4CC4-A6A8-824CC57B9801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C0AFD-C593-43F9-9AE0-A99F4A29DE33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50683-37B4-4F3E-A9B2-ACC6E04DA517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71AB-77A4-4418-A1B2-4787685290CA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3644C-D615-440D-96CE-062001900485}"/>
              </a:ext>
            </a:extLst>
          </p:cNvPr>
          <p:cNvSpPr/>
          <p:nvPr/>
        </p:nvSpPr>
        <p:spPr>
          <a:xfrm>
            <a:off x="7624609" y="3775074"/>
            <a:ext cx="599049" cy="569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75FD5B-6251-4B3C-AD63-D36EC5D35C8B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4C3DECE-F778-4075-81B4-5A8EB8063C57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D39BA0D-7FC8-466A-946C-7C0686D55DD3}"/>
              </a:ext>
            </a:extLst>
          </p:cNvPr>
          <p:cNvSpPr/>
          <p:nvPr/>
        </p:nvSpPr>
        <p:spPr>
          <a:xfrm rot="5247896">
            <a:off x="7551457" y="4347220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E53818-8946-4B84-A6E9-776DE7168111}"/>
              </a:ext>
            </a:extLst>
          </p:cNvPr>
          <p:cNvSpPr/>
          <p:nvPr/>
        </p:nvSpPr>
        <p:spPr>
          <a:xfrm>
            <a:off x="5257299" y="1596529"/>
            <a:ext cx="914400" cy="2788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565</TotalTime>
  <Words>1476</Words>
  <Application>Microsoft Office PowerPoint</Application>
  <PresentationFormat>Widescreen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Overcome challenges of  tracking-searching problem by hierarchy geo-based micro-services</vt:lpstr>
      <vt:lpstr>Agenda</vt:lpstr>
      <vt:lpstr>Tracking-searching problem (like Uber)</vt:lpstr>
      <vt:lpstr>Tracking-searching problem – challenges</vt:lpstr>
      <vt:lpstr>Tracking-searching problem – challenges</vt:lpstr>
      <vt:lpstr>Tracking-searching problem – challenges</vt:lpstr>
      <vt:lpstr>Hierarchy geo-based sharding</vt:lpstr>
      <vt:lpstr>Hierarchy geo-based sharding – Tracking</vt:lpstr>
      <vt:lpstr>Hierarchy geo-based sharding – Searching</vt:lpstr>
      <vt:lpstr>Hierarchy geo-based sharding – testing data</vt:lpstr>
      <vt:lpstr>MongoDb-based implementation</vt:lpstr>
      <vt:lpstr>MongoDb-based implementation</vt:lpstr>
      <vt:lpstr>MongoDb-based implementation</vt:lpstr>
      <vt:lpstr>MongoDb-based implementation – Results</vt:lpstr>
      <vt:lpstr>MongoDb-based implementation – drawbacks</vt:lpstr>
      <vt:lpstr>Micro-services-based implementation</vt:lpstr>
      <vt:lpstr>Micro-services-based implementation</vt:lpstr>
      <vt:lpstr>Micro-services-based implementation</vt:lpstr>
      <vt:lpstr>Micro-services-based implementation – Results </vt:lpstr>
      <vt:lpstr>Micro-services-based implementation – Demo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Conclusions</vt:lpstr>
      <vt:lpstr>Future research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of micro-services to overcome challenges of tracking-query problem</dc:title>
  <dc:creator>Admin</dc:creator>
  <cp:lastModifiedBy>Admin</cp:lastModifiedBy>
  <cp:revision>362</cp:revision>
  <dcterms:created xsi:type="dcterms:W3CDTF">2019-06-25T03:10:16Z</dcterms:created>
  <dcterms:modified xsi:type="dcterms:W3CDTF">2019-06-29T05:17:51Z</dcterms:modified>
</cp:coreProperties>
</file>