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56c77afd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56c77afd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cliente y el servidor deben aceptar la conexión antes de  empezar a transmitir datos. permite ordenar los paquetes cuando los recibe del protocolo IP. Ideal para transmitir grandes volúmenes de datos de forma fiable,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56c77afd1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56c77afd1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56c77afd1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56c77afd1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cf88e43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cf88e43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6c77afd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56c77afd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5964336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5964336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56c77afd1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56c77afd1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56c77afd1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56c77afd1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56c77afd1_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56c77afd1_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56c77afd1_3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56c77afd1_3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56c77afd1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56c77afd1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56c77afd1_3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56c77afd1_3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56c77afd1_3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56c77afd1_3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5709a0b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5709a0b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6c77afd1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56c77afd1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6c77afd1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56c77afd1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56c77afd1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56c77afd1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6c77afd1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6c77afd1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56c77afd1_8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56c77afd1_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6c77afd1_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6c77afd1_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6c77afd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56c77afd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Aplicación Servidor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Implementación del protocolo HFTP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 de Transporte - Diferencias TCP y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Ambos, protocolos de la capa de transporte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TCP : </a:t>
            </a:r>
            <a:r>
              <a:rPr i="1" lang="es-419"/>
              <a:t>TRANSMISSION CONTROL PROTOCOL</a:t>
            </a:r>
            <a:r>
              <a:rPr lang="es-419"/>
              <a:t>  garantiza una entrega segura, libre de errores y en orden de todas las </a:t>
            </a:r>
            <a:r>
              <a:rPr i="1" lang="es-419"/>
              <a:t>transacciones. el protocolo gestiona la </a:t>
            </a:r>
            <a:r>
              <a:rPr i="1" lang="es-419"/>
              <a:t>conexión</a:t>
            </a:r>
            <a:r>
              <a:rPr i="1" lang="es-419"/>
              <a:t>, a costa de eficiencia</a:t>
            </a:r>
            <a:r>
              <a:rPr lang="es-419"/>
              <a:t>- 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UDP: </a:t>
            </a:r>
            <a:r>
              <a:rPr i="1" lang="es-419"/>
              <a:t>USER DATAGRAM PROTOCOL</a:t>
            </a:r>
            <a:r>
              <a:rPr lang="es-419"/>
              <a:t> basado en la </a:t>
            </a:r>
            <a:r>
              <a:rPr lang="es-419"/>
              <a:t>transmisión</a:t>
            </a:r>
            <a:r>
              <a:rPr lang="es-419"/>
              <a:t> sin </a:t>
            </a:r>
            <a:r>
              <a:rPr lang="es-419"/>
              <a:t>conexión</a:t>
            </a:r>
            <a:r>
              <a:rPr lang="es-419"/>
              <a:t> de datagramas, es sin </a:t>
            </a:r>
            <a:r>
              <a:rPr lang="es-419"/>
              <a:t>conexión</a:t>
            </a:r>
            <a:r>
              <a:rPr lang="es-419"/>
              <a:t> ya que los encabezados de los datagramas contienen suficiente </a:t>
            </a:r>
            <a:r>
              <a:rPr lang="es-419"/>
              <a:t>información</a:t>
            </a:r>
            <a:r>
              <a:rPr lang="es-419"/>
              <a:t> sobre el destinatario, especialmente bueno para la </a:t>
            </a:r>
            <a:r>
              <a:rPr lang="es-419"/>
              <a:t>retransmisión</a:t>
            </a:r>
            <a:r>
              <a:rPr lang="es-419"/>
              <a:t> de audio/video en tiempo real en los que el retardo para establecer la </a:t>
            </a:r>
            <a:r>
              <a:rPr lang="es-419"/>
              <a:t>conexión</a:t>
            </a:r>
            <a:r>
              <a:rPr lang="es-419"/>
              <a:t> </a:t>
            </a:r>
            <a:r>
              <a:rPr lang="es-419"/>
              <a:t>podría</a:t>
            </a:r>
            <a:r>
              <a:rPr lang="es-419"/>
              <a:t> ser </a:t>
            </a:r>
            <a:r>
              <a:rPr lang="es-419"/>
              <a:t>crítico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En resumen: TCP: +fiabilidad -velocidad, UDP: +velocidad -fiabilidad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FTP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292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de transferencia de archivos entre sistemas conectados a una red TCP, sin importar las diferencias entre filesystems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 utilizan los puertos 21 para controlar la </a:t>
            </a:r>
            <a:r>
              <a:rPr lang="es-419"/>
              <a:t>conexión</a:t>
            </a:r>
            <a:r>
              <a:rPr lang="es-419"/>
              <a:t>, emitir </a:t>
            </a:r>
            <a:r>
              <a:rPr lang="es-419"/>
              <a:t>órdenes</a:t>
            </a:r>
            <a:r>
              <a:rPr lang="es-419"/>
              <a:t> al servidor y recibir respuestas, y el puerto 20 para la transferencia de los datos solicitados.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1" y="1567551"/>
            <a:ext cx="46760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Base64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64 es la cantidad </a:t>
            </a:r>
            <a:r>
              <a:rPr lang="es-419"/>
              <a:t>máxima</a:t>
            </a:r>
            <a:r>
              <a:rPr lang="es-419"/>
              <a:t> de valores que se pueden obtener con bloques de 6 bits (2</a:t>
            </a:r>
            <a:r>
              <a:rPr baseline="30000" lang="es-419"/>
              <a:t>6</a:t>
            </a:r>
            <a:r>
              <a:rPr lang="es-419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 crea un buffer de 24 bits, empezando por el </a:t>
            </a:r>
            <a:r>
              <a:rPr lang="es-419"/>
              <a:t>más</a:t>
            </a:r>
            <a:r>
              <a:rPr lang="es-419"/>
              <a:t> significativo y se codifica, si hay menos de 24 bits para codificar se rellena el buffer con 0’s a la derecha, si en este paso debemos codificar 2 bytes,  concatenamos ‘=’,  </a:t>
            </a:r>
            <a:r>
              <a:rPr lang="es-419"/>
              <a:t>sí</a:t>
            </a:r>
            <a:r>
              <a:rPr lang="es-419"/>
              <a:t> solo quedaba por codificar 1 byte, se concatena ‘==’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463825"/>
            <a:ext cx="60579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Caracteres especiales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Caracteres especiales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04" y="1567550"/>
            <a:ext cx="6332391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575" y="993962"/>
            <a:ext cx="4634625" cy="38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64542"/>
            <a:ext cx="7038900" cy="3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50" y="1919541"/>
            <a:ext cx="7528799" cy="215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servidor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partir de aca, se explica el </a:t>
            </a:r>
            <a:r>
              <a:rPr lang="es-419"/>
              <a:t>código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052550" y="53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Dificultades enfrentadas</a:t>
            </a:r>
            <a:endParaRPr sz="3200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089600" y="1245050"/>
            <a:ext cx="77592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Podemos resumir de una forma muy general a la fuente de la gran mayoría (sino todos) nuestros problemas durante el desarrollo. De ella surgirán todos los puntos de esta sección: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0000"/>
                </a:solidFill>
              </a:rPr>
              <a:t>El proyecto hace muy poco uso del pensamiento lógico puro</a:t>
            </a:r>
            <a:r>
              <a:rPr lang="es-419" sz="1500"/>
              <a:t>, dado que el desarrollo se ve fundado en conocimientos teóricos sobre una multitud de librerías y procedimientos en vez de basarse en la resolución puramente lógica y procedimental del problema.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s-419" sz="1500"/>
            </a:br>
            <a:r>
              <a:rPr lang="es-419" sz="1500"/>
              <a:t>Es debido a esto que muchas veces nos trabamos tratando de solucionar errores poco descriptivos y que tenían poco o ningún sentido, como por ejemplo, que al borrar espacios y comentarios los tests comenzaran a fallar. Muchas veces el proceso se tornó un juego de “toquemos esto, capaz es lo que no anda” y de buscar una función salvadora en alguna librería.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022700" y="495700"/>
            <a:ext cx="81213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Sin embargo, lo mencionado anteriormente es un problema </a:t>
            </a:r>
            <a:r>
              <a:rPr lang="es-419" sz="1500">
                <a:solidFill>
                  <a:srgbClr val="00FF00"/>
                </a:solidFill>
              </a:rPr>
              <a:t>puramente de nuestro lado</a:t>
            </a:r>
            <a:r>
              <a:rPr lang="es-419" sz="1500"/>
              <a:t>.</a:t>
            </a:r>
            <a:br>
              <a:rPr lang="es-419" sz="1500"/>
            </a:br>
            <a:r>
              <a:rPr lang="es-419" sz="1500"/>
              <a:t>El proyecto es realista y así debe ser. La tarea en cuestión nos obligó a investigar, a testear, a implementar varias versiones de lo mismo, a enfrentarnos a comportamientos sin sentido, a mirar con la lupa cosas que parecían no poder fallar nunca.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B7B7B7"/>
                </a:solidFill>
              </a:rPr>
              <a:t>Para nombrar algunos casos específicos: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0000"/>
                </a:solidFill>
              </a:rPr>
              <a:t>Intento de testear el server con server-test.py sin haber implementado el sistema de hilos.</a:t>
            </a:r>
            <a:r>
              <a:rPr lang="es-419" sz="1500"/>
              <a:t> Esto nos llevó a que cada vez que corríamos los tests, obtuvieramos una cantidad y tipo diferente de errores sin hacer modificaciones al código, lo que nos desconcertó totalmente. </a:t>
            </a:r>
            <a:r>
              <a:rPr lang="es-419" sz="1500">
                <a:solidFill>
                  <a:srgbClr val="00FF00"/>
                </a:solidFill>
              </a:rPr>
              <a:t>Lo solucionamos implementando dicha sección.</a:t>
            </a:r>
            <a:endParaRPr sz="1500">
              <a:solidFill>
                <a:srgbClr val="00FF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0000"/>
                </a:solidFill>
              </a:rPr>
              <a:t>Problemas con los End of Line.</a:t>
            </a:r>
            <a:r>
              <a:rPr lang="es-419" sz="1500"/>
              <a:t>                                                                                                                                            Durante la segunda mitad del desarrollo enfrentamos varias fallas en los tests relacionadas a los símbolos EOL en el envío de pedidos. En particular esto provocaba que el server se cerrara antes de tiempo y nos impidiera seguir testeando. </a:t>
            </a:r>
            <a:r>
              <a:rPr lang="es-419" sz="1500">
                <a:solidFill>
                  <a:srgbClr val="00FF00"/>
                </a:solidFill>
              </a:rPr>
              <a:t>Lo solucionamos imprimiendo las salidas de funciones y/o testeando casos con telnet.</a:t>
            </a:r>
            <a:endParaRPr sz="15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60950" y="486050"/>
            <a:ext cx="81495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0000"/>
                </a:solidFill>
              </a:rPr>
              <a:t>Códigos de error erróneos o inexistentes.                                                                                                                     </a:t>
            </a:r>
            <a:r>
              <a:rPr lang="es-419" sz="1500"/>
              <a:t>En varias ocasiones las funciones devolvían códigos de error diferentes a los esperados, o faltaban chequear casos que debían fallar. </a:t>
            </a:r>
            <a:r>
              <a:rPr lang="es-419" sz="1500">
                <a:solidFill>
                  <a:srgbClr val="00FF00"/>
                </a:solidFill>
              </a:rPr>
              <a:t>Lo solucionamos contemplando muchos más casos incorrectos y cambiando los códigos.</a:t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0000"/>
                </a:solidFill>
              </a:rPr>
              <a:t>El server se cerraba antes de tiempo y sin razón aparente.                                                                  </a:t>
            </a:r>
            <a:r>
              <a:rPr lang="es-419" sz="1500"/>
              <a:t>                 A veces el código contenía errores que no era bien descritos y estos provocaban que el server se cerrara o quedara en un loop infinito, impidiendo seguir con los demás tests.</a:t>
            </a:r>
            <a:br>
              <a:rPr lang="es-419" sz="1500"/>
            </a:br>
            <a:r>
              <a:rPr lang="es-419" sz="1500">
                <a:solidFill>
                  <a:srgbClr val="00FF00"/>
                </a:solidFill>
              </a:rPr>
              <a:t>Los errores eran variados y con el tiempo fueron solucionados de varias formas diferentes.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0000"/>
                </a:solidFill>
              </a:rPr>
              <a:t>Siempre hubo un socket que tarda en cerrarse.                                                                                             </a:t>
            </a:r>
            <a:r>
              <a:rPr lang="es-419" sz="1500"/>
              <a:t>Luego de cada prueba del server, al cerrar la conexión, uno de los sockets queda abierto y es cerrado arbitrariamente por el sistema luego de una cantidad variable de tiempo. Este problema persistió durante todo el proyecto.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87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135700" y="61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/>
              <a:t>Conclusión</a:t>
            </a:r>
            <a:endParaRPr sz="3100"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135700" y="1529250"/>
            <a:ext cx="770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En este proyecto aprendimos a desarrollar una </a:t>
            </a:r>
            <a:r>
              <a:rPr lang="es-419" sz="1500">
                <a:solidFill>
                  <a:srgbClr val="FF9900"/>
                </a:solidFill>
              </a:rPr>
              <a:t>aplicación servidor de archivos</a:t>
            </a:r>
            <a:r>
              <a:rPr lang="es-419" sz="1500"/>
              <a:t> por medio de sockets e implementamos nuestro propio protocolo de transferencia de archivos sobre TCP.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Al hacer esto, materializamos el otro extremo de la comunicación que realizamos en el proyecto 1. En este punto, </a:t>
            </a:r>
            <a:r>
              <a:rPr lang="es-419" sz="1500">
                <a:solidFill>
                  <a:srgbClr val="FF9900"/>
                </a:solidFill>
              </a:rPr>
              <a:t>h</a:t>
            </a:r>
            <a:r>
              <a:rPr lang="es-419" sz="1500">
                <a:solidFill>
                  <a:srgbClr val="FF9900"/>
                </a:solidFill>
              </a:rPr>
              <a:t>emos desarrollado ambas aplicaciones, la del cliente y la del servidor, concretando el esquema Cliente-Servidor de comunicación.</a:t>
            </a:r>
            <a:endParaRPr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916300" y="605275"/>
            <a:ext cx="787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En el proyecto anterior nuestro objetivo </a:t>
            </a:r>
            <a:r>
              <a:rPr lang="es-419" sz="1500">
                <a:solidFill>
                  <a:srgbClr val="FF9900"/>
                </a:solidFill>
              </a:rPr>
              <a:t>fue hacer uso de una API REST Cliente</a:t>
            </a:r>
            <a:r>
              <a:rPr lang="es-419" sz="1500"/>
              <a:t> para estructurar y enviar pedidos al servidor. Nuestro enfoque estuvo en la </a:t>
            </a:r>
            <a:r>
              <a:rPr lang="es-419" sz="1500"/>
              <a:t>creación</a:t>
            </a:r>
            <a:r>
              <a:rPr lang="es-419" sz="1500"/>
              <a:t> de los pedidos y en el correcto envío de los mismos.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En este proyecto nuestro objetivo es </a:t>
            </a:r>
            <a:r>
              <a:rPr lang="es-419" sz="1500">
                <a:solidFill>
                  <a:srgbClr val="FF9900"/>
                </a:solidFill>
              </a:rPr>
              <a:t>manejar esos pedidos</a:t>
            </a:r>
            <a:r>
              <a:rPr lang="es-419" sz="1500"/>
              <a:t>, la conexión y el estado del server, manipulando formatos y creando métodos que satisfagan las necesidades que pueda tener el cliente, definiendo además un conjunto de reglas a seguir a la hora de llevar a cabo dichas tareas.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Aplicar la comunicación cliente/servidor por medio de la programación de sockets, desde la perspectiva del servidor.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Diseñar e implementar un servidor de archivos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Utilizar el p</a:t>
            </a:r>
            <a:r>
              <a:rPr lang="es-419" sz="1600"/>
              <a:t>rotocolo HFTP (</a:t>
            </a:r>
            <a:r>
              <a:rPr i="1" lang="es-419" sz="1600"/>
              <a:t>Homemade File Transport Protocol</a:t>
            </a:r>
            <a:r>
              <a:rPr lang="es-419" sz="1600"/>
              <a:t>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de transferencia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de transferencia de datos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160000"/>
            <a:ext cx="70389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57"/>
              <a:t>¿Qué es? </a:t>
            </a:r>
            <a:endParaRPr sz="1757"/>
          </a:p>
          <a:p>
            <a:pPr indent="-340178" lvl="0" marL="457200" rtl="0" algn="l">
              <a:spcBef>
                <a:spcPts val="1200"/>
              </a:spcBef>
              <a:spcAft>
                <a:spcPts val="0"/>
              </a:spcAft>
              <a:buSzPts val="1757"/>
              <a:buChar char="●"/>
            </a:pPr>
            <a:r>
              <a:rPr lang="es-419" sz="1757"/>
              <a:t>Sistema  de reglas para comunicación entre entidades</a:t>
            </a:r>
            <a:endParaRPr sz="1757"/>
          </a:p>
          <a:p>
            <a:pPr indent="-340178" lvl="0" marL="457200" rtl="0" algn="l">
              <a:spcBef>
                <a:spcPts val="0"/>
              </a:spcBef>
              <a:spcAft>
                <a:spcPts val="0"/>
              </a:spcAft>
              <a:buSzPts val="1757"/>
              <a:buChar char="●"/>
            </a:pPr>
            <a:r>
              <a:rPr lang="es-419" sz="1757"/>
              <a:t>Sintaxis, semántica</a:t>
            </a:r>
            <a:endParaRPr sz="1757"/>
          </a:p>
          <a:p>
            <a:pPr indent="-340178" lvl="0" marL="457200" rtl="0" algn="l">
              <a:spcBef>
                <a:spcPts val="0"/>
              </a:spcBef>
              <a:spcAft>
                <a:spcPts val="0"/>
              </a:spcAft>
              <a:buSzPts val="1757"/>
              <a:buChar char="●"/>
            </a:pPr>
            <a:r>
              <a:rPr lang="es-419" sz="1757"/>
              <a:t>Ejemplo: Comandos, Respuestas</a:t>
            </a:r>
            <a:endParaRPr sz="1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75" y="2134400"/>
            <a:ext cx="1009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075" y="2990050"/>
            <a:ext cx="190499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526100" y="2733725"/>
            <a:ext cx="4596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Comando: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get_file_listing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Respuesta: 0 OK\r\n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archivo1.txt\r\n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archivo2.jpg\r\n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\r\n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070925" y="4220525"/>
            <a:ext cx="2698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5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¿Y sin un protocolo?...</a:t>
            </a:r>
            <a:endParaRPr sz="175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053000"/>
            <a:ext cx="5022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 Cliente/Servidor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Cliente/Servidor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444" y="1632225"/>
            <a:ext cx="3881606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638975" y="2152650"/>
            <a:ext cx="40386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centralizados en el servidor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Cliente realiza peticiones, servidor responde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50" y="2303850"/>
            <a:ext cx="2704301" cy="24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496100" y="1781175"/>
            <a:ext cx="45054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Socket de escucha (Servidor)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Socket de 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envio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/conexión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 cliente/servidor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75" y="2241350"/>
            <a:ext cx="72485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