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2"/>
    <p:sldMasterId id="2147483702" r:id="rId3"/>
  </p:sldMasterIdLst>
  <p:notesMasterIdLst>
    <p:notesMasterId r:id="rId38"/>
  </p:notesMasterIdLst>
  <p:handoutMasterIdLst>
    <p:handoutMasterId r:id="rId39"/>
  </p:handoutMasterIdLst>
  <p:sldIdLst>
    <p:sldId id="270" r:id="rId4"/>
    <p:sldId id="271" r:id="rId5"/>
    <p:sldId id="537" r:id="rId6"/>
    <p:sldId id="917" r:id="rId7"/>
    <p:sldId id="559" r:id="rId8"/>
    <p:sldId id="908" r:id="rId9"/>
    <p:sldId id="577" r:id="rId10"/>
    <p:sldId id="796" r:id="rId11"/>
    <p:sldId id="909" r:id="rId12"/>
    <p:sldId id="873" r:id="rId13"/>
    <p:sldId id="841" r:id="rId14"/>
    <p:sldId id="910" r:id="rId15"/>
    <p:sldId id="874" r:id="rId16"/>
    <p:sldId id="914" r:id="rId17"/>
    <p:sldId id="842" r:id="rId18"/>
    <p:sldId id="808" r:id="rId19"/>
    <p:sldId id="809" r:id="rId20"/>
    <p:sldId id="915" r:id="rId21"/>
    <p:sldId id="811" r:id="rId22"/>
    <p:sldId id="907" r:id="rId23"/>
    <p:sldId id="916" r:id="rId24"/>
    <p:sldId id="906" r:id="rId25"/>
    <p:sldId id="845" r:id="rId26"/>
    <p:sldId id="815" r:id="rId27"/>
    <p:sldId id="816" r:id="rId28"/>
    <p:sldId id="918" r:id="rId29"/>
    <p:sldId id="851" r:id="rId30"/>
    <p:sldId id="821" r:id="rId31"/>
    <p:sldId id="919" r:id="rId32"/>
    <p:sldId id="911" r:id="rId33"/>
    <p:sldId id="912" r:id="rId34"/>
    <p:sldId id="913" r:id="rId35"/>
    <p:sldId id="886" r:id="rId36"/>
    <p:sldId id="887" r:id="rId37"/>
  </p:sldIdLst>
  <p:sldSz cx="9906000" cy="6858000" type="A4"/>
  <p:notesSz cx="6858000" cy="9926638"/>
  <p:defaultTextStyle>
    <a:defPPr>
      <a:defRPr lang="en-US"/>
    </a:defPPr>
    <a:lvl1pPr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stdb" initials="t" lastIdx="3" clrIdx="0">
    <p:extLst>
      <p:ext uri="{19B8F6BF-5375-455C-9EA6-DF929625EA0E}">
        <p15:presenceInfo xmlns:p15="http://schemas.microsoft.com/office/powerpoint/2012/main" userId="fe00a8cf926b2d7d" providerId="Windows Live"/>
      </p:ext>
    </p:extLst>
  </p:cmAuthor>
  <p:cmAuthor id="2" name="Drimsys" initials="D" lastIdx="6" clrIdx="1">
    <p:extLst>
      <p:ext uri="{19B8F6BF-5375-455C-9EA6-DF929625EA0E}">
        <p15:presenceInfo xmlns:p15="http://schemas.microsoft.com/office/powerpoint/2012/main" userId="Drims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E04"/>
    <a:srgbClr val="E7E200"/>
    <a:srgbClr val="C0C0C0"/>
    <a:srgbClr val="FF6600"/>
    <a:srgbClr val="CC9B00"/>
    <a:srgbClr val="B4B000"/>
    <a:srgbClr val="EBE600"/>
    <a:srgbClr val="D1CC00"/>
    <a:srgbClr val="9E1C1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64921" autoAdjust="0"/>
  </p:normalViewPr>
  <p:slideViewPr>
    <p:cSldViewPr snapToGrid="0" snapToObjects="1">
      <p:cViewPr varScale="1">
        <p:scale>
          <a:sx n="90" d="100"/>
          <a:sy n="90" d="100"/>
        </p:scale>
        <p:origin x="2856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966" y="9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DD6-467E-B295-AB51A4F89C7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DD6-467E-B295-AB51A4F89C72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D6-467E-B295-AB51A4F89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D28-4C8B-A74C-3BD8FCDA59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D28-4C8B-A74C-3BD8FCDA5906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8-4C8B-A74C-3BD8FCDA5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6BA-4607-8F9F-C444B80326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6BA-4607-8F9F-C444B80326C0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BA-4607-8F9F-C444B8032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F64-44A1-BED4-38C5DA15EEA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F64-44A1-BED4-38C5DA15EEA2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64-44A1-BED4-38C5DA15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67A-4E94-816E-368D95BE81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67A-4E94-816E-368D95BE81C0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7A-4E94-816E-368D95BE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DD6-467E-B295-AB51A4F89C7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DD6-467E-B295-AB51A4F89C72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D6-467E-B295-AB51A4F89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1A1-4956-BE49-DB4C98F9602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1A1-4956-BE49-DB4C98F96029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A1-4956-BE49-DB4C98F96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D28-4C8B-A74C-3BD8FCDA59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D28-4C8B-A74C-3BD8FCDA5906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8-4C8B-A74C-3BD8FCDA5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1:57:36.2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1:57:36.2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1:57:36.2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3T12:06:45.316" idx="3">
    <p:pos x="10" y="10"/>
    <p:text>User Role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F59509-479B-4750-9CF9-E004B3F2DC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4875"/>
            <a:ext cx="5486400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097825-20DE-415B-BF2C-06EEBED3E44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4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Operation Management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아직 정의 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빠른 시간 안에 정의 하겠습니다</a:t>
            </a:r>
            <a:r>
              <a:rPr lang="en-US" altLang="ko-KR" sz="700" baseline="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6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err="1" smtClean="0"/>
              <a:t>DartaSource</a:t>
            </a:r>
            <a:r>
              <a:rPr lang="en-US" altLang="ko-KR" sz="700" baseline="0" dirty="0" smtClean="0"/>
              <a:t>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Password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**** </a:t>
            </a:r>
            <a:r>
              <a:rPr lang="ko-KR" altLang="en-US" sz="700" baseline="0" dirty="0" smtClean="0"/>
              <a:t>표기 부탁 드립니다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단 건의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를 조회가 필요할 경우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의 이름을 </a:t>
            </a:r>
            <a:r>
              <a:rPr lang="ko-KR" altLang="en-US" sz="700" baseline="0" dirty="0" err="1" smtClean="0"/>
              <a:t>파라메터로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[</a:t>
            </a:r>
            <a:r>
              <a:rPr lang="ko-KR" altLang="en-US" sz="700" baseline="0" dirty="0" err="1" smtClean="0"/>
              <a:t>코드표</a:t>
            </a:r>
            <a:r>
              <a:rPr lang="en-US" altLang="ko-KR" sz="700" baseline="0" dirty="0" smtClean="0"/>
              <a:t>]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Source/Target</a:t>
            </a:r>
            <a:r>
              <a:rPr lang="ko-KR" altLang="en-US" sz="700" baseline="0" dirty="0" smtClean="0"/>
              <a:t>에서 </a:t>
            </a:r>
            <a:r>
              <a:rPr lang="en-US" altLang="ko-KR" sz="700" baseline="0" dirty="0" smtClean="0"/>
              <a:t>Source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0 </a:t>
            </a:r>
            <a:r>
              <a:rPr lang="ko-KR" altLang="en-US" sz="700" baseline="0" dirty="0" smtClean="0"/>
              <a:t>이고 </a:t>
            </a:r>
            <a:r>
              <a:rPr lang="en-US" altLang="ko-KR" sz="700" baseline="0" dirty="0" smtClean="0"/>
              <a:t>Target 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21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err="1" smtClean="0"/>
              <a:t>DartaSource</a:t>
            </a:r>
            <a:r>
              <a:rPr lang="en-US" altLang="ko-KR" sz="700" baseline="0" dirty="0" smtClean="0"/>
              <a:t>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Password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**** </a:t>
            </a:r>
            <a:r>
              <a:rPr lang="ko-KR" altLang="en-US" sz="700" baseline="0" dirty="0" smtClean="0"/>
              <a:t>표기 부탁 드립니다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단 건의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를 조회가 필요할 경우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의 이름을 </a:t>
            </a:r>
            <a:r>
              <a:rPr lang="ko-KR" altLang="en-US" sz="700" baseline="0" dirty="0" err="1" smtClean="0"/>
              <a:t>파라메터로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Test Connection </a:t>
            </a:r>
            <a:r>
              <a:rPr lang="ko-KR" altLang="en-US" sz="700" baseline="0" dirty="0" smtClean="0"/>
              <a:t>버튼은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아직 정의되지 않았습니다</a:t>
            </a:r>
            <a:r>
              <a:rPr lang="en-US" altLang="ko-KR" sz="700" baseline="0" dirty="0" smtClean="0"/>
              <a:t>.,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[</a:t>
            </a:r>
            <a:r>
              <a:rPr lang="ko-KR" altLang="en-US" sz="700" baseline="0" dirty="0" err="1" smtClean="0"/>
              <a:t>코드표</a:t>
            </a:r>
            <a:r>
              <a:rPr lang="en-US" altLang="ko-KR" sz="700" baseline="0" dirty="0" smtClean="0"/>
              <a:t>]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Source/Target</a:t>
            </a:r>
            <a:r>
              <a:rPr lang="ko-KR" altLang="en-US" sz="700" baseline="0" dirty="0" smtClean="0"/>
              <a:t>에서 </a:t>
            </a:r>
            <a:r>
              <a:rPr lang="en-US" altLang="ko-KR" sz="700" baseline="0" dirty="0" smtClean="0"/>
              <a:t>Source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0 </a:t>
            </a:r>
            <a:r>
              <a:rPr lang="ko-KR" altLang="en-US" sz="700" baseline="0" dirty="0" smtClean="0"/>
              <a:t>이고 </a:t>
            </a:r>
            <a:r>
              <a:rPr lang="en-US" altLang="ko-KR" sz="700" baseline="0" dirty="0" smtClean="0"/>
              <a:t>Target 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1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err="1" smtClean="0"/>
              <a:t>DartaSource</a:t>
            </a:r>
            <a:r>
              <a:rPr lang="en-US" altLang="ko-KR" sz="700" baseline="0" dirty="0" smtClean="0"/>
              <a:t>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Password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**** </a:t>
            </a:r>
            <a:r>
              <a:rPr lang="ko-KR" altLang="en-US" sz="700" baseline="0" dirty="0" smtClean="0"/>
              <a:t>표기 부탁 드립니다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단 건의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를 조회가 필요할 경우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의 이름을 </a:t>
            </a:r>
            <a:r>
              <a:rPr lang="ko-KR" altLang="en-US" sz="700" baseline="0" dirty="0" err="1" smtClean="0"/>
              <a:t>파라메터로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[</a:t>
            </a:r>
            <a:r>
              <a:rPr lang="ko-KR" altLang="en-US" sz="700" baseline="0" dirty="0" err="1" smtClean="0"/>
              <a:t>코드표</a:t>
            </a:r>
            <a:r>
              <a:rPr lang="en-US" altLang="ko-KR" sz="700" baseline="0" dirty="0" smtClean="0"/>
              <a:t>]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Source/Target</a:t>
            </a:r>
            <a:r>
              <a:rPr lang="ko-KR" altLang="en-US" sz="700" baseline="0" dirty="0" smtClean="0"/>
              <a:t>에서 </a:t>
            </a:r>
            <a:r>
              <a:rPr lang="en-US" altLang="ko-KR" sz="700" baseline="0" dirty="0" smtClean="0"/>
              <a:t>Source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0 </a:t>
            </a:r>
            <a:r>
              <a:rPr lang="ko-KR" altLang="en-US" sz="700" baseline="0" dirty="0" smtClean="0"/>
              <a:t>이고 </a:t>
            </a:r>
            <a:r>
              <a:rPr lang="en-US" altLang="ko-KR" sz="700" baseline="0" dirty="0" smtClean="0"/>
              <a:t>Target 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9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8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Project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projectManagement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Source Connection </a:t>
            </a:r>
            <a:r>
              <a:rPr lang="ko-KR" altLang="en-US" sz="700" baseline="0" dirty="0" smtClean="0"/>
              <a:t>또는 </a:t>
            </a:r>
            <a:r>
              <a:rPr lang="en-US" altLang="ko-KR" sz="700" baseline="0" dirty="0" smtClean="0"/>
              <a:t>Target Connection</a:t>
            </a:r>
            <a:r>
              <a:rPr lang="ko-KR" altLang="en-US" sz="700" baseline="0" dirty="0" smtClean="0"/>
              <a:t>의 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searchAllDSInfoByDirection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Password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Display</a:t>
            </a:r>
            <a:r>
              <a:rPr lang="ko-KR" altLang="en-US" sz="700" baseline="0" dirty="0" smtClean="0"/>
              <a:t>에서 누락 해주시기 바랍니다</a:t>
            </a:r>
            <a:r>
              <a:rPr lang="en-US" altLang="ko-KR" sz="700" baseline="0" dirty="0" smtClean="0"/>
              <a:t>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/adds]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단 건의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를 조회가 필요할 경우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의 이름을 </a:t>
            </a:r>
            <a:r>
              <a:rPr lang="ko-KR" altLang="en-US" sz="700" baseline="0" dirty="0" err="1" smtClean="0"/>
              <a:t>파라메터로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[</a:t>
            </a:r>
            <a:r>
              <a:rPr lang="ko-KR" altLang="en-US" sz="700" baseline="0" dirty="0" err="1" smtClean="0"/>
              <a:t>코드표</a:t>
            </a:r>
            <a:r>
              <a:rPr lang="en-US" altLang="ko-KR" sz="700" baseline="0" dirty="0" smtClean="0"/>
              <a:t>]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Source/Target</a:t>
            </a:r>
            <a:r>
              <a:rPr lang="ko-KR" altLang="en-US" sz="700" baseline="0" dirty="0" smtClean="0"/>
              <a:t>에서 </a:t>
            </a:r>
            <a:r>
              <a:rPr lang="en-US" altLang="ko-KR" sz="700" baseline="0" dirty="0" smtClean="0"/>
              <a:t>Source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0 </a:t>
            </a:r>
            <a:r>
              <a:rPr lang="ko-KR" altLang="en-US" sz="700" baseline="0" dirty="0" smtClean="0"/>
              <a:t>이고 </a:t>
            </a:r>
            <a:r>
              <a:rPr lang="en-US" altLang="ko-KR" sz="700" baseline="0" dirty="0" smtClean="0"/>
              <a:t>Target 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7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3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5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JOB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Project List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projectdManagement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searchAllProject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Source Table </a:t>
            </a:r>
            <a:r>
              <a:rPr lang="ko-KR" altLang="en-US" sz="700" baseline="0" dirty="0" smtClean="0"/>
              <a:t>옆의 </a:t>
            </a:r>
            <a:r>
              <a:rPr lang="en-US" altLang="ko-KR" sz="700" baseline="0" dirty="0" smtClean="0"/>
              <a:t>SELECT </a:t>
            </a:r>
            <a:r>
              <a:rPr lang="ko-KR" altLang="en-US" sz="700" baseline="0" dirty="0" smtClean="0"/>
              <a:t>버튼은 아직 정의되지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우선 </a:t>
            </a:r>
            <a:r>
              <a:rPr lang="en-US" altLang="ko-KR" sz="700" baseline="0" dirty="0" smtClean="0"/>
              <a:t>TEXT </a:t>
            </a:r>
            <a:r>
              <a:rPr lang="ko-KR" altLang="en-US" sz="700" baseline="0" dirty="0" err="1" smtClean="0"/>
              <a:t>입력창으로</a:t>
            </a:r>
            <a:r>
              <a:rPr lang="ko-KR" altLang="en-US" sz="700" baseline="0" dirty="0" smtClean="0"/>
              <a:t> 만들어야 합니다</a:t>
            </a:r>
            <a:r>
              <a:rPr lang="en-US" altLang="ko-KR" sz="700" baseline="0" dirty="0" smtClean="0"/>
              <a:t>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addJob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modifyJob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deleteJob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Period</a:t>
            </a:r>
            <a:r>
              <a:rPr lang="ko-KR" altLang="en-US" sz="700" baseline="0" dirty="0" smtClean="0"/>
              <a:t>와 </a:t>
            </a:r>
            <a:r>
              <a:rPr lang="en-US" altLang="ko-KR" sz="700" baseline="0" dirty="0" smtClean="0"/>
              <a:t>Delay Time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20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30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60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2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3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4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5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6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7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9</a:t>
            </a:r>
            <a:r>
              <a:rPr lang="ko-KR" altLang="en-US" sz="700" baseline="0" dirty="0" smtClean="0"/>
              <a:t>분 </a:t>
            </a:r>
            <a:r>
              <a:rPr lang="en-US" altLang="ko-KR" sz="700" baseline="0" dirty="0" smtClean="0"/>
              <a:t>10</a:t>
            </a:r>
            <a:r>
              <a:rPr lang="ko-KR" altLang="en-US" sz="700" baseline="0" dirty="0" smtClean="0"/>
              <a:t>분까지 선택할 수 있도록 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	</a:t>
            </a:r>
            <a:r>
              <a:rPr lang="ko-KR" altLang="en-US" sz="700" baseline="0" dirty="0" smtClean="0"/>
              <a:t>데이터는 초 단위 인데 </a:t>
            </a:r>
            <a:r>
              <a:rPr lang="en-US" altLang="ko-KR" sz="700" baseline="0" dirty="0" smtClean="0"/>
              <a:t>60</a:t>
            </a:r>
            <a:r>
              <a:rPr lang="ko-KR" altLang="en-US" sz="700" baseline="0" dirty="0" smtClean="0"/>
              <a:t>초가 넘는 경우 </a:t>
            </a:r>
            <a:r>
              <a:rPr lang="en-US" altLang="ko-KR" sz="700" baseline="0" dirty="0" smtClean="0"/>
              <a:t>Display</a:t>
            </a:r>
            <a:r>
              <a:rPr lang="ko-KR" altLang="en-US" sz="700" baseline="0" dirty="0" smtClean="0"/>
              <a:t>는 분 단위로 변경 부탁 드립니다</a:t>
            </a:r>
            <a:r>
              <a:rPr lang="en-US" altLang="ko-KR" sz="700" baseline="0" dirty="0" smtClean="0"/>
              <a:t>.,</a:t>
            </a: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1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1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아직 정의 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정의 되는 데로 업데이트 하겠습니다</a:t>
            </a:r>
            <a:r>
              <a:rPr lang="en-US" altLang="ko-KR" sz="700" baseline="0" dirty="0" smtClean="0"/>
              <a:t>.</a:t>
            </a: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21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1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aseline="0" dirty="0"/>
              <a:t>[</a:t>
            </a:r>
            <a:r>
              <a:rPr lang="ko-KR" altLang="en-US" sz="700" baseline="0" dirty="0"/>
              <a:t>요구사항 기술</a:t>
            </a:r>
            <a:r>
              <a:rPr lang="en-US" altLang="ko-KR" sz="700" baseline="0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7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80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Project Name </a:t>
            </a:r>
            <a:r>
              <a:rPr lang="ko-KR" altLang="en-US" sz="700" baseline="0" dirty="0" smtClean="0"/>
              <a:t>콤보 박스는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projectManagement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searchAllProject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r>
              <a:rPr lang="en-US" altLang="ko-KR" sz="700" baseline="0" dirty="0" smtClean="0"/>
              <a:t>.. </a:t>
            </a:r>
            <a:r>
              <a:rPr lang="ko-KR" altLang="en-US" sz="700" baseline="0" dirty="0" smtClean="0"/>
              <a:t>맨 위에 </a:t>
            </a:r>
            <a:r>
              <a:rPr lang="en-US" altLang="ko-KR" sz="700" baseline="0" dirty="0" smtClean="0"/>
              <a:t>ALL</a:t>
            </a:r>
            <a:r>
              <a:rPr lang="ko-KR" altLang="en-US" sz="700" baseline="0" dirty="0" smtClean="0"/>
              <a:t>을 넣어 놓아야 함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Job(Table) </a:t>
            </a:r>
            <a:r>
              <a:rPr lang="ko-KR" altLang="en-US" sz="700" baseline="0" dirty="0" err="1" smtClean="0"/>
              <a:t>콤보박스는</a:t>
            </a:r>
            <a:r>
              <a:rPr lang="en-US" altLang="ko-KR" sz="700" baseline="0" dirty="0" smtClean="0"/>
              <a:t> 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searchJobByProject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r>
              <a:rPr lang="en-US" altLang="ko-KR" sz="700" baseline="0" dirty="0" smtClean="0"/>
              <a:t>.. </a:t>
            </a:r>
            <a:r>
              <a:rPr lang="ko-KR" altLang="en-US" sz="700" baseline="0" dirty="0" err="1" smtClean="0"/>
              <a:t>맨위에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ALL </a:t>
            </a:r>
            <a:r>
              <a:rPr lang="ko-KR" altLang="en-US" sz="700" baseline="0" dirty="0" smtClean="0"/>
              <a:t>을 넣어 놓아야 함</a:t>
            </a:r>
            <a:r>
              <a:rPr lang="en-US" altLang="ko-KR" sz="700" baseline="0" dirty="0" smtClean="0"/>
              <a:t>.  </a:t>
            </a:r>
            <a:r>
              <a:rPr lang="ko-KR" altLang="en-US" sz="700" baseline="0" dirty="0" smtClean="0"/>
              <a:t>입력으로 </a:t>
            </a:r>
            <a:r>
              <a:rPr lang="en-US" altLang="ko-KR" sz="700" baseline="0" dirty="0" smtClean="0"/>
              <a:t>ALL  </a:t>
            </a:r>
            <a:r>
              <a:rPr lang="ko-KR" altLang="en-US" sz="700" baseline="0" dirty="0" smtClean="0"/>
              <a:t>을</a:t>
            </a:r>
            <a:r>
              <a:rPr lang="en-US" altLang="ko-KR" sz="700" baseline="0" dirty="0" smtClean="0"/>
              <a:t> </a:t>
            </a:r>
            <a:r>
              <a:rPr lang="ko-KR" altLang="en-US" sz="700" baseline="0" dirty="0" smtClean="0"/>
              <a:t>줄 경우 모든 </a:t>
            </a:r>
            <a:r>
              <a:rPr lang="en-US" altLang="ko-KR" sz="700" baseline="0" dirty="0" smtClean="0"/>
              <a:t>Job  </a:t>
            </a:r>
            <a:r>
              <a:rPr lang="ko-KR" altLang="en-US" sz="700" baseline="0" dirty="0" smtClean="0"/>
              <a:t>조회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Result All/Sync/Out-of-Sync </a:t>
            </a:r>
            <a:r>
              <a:rPr lang="ko-KR" altLang="en-US" sz="700" baseline="0" dirty="0" smtClean="0"/>
              <a:t>이렇게 </a:t>
            </a:r>
            <a:r>
              <a:rPr lang="en-US" altLang="ko-KR" sz="700" baseline="0" dirty="0" smtClean="0"/>
              <a:t>3</a:t>
            </a:r>
            <a:r>
              <a:rPr lang="ko-KR" altLang="en-US" sz="700" baseline="0" dirty="0" smtClean="0"/>
              <a:t>개가 나와야 함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코드는 순서대로 </a:t>
            </a:r>
            <a:r>
              <a:rPr lang="en-US" altLang="ko-KR" sz="700" baseline="0" dirty="0" smtClean="0"/>
              <a:t>0,1,2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Search(</a:t>
            </a:r>
            <a:r>
              <a:rPr lang="ko-KR" altLang="en-US" sz="700" baseline="0" dirty="0" smtClean="0"/>
              <a:t>조회</a:t>
            </a:r>
            <a:r>
              <a:rPr lang="en-US" altLang="ko-KR" sz="700" baseline="0" dirty="0" smtClean="0"/>
              <a:t>)</a:t>
            </a:r>
            <a:r>
              <a:rPr lang="ko-KR" altLang="en-US" sz="700" baseline="0" dirty="0" smtClean="0"/>
              <a:t>버튼 </a:t>
            </a:r>
            <a:r>
              <a:rPr lang="ko-KR" altLang="en-US" sz="700" baseline="0" dirty="0" err="1" smtClean="0"/>
              <a:t>클릭시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searchAllSessionResultByOptions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호출해야 함</a:t>
            </a:r>
            <a:r>
              <a:rPr lang="en-US" altLang="ko-KR" sz="700" baseline="0" dirty="0" smtClean="0"/>
              <a:t>.  (</a:t>
            </a:r>
            <a:r>
              <a:rPr lang="ko-KR" altLang="en-US" sz="700" baseline="0" dirty="0" smtClean="0"/>
              <a:t>지금 버그 있어서 조회는 안됨</a:t>
            </a:r>
            <a:r>
              <a:rPr lang="en-US" altLang="ko-KR" sz="700" baseline="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3</a:t>
            </a:r>
            <a:r>
              <a:rPr lang="ko-KR" altLang="en-US" sz="700" baseline="0" dirty="0" smtClean="0"/>
              <a:t>번 </a:t>
            </a:r>
            <a:r>
              <a:rPr lang="en-US" altLang="ko-KR" sz="700" baseline="0" dirty="0" smtClean="0"/>
              <a:t>Out-of-sync Records </a:t>
            </a:r>
            <a:r>
              <a:rPr lang="ko-KR" altLang="en-US" sz="700" baseline="0" dirty="0" smtClean="0"/>
              <a:t>출력과 </a:t>
            </a:r>
            <a:r>
              <a:rPr lang="en-US" altLang="ko-KR" sz="700" baseline="0" dirty="0" err="1" smtClean="0"/>
              <a:t>Cacncel</a:t>
            </a:r>
            <a:r>
              <a:rPr lang="en-US" altLang="ko-KR" sz="700" baseline="0" dirty="0" smtClean="0"/>
              <a:t> </a:t>
            </a:r>
            <a:r>
              <a:rPr lang="en-US" altLang="ko-KR" sz="700" baseline="0" dirty="0" err="1" smtClean="0"/>
              <a:t>Comapre</a:t>
            </a:r>
            <a:r>
              <a:rPr lang="en-US" altLang="ko-KR" sz="700" baseline="0" dirty="0" smtClean="0"/>
              <a:t> </a:t>
            </a:r>
            <a:r>
              <a:rPr lang="en-US" altLang="ko-KR" sz="700" baseline="0" dirty="0" err="1" smtClean="0"/>
              <a:t>parisrs</a:t>
            </a:r>
            <a:r>
              <a:rPr lang="en-US" altLang="ko-KR" sz="700" baseline="0" dirty="0" smtClean="0"/>
              <a:t> ~~ </a:t>
            </a:r>
            <a:r>
              <a:rPr lang="ko-KR" altLang="en-US" sz="700" baseline="0" dirty="0" smtClean="0"/>
              <a:t>등등 </a:t>
            </a:r>
            <a:r>
              <a:rPr lang="ko-KR" altLang="en-US" sz="700" baseline="0" dirty="0" err="1" smtClean="0"/>
              <a:t>버튼시</a:t>
            </a:r>
            <a:r>
              <a:rPr lang="ko-KR" altLang="en-US" sz="700" baseline="0" dirty="0" smtClean="0"/>
              <a:t> 호출하는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는 아직 정의 되지 않았음</a:t>
            </a:r>
            <a:r>
              <a:rPr lang="en-US" altLang="ko-KR" sz="700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4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9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57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USER List </a:t>
            </a:r>
            <a:r>
              <a:rPr lang="ko-KR" altLang="en-US" sz="700" baseline="0" dirty="0" smtClean="0"/>
              <a:t>조회는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searchAllUsersInfo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호출해야 함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코드 </a:t>
            </a:r>
            <a:r>
              <a:rPr lang="en-US" altLang="ko-KR" sz="700" baseline="0" dirty="0" smtClean="0"/>
              <a:t>User Role Admin :1,  </a:t>
            </a:r>
            <a:r>
              <a:rPr lang="en-US" altLang="ko-KR" sz="700" baseline="0" dirty="0" err="1" smtClean="0"/>
              <a:t>Normal:0</a:t>
            </a:r>
            <a:r>
              <a:rPr lang="en-US" altLang="ko-KR" sz="700" baseline="0" dirty="0" smtClean="0"/>
              <a:t>,  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코드 </a:t>
            </a:r>
            <a:r>
              <a:rPr lang="en-US" altLang="ko-KR" sz="700" baseline="0" dirty="0" smtClean="0"/>
              <a:t>Locked  Unlock </a:t>
            </a:r>
            <a:r>
              <a:rPr lang="ko-KR" altLang="en-US" sz="700" baseline="0" dirty="0" smtClean="0"/>
              <a:t>상태면 </a:t>
            </a:r>
            <a:r>
              <a:rPr lang="en-US" altLang="ko-KR" sz="700" baseline="0" dirty="0" smtClean="0"/>
              <a:t>0, Lock </a:t>
            </a:r>
            <a:r>
              <a:rPr lang="ko-KR" altLang="en-US" sz="700" baseline="0" dirty="0" smtClean="0"/>
              <a:t>상태면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임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User Management </a:t>
            </a:r>
            <a:r>
              <a:rPr lang="ko-KR" altLang="en-US" sz="700" baseline="0" dirty="0" smtClean="0"/>
              <a:t>뿐만 아니라</a:t>
            </a:r>
            <a:r>
              <a:rPr lang="en-US" altLang="ko-KR" sz="700" baseline="0" dirty="0" smtClean="0"/>
              <a:t>, </a:t>
            </a:r>
            <a:r>
              <a:rPr lang="ko-KR" altLang="en-US" sz="700" baseline="0" dirty="0" smtClean="0"/>
              <a:t>모든 서비스의 접근 권한에 대해서는 다시 정의 하여 알려 드리겠습니다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-&gt; Save</a:t>
            </a:r>
            <a:r>
              <a:rPr lang="ko-KR" altLang="en-US" sz="700" baseline="0" dirty="0" smtClean="0"/>
              <a:t>시에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addUser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-&gt; Save</a:t>
            </a:r>
            <a:r>
              <a:rPr lang="ko-KR" altLang="en-US" sz="700" baseline="0" dirty="0" smtClean="0"/>
              <a:t>시에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modifyUser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700" baseline="0" dirty="0" smtClean="0"/>
              <a:t>Delete -&gt; Confirm</a:t>
            </a:r>
            <a:r>
              <a:rPr lang="ko-KR" altLang="en-US" sz="700" baseline="0" dirty="0" smtClean="0"/>
              <a:t>시에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deleteUser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7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2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aseline="0" dirty="0"/>
              <a:t>[</a:t>
            </a:r>
            <a:r>
              <a:rPr lang="ko-KR" altLang="en-US" sz="700" baseline="0" dirty="0"/>
              <a:t>요구사항 기술</a:t>
            </a:r>
            <a:r>
              <a:rPr lang="en-US" altLang="ko-KR" sz="700" baseline="0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13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3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07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1"/>
            <a:endParaRPr lang="en-US" altLang="ko-KR" sz="700" baseline="0" dirty="0" smtClean="0"/>
          </a:p>
          <a:p>
            <a:pPr marL="685800" lvl="1" indent="-228600">
              <a:buAutoNum type="arabicPeriod"/>
            </a:pPr>
            <a:r>
              <a:rPr lang="en-US" altLang="ko-KR" sz="700" baseline="0" dirty="0" err="1" smtClean="0"/>
              <a:t>JWT</a:t>
            </a:r>
            <a:r>
              <a:rPr lang="en-US" altLang="ko-KR" sz="700" baseline="0" dirty="0" smtClean="0"/>
              <a:t>(Jason Web Token)</a:t>
            </a:r>
            <a:r>
              <a:rPr lang="ko-KR" altLang="en-US" sz="700" baseline="0" dirty="0" smtClean="0"/>
              <a:t>을 사용할 예정입니다</a:t>
            </a:r>
            <a:r>
              <a:rPr lang="en-US" altLang="ko-KR" sz="700" baseline="0" dirty="0" smtClean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sz="700" baseline="0" dirty="0" smtClean="0"/>
              <a:t>아직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설계 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개발 되는 데로 업데이트 하겠습니다</a:t>
            </a:r>
            <a:r>
              <a:rPr lang="en-US" altLang="ko-KR" sz="7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2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5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7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Dashboard </a:t>
            </a:r>
            <a:r>
              <a:rPr lang="ko-KR" altLang="en-US" sz="700" baseline="0" dirty="0" smtClean="0"/>
              <a:t>페이지는 아직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정의 되지 않았습니다</a:t>
            </a:r>
            <a:r>
              <a:rPr lang="en-US" altLang="ko-KR" sz="700" baseline="0" dirty="0" smtClean="0"/>
              <a:t>.</a:t>
            </a:r>
            <a:r>
              <a:rPr lang="en-US" altLang="ko-KR" sz="700" baseline="0" dirty="0"/>
              <a:t> </a:t>
            </a:r>
            <a:r>
              <a:rPr lang="ko-KR" altLang="en-US" sz="700" baseline="0" dirty="0" smtClean="0"/>
              <a:t>빠른 시간 안에 정의하겠습니다</a:t>
            </a:r>
            <a:r>
              <a:rPr lang="en-US" altLang="ko-KR" sz="7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3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화면 주기 설정은 브라우저 </a:t>
            </a:r>
            <a:r>
              <a:rPr lang="ko-KR" altLang="en-US" sz="700" baseline="0" dirty="0" err="1" smtClean="0"/>
              <a:t>쿠키등으로</a:t>
            </a:r>
            <a:r>
              <a:rPr lang="ko-KR" altLang="en-US" sz="700" baseline="0" dirty="0" smtClean="0"/>
              <a:t> 저장하면 될 것 같습니다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서버에서 저장할 필요가 있는 경우 알려주세요</a:t>
            </a:r>
            <a:r>
              <a:rPr lang="en-US" altLang="ko-KR" sz="700" baseline="0" dirty="0" smtClean="0"/>
              <a:t>!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1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안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9"/>
          <p:cNvCxnSpPr/>
          <p:nvPr userDrawn="1"/>
        </p:nvCxnSpPr>
        <p:spPr bwMode="auto">
          <a:xfrm rot="10800000">
            <a:off x="166688" y="476250"/>
            <a:ext cx="9572625" cy="158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166688" y="148465"/>
            <a:ext cx="9454963" cy="283461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>
              <a:defRPr sz="10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/>
          </p:cNvSpPr>
          <p:nvPr>
            <p:ph type="title"/>
          </p:nvPr>
        </p:nvSpPr>
        <p:spPr>
          <a:xfrm>
            <a:off x="1004749" y="2458357"/>
            <a:ext cx="7896502" cy="93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/>
          </p:cNvSpPr>
          <p:nvPr>
            <p:ph type="title"/>
          </p:nvPr>
        </p:nvSpPr>
        <p:spPr>
          <a:xfrm>
            <a:off x="1004749" y="2458357"/>
            <a:ext cx="7896502" cy="93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9"/>
          <p:cNvCxnSpPr/>
          <p:nvPr userDrawn="1"/>
        </p:nvCxnSpPr>
        <p:spPr bwMode="auto">
          <a:xfrm rot="10800000">
            <a:off x="166688" y="476250"/>
            <a:ext cx="9572625" cy="158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166688" y="148465"/>
            <a:ext cx="9454963" cy="283461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>
              <a:defRPr sz="10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3700463" y="3394076"/>
            <a:ext cx="28841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4000" b="1" dirty="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t>감사합니다</a:t>
            </a:r>
            <a:r>
              <a:rPr kumimoji="0" lang="en-US" altLang="ko-KR" sz="4000" b="1" dirty="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</p:txBody>
      </p:sp>
      <p:sp>
        <p:nvSpPr>
          <p:cNvPr id="8" name="직사각형 10"/>
          <p:cNvSpPr/>
          <p:nvPr userDrawn="1"/>
        </p:nvSpPr>
        <p:spPr>
          <a:xfrm>
            <a:off x="3175" y="-3175"/>
            <a:ext cx="9906000" cy="163513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0" rIns="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b="1" kern="0" spc="-3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21564" y="6367556"/>
            <a:ext cx="7628400" cy="19281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0003" y="6367557"/>
            <a:ext cx="2509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rPr>
              <a:t>COPYRIGHT © 2022 GOLDENUS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7571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21564" y="6367556"/>
            <a:ext cx="7628400" cy="19281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0003" y="6367557"/>
            <a:ext cx="2509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rPr>
              <a:t>COPYRIGHT © 2022 GOLDENUS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7571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71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37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413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235825" y="6600825"/>
            <a:ext cx="5937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latinLnBrk="0"/>
            <a:fld id="{493E7D15-90A8-4C4D-9B60-C70153788956}" type="slidenum">
              <a:rPr kumimoji="0" lang="en-US" altLang="ko-KR" sz="1000" b="1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pPr algn="r" latinLnBrk="0"/>
              <a:t>‹#›</a:t>
            </a:fld>
            <a:endParaRPr kumimoji="0" lang="en-US" altLang="ko-KR" sz="1000" b="1">
              <a:solidFill>
                <a:srgbClr val="7F7F7F"/>
              </a:solidFill>
              <a:latin typeface="Calibri" pitchFamily="34" charset="0"/>
              <a:ea typeface="Malgun Gothic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0" r:id="rId3"/>
    <p:sldLayoutId id="2147483701" r:id="rId4"/>
    <p:sldLayoutId id="2147483719" r:id="rId5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800" kern="1200">
          <a:solidFill>
            <a:srgbClr val="7F7F7F"/>
          </a:solidFill>
          <a:latin typeface="Malgun Gothic"/>
          <a:ea typeface="Malgun Gothic" pitchFamily="50" charset="-127"/>
          <a:cs typeface="Malgun Gothic"/>
        </a:defRPr>
      </a:lvl1pPr>
      <a:lvl2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2pPr>
      <a:lvl3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3pPr>
      <a:lvl4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4pPr>
      <a:lvl5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236162" y="6600986"/>
            <a:ext cx="5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</a:pPr>
            <a:fld id="{EE58B8FB-895F-E14A-93BB-1411E4211252}" type="slidenum">
              <a:rPr kumimoji="0" lang="en-US" altLang="ko-KR" sz="1000" b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Malgun Gothic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Malgun Gothic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4282921"/>
              </p:ext>
            </p:extLst>
          </p:nvPr>
        </p:nvGraphicFramePr>
        <p:xfrm>
          <a:off x="7887674" y="56864"/>
          <a:ext cx="1955683" cy="2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화면명</a:t>
                      </a:r>
                      <a:endParaRPr lang="en-US" sz="800" b="0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5" r:id="rId3"/>
    <p:sldLayoutId id="2147483713" r:id="rId4"/>
    <p:sldLayoutId id="2147483717" r:id="rId5"/>
    <p:sldLayoutId id="214748371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800" kern="1200">
          <a:solidFill>
            <a:srgbClr val="7F7F7F"/>
          </a:solidFill>
          <a:latin typeface="Malgun Gothic"/>
          <a:ea typeface="+mj-ea"/>
          <a:cs typeface="Malgun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hart" Target="../charts/chart5.xml"/><Relationship Id="rId4" Type="http://schemas.openxmlformats.org/officeDocument/2006/relationships/chart" Target="../charts/chart2.xml"/><Relationship Id="rId9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4.xml"/><Relationship Id="rId4" Type="http://schemas.openxmlformats.org/officeDocument/2006/relationships/hyperlink" Target="mailto:jmpark@goldenus.co.k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jmpark@goldenus.co.k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jmpark@goldenus.co.k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3550" y="742950"/>
            <a:ext cx="9010650" cy="308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aphicFrame>
        <p:nvGraphicFramePr>
          <p:cNvPr id="204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98049"/>
              </p:ext>
            </p:extLst>
          </p:nvPr>
        </p:nvGraphicFramePr>
        <p:xfrm>
          <a:off x="6213475" y="4073525"/>
          <a:ext cx="3265488" cy="628650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Version</a:t>
                      </a:r>
                    </a:p>
                  </a:txBody>
                  <a:tcPr marL="72000" marR="36000" marT="35936" marB="35936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0.50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72000" marR="36000" marT="35936" marB="3593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Author</a:t>
                      </a:r>
                    </a:p>
                  </a:txBody>
                  <a:tcPr marL="72000" marR="36000" marT="35936" marB="35936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72000" marR="36000" marT="35936" marB="3593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Date</a:t>
                      </a:r>
                    </a:p>
                  </a:txBody>
                  <a:tcPr marL="72000" marR="36000" marT="35936" marB="35936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2022-07-20</a:t>
                      </a:r>
                    </a:p>
                  </a:txBody>
                  <a:tcPr marL="72000" marR="36000" marT="35936" marB="3593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525463" y="2643188"/>
            <a:ext cx="8937625" cy="1084262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OGG </a:t>
            </a:r>
            <a:r>
              <a:rPr kumimoji="0" lang="ko-KR" altLang="en-US" sz="2000" b="1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실시간 정합성 검증 솔루션</a:t>
            </a: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spc="-15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화면설계서 </a:t>
            </a:r>
            <a:r>
              <a:rPr kumimoji="0" lang="en-US" altLang="ko-KR" sz="2000" b="1" kern="0" spc="-15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&amp; </a:t>
            </a:r>
            <a:r>
              <a:rPr kumimoji="0" lang="ko-KR" altLang="en-US" sz="2000" b="1" kern="0" spc="-15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요구사항 정의서</a:t>
            </a: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975" y="401638"/>
            <a:ext cx="26564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[  OGG</a:t>
            </a:r>
            <a:r>
              <a:rPr kumimoji="0" lang="ko-KR" altLang="en-US" sz="1400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 실시간 정합성 검증 솔루션 </a:t>
            </a:r>
            <a:r>
              <a:rPr kumimoji="0" lang="en-US" altLang="ko-KR" sz="1400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]</a:t>
            </a:r>
            <a:endParaRPr kumimoji="0" lang="ko-KR" altLang="en-US" sz="1400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DashBoard (1/2)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1083"/>
              </p:ext>
            </p:extLst>
          </p:nvPr>
        </p:nvGraphicFramePr>
        <p:xfrm>
          <a:off x="7863962" y="369027"/>
          <a:ext cx="195568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- Running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개수 중 실행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중인것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- Stop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중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stop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인것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- 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Faild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중 문제가 있어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중단된것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Syncronized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가 발생한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Job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의 수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Out of Sync.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가 발생한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Job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의 수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s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별로 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Total Mismatched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가 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0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이 아닌 것만 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List (Session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별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?)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구분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PROJECT&gt;JOB&gt;SESSION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마지막 성공한 세션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실패한 세션은 모두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콤포넌트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 행을 클릭하면 그 행에 대한 상세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Record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조회하여 출력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비교를 더 이상 수행하지 않음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092819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Column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값을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Target Column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Merge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203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8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돈 항목을 다시 비교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527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9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Main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Menu Tree Display</a:t>
                      </a:r>
                    </a:p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다음페이지 참조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20869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마지막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Refresh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 시간 출력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**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서버시간 임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57422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환경설정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다음 페이지 참조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66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934" y="276714"/>
            <a:ext cx="413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SyncChecker</a:t>
            </a:r>
            <a:r>
              <a:rPr lang="en-US" altLang="ko-KR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 For Oracle </a:t>
            </a:r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GoldenGate</a:t>
            </a:r>
            <a:endParaRPr lang="en-US" altLang="ko-KR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461" y="789082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2022-10-10 10:10:10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08915" y="1022985"/>
            <a:ext cx="2244725" cy="77712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41"/>
          <p:cNvGrpSpPr/>
          <p:nvPr/>
        </p:nvGrpSpPr>
        <p:grpSpPr>
          <a:xfrm>
            <a:off x="369997" y="971907"/>
            <a:ext cx="753916" cy="898839"/>
            <a:chOff x="215395" y="243162"/>
            <a:chExt cx="753916" cy="898839"/>
          </a:xfrm>
        </p:grpSpPr>
        <p:sp>
          <p:nvSpPr>
            <p:cNvPr id="13" name="타원 12"/>
            <p:cNvSpPr/>
            <p:nvPr/>
          </p:nvSpPr>
          <p:spPr bwMode="auto">
            <a:xfrm>
              <a:off x="339260" y="447524"/>
              <a:ext cx="500063" cy="490537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12" name="Diagramm 60"/>
            <p:cNvGraphicFramePr/>
            <p:nvPr/>
          </p:nvGraphicFramePr>
          <p:xfrm>
            <a:off x="215395" y="243162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66707" y="893007"/>
              <a:ext cx="4796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Running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561" y="50467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2"/>
          <p:cNvGrpSpPr/>
          <p:nvPr/>
        </p:nvGrpSpPr>
        <p:grpSpPr>
          <a:xfrm>
            <a:off x="1422379" y="948276"/>
            <a:ext cx="753916" cy="898839"/>
            <a:chOff x="1452251" y="334873"/>
            <a:chExt cx="753916" cy="898839"/>
          </a:xfrm>
        </p:grpSpPr>
        <p:sp>
          <p:nvSpPr>
            <p:cNvPr id="33" name="타원 32"/>
            <p:cNvSpPr/>
            <p:nvPr/>
          </p:nvSpPr>
          <p:spPr bwMode="auto">
            <a:xfrm>
              <a:off x="1582279" y="538004"/>
              <a:ext cx="500063" cy="490537"/>
            </a:xfrm>
            <a:prstGeom prst="ellipse">
              <a:avLst/>
            </a:prstGeom>
            <a:solidFill>
              <a:srgbClr val="FF000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34" name="Diagramm 60"/>
            <p:cNvGraphicFramePr/>
            <p:nvPr/>
          </p:nvGraphicFramePr>
          <p:xfrm>
            <a:off x="1452251" y="334873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575658" y="998587"/>
              <a:ext cx="5020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 err="1">
                  <a:latin typeface="+mn-ea"/>
                  <a:ea typeface="+mn-ea"/>
                </a:rPr>
                <a:t>Abanded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66054" y="58562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3694585" y="1022985"/>
            <a:ext cx="4007960" cy="79105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14916" y="1102605"/>
            <a:ext cx="37305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700" u="sng" dirty="0">
                <a:latin typeface="+mn-ea"/>
                <a:ea typeface="+mn-ea"/>
              </a:rPr>
              <a:t> </a:t>
            </a:r>
            <a:r>
              <a:rPr lang="en-US" altLang="ko-KR" sz="700" u="sng" dirty="0" err="1">
                <a:latin typeface="+mn-ea"/>
                <a:ea typeface="+mn-ea"/>
              </a:rPr>
              <a:t>JOB_Name</a:t>
            </a:r>
            <a:r>
              <a:rPr lang="en-US" altLang="ko-KR" sz="700" u="sng" dirty="0">
                <a:latin typeface="+mn-ea"/>
                <a:ea typeface="+mn-ea"/>
              </a:rPr>
              <a:t>( Source Table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7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700" u="sng" dirty="0">
                <a:latin typeface="+mn-ea"/>
                <a:ea typeface="+mn-ea"/>
              </a:rPr>
              <a:t> </a:t>
            </a:r>
            <a:r>
              <a:rPr lang="en-US" altLang="ko-KR" sz="700" u="sng" dirty="0" err="1">
                <a:latin typeface="+mn-ea"/>
                <a:ea typeface="+mn-ea"/>
              </a:rPr>
              <a:t>JOB_Name</a:t>
            </a:r>
            <a:r>
              <a:rPr lang="en-US" altLang="ko-KR" sz="700" u="sng" dirty="0">
                <a:latin typeface="+mn-ea"/>
                <a:ea typeface="+mn-ea"/>
              </a:rPr>
              <a:t>( Source Table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7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700" u="sng" dirty="0">
                <a:latin typeface="+mn-ea"/>
                <a:ea typeface="+mn-ea"/>
              </a:rPr>
              <a:t> </a:t>
            </a:r>
            <a:r>
              <a:rPr lang="en-US" altLang="ko-KR" sz="700" u="sng" dirty="0" err="1">
                <a:latin typeface="+mn-ea"/>
                <a:ea typeface="+mn-ea"/>
              </a:rPr>
              <a:t>JOB_Name</a:t>
            </a:r>
            <a:r>
              <a:rPr lang="en-US" altLang="ko-KR" sz="700" u="sng" dirty="0">
                <a:latin typeface="+mn-ea"/>
                <a:ea typeface="+mn-ea"/>
              </a:rPr>
              <a:t>( Source Table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700" u="sng" dirty="0">
              <a:latin typeface="+mn-ea"/>
              <a:ea typeface="+mn-ea"/>
            </a:endParaRPr>
          </a:p>
        </p:txBody>
      </p:sp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417" name="그림 244" descr="2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86" y="300142"/>
            <a:ext cx="223044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모서리가 둥근 직사각형 82">
            <a:extLst>
              <a:ext uri="{FF2B5EF4-FFF2-40B4-BE49-F238E27FC236}">
                <a16:creationId xmlns:a16="http://schemas.microsoft.com/office/drawing/2014/main" id="{12806B7A-BBA4-2AB0-E56F-D050921E054A}"/>
              </a:ext>
            </a:extLst>
          </p:cNvPr>
          <p:cNvSpPr/>
          <p:nvPr/>
        </p:nvSpPr>
        <p:spPr>
          <a:xfrm>
            <a:off x="215647" y="92440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69" name="모서리가 둥근 직사각형 82">
            <a:extLst>
              <a:ext uri="{FF2B5EF4-FFF2-40B4-BE49-F238E27FC236}">
                <a16:creationId xmlns:a16="http://schemas.microsoft.com/office/drawing/2014/main" id="{68D8D149-D80C-913A-AE36-DAC80882DCD2}"/>
              </a:ext>
            </a:extLst>
          </p:cNvPr>
          <p:cNvSpPr/>
          <p:nvPr/>
        </p:nvSpPr>
        <p:spPr>
          <a:xfrm>
            <a:off x="2439029" y="91142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70" name="모서리가 둥근 직사각형 82">
            <a:extLst>
              <a:ext uri="{FF2B5EF4-FFF2-40B4-BE49-F238E27FC236}">
                <a16:creationId xmlns:a16="http://schemas.microsoft.com/office/drawing/2014/main" id="{193E6B55-A2D6-FDE5-31B7-1A9884F6D908}"/>
              </a:ext>
            </a:extLst>
          </p:cNvPr>
          <p:cNvSpPr/>
          <p:nvPr/>
        </p:nvSpPr>
        <p:spPr>
          <a:xfrm>
            <a:off x="3730189" y="92475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BFD6166-F6A0-C8EB-C4F7-F9A50E1C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67412"/>
              </p:ext>
            </p:extLst>
          </p:nvPr>
        </p:nvGraphicFramePr>
        <p:xfrm>
          <a:off x="184880" y="2151411"/>
          <a:ext cx="7347734" cy="2433496"/>
        </p:xfrm>
        <a:graphic>
          <a:graphicData uri="http://schemas.openxmlformats.org/drawingml/2006/table">
            <a:tbl>
              <a:tblPr/>
              <a:tblGrid>
                <a:gridCol w="463551">
                  <a:extLst>
                    <a:ext uri="{9D8B030D-6E8A-4147-A177-3AD203B41FA5}">
                      <a16:colId xmlns:a16="http://schemas.microsoft.com/office/drawing/2014/main" val="4225790014"/>
                    </a:ext>
                  </a:extLst>
                </a:gridCol>
                <a:gridCol w="5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832">
                  <a:extLst>
                    <a:ext uri="{9D8B030D-6E8A-4147-A177-3AD203B41FA5}">
                      <a16:colId xmlns:a16="http://schemas.microsoft.com/office/drawing/2014/main" val="1465261418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612304207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1309485111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822188119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3823054670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1419518521"/>
                    </a:ext>
                  </a:extLst>
                </a:gridCol>
              </a:tblGrid>
              <a:tr h="1476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-Synchronization Result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4658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C.N.Source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Out-of-Sync</a:t>
                      </a:r>
                    </a:p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Out-of-Sync</a:t>
                      </a:r>
                    </a:p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Sync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Sync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Out of Sync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481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10:21:10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10:21:20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Out of Sync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681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10:22:10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Out of Sync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63226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Abended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5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Stop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7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547878" y="2117011"/>
            <a:ext cx="136380" cy="2433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551679" y="2113210"/>
            <a:ext cx="144016" cy="151620"/>
            <a:chOff x="5004048" y="6021288"/>
            <a:chExt cx="144016" cy="151620"/>
          </a:xfrm>
        </p:grpSpPr>
        <p:pic>
          <p:nvPicPr>
            <p:cNvPr id="40" name="그림 39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E0E6DBB-8943-4E0E-A0ED-637ABC43D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2372"/>
              </p:ext>
            </p:extLst>
          </p:nvPr>
        </p:nvGraphicFramePr>
        <p:xfrm>
          <a:off x="243949" y="5154290"/>
          <a:ext cx="7342020" cy="819150"/>
        </p:xfrm>
        <a:graphic>
          <a:graphicData uri="http://schemas.openxmlformats.org/drawingml/2006/table">
            <a:tbl>
              <a:tblPr/>
              <a:tblGrid>
                <a:gridCol w="31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335">
                  <a:extLst>
                    <a:ext uri="{9D8B030D-6E8A-4147-A177-3AD203B41FA5}">
                      <a16:colId xmlns:a16="http://schemas.microsoft.com/office/drawing/2014/main" val="309632748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292811819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25076156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610822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11455280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89477572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97714885"/>
                    </a:ext>
                  </a:extLst>
                </a:gridCol>
              </a:tblGrid>
              <a:tr h="70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MM_No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Col7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Found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8D448A-1316-BC2E-205D-23D26312E34A}"/>
              </a:ext>
            </a:extLst>
          </p:cNvPr>
          <p:cNvSpPr/>
          <p:nvPr/>
        </p:nvSpPr>
        <p:spPr bwMode="auto">
          <a:xfrm>
            <a:off x="7555497" y="5154290"/>
            <a:ext cx="136380" cy="97258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4" name="그룹 242">
            <a:extLst>
              <a:ext uri="{FF2B5EF4-FFF2-40B4-BE49-F238E27FC236}">
                <a16:creationId xmlns:a16="http://schemas.microsoft.com/office/drawing/2014/main" id="{79134F04-797E-9DD1-F304-8E7B6F45EB37}"/>
              </a:ext>
            </a:extLst>
          </p:cNvPr>
          <p:cNvGrpSpPr/>
          <p:nvPr/>
        </p:nvGrpSpPr>
        <p:grpSpPr>
          <a:xfrm rot="5400000">
            <a:off x="7546101" y="5006358"/>
            <a:ext cx="144016" cy="151620"/>
            <a:chOff x="5004048" y="6021288"/>
            <a:chExt cx="144016" cy="151620"/>
          </a:xfrm>
        </p:grpSpPr>
        <p:pic>
          <p:nvPicPr>
            <p:cNvPr id="45" name="그림 44" descr="1-navigation-previous-item.png">
              <a:extLst>
                <a:ext uri="{FF2B5EF4-FFF2-40B4-BE49-F238E27FC236}">
                  <a16:creationId xmlns:a16="http://schemas.microsoft.com/office/drawing/2014/main" id="{7906DA65-CFAA-EB47-89E3-62A82951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D15D6E-F0FA-6DAB-B0A2-EB818C04EA4E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7414C1-E1F8-E8DB-2DEE-0C1A5AF81CD9}"/>
              </a:ext>
            </a:extLst>
          </p:cNvPr>
          <p:cNvSpPr/>
          <p:nvPr/>
        </p:nvSpPr>
        <p:spPr bwMode="auto">
          <a:xfrm rot="16200000">
            <a:off x="3894710" y="2470659"/>
            <a:ext cx="151620" cy="71760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8" name="그룹 242">
            <a:extLst>
              <a:ext uri="{FF2B5EF4-FFF2-40B4-BE49-F238E27FC236}">
                <a16:creationId xmlns:a16="http://schemas.microsoft.com/office/drawing/2014/main" id="{DD2370C2-B091-519F-801C-01E8FF56A4D5}"/>
              </a:ext>
            </a:extLst>
          </p:cNvPr>
          <p:cNvGrpSpPr/>
          <p:nvPr/>
        </p:nvGrpSpPr>
        <p:grpSpPr>
          <a:xfrm>
            <a:off x="238492" y="5982875"/>
            <a:ext cx="144016" cy="151620"/>
            <a:chOff x="5004048" y="6021288"/>
            <a:chExt cx="144016" cy="151620"/>
          </a:xfrm>
        </p:grpSpPr>
        <p:pic>
          <p:nvPicPr>
            <p:cNvPr id="49" name="그림 48" descr="1-navigation-previous-item.png">
              <a:extLst>
                <a:ext uri="{FF2B5EF4-FFF2-40B4-BE49-F238E27FC236}">
                  <a16:creationId xmlns:a16="http://schemas.microsoft.com/office/drawing/2014/main" id="{01BA9137-0F6D-C06F-874B-38AE3993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848AAC-6A0A-B297-B8F7-F62E7F1AE5E8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5A0777-720F-F54D-4E19-D0DF582FA75E}"/>
              </a:ext>
            </a:extLst>
          </p:cNvPr>
          <p:cNvSpPr txBox="1"/>
          <p:nvPr/>
        </p:nvSpPr>
        <p:spPr>
          <a:xfrm>
            <a:off x="1546187" y="4905799"/>
            <a:ext cx="319726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+mn-ea"/>
                <a:ea typeface="+mn-ea"/>
              </a:rPr>
              <a:t>JOB[DEC] TASK[Owner.table1 </a:t>
            </a:r>
            <a:r>
              <a:rPr lang="en-US" altLang="ko-KR" sz="700">
                <a:latin typeface="+mn-ea"/>
                <a:ea typeface="+mn-ea"/>
                <a:sym typeface="Wingdings" panose="05000000000000000000" pitchFamily="2" charset="2"/>
              </a:rPr>
              <a:t> Owner.table2] DATE[</a:t>
            </a:r>
            <a:r>
              <a:rPr lang="en-US" altLang="ko-KR" sz="700" i="0" u="none" strike="noStrike" kern="1200">
                <a:latin typeface="+mn-ea"/>
                <a:ea typeface="+mn-ea"/>
              </a:rPr>
              <a:t>2022-07-28 10:20:10]</a:t>
            </a:r>
            <a:endParaRPr lang="en-US" altLang="ko-KR" sz="500" i="0" u="none" strike="noStrike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52" name="모서리가 둥근 직사각형 82">
            <a:extLst>
              <a:ext uri="{FF2B5EF4-FFF2-40B4-BE49-F238E27FC236}">
                <a16:creationId xmlns:a16="http://schemas.microsoft.com/office/drawing/2014/main" id="{8919F271-DE44-A2C3-BB0E-CFFB89F5D021}"/>
              </a:ext>
            </a:extLst>
          </p:cNvPr>
          <p:cNvSpPr/>
          <p:nvPr/>
        </p:nvSpPr>
        <p:spPr>
          <a:xfrm>
            <a:off x="232347" y="478114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pic>
        <p:nvPicPr>
          <p:cNvPr id="1026" name="Picture 2" descr="메뉴 아이콘 에 Multimedia">
            <a:extLst>
              <a:ext uri="{FF2B5EF4-FFF2-40B4-BE49-F238E27FC236}">
                <a16:creationId xmlns:a16="http://schemas.microsoft.com/office/drawing/2014/main" id="{6E6CD611-5703-06DC-35DF-3D37A74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" y="225913"/>
            <a:ext cx="323639" cy="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94043" y="474095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6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7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8743" y="26126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9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66" name="그룹 227"/>
          <p:cNvGrpSpPr/>
          <p:nvPr/>
        </p:nvGrpSpPr>
        <p:grpSpPr>
          <a:xfrm>
            <a:off x="895776" y="948276"/>
            <a:ext cx="753916" cy="898839"/>
            <a:chOff x="813389" y="621387"/>
            <a:chExt cx="753916" cy="898839"/>
          </a:xfrm>
        </p:grpSpPr>
        <p:sp>
          <p:nvSpPr>
            <p:cNvPr id="67" name="TextBox 66"/>
            <p:cNvSpPr txBox="1"/>
            <p:nvPr/>
          </p:nvSpPr>
          <p:spPr>
            <a:xfrm>
              <a:off x="1012282" y="1270000"/>
              <a:ext cx="3497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Stop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935648" y="826896"/>
              <a:ext cx="500063" cy="4905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73" name="Diagramm 60"/>
            <p:cNvGraphicFramePr/>
            <p:nvPr/>
          </p:nvGraphicFramePr>
          <p:xfrm>
            <a:off x="813389" y="621387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1033711" y="88166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 bwMode="auto">
          <a:xfrm>
            <a:off x="2517268" y="1022985"/>
            <a:ext cx="1097246" cy="77712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0" name="그룹 42"/>
          <p:cNvGrpSpPr/>
          <p:nvPr/>
        </p:nvGrpSpPr>
        <p:grpSpPr>
          <a:xfrm>
            <a:off x="2940669" y="971907"/>
            <a:ext cx="753916" cy="898839"/>
            <a:chOff x="1452251" y="334873"/>
            <a:chExt cx="753916" cy="898839"/>
          </a:xfrm>
        </p:grpSpPr>
        <p:sp>
          <p:nvSpPr>
            <p:cNvPr id="81" name="타원 80"/>
            <p:cNvSpPr/>
            <p:nvPr/>
          </p:nvSpPr>
          <p:spPr bwMode="auto">
            <a:xfrm>
              <a:off x="1582279" y="538004"/>
              <a:ext cx="500063" cy="490537"/>
            </a:xfrm>
            <a:prstGeom prst="ellipse">
              <a:avLst/>
            </a:prstGeom>
            <a:solidFill>
              <a:srgbClr val="FF000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82" name="Diagramm 60"/>
            <p:cNvGraphicFramePr/>
            <p:nvPr/>
          </p:nvGraphicFramePr>
          <p:xfrm>
            <a:off x="1452251" y="334873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>
              <a:off x="1520358" y="998587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 smtClean="0">
                  <a:latin typeface="+mn-ea"/>
                  <a:ea typeface="+mn-ea"/>
                </a:rPr>
                <a:t>Out-of-Sync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66054" y="58562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429465" y="979527"/>
            <a:ext cx="753916" cy="898839"/>
            <a:chOff x="280283" y="621387"/>
            <a:chExt cx="753916" cy="898839"/>
          </a:xfrm>
        </p:grpSpPr>
        <p:sp>
          <p:nvSpPr>
            <p:cNvPr id="86" name="타원 85"/>
            <p:cNvSpPr/>
            <p:nvPr/>
          </p:nvSpPr>
          <p:spPr bwMode="auto">
            <a:xfrm>
              <a:off x="404148" y="825749"/>
              <a:ext cx="500063" cy="490537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87" name="Diagramm 60"/>
            <p:cNvGraphicFramePr/>
            <p:nvPr/>
          </p:nvGraphicFramePr>
          <p:xfrm>
            <a:off x="280283" y="621387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>
              <a:off x="480089" y="1271232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>
                  <a:latin typeface="+mn-ea"/>
                  <a:ea typeface="+mn-ea"/>
                </a:rPr>
                <a:t>Sync.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89" name="타원 88"/>
            <p:cNvSpPr/>
            <p:nvPr/>
          </p:nvSpPr>
          <p:spPr bwMode="auto">
            <a:xfrm>
              <a:off x="478178" y="893027"/>
              <a:ext cx="347434" cy="333030"/>
            </a:xfrm>
            <a:prstGeom prst="ellipse">
              <a:avLst/>
            </a:prstGeom>
            <a:solidFill>
              <a:srgbClr val="0070C0"/>
            </a:solidFill>
            <a:ln w="635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2947" y="88289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877073" y="934233"/>
            <a:ext cx="919743" cy="17250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Operation 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2525640" y="939495"/>
            <a:ext cx="1080353" cy="17883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Synchronization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4858186" y="917224"/>
            <a:ext cx="1305940" cy="147347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Out-of-Sync Summarization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208911" y="1947863"/>
            <a:ext cx="1555532" cy="16551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Job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Synchronization Board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434349" y="1103029"/>
            <a:ext cx="124197" cy="5713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6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438151" y="1099228"/>
            <a:ext cx="144016" cy="151620"/>
            <a:chOff x="5004048" y="6021288"/>
            <a:chExt cx="144016" cy="151620"/>
          </a:xfrm>
        </p:grpSpPr>
        <p:pic>
          <p:nvPicPr>
            <p:cNvPr id="97" name="그림 96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5128167" y="4916566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Cancel 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Compare </a:t>
            </a:r>
            <a:r>
              <a:rPr lang="en-US" altLang="ko-KR" sz="500" b="1" dirty="0" err="1" smtClean="0">
                <a:solidFill>
                  <a:schemeClr val="bg1"/>
                </a:solidFill>
                <a:latin typeface="+mn-ea"/>
              </a:rPr>
              <a:t>paris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232098" y="4937406"/>
            <a:ext cx="1230815" cy="160024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 of Sync. Records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모서리가 둥근 직사각형 82">
            <a:extLst>
              <a:ext uri="{FF2B5EF4-FFF2-40B4-BE49-F238E27FC236}">
                <a16:creationId xmlns:a16="http://schemas.microsoft.com/office/drawing/2014/main" id="{5785FBD3-17F9-2D81-17D1-B02B69DE41EF}"/>
              </a:ext>
            </a:extLst>
          </p:cNvPr>
          <p:cNvSpPr/>
          <p:nvPr/>
        </p:nvSpPr>
        <p:spPr>
          <a:xfrm>
            <a:off x="116300" y="189084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1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444461" y="73593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10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2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7200522" y="29722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863962" y="6138330"/>
            <a:ext cx="1734456" cy="32077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개인정보 보여지면 안됨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추후 개선 하기 로 함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52334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Repair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1" name="그룹 242"/>
          <p:cNvGrpSpPr/>
          <p:nvPr/>
        </p:nvGrpSpPr>
        <p:grpSpPr>
          <a:xfrm rot="16200000">
            <a:off x="7551704" y="4411113"/>
            <a:ext cx="144016" cy="151620"/>
            <a:chOff x="5004048" y="6021288"/>
            <a:chExt cx="144016" cy="151620"/>
          </a:xfrm>
        </p:grpSpPr>
        <p:pic>
          <p:nvPicPr>
            <p:cNvPr id="103" name="그림 102" descr="1-navigation-previous-i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06" name="직사각형 105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129363" y="473199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7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764873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Re-compare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809411" y="473199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8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229308" y="6151550"/>
            <a:ext cx="1823162" cy="160024"/>
          </a:xfrm>
          <a:prstGeom prst="round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en-US" altLang="ko-KR" sz="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2 3 4 …-&gt;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243949" y="4631463"/>
            <a:ext cx="1823162" cy="160024"/>
          </a:xfrm>
          <a:prstGeom prst="round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en-US" altLang="ko-KR" sz="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2 3 4 …-&gt;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75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39">
            <a:extLst>
              <a:ext uri="{FF2B5EF4-FFF2-40B4-BE49-F238E27FC236}">
                <a16:creationId xmlns:a16="http://schemas.microsoft.com/office/drawing/2014/main" id="{54956DDC-09CE-84B2-122B-05F836E3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5" y="2520460"/>
            <a:ext cx="2720946" cy="11937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DashBoard</a:t>
            </a:r>
            <a:r>
              <a:rPr lang="ko-KR" altLang="en-US" b="1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(2/2)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/>
        </p:nvGraphicFramePr>
        <p:xfrm>
          <a:off x="7863962" y="369027"/>
          <a:ext cx="1955683" cy="281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대쉬보드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갱신 시간을 설정한다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해당 시간은 갱신형 화면에서 모두 공유 한다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Logout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을 진행 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확인을 선택하면 초기 로그인 화면으로 이동한다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. 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s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메뉴 이동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현 실행 중인 메뉴는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“under line”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처리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“Batch Configuration”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클릭시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오픈 준비중 팝업을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934" y="276714"/>
            <a:ext cx="413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SyncChecker</a:t>
            </a:r>
            <a:r>
              <a:rPr lang="en-US" altLang="ko-KR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 For Oracle </a:t>
            </a:r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GoldenGate</a:t>
            </a:r>
            <a:endParaRPr lang="en-US" altLang="ko-KR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8875" y="291218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2022-10-10 10:10:10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08915" y="733425"/>
            <a:ext cx="2160906" cy="70854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41"/>
          <p:cNvGrpSpPr/>
          <p:nvPr/>
        </p:nvGrpSpPr>
        <p:grpSpPr>
          <a:xfrm>
            <a:off x="226831" y="621387"/>
            <a:ext cx="753916" cy="898839"/>
            <a:chOff x="215395" y="243162"/>
            <a:chExt cx="753916" cy="898839"/>
          </a:xfrm>
        </p:grpSpPr>
        <p:sp>
          <p:nvSpPr>
            <p:cNvPr id="13" name="타원 12"/>
            <p:cNvSpPr/>
            <p:nvPr/>
          </p:nvSpPr>
          <p:spPr bwMode="auto">
            <a:xfrm>
              <a:off x="339260" y="447524"/>
              <a:ext cx="500063" cy="490537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12" name="Diagramm 60"/>
            <p:cNvGraphicFramePr/>
            <p:nvPr/>
          </p:nvGraphicFramePr>
          <p:xfrm>
            <a:off x="215395" y="243162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66707" y="893007"/>
              <a:ext cx="4796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Running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561" y="50467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그룹 227"/>
          <p:cNvGrpSpPr/>
          <p:nvPr/>
        </p:nvGrpSpPr>
        <p:grpSpPr>
          <a:xfrm>
            <a:off x="859109" y="621387"/>
            <a:ext cx="753916" cy="898839"/>
            <a:chOff x="813389" y="621387"/>
            <a:chExt cx="753916" cy="898839"/>
          </a:xfrm>
        </p:grpSpPr>
        <p:sp>
          <p:nvSpPr>
            <p:cNvPr id="25" name="TextBox 24"/>
            <p:cNvSpPr txBox="1"/>
            <p:nvPr/>
          </p:nvSpPr>
          <p:spPr>
            <a:xfrm>
              <a:off x="1012282" y="1270000"/>
              <a:ext cx="3497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Stop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935648" y="826896"/>
              <a:ext cx="500063" cy="4905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27" name="Diagramm 60"/>
            <p:cNvGraphicFramePr/>
            <p:nvPr/>
          </p:nvGraphicFramePr>
          <p:xfrm>
            <a:off x="813389" y="621387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033711" y="88166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2"/>
          <p:cNvGrpSpPr/>
          <p:nvPr/>
        </p:nvGrpSpPr>
        <p:grpSpPr>
          <a:xfrm>
            <a:off x="1540738" y="621387"/>
            <a:ext cx="753916" cy="898839"/>
            <a:chOff x="1452251" y="334873"/>
            <a:chExt cx="753916" cy="898839"/>
          </a:xfrm>
        </p:grpSpPr>
        <p:sp>
          <p:nvSpPr>
            <p:cNvPr id="33" name="타원 32"/>
            <p:cNvSpPr/>
            <p:nvPr/>
          </p:nvSpPr>
          <p:spPr bwMode="auto">
            <a:xfrm>
              <a:off x="1582279" y="538004"/>
              <a:ext cx="500063" cy="490537"/>
            </a:xfrm>
            <a:prstGeom prst="ellipse">
              <a:avLst/>
            </a:prstGeom>
            <a:solidFill>
              <a:srgbClr val="FF000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34" name="Diagramm 60"/>
            <p:cNvGraphicFramePr/>
            <p:nvPr/>
          </p:nvGraphicFramePr>
          <p:xfrm>
            <a:off x="1452251" y="334873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554480" y="983487"/>
              <a:ext cx="5854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latin typeface="+mn-ea"/>
                  <a:ea typeface="+mn-ea"/>
                </a:rPr>
                <a:t>MISMATCH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66054" y="58562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2647709" y="718185"/>
            <a:ext cx="4957051" cy="70854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2502820" y="718185"/>
            <a:ext cx="400686" cy="708541"/>
          </a:xfrm>
          <a:prstGeom prst="roundRect">
            <a:avLst/>
          </a:prstGeom>
          <a:solidFill>
            <a:srgbClr val="FF0000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/>
            <a:r>
              <a:rPr lang="en-US" altLang="ko-KR" sz="9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MisMatch</a:t>
            </a:r>
            <a:endParaRPr lang="en-US" altLang="ko-KR" sz="9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 algn="ctr" defTabSz="1157288"/>
            <a:r>
              <a:rPr lang="en-US" altLang="ko-KR" sz="9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List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45017" y="759782"/>
            <a:ext cx="4316680" cy="6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800" u="sng" dirty="0">
                <a:latin typeface="+mn-ea"/>
                <a:ea typeface="+mn-ea"/>
              </a:rPr>
              <a:t> </a:t>
            </a:r>
            <a:r>
              <a:rPr lang="en-US" altLang="ko-KR" sz="800" u="sng" dirty="0" err="1">
                <a:latin typeface="+mn-ea"/>
                <a:ea typeface="+mn-ea"/>
              </a:rPr>
              <a:t>JOB_Name</a:t>
            </a:r>
            <a:r>
              <a:rPr lang="en-US" altLang="ko-KR" sz="800" u="sng" dirty="0">
                <a:latin typeface="+mn-ea"/>
                <a:ea typeface="+mn-ea"/>
              </a:rPr>
              <a:t>( Source Table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8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800" u="sng" dirty="0">
                <a:latin typeface="+mn-ea"/>
                <a:ea typeface="+mn-ea"/>
              </a:rPr>
              <a:t> </a:t>
            </a:r>
            <a:r>
              <a:rPr lang="en-US" altLang="ko-KR" sz="800" u="sng" dirty="0" err="1">
                <a:latin typeface="+mn-ea"/>
                <a:ea typeface="+mn-ea"/>
              </a:rPr>
              <a:t>JOB_Name</a:t>
            </a:r>
            <a:r>
              <a:rPr lang="en-US" altLang="ko-KR" sz="800" u="sng" dirty="0">
                <a:latin typeface="+mn-ea"/>
                <a:ea typeface="+mn-ea"/>
              </a:rPr>
              <a:t>( Source Table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8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800" u="sng" dirty="0">
                <a:latin typeface="+mn-ea"/>
                <a:ea typeface="+mn-ea"/>
              </a:rPr>
              <a:t> </a:t>
            </a:r>
            <a:r>
              <a:rPr lang="en-US" altLang="ko-KR" sz="800" u="sng" dirty="0" err="1">
                <a:latin typeface="+mn-ea"/>
                <a:ea typeface="+mn-ea"/>
              </a:rPr>
              <a:t>JOB_Name</a:t>
            </a:r>
            <a:r>
              <a:rPr lang="en-US" altLang="ko-KR" sz="800" u="sng" dirty="0">
                <a:latin typeface="+mn-ea"/>
                <a:ea typeface="+mn-ea"/>
              </a:rPr>
              <a:t>( Source Table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800" u="sng" dirty="0">
              <a:latin typeface="+mn-ea"/>
              <a:ea typeface="+mn-ea"/>
            </a:endParaRPr>
          </a:p>
        </p:txBody>
      </p:sp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417" name="그림 244" descr="2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15" y="285452"/>
            <a:ext cx="223044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6707CF2-4904-C1CF-6937-4F3DC3873348}"/>
              </a:ext>
            </a:extLst>
          </p:cNvPr>
          <p:cNvSpPr txBox="1"/>
          <p:nvPr/>
        </p:nvSpPr>
        <p:spPr>
          <a:xfrm>
            <a:off x="568852" y="1977208"/>
            <a:ext cx="4633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i="0" u="none" strike="noStrike" kern="1200" dirty="0">
                <a:latin typeface="+mn-ea"/>
                <a:ea typeface="+mn-ea"/>
                <a:cs typeface="+mn-cs"/>
              </a:rPr>
              <a:t>실시간 정합성 검증 결과</a:t>
            </a:r>
            <a:endParaRPr lang="en-US" altLang="ko-KR" sz="800" i="0" u="none" strike="noStrike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53" name="모서리가 둥근 직사각형 423">
            <a:extLst>
              <a:ext uri="{FF2B5EF4-FFF2-40B4-BE49-F238E27FC236}">
                <a16:creationId xmlns:a16="http://schemas.microsoft.com/office/drawing/2014/main" id="{BB21D22E-F748-9C81-FF3A-FA1AF9484214}"/>
              </a:ext>
            </a:extLst>
          </p:cNvPr>
          <p:cNvSpPr/>
          <p:nvPr/>
        </p:nvSpPr>
        <p:spPr bwMode="auto">
          <a:xfrm>
            <a:off x="6285829" y="513766"/>
            <a:ext cx="1251145" cy="702607"/>
          </a:xfrm>
          <a:prstGeom prst="roundRect">
            <a:avLst>
              <a:gd name="adj" fmla="val 9979"/>
            </a:avLst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Screen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Refresh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Time</a:t>
            </a:r>
            <a:endParaRPr lang="en-US" altLang="ko-KR" sz="800" u="sng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Logout 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7" name="모서리가 둥근 직사각형 82">
            <a:extLst>
              <a:ext uri="{FF2B5EF4-FFF2-40B4-BE49-F238E27FC236}">
                <a16:creationId xmlns:a16="http://schemas.microsoft.com/office/drawing/2014/main" id="{12806B7A-BBA4-2AB0-E56F-D050921E054A}"/>
              </a:ext>
            </a:extLst>
          </p:cNvPr>
          <p:cNvSpPr/>
          <p:nvPr/>
        </p:nvSpPr>
        <p:spPr>
          <a:xfrm>
            <a:off x="6213829" y="71621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2" name="모서리가 둥근 직사각형 82">
            <a:extLst>
              <a:ext uri="{FF2B5EF4-FFF2-40B4-BE49-F238E27FC236}">
                <a16:creationId xmlns:a16="http://schemas.microsoft.com/office/drawing/2014/main" id="{DE61A856-9BB6-EF15-215F-944F55828252}"/>
              </a:ext>
            </a:extLst>
          </p:cNvPr>
          <p:cNvSpPr/>
          <p:nvPr/>
        </p:nvSpPr>
        <p:spPr>
          <a:xfrm>
            <a:off x="6213829" y="92190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4" name="직사각형 39">
            <a:extLst>
              <a:ext uri="{FF2B5EF4-FFF2-40B4-BE49-F238E27FC236}">
                <a16:creationId xmlns:a16="http://schemas.microsoft.com/office/drawing/2014/main" id="{C6389869-F3B4-E412-A63B-07FB614A2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25" y="3355592"/>
            <a:ext cx="2720946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927CE8-6DB0-5D89-FEC4-91E7CEBC39FF}"/>
              </a:ext>
            </a:extLst>
          </p:cNvPr>
          <p:cNvSpPr/>
          <p:nvPr/>
        </p:nvSpPr>
        <p:spPr>
          <a:xfrm>
            <a:off x="868910" y="3456534"/>
            <a:ext cx="1013043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A80840-F409-6874-F6AF-00ABAC3F9787}"/>
              </a:ext>
            </a:extLst>
          </p:cNvPr>
          <p:cNvSpPr/>
          <p:nvPr/>
        </p:nvSpPr>
        <p:spPr>
          <a:xfrm>
            <a:off x="1890463" y="3442157"/>
            <a:ext cx="1013043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Cancel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6480E9-DD3F-0538-A037-356331329604}"/>
              </a:ext>
            </a:extLst>
          </p:cNvPr>
          <p:cNvSpPr/>
          <p:nvPr/>
        </p:nvSpPr>
        <p:spPr>
          <a:xfrm>
            <a:off x="1916878" y="2901444"/>
            <a:ext cx="619126" cy="2129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 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CF2421-57B1-EA7E-5390-102F97617D4D}"/>
              </a:ext>
            </a:extLst>
          </p:cNvPr>
          <p:cNvSpPr/>
          <p:nvPr/>
        </p:nvSpPr>
        <p:spPr>
          <a:xfrm>
            <a:off x="469525" y="2348525"/>
            <a:ext cx="2726827" cy="301109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+mn-ea"/>
                <a:ea typeface="+mn-ea"/>
              </a:rPr>
              <a:t>Screen Refresh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A63A77-0D3B-2ED6-0931-B163D822DCC4}"/>
              </a:ext>
            </a:extLst>
          </p:cNvPr>
          <p:cNvSpPr txBox="1"/>
          <p:nvPr/>
        </p:nvSpPr>
        <p:spPr>
          <a:xfrm>
            <a:off x="846258" y="2912943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화면 주기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2927A5-9E35-9C5E-432C-31F9B44FCA5D}"/>
              </a:ext>
            </a:extLst>
          </p:cNvPr>
          <p:cNvSpPr/>
          <p:nvPr/>
        </p:nvSpPr>
        <p:spPr>
          <a:xfrm>
            <a:off x="3313935" y="2547420"/>
            <a:ext cx="779524" cy="13235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모서리가 둥근 직사각형 113">
            <a:extLst>
              <a:ext uri="{FF2B5EF4-FFF2-40B4-BE49-F238E27FC236}">
                <a16:creationId xmlns:a16="http://schemas.microsoft.com/office/drawing/2014/main" id="{B279F32E-FC66-3FB7-E437-2CE30124999D}"/>
              </a:ext>
            </a:extLst>
          </p:cNvPr>
          <p:cNvSpPr/>
          <p:nvPr/>
        </p:nvSpPr>
        <p:spPr>
          <a:xfrm>
            <a:off x="664311" y="29460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1" name="모서리가 둥근 직사각형 114">
            <a:extLst>
              <a:ext uri="{FF2B5EF4-FFF2-40B4-BE49-F238E27FC236}">
                <a16:creationId xmlns:a16="http://schemas.microsoft.com/office/drawing/2014/main" id="{CD7E65D3-2FE0-9575-092F-12C9D51DE066}"/>
              </a:ext>
            </a:extLst>
          </p:cNvPr>
          <p:cNvSpPr/>
          <p:nvPr/>
        </p:nvSpPr>
        <p:spPr>
          <a:xfrm>
            <a:off x="3242556" y="242719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6A7C93A-7CA7-5E6A-2461-C9413B9415B0}"/>
              </a:ext>
            </a:extLst>
          </p:cNvPr>
          <p:cNvGrpSpPr/>
          <p:nvPr/>
        </p:nvGrpSpPr>
        <p:grpSpPr>
          <a:xfrm>
            <a:off x="479455" y="4041972"/>
            <a:ext cx="2134893" cy="1076538"/>
            <a:chOff x="6825308" y="606976"/>
            <a:chExt cx="2134893" cy="1076538"/>
          </a:xfrm>
        </p:grpSpPr>
        <p:sp>
          <p:nvSpPr>
            <p:cNvPr id="82" name="직사각형 39">
              <a:extLst>
                <a:ext uri="{FF2B5EF4-FFF2-40B4-BE49-F238E27FC236}">
                  <a16:creationId xmlns:a16="http://schemas.microsoft.com/office/drawing/2014/main" id="{E3CF0AE7-BC61-85E0-74F9-6F686FAD9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정상 처리 되었습니다</a:t>
              </a:r>
              <a:r>
                <a:rPr lang="en-US" altLang="ko-KR" sz="1000" spc="-100">
                  <a:latin typeface="+mn-ea"/>
                  <a:ea typeface="+mn-ea"/>
                </a:rPr>
                <a:t>.!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83" name="직사각형 39">
              <a:extLst>
                <a:ext uri="{FF2B5EF4-FFF2-40B4-BE49-F238E27FC236}">
                  <a16:creationId xmlns:a16="http://schemas.microsoft.com/office/drawing/2014/main" id="{C2760058-6E82-ECB6-28F7-AD0573CEE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E442B2-491D-E37D-1F20-2591DBD856BE}"/>
                </a:ext>
              </a:extLst>
            </p:cNvPr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4F67FF6-9691-A415-C49F-986DE3FD6824}"/>
                </a:ext>
              </a:extLst>
            </p:cNvPr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id="{35143CDA-4F4E-40DC-5874-EA6840B5A775}"/>
              </a:ext>
            </a:extLst>
          </p:cNvPr>
          <p:cNvSpPr/>
          <p:nvPr/>
        </p:nvSpPr>
        <p:spPr>
          <a:xfrm>
            <a:off x="1088966" y="477219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7" name="직사각형 39">
            <a:extLst>
              <a:ext uri="{FF2B5EF4-FFF2-40B4-BE49-F238E27FC236}">
                <a16:creationId xmlns:a16="http://schemas.microsoft.com/office/drawing/2014/main" id="{4DC63093-5A61-9F3B-F0E9-D7CC5BAF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51" y="2348525"/>
            <a:ext cx="212238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1000" spc="-100">
                <a:latin typeface="+mn-ea"/>
                <a:ea typeface="+mn-ea"/>
              </a:rPr>
              <a:t>종료  </a:t>
            </a:r>
            <a:r>
              <a:rPr lang="ko-KR" altLang="en-US" sz="1000" spc="-100" dirty="0">
                <a:latin typeface="+mn-ea"/>
                <a:ea typeface="+mn-ea"/>
              </a:rPr>
              <a:t>하시겠습니까</a:t>
            </a:r>
            <a:r>
              <a:rPr lang="en-US" altLang="ko-KR" sz="1000" spc="-100" dirty="0">
                <a:latin typeface="+mn-ea"/>
                <a:ea typeface="+mn-ea"/>
              </a:rPr>
              <a:t>?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108" name="직사각형 39">
            <a:extLst>
              <a:ext uri="{FF2B5EF4-FFF2-40B4-BE49-F238E27FC236}">
                <a16:creationId xmlns:a16="http://schemas.microsoft.com/office/drawing/2014/main" id="{E7FD9CE7-8A17-ED93-26C0-708230C9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51" y="3050300"/>
            <a:ext cx="212238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F86E07-9794-5103-8267-852BB9E6F8EE}"/>
              </a:ext>
            </a:extLst>
          </p:cNvPr>
          <p:cNvSpPr txBox="1"/>
          <p:nvPr/>
        </p:nvSpPr>
        <p:spPr>
          <a:xfrm>
            <a:off x="6624634" y="23359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x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9B4D82-CB16-18C4-5749-26F6FC8D949E}"/>
              </a:ext>
            </a:extLst>
          </p:cNvPr>
          <p:cNvSpPr/>
          <p:nvPr/>
        </p:nvSpPr>
        <p:spPr>
          <a:xfrm>
            <a:off x="5016304" y="3121308"/>
            <a:ext cx="760958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A91320-E3D2-C4F0-A65C-9EDCC1678662}"/>
              </a:ext>
            </a:extLst>
          </p:cNvPr>
          <p:cNvSpPr/>
          <p:nvPr/>
        </p:nvSpPr>
        <p:spPr>
          <a:xfrm>
            <a:off x="5828841" y="3106931"/>
            <a:ext cx="760958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52">
            <a:extLst>
              <a:ext uri="{FF2B5EF4-FFF2-40B4-BE49-F238E27FC236}">
                <a16:creationId xmlns:a16="http://schemas.microsoft.com/office/drawing/2014/main" id="{00099777-5C73-7B59-3F8F-0F81F2EA2346}"/>
              </a:ext>
            </a:extLst>
          </p:cNvPr>
          <p:cNvSpPr/>
          <p:nvPr/>
        </p:nvSpPr>
        <p:spPr>
          <a:xfrm>
            <a:off x="5016303" y="30503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pic>
        <p:nvPicPr>
          <p:cNvPr id="56" name="Picture 2" descr="메뉴 아이콘 에 Multimedia">
            <a:extLst>
              <a:ext uri="{FF2B5EF4-FFF2-40B4-BE49-F238E27FC236}">
                <a16:creationId xmlns:a16="http://schemas.microsoft.com/office/drawing/2014/main" id="{AC3DBAC4-B0B1-02DE-A2A9-5301F00E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" y="225913"/>
            <a:ext cx="323639" cy="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423">
            <a:extLst>
              <a:ext uri="{FF2B5EF4-FFF2-40B4-BE49-F238E27FC236}">
                <a16:creationId xmlns:a16="http://schemas.microsoft.com/office/drawing/2014/main" id="{1B01CF58-BD40-E8F9-4CA4-510E77FF8342}"/>
              </a:ext>
            </a:extLst>
          </p:cNvPr>
          <p:cNvSpPr/>
          <p:nvPr/>
        </p:nvSpPr>
        <p:spPr bwMode="auto">
          <a:xfrm>
            <a:off x="225186" y="453335"/>
            <a:ext cx="1251145" cy="1258286"/>
          </a:xfrm>
          <a:prstGeom prst="roundRect">
            <a:avLst>
              <a:gd name="adj" fmla="val 9979"/>
            </a:avLst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u="sng" spc="-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Dashboard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u="sng" spc="-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Operation Management</a:t>
            </a:r>
            <a:endParaRPr lang="en-US" altLang="ko-KR" sz="800" u="sng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Account Management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DBMS Management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Real Configuration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Check Validation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Batch Configuration</a:t>
            </a:r>
            <a:endParaRPr lang="ko-KR" altLang="en-US" sz="800" spc="-1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모서리가 둥근 직사각형 82">
            <a:extLst>
              <a:ext uri="{FF2B5EF4-FFF2-40B4-BE49-F238E27FC236}">
                <a16:creationId xmlns:a16="http://schemas.microsoft.com/office/drawing/2014/main" id="{82163B9D-C7CA-72A7-6CA7-CEE0D8AFC12E}"/>
              </a:ext>
            </a:extLst>
          </p:cNvPr>
          <p:cNvSpPr/>
          <p:nvPr/>
        </p:nvSpPr>
        <p:spPr>
          <a:xfrm>
            <a:off x="158870" y="40133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0A42F72-49F4-DCFE-7132-E65905089F75}"/>
              </a:ext>
            </a:extLst>
          </p:cNvPr>
          <p:cNvGrpSpPr/>
          <p:nvPr/>
        </p:nvGrpSpPr>
        <p:grpSpPr>
          <a:xfrm>
            <a:off x="4751351" y="4022421"/>
            <a:ext cx="2134893" cy="1076538"/>
            <a:chOff x="6825308" y="606976"/>
            <a:chExt cx="2134893" cy="1076538"/>
          </a:xfrm>
        </p:grpSpPr>
        <p:sp>
          <p:nvSpPr>
            <p:cNvPr id="63" name="직사각형 39">
              <a:extLst>
                <a:ext uri="{FF2B5EF4-FFF2-40B4-BE49-F238E27FC236}">
                  <a16:creationId xmlns:a16="http://schemas.microsoft.com/office/drawing/2014/main" id="{83506F46-9E52-1BD8-A780-E978893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 dirty="0">
                  <a:latin typeface="+mn-ea"/>
                  <a:ea typeface="+mn-ea"/>
                </a:rPr>
                <a:t>오픈 준비중입니다</a:t>
              </a:r>
              <a:r>
                <a:rPr lang="en-US" altLang="ko-KR" sz="1000" spc="-100" dirty="0">
                  <a:latin typeface="+mn-ea"/>
                  <a:ea typeface="+mn-ea"/>
                </a:rPr>
                <a:t>. 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en-US" altLang="ko-KR" sz="1000" spc="-100" dirty="0">
                  <a:latin typeface="+mn-ea"/>
                  <a:ea typeface="+mn-ea"/>
                </a:rPr>
                <a:t>( 2022</a:t>
              </a:r>
              <a:r>
                <a:rPr lang="ko-KR" altLang="en-US" sz="1000" spc="-100" dirty="0">
                  <a:latin typeface="+mn-ea"/>
                  <a:ea typeface="+mn-ea"/>
                </a:rPr>
                <a:t>년</a:t>
              </a:r>
              <a:r>
                <a:rPr lang="en-US" altLang="ko-KR" sz="1000" spc="-100" dirty="0">
                  <a:latin typeface="+mn-ea"/>
                  <a:ea typeface="+mn-ea"/>
                </a:rPr>
                <a:t>12</a:t>
              </a:r>
              <a:r>
                <a:rPr lang="ko-KR" altLang="en-US" sz="1000" spc="-100" dirty="0">
                  <a:latin typeface="+mn-ea"/>
                  <a:ea typeface="+mn-ea"/>
                </a:rPr>
                <a:t>월 예정</a:t>
              </a:r>
              <a:r>
                <a:rPr lang="en-US" altLang="ko-KR" sz="1000" spc="-100" dirty="0">
                  <a:latin typeface="+mn-ea"/>
                  <a:ea typeface="+mn-ea"/>
                </a:rPr>
                <a:t>)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64" name="직사각형 39">
              <a:extLst>
                <a:ext uri="{FF2B5EF4-FFF2-40B4-BE49-F238E27FC236}">
                  <a16:creationId xmlns:a16="http://schemas.microsoft.com/office/drawing/2014/main" id="{D95F6C23-9F5B-288A-C116-301F99DFC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FE3029-6FAB-7359-92D1-616A3E66B361}"/>
                </a:ext>
              </a:extLst>
            </p:cNvPr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C613D1-166E-451D-7F5A-3266BD2AB7F0}"/>
                </a:ext>
              </a:extLst>
            </p:cNvPr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7" name="모서리가 둥근 직사각형 103">
            <a:extLst>
              <a:ext uri="{FF2B5EF4-FFF2-40B4-BE49-F238E27FC236}">
                <a16:creationId xmlns:a16="http://schemas.microsoft.com/office/drawing/2014/main" id="{88C3F486-3957-9B72-4166-8D52D1840DEA}"/>
              </a:ext>
            </a:extLst>
          </p:cNvPr>
          <p:cNvSpPr/>
          <p:nvPr/>
        </p:nvSpPr>
        <p:spPr>
          <a:xfrm>
            <a:off x="5360862" y="475264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4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3. </a:t>
            </a:r>
            <a:r>
              <a:rPr lang="en-US" altLang="ko-KR" dirty="0" smtClean="0">
                <a:latin typeface="Malgun Gothic" pitchFamily="50" charset="-127"/>
              </a:rPr>
              <a:t>Operation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6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Operation Management (1/1)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14326"/>
              </p:ext>
            </p:extLst>
          </p:nvPr>
        </p:nvGraphicFramePr>
        <p:xfrm>
          <a:off x="7863962" y="369027"/>
          <a:ext cx="195568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모든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오퍼레이션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(Start/Stop/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Abended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상태를 조회하여 출력한다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DashBoard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동일하게 화면을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리프레시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선택시 해당 프로젝트에 속한 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3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번 콤포넌트 모두를 첵크하거나 언첵크한다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s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Job 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단위로 첵크 또는 언첵크 한다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Start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요청한다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Stop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요청한다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934" y="276714"/>
            <a:ext cx="413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SyncChecker</a:t>
            </a:r>
            <a:r>
              <a:rPr lang="en-US" altLang="ko-KR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 For Oracle </a:t>
            </a:r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GoldenGate</a:t>
            </a:r>
            <a:endParaRPr lang="en-US" altLang="ko-KR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BFD6166-F6A0-C8EB-C4F7-F9A50E1C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94988"/>
              </p:ext>
            </p:extLst>
          </p:nvPr>
        </p:nvGraphicFramePr>
        <p:xfrm>
          <a:off x="391909" y="1711467"/>
          <a:ext cx="6863576" cy="2441922"/>
        </p:xfrm>
        <a:graphic>
          <a:graphicData uri="http://schemas.openxmlformats.org/drawingml/2006/table">
            <a:tbl>
              <a:tblPr/>
              <a:tblGrid>
                <a:gridCol w="472934">
                  <a:extLst>
                    <a:ext uri="{9D8B030D-6E8A-4147-A177-3AD203B41FA5}">
                      <a16:colId xmlns:a16="http://schemas.microsoft.com/office/drawing/2014/main" val="3407191625"/>
                    </a:ext>
                  </a:extLst>
                </a:gridCol>
                <a:gridCol w="472934">
                  <a:extLst>
                    <a:ext uri="{9D8B030D-6E8A-4147-A177-3AD203B41FA5}">
                      <a16:colId xmlns:a16="http://schemas.microsoft.com/office/drawing/2014/main" val="4225790014"/>
                    </a:ext>
                  </a:extLst>
                </a:gridCol>
                <a:gridCol w="60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16">
                  <a:extLst>
                    <a:ext uri="{9D8B030D-6E8A-4147-A177-3AD203B41FA5}">
                      <a16:colId xmlns:a16="http://schemas.microsoft.com/office/drawing/2014/main" val="3711175114"/>
                    </a:ext>
                  </a:extLst>
                </a:gridCol>
                <a:gridCol w="281416">
                  <a:extLst>
                    <a:ext uri="{9D8B030D-6E8A-4147-A177-3AD203B41FA5}">
                      <a16:colId xmlns:a16="http://schemas.microsoft.com/office/drawing/2014/main" val="1465261418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612304207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1309485111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1419518521"/>
                    </a:ext>
                  </a:extLst>
                </a:gridCol>
              </a:tblGrid>
              <a:tr h="1979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-Synchronization Result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4658"/>
                  </a:ext>
                </a:extLst>
              </a:tr>
              <a:tr h="332281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C.N.Source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Stopped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Abended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stoped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5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7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270750" y="1711467"/>
            <a:ext cx="136380" cy="2433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274551" y="1707666"/>
            <a:ext cx="144016" cy="151620"/>
            <a:chOff x="5004048" y="6021288"/>
            <a:chExt cx="144016" cy="151620"/>
          </a:xfrm>
        </p:grpSpPr>
        <p:pic>
          <p:nvPicPr>
            <p:cNvPr id="40" name="그림 39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026" name="Picture 2" descr="메뉴 아이콘 에 Multimedia">
            <a:extLst>
              <a:ext uri="{FF2B5EF4-FFF2-40B4-BE49-F238E27FC236}">
                <a16:creationId xmlns:a16="http://schemas.microsoft.com/office/drawing/2014/main" id="{6E6CD611-5703-06DC-35DF-3D37A74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" y="225913"/>
            <a:ext cx="323639" cy="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988775" y="121346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7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8743" y="26126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9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415940" y="1507919"/>
            <a:ext cx="1555532" cy="16551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Operation 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88775" y="137935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Start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82">
            <a:extLst>
              <a:ext uri="{FF2B5EF4-FFF2-40B4-BE49-F238E27FC236}">
                <a16:creationId xmlns:a16="http://schemas.microsoft.com/office/drawing/2014/main" id="{5785FBD3-17F9-2D81-17D1-B02B69DE41EF}"/>
              </a:ext>
            </a:extLst>
          </p:cNvPr>
          <p:cNvSpPr/>
          <p:nvPr/>
        </p:nvSpPr>
        <p:spPr>
          <a:xfrm>
            <a:off x="323329" y="145090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24095" y="137935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Stop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1" name="그룹 242"/>
          <p:cNvGrpSpPr/>
          <p:nvPr/>
        </p:nvGrpSpPr>
        <p:grpSpPr>
          <a:xfrm rot="16200000">
            <a:off x="7274576" y="4005569"/>
            <a:ext cx="144016" cy="151620"/>
            <a:chOff x="5004048" y="6021288"/>
            <a:chExt cx="144016" cy="151620"/>
          </a:xfrm>
        </p:grpSpPr>
        <p:pic>
          <p:nvPicPr>
            <p:cNvPr id="103" name="그림 102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06" name="직사각형 105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724095" y="120451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2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401075" y="19489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2445309" y="22967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38875" y="291218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2022-10-10 10:10:10</a:t>
            </a:r>
            <a:endParaRPr lang="ko-KR" altLang="en-US" sz="600" dirty="0">
              <a:latin typeface="+mn-ea"/>
              <a:ea typeface="+mn-ea"/>
            </a:endParaRPr>
          </a:p>
        </p:txBody>
      </p:sp>
      <p:pic>
        <p:nvPicPr>
          <p:cNvPr id="115" name="그림 244" descr="2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15" y="285452"/>
            <a:ext cx="223044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743" y="4928461"/>
            <a:ext cx="666022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Class Not found Exception!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23329" y="1012661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Operation Management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36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4. </a:t>
            </a:r>
            <a:r>
              <a:rPr lang="en-US" altLang="ko-KR" dirty="0" smtClean="0">
                <a:latin typeface="Malgun Gothic" pitchFamily="50" charset="-127"/>
              </a:rPr>
              <a:t>Data Source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25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DataSource_Management (1/3)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49746"/>
              </p:ext>
            </p:extLst>
          </p:nvPr>
        </p:nvGraphicFramePr>
        <p:xfrm>
          <a:off x="7863962" y="369027"/>
          <a:ext cx="1955683" cy="549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DBMS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관련 정보 입력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지원 중인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Oracle/</a:t>
                      </a:r>
                      <a:r>
                        <a:rPr lang="en-US" altLang="ko-KR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Mysql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만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Source / Target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만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4.Password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confirm password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가 동일해야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JDBC </a:t>
                      </a:r>
                      <a:r>
                        <a:rPr lang="en-US" altLang="ko-KR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Url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입력한다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설정한 값으로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Connection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을 생성을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Test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해 본다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96695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9" y="1293519"/>
            <a:ext cx="150712" cy="10096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2154534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869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Data Source Management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19302"/>
              </p:ext>
            </p:extLst>
          </p:nvPr>
        </p:nvGraphicFramePr>
        <p:xfrm>
          <a:off x="333730" y="1293520"/>
          <a:ext cx="6827388" cy="1009627"/>
        </p:xfrm>
        <a:graphic>
          <a:graphicData uri="http://schemas.openxmlformats.org/drawingml/2006/table">
            <a:tbl>
              <a:tblPr/>
              <a:tblGrid>
                <a:gridCol w="21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81">
                  <a:extLst>
                    <a:ext uri="{9D8B030D-6E8A-4147-A177-3AD203B41FA5}">
                      <a16:colId xmlns:a16="http://schemas.microsoft.com/office/drawing/2014/main" val="170645752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67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4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Source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 Type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/Target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81958"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jdbc:oracle:thin:@192.168.20.102:1522/ORCL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jdbc:mysql://192.168.20.105:3306/ARK_POC?serverTimezone=UTC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Postgresql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://192.168.20.106:5432/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drimsys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Data Source </a:t>
            </a:r>
            <a:r>
              <a:rPr lang="en-US" altLang="ko-KR" sz="800" b="1" dirty="0">
                <a:latin typeface="+mn-ea"/>
                <a:ea typeface="+mn-ea"/>
              </a:rPr>
              <a:t>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20978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20978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407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2710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9538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10650" y="94451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[DataSource </a:t>
            </a:r>
            <a:r>
              <a:rPr lang="en-US" altLang="ko-KR" sz="800" b="1" dirty="0">
                <a:latin typeface="+mn-ea"/>
                <a:ea typeface="+mn-ea"/>
              </a:rPr>
              <a:t>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3" name="직사각형 39">
            <a:extLst>
              <a:ext uri="{FF2B5EF4-FFF2-40B4-BE49-F238E27FC236}">
                <a16:creationId xmlns:a16="http://schemas.microsoft.com/office/drawing/2014/main" id="{9E221AC8-678F-CCC3-5313-33A72049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6378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EE07935D-4508-F73C-42CF-962D005F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4490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</a:t>
            </a:r>
            <a:r>
              <a:rPr lang="en-US" altLang="ko-KR" sz="800" spc="-100" dirty="0" smtClean="0">
                <a:latin typeface="+mn-ea"/>
                <a:ea typeface="+mn-ea"/>
              </a:rPr>
              <a:t>Data Source</a:t>
            </a:r>
            <a:r>
              <a:rPr lang="en-US" altLang="ko-KR" sz="800" spc="-100" dirty="0" smtClean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ADD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37DD87-4651-B67A-19A7-4D9188E3AAC0}"/>
              </a:ext>
            </a:extLst>
          </p:cNvPr>
          <p:cNvSpPr txBox="1"/>
          <p:nvPr/>
        </p:nvSpPr>
        <p:spPr>
          <a:xfrm>
            <a:off x="6500917" y="24030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8EDE49-8B39-C7B3-1C57-8CBB800D6FD6}"/>
              </a:ext>
            </a:extLst>
          </p:cNvPr>
          <p:cNvSpPr/>
          <p:nvPr/>
        </p:nvSpPr>
        <p:spPr>
          <a:xfrm>
            <a:off x="3220949" y="472623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0AFE9E-0627-9708-F43F-FDDECA9E2AA1}"/>
              </a:ext>
            </a:extLst>
          </p:cNvPr>
          <p:cNvSpPr/>
          <p:nvPr/>
        </p:nvSpPr>
        <p:spPr>
          <a:xfrm>
            <a:off x="3980993" y="4726238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3076949" y="466376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E6F34B-D286-2585-D5C2-DB12B424E779}"/>
              </a:ext>
            </a:extLst>
          </p:cNvPr>
          <p:cNvSpPr txBox="1"/>
          <p:nvPr/>
        </p:nvSpPr>
        <p:spPr>
          <a:xfrm>
            <a:off x="809125" y="2758243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 </a:t>
            </a:r>
            <a:r>
              <a:rPr lang="en-US" altLang="ko-KR" sz="1000" b="1" u="sng" dirty="0" smtClean="0">
                <a:latin typeface="+mn-ea"/>
                <a:ea typeface="+mn-ea"/>
              </a:rPr>
              <a:t>Data Source </a:t>
            </a:r>
            <a:r>
              <a:rPr lang="en-US" altLang="ko-KR" sz="1000" b="1" u="sng" dirty="0">
                <a:latin typeface="+mn-ea"/>
                <a:ea typeface="+mn-ea"/>
              </a:rPr>
              <a:t>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3A467B-9559-A068-2DF0-8FF9189CA344}"/>
              </a:ext>
            </a:extLst>
          </p:cNvPr>
          <p:cNvSpPr txBox="1"/>
          <p:nvPr/>
        </p:nvSpPr>
        <p:spPr>
          <a:xfrm>
            <a:off x="642446" y="3044386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Connection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EF2C8F2-DEDC-7BC1-429D-8B05A244E528}"/>
              </a:ext>
            </a:extLst>
          </p:cNvPr>
          <p:cNvSpPr/>
          <p:nvPr/>
        </p:nvSpPr>
        <p:spPr>
          <a:xfrm>
            <a:off x="1899200" y="304169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dev_ORCL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모서리가 둥근 직사각형 72">
            <a:extLst>
              <a:ext uri="{FF2B5EF4-FFF2-40B4-BE49-F238E27FC236}">
                <a16:creationId xmlns:a16="http://schemas.microsoft.com/office/drawing/2014/main" id="{D5086C6E-778E-A83D-9405-CC2EB5A86E6E}"/>
              </a:ext>
            </a:extLst>
          </p:cNvPr>
          <p:cNvSpPr/>
          <p:nvPr/>
        </p:nvSpPr>
        <p:spPr>
          <a:xfrm>
            <a:off x="704198" y="28169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A42A2B-5D62-50A6-A3F9-C6D319290290}"/>
              </a:ext>
            </a:extLst>
          </p:cNvPr>
          <p:cNvSpPr txBox="1"/>
          <p:nvPr/>
        </p:nvSpPr>
        <p:spPr>
          <a:xfrm>
            <a:off x="635639" y="3330136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Source/Target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0929CB-74EC-18C2-5FAF-2C6791AE2AEB}"/>
              </a:ext>
            </a:extLst>
          </p:cNvPr>
          <p:cNvSpPr/>
          <p:nvPr/>
        </p:nvSpPr>
        <p:spPr>
          <a:xfrm>
            <a:off x="1899200" y="332744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Source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9FC4A2-D3D4-3320-6862-A2F916349750}"/>
              </a:ext>
            </a:extLst>
          </p:cNvPr>
          <p:cNvSpPr txBox="1"/>
          <p:nvPr/>
        </p:nvSpPr>
        <p:spPr>
          <a:xfrm>
            <a:off x="665015" y="388258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JDBC URL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02BF47-8C56-99C5-8DDF-B9F99544D091}"/>
              </a:ext>
            </a:extLst>
          </p:cNvPr>
          <p:cNvSpPr/>
          <p:nvPr/>
        </p:nvSpPr>
        <p:spPr>
          <a:xfrm>
            <a:off x="1907327" y="3889420"/>
            <a:ext cx="4749083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jdbc:oracle:thin</a:t>
            </a:r>
            <a:r>
              <a:rPr lang="en-US" altLang="ko-KR" sz="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:@192.168.20.102:1522/ORCL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2686CC-0CA9-BDEB-7213-3DFD1F297E19}"/>
              </a:ext>
            </a:extLst>
          </p:cNvPr>
          <p:cNvSpPr txBox="1"/>
          <p:nvPr/>
        </p:nvSpPr>
        <p:spPr>
          <a:xfrm>
            <a:off x="854714" y="4431797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68B88EE3-7075-432D-A412-E0300FAE3F60}"/>
              </a:ext>
            </a:extLst>
          </p:cNvPr>
          <p:cNvSpPr/>
          <p:nvPr/>
        </p:nvSpPr>
        <p:spPr bwMode="auto">
          <a:xfrm rot="10632116">
            <a:off x="3495352" y="3382426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12B855-C928-E7C4-6ECE-4F9062397CE3}"/>
              </a:ext>
            </a:extLst>
          </p:cNvPr>
          <p:cNvSpPr txBox="1"/>
          <p:nvPr/>
        </p:nvSpPr>
        <p:spPr>
          <a:xfrm>
            <a:off x="664038" y="3612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Password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342CF6-8017-46B9-F1AC-1326C6BD199E}"/>
              </a:ext>
            </a:extLst>
          </p:cNvPr>
          <p:cNvSpPr/>
          <p:nvPr/>
        </p:nvSpPr>
        <p:spPr>
          <a:xfrm>
            <a:off x="1911273" y="36093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42AD9D-E662-4212-9C80-54E40C3BA7A3}"/>
              </a:ext>
            </a:extLst>
          </p:cNvPr>
          <p:cNvSpPr txBox="1"/>
          <p:nvPr/>
        </p:nvSpPr>
        <p:spPr>
          <a:xfrm>
            <a:off x="3689256" y="359463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Confirm Password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94A2BBD-55CA-AE42-4DD4-22ED25766FCA}"/>
              </a:ext>
            </a:extLst>
          </p:cNvPr>
          <p:cNvSpPr/>
          <p:nvPr/>
        </p:nvSpPr>
        <p:spPr>
          <a:xfrm>
            <a:off x="4910425" y="36093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6FFD86-4674-BB6F-CC52-8CF51E104E0D}"/>
              </a:ext>
            </a:extLst>
          </p:cNvPr>
          <p:cNvSpPr txBox="1"/>
          <p:nvPr/>
        </p:nvSpPr>
        <p:spPr>
          <a:xfrm>
            <a:off x="4151893" y="3322488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Account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FDE647-08E3-AC6A-414D-BF5AECA67053}"/>
              </a:ext>
            </a:extLst>
          </p:cNvPr>
          <p:cNvSpPr/>
          <p:nvPr/>
        </p:nvSpPr>
        <p:spPr>
          <a:xfrm>
            <a:off x="4910425" y="333719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OGGTEST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33E89C-A193-D398-2B23-AD6CFBCA7AED}"/>
              </a:ext>
            </a:extLst>
          </p:cNvPr>
          <p:cNvSpPr txBox="1"/>
          <p:nvPr/>
        </p:nvSpPr>
        <p:spPr>
          <a:xfrm>
            <a:off x="4158348" y="3021386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*DB Type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81F3D-C56C-6710-B351-AE73360A2E85}"/>
              </a:ext>
            </a:extLst>
          </p:cNvPr>
          <p:cNvSpPr/>
          <p:nvPr/>
        </p:nvSpPr>
        <p:spPr>
          <a:xfrm>
            <a:off x="4900371" y="303609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5DE99F79-F16C-AABD-6165-07BA1FA97AA1}"/>
              </a:ext>
            </a:extLst>
          </p:cNvPr>
          <p:cNvSpPr/>
          <p:nvPr/>
        </p:nvSpPr>
        <p:spPr bwMode="auto">
          <a:xfrm rot="10632116">
            <a:off x="6421238" y="306833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08EDE49-8B39-C7B3-1C57-8CBB800D6FD6}"/>
              </a:ext>
            </a:extLst>
          </p:cNvPr>
          <p:cNvSpPr/>
          <p:nvPr/>
        </p:nvSpPr>
        <p:spPr>
          <a:xfrm>
            <a:off x="5495925" y="4221641"/>
            <a:ext cx="1129236" cy="197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Test Connection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5331552" y="423148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1" name="직사각형 39"/>
          <p:cNvSpPr>
            <a:spLocks noChangeArrowheads="1"/>
          </p:cNvSpPr>
          <p:nvPr/>
        </p:nvSpPr>
        <p:spPr bwMode="auto">
          <a:xfrm>
            <a:off x="5076454" y="5220936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Connected :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Server : Orace Orace ~~~~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Driver : Oracle JDBC driver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2" name="직사각형 39"/>
          <p:cNvSpPr>
            <a:spLocks noChangeArrowheads="1"/>
          </p:cNvSpPr>
          <p:nvPr/>
        </p:nvSpPr>
        <p:spPr bwMode="auto">
          <a:xfrm>
            <a:off x="5090750" y="5905536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86741" y="5968462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OK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5043108" y="514789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6" name="눈물 방울 95"/>
          <p:cNvSpPr/>
          <p:nvPr/>
        </p:nvSpPr>
        <p:spPr bwMode="auto">
          <a:xfrm>
            <a:off x="4914678" y="4870234"/>
            <a:ext cx="709078" cy="556197"/>
          </a:xfrm>
          <a:prstGeom prst="teardrop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3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DataSource_Management (2/3)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55586"/>
              </p:ext>
            </p:extLst>
          </p:nvPr>
        </p:nvGraphicFramePr>
        <p:xfrm>
          <a:off x="7863962" y="369027"/>
          <a:ext cx="1955683" cy="357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수정할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관리자만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사용가능하다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Modify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클릭하면 수정 화면이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활성화 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DBNAME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은 변경 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System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유닉한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값으로 사용한다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기타 수정 방식은 등록과 동일하다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수정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DBMS List – DBMS Modify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856" y="98349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DataSource 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6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918546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[DBMS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E7FD8E-45A6-6A79-9976-48AC80B08CBD}"/>
              </a:ext>
            </a:extLst>
          </p:cNvPr>
          <p:cNvSpPr/>
          <p:nvPr/>
        </p:nvSpPr>
        <p:spPr bwMode="auto">
          <a:xfrm>
            <a:off x="7157619" y="1293519"/>
            <a:ext cx="150712" cy="10096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5" name="그룹 242">
            <a:extLst>
              <a:ext uri="{FF2B5EF4-FFF2-40B4-BE49-F238E27FC236}">
                <a16:creationId xmlns:a16="http://schemas.microsoft.com/office/drawing/2014/main" id="{E8759F03-018F-B603-1B12-C9A1B8592CB0}"/>
              </a:ext>
            </a:extLst>
          </p:cNvPr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56" name="그림 55" descr="1-navigation-previous-item.png">
              <a:extLst>
                <a:ext uri="{FF2B5EF4-FFF2-40B4-BE49-F238E27FC236}">
                  <a16:creationId xmlns:a16="http://schemas.microsoft.com/office/drawing/2014/main" id="{28594E39-7D1B-4598-F14B-FD4AD36E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100DCC0-2ED8-C1BB-8F1C-B7E3D51F9A7D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그룹 242">
            <a:extLst>
              <a:ext uri="{FF2B5EF4-FFF2-40B4-BE49-F238E27FC236}">
                <a16:creationId xmlns:a16="http://schemas.microsoft.com/office/drawing/2014/main" id="{14390A80-7993-07E6-6F5E-6955DF5B1DD4}"/>
              </a:ext>
            </a:extLst>
          </p:cNvPr>
          <p:cNvGrpSpPr/>
          <p:nvPr/>
        </p:nvGrpSpPr>
        <p:grpSpPr>
          <a:xfrm rot="16200000">
            <a:off x="7172539" y="2154534"/>
            <a:ext cx="144016" cy="151620"/>
            <a:chOff x="5004048" y="6021288"/>
            <a:chExt cx="144016" cy="151620"/>
          </a:xfrm>
        </p:grpSpPr>
        <p:pic>
          <p:nvPicPr>
            <p:cNvPr id="59" name="그림 58" descr="1-navigation-previous-item.png">
              <a:extLst>
                <a:ext uri="{FF2B5EF4-FFF2-40B4-BE49-F238E27FC236}">
                  <a16:creationId xmlns:a16="http://schemas.microsoft.com/office/drawing/2014/main" id="{A19DA029-590A-EC77-814B-AA5226016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3B03D2-08B5-3AA9-52B8-903DB0D258C8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EA82A5C-5F4F-1906-C292-C5F18E78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13606"/>
              </p:ext>
            </p:extLst>
          </p:nvPr>
        </p:nvGraphicFramePr>
        <p:xfrm>
          <a:off x="333730" y="1293520"/>
          <a:ext cx="6842628" cy="1011471"/>
        </p:xfrm>
        <a:graphic>
          <a:graphicData uri="http://schemas.openxmlformats.org/drawingml/2006/table">
            <a:tbl>
              <a:tblPr/>
              <a:tblGrid>
                <a:gridCol w="21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111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600172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80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3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 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/Target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81958"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=UTC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Postgresql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://192.168.20.106:5432/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drimsys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직사각형 39">
            <a:extLst>
              <a:ext uri="{FF2B5EF4-FFF2-40B4-BE49-F238E27FC236}">
                <a16:creationId xmlns:a16="http://schemas.microsoft.com/office/drawing/2014/main" id="{C5B22736-EB2A-49A7-ABFD-2369DDD0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5616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4" name="직사각형 39">
            <a:extLst>
              <a:ext uri="{FF2B5EF4-FFF2-40B4-BE49-F238E27FC236}">
                <a16:creationId xmlns:a16="http://schemas.microsoft.com/office/drawing/2014/main" id="{35B9EC2A-C8DE-28F8-504A-953FCB9A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3728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DBMS Modify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12EC32-F2F5-09C6-4B10-35F854EFF3CA}"/>
              </a:ext>
            </a:extLst>
          </p:cNvPr>
          <p:cNvSpPr txBox="1"/>
          <p:nvPr/>
        </p:nvSpPr>
        <p:spPr>
          <a:xfrm>
            <a:off x="6500917" y="23268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846A1F-247B-98E9-B95F-6BFF83A71ADF}"/>
              </a:ext>
            </a:extLst>
          </p:cNvPr>
          <p:cNvSpPr/>
          <p:nvPr/>
        </p:nvSpPr>
        <p:spPr>
          <a:xfrm>
            <a:off x="3220949" y="465003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CFF05D-6FBE-B18F-148B-DC677DAD0EBE}"/>
              </a:ext>
            </a:extLst>
          </p:cNvPr>
          <p:cNvSpPr/>
          <p:nvPr/>
        </p:nvSpPr>
        <p:spPr>
          <a:xfrm>
            <a:off x="3980993" y="4650038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모서리가 둥근 직사각형 77">
            <a:extLst>
              <a:ext uri="{FF2B5EF4-FFF2-40B4-BE49-F238E27FC236}">
                <a16:creationId xmlns:a16="http://schemas.microsoft.com/office/drawing/2014/main" id="{F9D2E7B4-ED2D-ABF5-9459-E3C98A8ECAC5}"/>
              </a:ext>
            </a:extLst>
          </p:cNvPr>
          <p:cNvSpPr/>
          <p:nvPr/>
        </p:nvSpPr>
        <p:spPr>
          <a:xfrm>
            <a:off x="3076949" y="458756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EF46A8-2F6A-0FF5-80C3-5D899BDC4F46}"/>
              </a:ext>
            </a:extLst>
          </p:cNvPr>
          <p:cNvSpPr txBox="1"/>
          <p:nvPr/>
        </p:nvSpPr>
        <p:spPr>
          <a:xfrm>
            <a:off x="809125" y="268204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 DBMS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455810-7D00-08F3-063E-9CD18944B759}"/>
              </a:ext>
            </a:extLst>
          </p:cNvPr>
          <p:cNvSpPr/>
          <p:nvPr/>
        </p:nvSpPr>
        <p:spPr>
          <a:xfrm>
            <a:off x="1899200" y="296549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8F859C-43A9-B375-1147-D4527CC9A487}"/>
              </a:ext>
            </a:extLst>
          </p:cNvPr>
          <p:cNvSpPr txBox="1"/>
          <p:nvPr/>
        </p:nvSpPr>
        <p:spPr>
          <a:xfrm>
            <a:off x="4168402" y="2950785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*DB Type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7" name="모서리가 둥근 직사각형 72">
            <a:extLst>
              <a:ext uri="{FF2B5EF4-FFF2-40B4-BE49-F238E27FC236}">
                <a16:creationId xmlns:a16="http://schemas.microsoft.com/office/drawing/2014/main" id="{BA822015-A301-DEAD-2F9D-BEE514E18219}"/>
              </a:ext>
            </a:extLst>
          </p:cNvPr>
          <p:cNvSpPr/>
          <p:nvPr/>
        </p:nvSpPr>
        <p:spPr>
          <a:xfrm>
            <a:off x="704198" y="27407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B12549-7F45-DCD0-15E6-3BF639251C0C}"/>
              </a:ext>
            </a:extLst>
          </p:cNvPr>
          <p:cNvSpPr/>
          <p:nvPr/>
        </p:nvSpPr>
        <p:spPr>
          <a:xfrm>
            <a:off x="4910425" y="296549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7B85E6-96D6-BFA0-7788-D74CC15C835B}"/>
              </a:ext>
            </a:extLst>
          </p:cNvPr>
          <p:cNvSpPr txBox="1"/>
          <p:nvPr/>
        </p:nvSpPr>
        <p:spPr>
          <a:xfrm>
            <a:off x="902339" y="3253936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Source/Target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2253007-9C24-7B5E-7C04-FEC9B6570DD9}"/>
              </a:ext>
            </a:extLst>
          </p:cNvPr>
          <p:cNvSpPr/>
          <p:nvPr/>
        </p:nvSpPr>
        <p:spPr>
          <a:xfrm>
            <a:off x="1899200" y="325124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Source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9503D9-909C-02AA-4147-5333A5645ED9}"/>
              </a:ext>
            </a:extLst>
          </p:cNvPr>
          <p:cNvSpPr txBox="1"/>
          <p:nvPr/>
        </p:nvSpPr>
        <p:spPr>
          <a:xfrm>
            <a:off x="931715" y="380638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JDBC URL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B94A42-024F-9EDB-8246-F65356BAD28F}"/>
              </a:ext>
            </a:extLst>
          </p:cNvPr>
          <p:cNvSpPr/>
          <p:nvPr/>
        </p:nvSpPr>
        <p:spPr>
          <a:xfrm>
            <a:off x="1907327" y="3813220"/>
            <a:ext cx="4749083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jdbc:oracle:thin</a:t>
            </a:r>
            <a:r>
              <a:rPr lang="en-US" altLang="ko-KR" sz="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:@192.168.20.102:1522/ORCL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E2F2CC-E59E-D57C-C95C-133BCC2B8A5A}"/>
              </a:ext>
            </a:extLst>
          </p:cNvPr>
          <p:cNvSpPr txBox="1"/>
          <p:nvPr/>
        </p:nvSpPr>
        <p:spPr>
          <a:xfrm>
            <a:off x="854714" y="4355597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6BB6FA4C-377C-F633-39C9-ABA235436808}"/>
              </a:ext>
            </a:extLst>
          </p:cNvPr>
          <p:cNvSpPr/>
          <p:nvPr/>
        </p:nvSpPr>
        <p:spPr bwMode="auto">
          <a:xfrm rot="10632116">
            <a:off x="6431292" y="2997734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F6B96FA0-9443-D8DE-0614-7E7A2AD30D83}"/>
              </a:ext>
            </a:extLst>
          </p:cNvPr>
          <p:cNvSpPr/>
          <p:nvPr/>
        </p:nvSpPr>
        <p:spPr bwMode="auto">
          <a:xfrm rot="10632116">
            <a:off x="3495352" y="3306226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F51F17-438A-B7B7-C186-9E7732B13BA0}"/>
              </a:ext>
            </a:extLst>
          </p:cNvPr>
          <p:cNvSpPr txBox="1"/>
          <p:nvPr/>
        </p:nvSpPr>
        <p:spPr>
          <a:xfrm>
            <a:off x="930738" y="35358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Password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B64DF3-8214-3F84-AEAB-FE6FFC6C37DB}"/>
              </a:ext>
            </a:extLst>
          </p:cNvPr>
          <p:cNvSpPr/>
          <p:nvPr/>
        </p:nvSpPr>
        <p:spPr>
          <a:xfrm>
            <a:off x="1911273" y="35331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EF1630-5730-C789-A9D4-A81807B727C3}"/>
              </a:ext>
            </a:extLst>
          </p:cNvPr>
          <p:cNvSpPr txBox="1"/>
          <p:nvPr/>
        </p:nvSpPr>
        <p:spPr>
          <a:xfrm>
            <a:off x="3689256" y="351843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Confirm Password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79AD21-6754-25CC-C161-355FD1EA16AA}"/>
              </a:ext>
            </a:extLst>
          </p:cNvPr>
          <p:cNvSpPr/>
          <p:nvPr/>
        </p:nvSpPr>
        <p:spPr>
          <a:xfrm>
            <a:off x="4910425" y="35331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C1276C-A130-D2B1-9C54-300C9AFA7AD7}"/>
              </a:ext>
            </a:extLst>
          </p:cNvPr>
          <p:cNvSpPr txBox="1"/>
          <p:nvPr/>
        </p:nvSpPr>
        <p:spPr>
          <a:xfrm>
            <a:off x="4151893" y="3246288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Account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4D66AF3-7EFB-652C-3F9E-5A674300FE9B}"/>
              </a:ext>
            </a:extLst>
          </p:cNvPr>
          <p:cNvSpPr/>
          <p:nvPr/>
        </p:nvSpPr>
        <p:spPr>
          <a:xfrm>
            <a:off x="4910425" y="326099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OGGTEST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112">
            <a:extLst>
              <a:ext uri="{FF2B5EF4-FFF2-40B4-BE49-F238E27FC236}">
                <a16:creationId xmlns:a16="http://schemas.microsoft.com/office/drawing/2014/main" id="{5506C509-3975-8D1E-62A3-FD47BCDA3572}"/>
              </a:ext>
            </a:extLst>
          </p:cNvPr>
          <p:cNvSpPr/>
          <p:nvPr/>
        </p:nvSpPr>
        <p:spPr>
          <a:xfrm>
            <a:off x="261731" y="186423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8EDE49-8B39-C7B3-1C57-8CBB800D6FD6}"/>
              </a:ext>
            </a:extLst>
          </p:cNvPr>
          <p:cNvSpPr/>
          <p:nvPr/>
        </p:nvSpPr>
        <p:spPr>
          <a:xfrm>
            <a:off x="5495925" y="4221641"/>
            <a:ext cx="1129236" cy="197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Test Connection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5331552" y="423148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5" name="눈물 방울 94"/>
          <p:cNvSpPr/>
          <p:nvPr/>
        </p:nvSpPr>
        <p:spPr bwMode="auto">
          <a:xfrm>
            <a:off x="5141827" y="4071630"/>
            <a:ext cx="709078" cy="556197"/>
          </a:xfrm>
          <a:prstGeom prst="teardrop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3A467B-9559-A068-2DF0-8FF9189CA344}"/>
              </a:ext>
            </a:extLst>
          </p:cNvPr>
          <p:cNvSpPr txBox="1"/>
          <p:nvPr/>
        </p:nvSpPr>
        <p:spPr>
          <a:xfrm>
            <a:off x="709121" y="2987236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Connection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눈물 방울 96"/>
          <p:cNvSpPr/>
          <p:nvPr/>
        </p:nvSpPr>
        <p:spPr bwMode="auto">
          <a:xfrm>
            <a:off x="1959784" y="2697739"/>
            <a:ext cx="709078" cy="556197"/>
          </a:xfrm>
          <a:prstGeom prst="teardrop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17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DataSource_Management (3/3)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202"/>
              </p:ext>
            </p:extLst>
          </p:nvPr>
        </p:nvGraphicFramePr>
        <p:xfrm>
          <a:off x="7863962" y="369027"/>
          <a:ext cx="1955683" cy="272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삭제는 관리자만 가능하다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선택한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DBMS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를 사용중인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Configuration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이 있는 경우 삭제 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DBMS List – DBMS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856" y="98349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DataSource </a:t>
            </a:r>
            <a:r>
              <a:rPr lang="en-US" altLang="ko-KR" sz="800" b="1" dirty="0">
                <a:latin typeface="+mn-ea"/>
                <a:ea typeface="+mn-ea"/>
              </a:rPr>
              <a:t>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981542" y="266970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“MySQL”</a:t>
            </a:r>
            <a:r>
              <a:rPr lang="ko-KR" altLang="en-US" sz="800" spc="-100" dirty="0">
                <a:latin typeface="+mn-ea"/>
                <a:ea typeface="+mn-ea"/>
              </a:rPr>
              <a:t>을 사용중인 </a:t>
            </a:r>
            <a:r>
              <a:rPr lang="en-US" altLang="ko-KR" sz="800" spc="-100" dirty="0">
                <a:latin typeface="+mn-ea"/>
                <a:ea typeface="+mn-ea"/>
              </a:rPr>
              <a:t>“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이 있습니다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800" spc="-100" dirty="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을 삭제 후 삭제 가능합니다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981542" y="337148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800016" y="3442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37542" y="26697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646537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[DBMS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03509-4F28-F23E-6A60-460966D3964F}"/>
              </a:ext>
            </a:extLst>
          </p:cNvPr>
          <p:cNvSpPr/>
          <p:nvPr/>
        </p:nvSpPr>
        <p:spPr bwMode="auto">
          <a:xfrm>
            <a:off x="7157619" y="1293519"/>
            <a:ext cx="150712" cy="10096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0" name="그룹 242">
            <a:extLst>
              <a:ext uri="{FF2B5EF4-FFF2-40B4-BE49-F238E27FC236}">
                <a16:creationId xmlns:a16="http://schemas.microsoft.com/office/drawing/2014/main" id="{24614F37-4E9D-A00A-CF68-BAF306F6A36F}"/>
              </a:ext>
            </a:extLst>
          </p:cNvPr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31" name="그림 30" descr="1-navigation-previous-item.png">
              <a:extLst>
                <a:ext uri="{FF2B5EF4-FFF2-40B4-BE49-F238E27FC236}">
                  <a16:creationId xmlns:a16="http://schemas.microsoft.com/office/drawing/2014/main" id="{3BF58E8F-C9BA-0EDD-E536-8547655D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CC3A032-3103-A538-8A8B-EB40110D2B10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242">
            <a:extLst>
              <a:ext uri="{FF2B5EF4-FFF2-40B4-BE49-F238E27FC236}">
                <a16:creationId xmlns:a16="http://schemas.microsoft.com/office/drawing/2014/main" id="{1F84E259-CF89-B200-93EF-743B6E127B12}"/>
              </a:ext>
            </a:extLst>
          </p:cNvPr>
          <p:cNvGrpSpPr/>
          <p:nvPr/>
        </p:nvGrpSpPr>
        <p:grpSpPr>
          <a:xfrm rot="16200000">
            <a:off x="7172539" y="2154534"/>
            <a:ext cx="144016" cy="151620"/>
            <a:chOff x="5004048" y="6021288"/>
            <a:chExt cx="144016" cy="151620"/>
          </a:xfrm>
        </p:grpSpPr>
        <p:pic>
          <p:nvPicPr>
            <p:cNvPr id="34" name="그림 33" descr="1-navigation-previous-item.png">
              <a:extLst>
                <a:ext uri="{FF2B5EF4-FFF2-40B4-BE49-F238E27FC236}">
                  <a16:creationId xmlns:a16="http://schemas.microsoft.com/office/drawing/2014/main" id="{FE3221E4-AC30-1F0B-8775-741DA77F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22F119-289D-15FB-1806-0D9E35F94D57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21D2991-D445-FCC3-697D-909A8809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62768"/>
              </p:ext>
            </p:extLst>
          </p:nvPr>
        </p:nvGraphicFramePr>
        <p:xfrm>
          <a:off x="333730" y="1293520"/>
          <a:ext cx="6842628" cy="1009627"/>
        </p:xfrm>
        <a:graphic>
          <a:graphicData uri="http://schemas.openxmlformats.org/drawingml/2006/table">
            <a:tbl>
              <a:tblPr/>
              <a:tblGrid>
                <a:gridCol w="21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111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600172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80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3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 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/Target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81958"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=UTC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Postgresql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://192.168.20.106:5432/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drimsys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모서리가 둥근 직사각형 112">
            <a:extLst>
              <a:ext uri="{FF2B5EF4-FFF2-40B4-BE49-F238E27FC236}">
                <a16:creationId xmlns:a16="http://schemas.microsoft.com/office/drawing/2014/main" id="{6D4E8958-3C7B-4E7A-2AE2-B9DE1B6C02AC}"/>
              </a:ext>
            </a:extLst>
          </p:cNvPr>
          <p:cNvSpPr/>
          <p:nvPr/>
        </p:nvSpPr>
        <p:spPr>
          <a:xfrm>
            <a:off x="261730" y="179833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3" name="직사각형 39">
            <a:extLst>
              <a:ext uri="{FF2B5EF4-FFF2-40B4-BE49-F238E27FC236}">
                <a16:creationId xmlns:a16="http://schemas.microsoft.com/office/drawing/2014/main" id="{2F4E6A09-C145-9BA6-6D7B-BB7740D5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265214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latin typeface="+mn-ea"/>
                <a:ea typeface="+mn-ea"/>
              </a:rPr>
              <a:t>삭제 </a:t>
            </a:r>
            <a:r>
              <a:rPr lang="ko-KR" altLang="en-US" sz="800" spc="-100" dirty="0" err="1">
                <a:latin typeface="+mn-ea"/>
                <a:ea typeface="+mn-ea"/>
              </a:rPr>
              <a:t>하시겠습나까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4" name="직사각형 39">
            <a:extLst>
              <a:ext uri="{FF2B5EF4-FFF2-40B4-BE49-F238E27FC236}">
                <a16:creationId xmlns:a16="http://schemas.microsoft.com/office/drawing/2014/main" id="{BDE0D09A-6557-BADD-7073-5C3346A9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335392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1AACBA-C7E9-FDDB-6AFF-4F500B38F505}"/>
              </a:ext>
            </a:extLst>
          </p:cNvPr>
          <p:cNvSpPr/>
          <p:nvPr/>
        </p:nvSpPr>
        <p:spPr>
          <a:xfrm>
            <a:off x="4638125" y="342493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A11161-70B3-49C0-5BC7-3E16CB310A21}"/>
              </a:ext>
            </a:extLst>
          </p:cNvPr>
          <p:cNvSpPr/>
          <p:nvPr/>
        </p:nvSpPr>
        <p:spPr>
          <a:xfrm>
            <a:off x="5368426" y="341055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111">
            <a:extLst>
              <a:ext uri="{FF2B5EF4-FFF2-40B4-BE49-F238E27FC236}">
                <a16:creationId xmlns:a16="http://schemas.microsoft.com/office/drawing/2014/main" id="{93F58FC2-AFBD-813C-1A6F-13588A202644}"/>
              </a:ext>
            </a:extLst>
          </p:cNvPr>
          <p:cNvSpPr/>
          <p:nvPr/>
        </p:nvSpPr>
        <p:spPr>
          <a:xfrm>
            <a:off x="4051209" y="265214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5. </a:t>
            </a:r>
            <a:r>
              <a:rPr lang="en-US" altLang="ko-KR" dirty="0" smtClean="0">
                <a:latin typeface="Malgun Gothic" pitchFamily="50" charset="-127"/>
              </a:rPr>
              <a:t>Project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70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Project Configuration(1/4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912"/>
              </p:ext>
            </p:extLst>
          </p:nvPr>
        </p:nvGraphicFramePr>
        <p:xfrm>
          <a:off x="7863962" y="369027"/>
          <a:ext cx="195568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Source 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Table navigation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,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두 개의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pup-up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동시에 실행 할 수 있어야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주기는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10,20,30,40,50,60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초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,3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,4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,5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,6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,7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,8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,9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분까지 선택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4. 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점검지연시간은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초이상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초이하이며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Period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보다 작아야 한다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비고는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천자까지 등록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8" name="직사각형 39"/>
          <p:cNvSpPr>
            <a:spLocks noChangeArrowheads="1"/>
          </p:cNvSpPr>
          <p:nvPr/>
        </p:nvSpPr>
        <p:spPr bwMode="auto">
          <a:xfrm>
            <a:off x="145934" y="661102"/>
            <a:ext cx="7425598" cy="5542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9" name="직사각형 39"/>
          <p:cNvSpPr>
            <a:spLocks noChangeArrowheads="1"/>
          </p:cNvSpPr>
          <p:nvPr/>
        </p:nvSpPr>
        <p:spPr bwMode="auto">
          <a:xfrm>
            <a:off x="172425" y="661102"/>
            <a:ext cx="7406629" cy="1886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815" y="675504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n-ea"/>
                <a:ea typeface="+mn-ea"/>
              </a:rPr>
              <a:t>[Project 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388891" y="1277652"/>
            <a:ext cx="147213" cy="12726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6" name="그룹 242"/>
          <p:cNvGrpSpPr/>
          <p:nvPr/>
        </p:nvGrpSpPr>
        <p:grpSpPr>
          <a:xfrm rot="5400000">
            <a:off x="7392693" y="1273850"/>
            <a:ext cx="144016" cy="151620"/>
            <a:chOff x="5004048" y="6021288"/>
            <a:chExt cx="144016" cy="151620"/>
          </a:xfrm>
        </p:grpSpPr>
        <p:pic>
          <p:nvPicPr>
            <p:cNvPr id="70" name="그림 69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77" name="직사각형 76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61323"/>
              </p:ext>
            </p:extLst>
          </p:nvPr>
        </p:nvGraphicFramePr>
        <p:xfrm>
          <a:off x="332982" y="1241573"/>
          <a:ext cx="7051503" cy="1735455"/>
        </p:xfrm>
        <a:graphic>
          <a:graphicData uri="http://schemas.openxmlformats.org/drawingml/2006/table">
            <a:tbl>
              <a:tblPr/>
              <a:tblGrid>
                <a:gridCol w="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51">
                  <a:extLst>
                    <a:ext uri="{9D8B030D-6E8A-4147-A177-3AD203B41FA5}">
                      <a16:colId xmlns:a16="http://schemas.microsoft.com/office/drawing/2014/main" val="3853422530"/>
                    </a:ext>
                  </a:extLst>
                </a:gridCol>
                <a:gridCol w="68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198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4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218">
                  <a:extLst>
                    <a:ext uri="{9D8B030D-6E8A-4147-A177-3AD203B41FA5}">
                      <a16:colId xmlns:a16="http://schemas.microsoft.com/office/drawing/2014/main" val="2514733397"/>
                    </a:ext>
                  </a:extLst>
                </a:gridCol>
              </a:tblGrid>
              <a:tr h="113730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13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34935"/>
                  </a:ext>
                </a:extLst>
              </a:tr>
              <a:tr h="23338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DEV_Server1_ORCL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2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0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5326300" y="957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1625" y="957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16950" y="957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271190" y="90348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8861" y="881767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Project </a:t>
            </a:r>
            <a:r>
              <a:rPr lang="en-US" altLang="ko-KR" sz="800" b="1" dirty="0" smtClean="0">
                <a:latin typeface="+mn-ea"/>
                <a:ea typeface="+mn-ea"/>
              </a:rPr>
              <a:t>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85" name="그룹 242"/>
          <p:cNvGrpSpPr/>
          <p:nvPr/>
        </p:nvGrpSpPr>
        <p:grpSpPr>
          <a:xfrm rot="16200000">
            <a:off x="7400313" y="2406199"/>
            <a:ext cx="144016" cy="151620"/>
            <a:chOff x="5004048" y="6021288"/>
            <a:chExt cx="144016" cy="151620"/>
          </a:xfrm>
        </p:grpSpPr>
        <p:pic>
          <p:nvPicPr>
            <p:cNvPr id="86" name="그림 85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87" name="직사각형 86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0" name="직사각형 39">
            <a:extLst>
              <a:ext uri="{FF2B5EF4-FFF2-40B4-BE49-F238E27FC236}">
                <a16:creationId xmlns:a16="http://schemas.microsoft.com/office/drawing/2014/main" id="{DF89FA1D-D49D-9CD0-C2E9-0BEC2E4C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8" y="3275457"/>
            <a:ext cx="6191911" cy="27595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2" name="직사각형 39">
            <a:extLst>
              <a:ext uri="{FF2B5EF4-FFF2-40B4-BE49-F238E27FC236}">
                <a16:creationId xmlns:a16="http://schemas.microsoft.com/office/drawing/2014/main" id="{DD740E17-ED1C-D4BC-8E38-EB8E93D6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8" y="3086652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</a:t>
            </a:r>
            <a:r>
              <a:rPr lang="en-US" altLang="ko-KR" sz="800" spc="-100" dirty="0" smtClean="0">
                <a:latin typeface="+mn-ea"/>
                <a:ea typeface="+mn-ea"/>
              </a:rPr>
              <a:t>Add a new Project]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CA3676-2908-6073-6CB4-23B4B4B5DE21}"/>
              </a:ext>
            </a:extLst>
          </p:cNvPr>
          <p:cNvSpPr txBox="1"/>
          <p:nvPr/>
        </p:nvSpPr>
        <p:spPr>
          <a:xfrm>
            <a:off x="6563086" y="3040635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C10C189-C161-A052-4786-478CC87970C7}"/>
              </a:ext>
            </a:extLst>
          </p:cNvPr>
          <p:cNvSpPr/>
          <p:nvPr/>
        </p:nvSpPr>
        <p:spPr>
          <a:xfrm>
            <a:off x="5271107" y="5446063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Add/Modify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2C50E9-7716-F6AE-25CB-D4D12290BEEA}"/>
              </a:ext>
            </a:extLst>
          </p:cNvPr>
          <p:cNvSpPr/>
          <p:nvPr/>
        </p:nvSpPr>
        <p:spPr>
          <a:xfrm>
            <a:off x="6031151" y="5446063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77">
            <a:extLst>
              <a:ext uri="{FF2B5EF4-FFF2-40B4-BE49-F238E27FC236}">
                <a16:creationId xmlns:a16="http://schemas.microsoft.com/office/drawing/2014/main" id="{F0ED81EE-0171-147E-6A11-208832F1F604}"/>
              </a:ext>
            </a:extLst>
          </p:cNvPr>
          <p:cNvSpPr/>
          <p:nvPr/>
        </p:nvSpPr>
        <p:spPr>
          <a:xfrm>
            <a:off x="5127107" y="538358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891598-20BD-719B-2F53-181402EF1C83}"/>
              </a:ext>
            </a:extLst>
          </p:cNvPr>
          <p:cNvSpPr txBox="1"/>
          <p:nvPr/>
        </p:nvSpPr>
        <p:spPr>
          <a:xfrm>
            <a:off x="871294" y="3395815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</a:t>
            </a:r>
            <a:r>
              <a:rPr lang="en-US" altLang="ko-KR" sz="1000" b="1" u="sng" dirty="0" smtClean="0">
                <a:latin typeface="+mn-ea"/>
                <a:ea typeface="+mn-ea"/>
              </a:rPr>
              <a:t>Project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76040" y="3967708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+mn-ea"/>
                <a:ea typeface="+mn-ea"/>
              </a:rPr>
              <a:t>Source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961369" y="3965017"/>
            <a:ext cx="1775003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DEV_Server1_ORCL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7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766367" y="345449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8F8025-957D-F247-17D3-15B975789C79}"/>
              </a:ext>
            </a:extLst>
          </p:cNvPr>
          <p:cNvSpPr txBox="1"/>
          <p:nvPr/>
        </p:nvSpPr>
        <p:spPr>
          <a:xfrm>
            <a:off x="3736372" y="3941859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>
                <a:latin typeface="+mn-ea"/>
                <a:ea typeface="+mn-ea"/>
              </a:rPr>
              <a:t>Target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AAEED05-8516-821A-DC63-B85B42E25247}"/>
              </a:ext>
            </a:extLst>
          </p:cNvPr>
          <p:cNvSpPr/>
          <p:nvPr/>
        </p:nvSpPr>
        <p:spPr>
          <a:xfrm>
            <a:off x="5018983" y="393916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DEV_Server2_ORCL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2BA1BC7E-13F3-2C14-02E0-0F957E0A179A}"/>
              </a:ext>
            </a:extLst>
          </p:cNvPr>
          <p:cNvSpPr/>
          <p:nvPr/>
        </p:nvSpPr>
        <p:spPr bwMode="auto">
          <a:xfrm rot="10632116">
            <a:off x="6615135" y="3994149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2F9A34A8-F483-274C-2AF9-3E37D86AE361}"/>
              </a:ext>
            </a:extLst>
          </p:cNvPr>
          <p:cNvSpPr/>
          <p:nvPr/>
        </p:nvSpPr>
        <p:spPr bwMode="auto">
          <a:xfrm rot="10632116">
            <a:off x="3538470" y="4000951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971315" y="370100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 dirty="0" smtClean="0">
                <a:latin typeface="+mn-ea"/>
                <a:ea typeface="+mn-ea"/>
              </a:rPr>
              <a:t>Project </a:t>
            </a:r>
            <a:r>
              <a:rPr lang="en-US" altLang="ko-KR" sz="800" b="1" dirty="0">
                <a:latin typeface="+mn-ea"/>
                <a:ea typeface="+mn-ea"/>
              </a:rPr>
              <a:t>Name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961369" y="3698317"/>
            <a:ext cx="1775003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8488" y="37042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Project List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961369" y="4278944"/>
            <a:ext cx="1775003" cy="7248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Oracle11G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developer1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jdbc:oracle:thin</a:t>
            </a: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:@192.168.20.102:1522/</a:t>
            </a: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5018982" y="4258838"/>
            <a:ext cx="1775003" cy="7248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Oracle11G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developer1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jdbc:oracle:thin</a:t>
            </a: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:@192.168.20.103:1522/</a:t>
            </a: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1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2"/>
          <p:cNvSpPr>
            <a:spLocks noGrp="1"/>
          </p:cNvSpPr>
          <p:nvPr>
            <p:ph type="title"/>
          </p:nvPr>
        </p:nvSpPr>
        <p:spPr bwMode="auto">
          <a:xfrm>
            <a:off x="260350" y="236538"/>
            <a:ext cx="2306638" cy="315912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1200" dirty="0">
                <a:latin typeface="Malgun Gothic" pitchFamily="50" charset="-127"/>
              </a:rPr>
              <a:t>화면설계서 </a:t>
            </a:r>
            <a:r>
              <a:rPr lang="ko-KR" altLang="en-US" sz="1200" dirty="0" err="1">
                <a:latin typeface="Malgun Gothic" pitchFamily="50" charset="-127"/>
              </a:rPr>
              <a:t>재개정</a:t>
            </a:r>
            <a:r>
              <a:rPr lang="ko-KR" altLang="en-US" sz="1200" dirty="0">
                <a:latin typeface="Malgun Gothic" pitchFamily="50" charset="-127"/>
              </a:rPr>
              <a:t> 이력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2496"/>
              </p:ext>
            </p:extLst>
          </p:nvPr>
        </p:nvGraphicFramePr>
        <p:xfrm>
          <a:off x="315913" y="598490"/>
          <a:ext cx="9301162" cy="665239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문서버전</a:t>
                      </a: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작성일</a:t>
                      </a: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위치</a:t>
                      </a: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개정화면 및 내역</a:t>
                      </a: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확인자</a:t>
                      </a: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0.50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2022-07-20</a:t>
                      </a: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신규 작성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0.60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2022-09-19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개발자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박동원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 검토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, DB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설계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, API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및 개발일정 추가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Configuration(1/4)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912"/>
              </p:ext>
            </p:extLst>
          </p:nvPr>
        </p:nvGraphicFramePr>
        <p:xfrm>
          <a:off x="7863962" y="369027"/>
          <a:ext cx="195568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Source 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Table navigation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,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두 개의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pup-up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동시에 실행 할 수 있어야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주기는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10,20,30,40,50,60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초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,3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,4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,5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,6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,7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,8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,9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분까지 선택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4. 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점검지연시간은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초이상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초이하이며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Period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보다 작아야 한다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비고는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천자까지 등록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8" name="직사각형 39"/>
          <p:cNvSpPr>
            <a:spLocks noChangeArrowheads="1"/>
          </p:cNvSpPr>
          <p:nvPr/>
        </p:nvSpPr>
        <p:spPr bwMode="auto">
          <a:xfrm>
            <a:off x="168275" y="970982"/>
            <a:ext cx="7425598" cy="523252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9" name="직사각형 39"/>
          <p:cNvSpPr>
            <a:spLocks noChangeArrowheads="1"/>
          </p:cNvSpPr>
          <p:nvPr/>
        </p:nvSpPr>
        <p:spPr bwMode="auto">
          <a:xfrm>
            <a:off x="172425" y="701742"/>
            <a:ext cx="7406629" cy="1886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815" y="716144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n-ea"/>
                <a:ea typeface="+mn-ea"/>
              </a:rPr>
              <a:t>[Project 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26300" y="116576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1625" y="116576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16950" y="116576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814453" y="106685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8861" y="1090047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Project </a:t>
            </a:r>
            <a:r>
              <a:rPr lang="en-US" altLang="ko-KR" sz="800" b="1" dirty="0" smtClean="0">
                <a:latin typeface="+mn-ea"/>
                <a:ea typeface="+mn-ea"/>
              </a:rPr>
              <a:t>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3" name="직사각형 39"/>
          <p:cNvSpPr>
            <a:spLocks noChangeArrowheads="1"/>
          </p:cNvSpPr>
          <p:nvPr/>
        </p:nvSpPr>
        <p:spPr bwMode="auto">
          <a:xfrm>
            <a:off x="981542" y="343170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 smtClean="0">
                <a:latin typeface="+mn-ea"/>
                <a:ea typeface="+mn-ea"/>
              </a:rPr>
              <a:t>“DEV”</a:t>
            </a:r>
            <a:r>
              <a:rPr lang="ko-KR" altLang="en-US" sz="800" spc="-100" dirty="0">
                <a:latin typeface="+mn-ea"/>
                <a:ea typeface="+mn-ea"/>
              </a:rPr>
              <a:t>을 사용중인 </a:t>
            </a:r>
            <a:r>
              <a:rPr lang="en-US" altLang="ko-KR" sz="800" spc="-100" dirty="0" smtClean="0">
                <a:latin typeface="+mn-ea"/>
                <a:ea typeface="+mn-ea"/>
              </a:rPr>
              <a:t>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Job”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이 있습니다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800" spc="-100" dirty="0" smtClean="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Job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을 삭제 후 삭제 가능합니다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4" name="직사각형 39"/>
          <p:cNvSpPr>
            <a:spLocks noChangeArrowheads="1"/>
          </p:cNvSpPr>
          <p:nvPr/>
        </p:nvSpPr>
        <p:spPr bwMode="auto">
          <a:xfrm>
            <a:off x="981542" y="413348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00016" y="4204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37542" y="34317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7" name="직사각형 39">
            <a:extLst>
              <a:ext uri="{FF2B5EF4-FFF2-40B4-BE49-F238E27FC236}">
                <a16:creationId xmlns:a16="http://schemas.microsoft.com/office/drawing/2014/main" id="{2F4E6A09-C145-9BA6-6D7B-BB7740D5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341414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latin typeface="+mn-ea"/>
                <a:ea typeface="+mn-ea"/>
              </a:rPr>
              <a:t>삭제 </a:t>
            </a:r>
            <a:r>
              <a:rPr lang="ko-KR" altLang="en-US" sz="800" spc="-100" dirty="0" err="1">
                <a:latin typeface="+mn-ea"/>
                <a:ea typeface="+mn-ea"/>
              </a:rPr>
              <a:t>하시겠습나까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2" name="직사각형 39">
            <a:extLst>
              <a:ext uri="{FF2B5EF4-FFF2-40B4-BE49-F238E27FC236}">
                <a16:creationId xmlns:a16="http://schemas.microsoft.com/office/drawing/2014/main" id="{BDE0D09A-6557-BADD-7073-5C3346A9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411592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1AACBA-C7E9-FDDB-6AFF-4F500B38F505}"/>
              </a:ext>
            </a:extLst>
          </p:cNvPr>
          <p:cNvSpPr/>
          <p:nvPr/>
        </p:nvSpPr>
        <p:spPr>
          <a:xfrm>
            <a:off x="4638125" y="418693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4A11161-70B3-49C0-5BC7-3E16CB310A21}"/>
              </a:ext>
            </a:extLst>
          </p:cNvPr>
          <p:cNvSpPr/>
          <p:nvPr/>
        </p:nvSpPr>
        <p:spPr>
          <a:xfrm>
            <a:off x="5368426" y="417255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111">
            <a:extLst>
              <a:ext uri="{FF2B5EF4-FFF2-40B4-BE49-F238E27FC236}">
                <a16:creationId xmlns:a16="http://schemas.microsoft.com/office/drawing/2014/main" id="{93F58FC2-AFBD-813C-1A6F-13588A202644}"/>
              </a:ext>
            </a:extLst>
          </p:cNvPr>
          <p:cNvSpPr/>
          <p:nvPr/>
        </p:nvSpPr>
        <p:spPr>
          <a:xfrm>
            <a:off x="4051209" y="341414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8488" y="370428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DBMS List – DBMS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94937"/>
              </p:ext>
            </p:extLst>
          </p:nvPr>
        </p:nvGraphicFramePr>
        <p:xfrm>
          <a:off x="332982" y="1444773"/>
          <a:ext cx="7051503" cy="1735455"/>
        </p:xfrm>
        <a:graphic>
          <a:graphicData uri="http://schemas.openxmlformats.org/drawingml/2006/table">
            <a:tbl>
              <a:tblPr/>
              <a:tblGrid>
                <a:gridCol w="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51">
                  <a:extLst>
                    <a:ext uri="{9D8B030D-6E8A-4147-A177-3AD203B41FA5}">
                      <a16:colId xmlns:a16="http://schemas.microsoft.com/office/drawing/2014/main" val="3853422530"/>
                    </a:ext>
                  </a:extLst>
                </a:gridCol>
                <a:gridCol w="68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198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4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218">
                  <a:extLst>
                    <a:ext uri="{9D8B030D-6E8A-4147-A177-3AD203B41FA5}">
                      <a16:colId xmlns:a16="http://schemas.microsoft.com/office/drawing/2014/main" val="2514733397"/>
                    </a:ext>
                  </a:extLst>
                </a:gridCol>
              </a:tblGrid>
              <a:tr h="113730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13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34935"/>
                  </a:ext>
                </a:extLst>
              </a:tr>
              <a:tr h="23338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DEV_Server1_ORCL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2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0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80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6. Job</a:t>
            </a:r>
            <a:r>
              <a:rPr lang="en-US" altLang="ko-KR" dirty="0" smtClean="0">
                <a:latin typeface="Malgun Gothic" pitchFamily="50" charset="-127"/>
              </a:rPr>
              <a:t>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0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JOB Configuration(1/4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912"/>
              </p:ext>
            </p:extLst>
          </p:nvPr>
        </p:nvGraphicFramePr>
        <p:xfrm>
          <a:off x="7863962" y="369027"/>
          <a:ext cx="195568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Source 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Table navigation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,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두 개의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pup-up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동시에 실행 할 수 있어야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주기는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10,20,30,40,50,60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초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,3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,4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,5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,6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,7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,8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,9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분까지 선택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4. 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점검지연시간은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초이상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초이하이며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Period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보다 작아야 한다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비고는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천자까지 등록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278199" y="1283471"/>
            <a:ext cx="147213" cy="8317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6282002" y="1279670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6289621" y="1956706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2640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List –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ADD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94726"/>
              </p:ext>
            </p:extLst>
          </p:nvPr>
        </p:nvGraphicFramePr>
        <p:xfrm>
          <a:off x="333730" y="1293520"/>
          <a:ext cx="5930915" cy="1003935"/>
        </p:xfrm>
        <a:graphic>
          <a:graphicData uri="http://schemas.openxmlformats.org/drawingml/2006/table">
            <a:tbl>
              <a:tblPr/>
              <a:tblGrid>
                <a:gridCol w="14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47">
                  <a:extLst>
                    <a:ext uri="{9D8B030D-6E8A-4147-A177-3AD203B41FA5}">
                      <a16:colId xmlns:a16="http://schemas.microsoft.com/office/drawing/2014/main" val="3853422530"/>
                    </a:ext>
                  </a:extLst>
                </a:gridCol>
                <a:gridCol w="42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13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536885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5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104">
                  <a:extLst>
                    <a:ext uri="{9D8B030D-6E8A-4147-A177-3AD203B41FA5}">
                      <a16:colId xmlns:a16="http://schemas.microsoft.com/office/drawing/2014/main" val="2514733397"/>
                    </a:ext>
                  </a:extLst>
                </a:gridCol>
                <a:gridCol w="2196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20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Delay Time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JOB 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10650" y="94451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1" name="직사각형 39">
            <a:extLst>
              <a:ext uri="{FF2B5EF4-FFF2-40B4-BE49-F238E27FC236}">
                <a16:creationId xmlns:a16="http://schemas.microsoft.com/office/drawing/2014/main" id="{DF89FA1D-D49D-9CD0-C2E9-0BEC2E4C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5616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2" name="직사각형 39">
            <a:extLst>
              <a:ext uri="{FF2B5EF4-FFF2-40B4-BE49-F238E27FC236}">
                <a16:creationId xmlns:a16="http://schemas.microsoft.com/office/drawing/2014/main" id="{DD740E17-ED1C-D4BC-8E38-EB8E93D6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3728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Configuration ADD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CA3676-2908-6073-6CB4-23B4B4B5DE21}"/>
              </a:ext>
            </a:extLst>
          </p:cNvPr>
          <p:cNvSpPr txBox="1"/>
          <p:nvPr/>
        </p:nvSpPr>
        <p:spPr>
          <a:xfrm>
            <a:off x="6500917" y="23268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10C189-C161-A052-4786-478CC87970C7}"/>
              </a:ext>
            </a:extLst>
          </p:cNvPr>
          <p:cNvSpPr/>
          <p:nvPr/>
        </p:nvSpPr>
        <p:spPr>
          <a:xfrm>
            <a:off x="3220949" y="4445932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2C50E9-7716-F6AE-25CB-D4D12290BEEA}"/>
              </a:ext>
            </a:extLst>
          </p:cNvPr>
          <p:cNvSpPr/>
          <p:nvPr/>
        </p:nvSpPr>
        <p:spPr>
          <a:xfrm>
            <a:off x="3980993" y="444593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7">
            <a:extLst>
              <a:ext uri="{FF2B5EF4-FFF2-40B4-BE49-F238E27FC236}">
                <a16:creationId xmlns:a16="http://schemas.microsoft.com/office/drawing/2014/main" id="{F0ED81EE-0171-147E-6A11-208832F1F604}"/>
              </a:ext>
            </a:extLst>
          </p:cNvPr>
          <p:cNvSpPr/>
          <p:nvPr/>
        </p:nvSpPr>
        <p:spPr>
          <a:xfrm>
            <a:off x="3076949" y="438345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891598-20BD-719B-2F53-181402EF1C83}"/>
              </a:ext>
            </a:extLst>
          </p:cNvPr>
          <p:cNvSpPr txBox="1"/>
          <p:nvPr/>
        </p:nvSpPr>
        <p:spPr>
          <a:xfrm>
            <a:off x="809125" y="2682043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Configuration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13871" y="3236807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>
                <a:latin typeface="+mn-ea"/>
                <a:ea typeface="+mn-ea"/>
              </a:rPr>
              <a:t>Source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3234116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1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704198" y="27407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8F8025-957D-F247-17D3-15B975789C79}"/>
              </a:ext>
            </a:extLst>
          </p:cNvPr>
          <p:cNvSpPr txBox="1"/>
          <p:nvPr/>
        </p:nvSpPr>
        <p:spPr>
          <a:xfrm>
            <a:off x="616589" y="3538884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>
                <a:latin typeface="+mn-ea"/>
                <a:ea typeface="+mn-ea"/>
              </a:rPr>
              <a:t>Target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AEED05-8516-821A-DC63-B85B42E25247}"/>
              </a:ext>
            </a:extLst>
          </p:cNvPr>
          <p:cNvSpPr/>
          <p:nvPr/>
        </p:nvSpPr>
        <p:spPr>
          <a:xfrm>
            <a:off x="1899200" y="3536193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ORCL2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48D51E-1362-AE1B-CBC8-620F98EF6360}"/>
              </a:ext>
            </a:extLst>
          </p:cNvPr>
          <p:cNvSpPr txBox="1"/>
          <p:nvPr/>
        </p:nvSpPr>
        <p:spPr>
          <a:xfrm>
            <a:off x="931715" y="410846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비고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B14ACC-215C-8686-54B1-5600853C9C01}"/>
              </a:ext>
            </a:extLst>
          </p:cNvPr>
          <p:cNvSpPr/>
          <p:nvPr/>
        </p:nvSpPr>
        <p:spPr>
          <a:xfrm>
            <a:off x="1907328" y="4115297"/>
            <a:ext cx="4053758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800" spc="-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740237" y="3837914"/>
            <a:ext cx="1548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Period (Seconds)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1911273" y="3835223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3508958" y="386684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66009A-47D9-D8AE-0F38-0F43A16BCC24}"/>
              </a:ext>
            </a:extLst>
          </p:cNvPr>
          <p:cNvSpPr txBox="1"/>
          <p:nvPr/>
        </p:nvSpPr>
        <p:spPr>
          <a:xfrm>
            <a:off x="3778324" y="3209748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0B5466-6F93-A9A3-3075-F09909585D9C}"/>
              </a:ext>
            </a:extLst>
          </p:cNvPr>
          <p:cNvSpPr/>
          <p:nvPr/>
        </p:nvSpPr>
        <p:spPr>
          <a:xfrm>
            <a:off x="4768378" y="3207057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445B9F-BA86-F6BD-CFF3-B1A9F7646AF7}"/>
              </a:ext>
            </a:extLst>
          </p:cNvPr>
          <p:cNvSpPr txBox="1"/>
          <p:nvPr/>
        </p:nvSpPr>
        <p:spPr>
          <a:xfrm>
            <a:off x="3775602" y="3549926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Target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6C962E-497D-1564-78F0-15BE106956E8}"/>
              </a:ext>
            </a:extLst>
          </p:cNvPr>
          <p:cNvSpPr/>
          <p:nvPr/>
        </p:nvSpPr>
        <p:spPr>
          <a:xfrm>
            <a:off x="4765656" y="3547235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D5B349-831F-145B-4E5F-FB35536D9938}"/>
              </a:ext>
            </a:extLst>
          </p:cNvPr>
          <p:cNvSpPr/>
          <p:nvPr/>
        </p:nvSpPr>
        <p:spPr>
          <a:xfrm>
            <a:off x="5996326" y="3209095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A8432E2-7FBD-B6BC-02D7-8B3C883E9C0C}"/>
              </a:ext>
            </a:extLst>
          </p:cNvPr>
          <p:cNvSpPr/>
          <p:nvPr/>
        </p:nvSpPr>
        <p:spPr>
          <a:xfrm>
            <a:off x="6001697" y="3541011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909146" y="2987236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 dirty="0" smtClean="0">
                <a:latin typeface="+mn-ea"/>
                <a:ea typeface="+mn-ea"/>
              </a:rPr>
              <a:t>Project </a:t>
            </a:r>
            <a:r>
              <a:rPr lang="en-US" altLang="ko-KR" sz="800" b="1" dirty="0">
                <a:latin typeface="+mn-ea"/>
                <a:ea typeface="+mn-ea"/>
              </a:rPr>
              <a:t>Name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2984545"/>
            <a:ext cx="1775003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3697239" y="3845212"/>
            <a:ext cx="214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Delay Time (Seconds)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5070748" y="3864697"/>
            <a:ext cx="1477279" cy="18424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6370709" y="3896314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2F9A34A8-F483-274C-2AF9-3E37D86AE361}"/>
              </a:ext>
            </a:extLst>
          </p:cNvPr>
          <p:cNvSpPr/>
          <p:nvPr/>
        </p:nvSpPr>
        <p:spPr bwMode="auto">
          <a:xfrm rot="10632116">
            <a:off x="3482557" y="301797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969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Configuration (2/4)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05632"/>
              </p:ext>
            </p:extLst>
          </p:nvPr>
        </p:nvGraphicFramePr>
        <p:xfrm>
          <a:off x="7863962" y="369027"/>
          <a:ext cx="195568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Owner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하나 이상이다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“-”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닫힘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  “+”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열림이다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변경할 테이블을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선택한 테이블은 왼쪽의 창에 표시된다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선택한 경우 왼쪽에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Owner.tablename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선택하지 않은 경우는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“Not Choice Table”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로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컬럼의 순서를 변경한다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변경하는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문장의 순서가 변경된다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제공하는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function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데이터를 변경한다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텍스트 에디터로 제공되며 해당 항목에 입력된 값이 있으면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 select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문장에 해당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column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이름 대신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function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 적용한 값이 적용된다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문법을 체크 하지 않는다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향후 테스트 하는 기능을 추가할 것이다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7147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Apply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Malgun Gothic"/>
                        </a:rPr>
                        <a:t>DBMS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ADD.-/Modify”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Malgun Gothic"/>
                        </a:rPr>
                        <a:t>DBMS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ADD.-/Modify”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251835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ADD – Table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Navigation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B3EC7CA6-5A8F-6DB8-2BA7-FCDD6405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13" y="757422"/>
            <a:ext cx="6817716" cy="513823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5" name="직사각형 39">
            <a:extLst>
              <a:ext uri="{FF2B5EF4-FFF2-40B4-BE49-F238E27FC236}">
                <a16:creationId xmlns:a16="http://schemas.microsoft.com/office/drawing/2014/main" id="{BE85F7B1-6991-FC07-CE6E-6C931FEC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4" y="568617"/>
            <a:ext cx="6815651" cy="18880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Configuration – Source Table Navigation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874B99-7592-10DD-455F-E128881FA2BD}"/>
              </a:ext>
            </a:extLst>
          </p:cNvPr>
          <p:cNvSpPr/>
          <p:nvPr/>
        </p:nvSpPr>
        <p:spPr>
          <a:xfrm>
            <a:off x="5583330" y="6071695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Apply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8B6035-57BF-D351-1C0E-49A270DAAF33}"/>
              </a:ext>
            </a:extLst>
          </p:cNvPr>
          <p:cNvSpPr/>
          <p:nvPr/>
        </p:nvSpPr>
        <p:spPr>
          <a:xfrm>
            <a:off x="6343374" y="6071695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36A73-3CCD-15D6-B8E3-CF723DFE698A}"/>
              </a:ext>
            </a:extLst>
          </p:cNvPr>
          <p:cNvSpPr/>
          <p:nvPr/>
        </p:nvSpPr>
        <p:spPr bwMode="auto">
          <a:xfrm>
            <a:off x="783710" y="1047735"/>
            <a:ext cx="2147207" cy="217779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3B8DB9-1FE8-A9F5-B7DC-601EEE16D235}"/>
              </a:ext>
            </a:extLst>
          </p:cNvPr>
          <p:cNvSpPr/>
          <p:nvPr/>
        </p:nvSpPr>
        <p:spPr>
          <a:xfrm>
            <a:off x="899570" y="1210972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Owner1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2450EA-7727-0B4C-812B-028FB98F4643}"/>
              </a:ext>
            </a:extLst>
          </p:cNvPr>
          <p:cNvSpPr/>
          <p:nvPr/>
        </p:nvSpPr>
        <p:spPr>
          <a:xfrm>
            <a:off x="1485977" y="1474420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5D470AB-58CA-1A62-0DE6-B0CCB731B824}"/>
              </a:ext>
            </a:extLst>
          </p:cNvPr>
          <p:cNvSpPr/>
          <p:nvPr/>
        </p:nvSpPr>
        <p:spPr>
          <a:xfrm>
            <a:off x="1485976" y="1700699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Table2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AA7237-0CC5-50F0-E873-AFC8F8CAB2FA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1274135" y="1362788"/>
            <a:ext cx="163237" cy="260447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716469A-DAD0-1A67-D72A-9AFAADD3670A}"/>
              </a:ext>
            </a:extLst>
          </p:cNvPr>
          <p:cNvCxnSpPr>
            <a:cxnSpLocks/>
            <a:stCxn id="59" idx="2"/>
            <a:endCxn id="61" idx="1"/>
          </p:cNvCxnSpPr>
          <p:nvPr/>
        </p:nvCxnSpPr>
        <p:spPr>
          <a:xfrm rot="16200000" flipH="1">
            <a:off x="1160995" y="1475929"/>
            <a:ext cx="389516" cy="260446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94BDF7-CE13-C1D5-2B10-A51E5DC2842C}"/>
              </a:ext>
            </a:extLst>
          </p:cNvPr>
          <p:cNvSpPr/>
          <p:nvPr/>
        </p:nvSpPr>
        <p:spPr>
          <a:xfrm>
            <a:off x="900457" y="2005921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Owner2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BCD00EF-25BA-29CD-7471-C0B0F7E67932}"/>
              </a:ext>
            </a:extLst>
          </p:cNvPr>
          <p:cNvSpPr/>
          <p:nvPr/>
        </p:nvSpPr>
        <p:spPr>
          <a:xfrm>
            <a:off x="900457" y="2305709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Owner3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AF8F54-DF33-6286-757D-F6C67D5C932C}"/>
              </a:ext>
            </a:extLst>
          </p:cNvPr>
          <p:cNvSpPr/>
          <p:nvPr/>
        </p:nvSpPr>
        <p:spPr>
          <a:xfrm>
            <a:off x="817865" y="2010298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540BEC-E02A-183F-2B25-60C2EC516543}"/>
              </a:ext>
            </a:extLst>
          </p:cNvPr>
          <p:cNvSpPr/>
          <p:nvPr/>
        </p:nvSpPr>
        <p:spPr>
          <a:xfrm>
            <a:off x="831475" y="2309652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4C1B46-51D4-3D55-6899-A744B9180D11}"/>
              </a:ext>
            </a:extLst>
          </p:cNvPr>
          <p:cNvSpPr/>
          <p:nvPr/>
        </p:nvSpPr>
        <p:spPr>
          <a:xfrm>
            <a:off x="817864" y="1216070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97A6C00-0096-BE5C-AF34-2B09578E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88128"/>
              </p:ext>
            </p:extLst>
          </p:nvPr>
        </p:nvGraphicFramePr>
        <p:xfrm>
          <a:off x="3234617" y="1314089"/>
          <a:ext cx="3665200" cy="20246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7937">
                  <a:extLst>
                    <a:ext uri="{9D8B030D-6E8A-4147-A177-3AD203B41FA5}">
                      <a16:colId xmlns:a16="http://schemas.microsoft.com/office/drawing/2014/main" val="3613689147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4100795669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1585659663"/>
                    </a:ext>
                  </a:extLst>
                </a:gridCol>
                <a:gridCol w="571715">
                  <a:extLst>
                    <a:ext uri="{9D8B030D-6E8A-4147-A177-3AD203B41FA5}">
                      <a16:colId xmlns:a16="http://schemas.microsoft.com/office/drawing/2014/main" val="1191426193"/>
                    </a:ext>
                  </a:extLst>
                </a:gridCol>
                <a:gridCol w="436231">
                  <a:extLst>
                    <a:ext uri="{9D8B030D-6E8A-4147-A177-3AD203B41FA5}">
                      <a16:colId xmlns:a16="http://schemas.microsoft.com/office/drawing/2014/main" val="2879459236"/>
                    </a:ext>
                  </a:extLst>
                </a:gridCol>
                <a:gridCol w="833443">
                  <a:extLst>
                    <a:ext uri="{9D8B030D-6E8A-4147-A177-3AD203B41FA5}">
                      <a16:colId xmlns:a16="http://schemas.microsoft.com/office/drawing/2014/main" val="514849944"/>
                    </a:ext>
                  </a:extLst>
                </a:gridCol>
              </a:tblGrid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Index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PK</a:t>
                      </a:r>
                      <a:r>
                        <a:rPr lang="en-US" altLang="ko-KR" sz="900" dirty="0"/>
                        <a:t>/UK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Name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Type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Nullable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function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722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4183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Varchar2(10)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6196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Date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To_char</a:t>
                      </a:r>
                      <a:r>
                        <a:rPr lang="en-US" altLang="ko-KR" sz="900" dirty="0"/>
                        <a:t>(col3,’yyyy-mm-dd’)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35259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Number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434260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08679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565474-6AF0-1B74-9B3B-4C5DFB90B137}"/>
              </a:ext>
            </a:extLst>
          </p:cNvPr>
          <p:cNvSpPr/>
          <p:nvPr/>
        </p:nvSpPr>
        <p:spPr>
          <a:xfrm>
            <a:off x="3236971" y="1963021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BA97EE1-A971-97C7-9753-54546E185C47}"/>
              </a:ext>
            </a:extLst>
          </p:cNvPr>
          <p:cNvSpPr/>
          <p:nvPr/>
        </p:nvSpPr>
        <p:spPr>
          <a:xfrm>
            <a:off x="3236971" y="1662944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B1EA45-CDB3-6805-FCCD-165CABB2FD0F}"/>
              </a:ext>
            </a:extLst>
          </p:cNvPr>
          <p:cNvSpPr/>
          <p:nvPr/>
        </p:nvSpPr>
        <p:spPr>
          <a:xfrm>
            <a:off x="3236971" y="2339293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988EBC-7800-3FC3-6EB7-C24206898409}"/>
              </a:ext>
            </a:extLst>
          </p:cNvPr>
          <p:cNvSpPr/>
          <p:nvPr/>
        </p:nvSpPr>
        <p:spPr>
          <a:xfrm>
            <a:off x="3236971" y="2680499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62745A2-5295-AE81-E015-EC3454EA7F51}"/>
              </a:ext>
            </a:extLst>
          </p:cNvPr>
          <p:cNvSpPr/>
          <p:nvPr/>
        </p:nvSpPr>
        <p:spPr>
          <a:xfrm>
            <a:off x="3236971" y="2980576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</a:t>
            </a:r>
          </a:p>
        </p:txBody>
      </p:sp>
      <p:sp>
        <p:nvSpPr>
          <p:cNvPr id="122" name="모서리가 둥근 직사각형 111">
            <a:extLst>
              <a:ext uri="{FF2B5EF4-FFF2-40B4-BE49-F238E27FC236}">
                <a16:creationId xmlns:a16="http://schemas.microsoft.com/office/drawing/2014/main" id="{3D49F7C7-7654-7533-86D4-5F9CDEE8C971}"/>
              </a:ext>
            </a:extLst>
          </p:cNvPr>
          <p:cNvSpPr/>
          <p:nvPr/>
        </p:nvSpPr>
        <p:spPr>
          <a:xfrm>
            <a:off x="711710" y="11149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3" name="모서리가 둥근 직사각형 111">
            <a:extLst>
              <a:ext uri="{FF2B5EF4-FFF2-40B4-BE49-F238E27FC236}">
                <a16:creationId xmlns:a16="http://schemas.microsoft.com/office/drawing/2014/main" id="{6C5BB45D-96E1-3949-5038-D3A870FBD5F0}"/>
              </a:ext>
            </a:extLst>
          </p:cNvPr>
          <p:cNvSpPr/>
          <p:nvPr/>
        </p:nvSpPr>
        <p:spPr>
          <a:xfrm>
            <a:off x="1451350" y="138896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4" name="모서리가 둥근 직사각형 111">
            <a:extLst>
              <a:ext uri="{FF2B5EF4-FFF2-40B4-BE49-F238E27FC236}">
                <a16:creationId xmlns:a16="http://schemas.microsoft.com/office/drawing/2014/main" id="{32CFFC9D-A2C2-B9F5-7C00-DBD4A7B0B27A}"/>
              </a:ext>
            </a:extLst>
          </p:cNvPr>
          <p:cNvSpPr/>
          <p:nvPr/>
        </p:nvSpPr>
        <p:spPr>
          <a:xfrm>
            <a:off x="3180885" y="155342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6" name="모서리가 둥근 직사각형 111">
            <a:extLst>
              <a:ext uri="{FF2B5EF4-FFF2-40B4-BE49-F238E27FC236}">
                <a16:creationId xmlns:a16="http://schemas.microsoft.com/office/drawing/2014/main" id="{6EC2FBB1-7E5A-BB62-C23E-39F8D8EF92D7}"/>
              </a:ext>
            </a:extLst>
          </p:cNvPr>
          <p:cNvSpPr/>
          <p:nvPr/>
        </p:nvSpPr>
        <p:spPr>
          <a:xfrm>
            <a:off x="5592728" y="598384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EB992-679B-98B1-F4C9-189347DDA456}"/>
              </a:ext>
            </a:extLst>
          </p:cNvPr>
          <p:cNvSpPr txBox="1"/>
          <p:nvPr/>
        </p:nvSpPr>
        <p:spPr>
          <a:xfrm>
            <a:off x="3200463" y="1023581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u="sng" dirty="0">
                <a:latin typeface="+mn-ea"/>
                <a:ea typeface="+mn-ea"/>
              </a:rPr>
              <a:t>Owner1.Table1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38608" y="796609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 DB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D36A73-3CCD-15D6-B8E3-CF723DFE698A}"/>
              </a:ext>
            </a:extLst>
          </p:cNvPr>
          <p:cNvSpPr/>
          <p:nvPr/>
        </p:nvSpPr>
        <p:spPr bwMode="auto">
          <a:xfrm>
            <a:off x="812444" y="3529014"/>
            <a:ext cx="2147207" cy="217779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3B8DB9-1FE8-A9F5-B7DC-601EEE16D235}"/>
              </a:ext>
            </a:extLst>
          </p:cNvPr>
          <p:cNvSpPr/>
          <p:nvPr/>
        </p:nvSpPr>
        <p:spPr>
          <a:xfrm>
            <a:off x="928304" y="3692251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Owner1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2450EA-7727-0B4C-812B-028FB98F4643}"/>
              </a:ext>
            </a:extLst>
          </p:cNvPr>
          <p:cNvSpPr/>
          <p:nvPr/>
        </p:nvSpPr>
        <p:spPr>
          <a:xfrm>
            <a:off x="1514711" y="3955699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Table1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D470AB-58CA-1A62-0DE6-B0CCB731B824}"/>
              </a:ext>
            </a:extLst>
          </p:cNvPr>
          <p:cNvSpPr/>
          <p:nvPr/>
        </p:nvSpPr>
        <p:spPr>
          <a:xfrm>
            <a:off x="1514710" y="4181978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Table2</a:t>
            </a:r>
          </a:p>
        </p:txBody>
      </p:sp>
      <p:cxnSp>
        <p:nvCxnSpPr>
          <p:cNvPr id="75" name="연결선: 꺾임 7">
            <a:extLst>
              <a:ext uri="{FF2B5EF4-FFF2-40B4-BE49-F238E27FC236}">
                <a16:creationId xmlns:a16="http://schemas.microsoft.com/office/drawing/2014/main" id="{67AA7237-0CC5-50F0-E873-AFC8F8CAB2FA}"/>
              </a:ext>
            </a:extLst>
          </p:cNvPr>
          <p:cNvCxnSpPr>
            <a:cxnSpLocks/>
            <a:stCxn id="72" idx="2"/>
            <a:endCxn id="73" idx="1"/>
          </p:cNvCxnSpPr>
          <p:nvPr/>
        </p:nvCxnSpPr>
        <p:spPr>
          <a:xfrm rot="16200000" flipH="1">
            <a:off x="1302869" y="3844067"/>
            <a:ext cx="163237" cy="260447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연결선: 꺾임 65">
            <a:extLst>
              <a:ext uri="{FF2B5EF4-FFF2-40B4-BE49-F238E27FC236}">
                <a16:creationId xmlns:a16="http://schemas.microsoft.com/office/drawing/2014/main" id="{3716469A-DAD0-1A67-D72A-9AFAADD3670A}"/>
              </a:ext>
            </a:extLst>
          </p:cNvPr>
          <p:cNvCxnSpPr>
            <a:cxnSpLocks/>
            <a:stCxn id="72" idx="2"/>
            <a:endCxn id="74" idx="1"/>
          </p:cNvCxnSpPr>
          <p:nvPr/>
        </p:nvCxnSpPr>
        <p:spPr>
          <a:xfrm rot="16200000" flipH="1">
            <a:off x="1189729" y="3957208"/>
            <a:ext cx="389516" cy="260446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194BDF7-CE13-C1D5-2B10-A51E5DC2842C}"/>
              </a:ext>
            </a:extLst>
          </p:cNvPr>
          <p:cNvSpPr/>
          <p:nvPr/>
        </p:nvSpPr>
        <p:spPr>
          <a:xfrm>
            <a:off x="929191" y="4487200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BCD00EF-25BA-29CD-7471-C0B0F7E67932}"/>
              </a:ext>
            </a:extLst>
          </p:cNvPr>
          <p:cNvSpPr/>
          <p:nvPr/>
        </p:nvSpPr>
        <p:spPr>
          <a:xfrm>
            <a:off x="929191" y="4786988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Owner3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8AF8F54-DF33-6286-757D-F6C67D5C932C}"/>
              </a:ext>
            </a:extLst>
          </p:cNvPr>
          <p:cNvSpPr/>
          <p:nvPr/>
        </p:nvSpPr>
        <p:spPr>
          <a:xfrm>
            <a:off x="846599" y="4491577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6540BEC-E02A-183F-2B25-60C2EC516543}"/>
              </a:ext>
            </a:extLst>
          </p:cNvPr>
          <p:cNvSpPr/>
          <p:nvPr/>
        </p:nvSpPr>
        <p:spPr>
          <a:xfrm>
            <a:off x="860209" y="4790931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4C1B46-51D4-3D55-6899-A744B9180D11}"/>
              </a:ext>
            </a:extLst>
          </p:cNvPr>
          <p:cNvSpPr/>
          <p:nvPr/>
        </p:nvSpPr>
        <p:spPr>
          <a:xfrm>
            <a:off x="846598" y="3697349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</a:p>
        </p:txBody>
      </p:sp>
      <p:graphicFrame>
        <p:nvGraphicFramePr>
          <p:cNvPr id="86" name="표 13">
            <a:extLst>
              <a:ext uri="{FF2B5EF4-FFF2-40B4-BE49-F238E27FC236}">
                <a16:creationId xmlns:a16="http://schemas.microsoft.com/office/drawing/2014/main" id="{897A6C00-0096-BE5C-AF34-2B09578E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84259"/>
              </p:ext>
            </p:extLst>
          </p:nvPr>
        </p:nvGraphicFramePr>
        <p:xfrm>
          <a:off x="3263351" y="3795368"/>
          <a:ext cx="3665200" cy="20246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7937">
                  <a:extLst>
                    <a:ext uri="{9D8B030D-6E8A-4147-A177-3AD203B41FA5}">
                      <a16:colId xmlns:a16="http://schemas.microsoft.com/office/drawing/2014/main" val="3368484085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3225368515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1585659663"/>
                    </a:ext>
                  </a:extLst>
                </a:gridCol>
                <a:gridCol w="571715">
                  <a:extLst>
                    <a:ext uri="{9D8B030D-6E8A-4147-A177-3AD203B41FA5}">
                      <a16:colId xmlns:a16="http://schemas.microsoft.com/office/drawing/2014/main" val="1191426193"/>
                    </a:ext>
                  </a:extLst>
                </a:gridCol>
                <a:gridCol w="436231">
                  <a:extLst>
                    <a:ext uri="{9D8B030D-6E8A-4147-A177-3AD203B41FA5}">
                      <a16:colId xmlns:a16="http://schemas.microsoft.com/office/drawing/2014/main" val="2879459236"/>
                    </a:ext>
                  </a:extLst>
                </a:gridCol>
                <a:gridCol w="833443">
                  <a:extLst>
                    <a:ext uri="{9D8B030D-6E8A-4147-A177-3AD203B41FA5}">
                      <a16:colId xmlns:a16="http://schemas.microsoft.com/office/drawing/2014/main" val="514849944"/>
                    </a:ext>
                  </a:extLst>
                </a:gridCol>
              </a:tblGrid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Index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PK</a:t>
                      </a:r>
                      <a:r>
                        <a:rPr lang="en-US" altLang="ko-KR" sz="900" dirty="0" smtClean="0"/>
                        <a:t>/UK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Name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Type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Nullable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function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722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4183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Varchar2(10)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6196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Date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To_char</a:t>
                      </a:r>
                      <a:r>
                        <a:rPr lang="en-US" altLang="ko-KR" sz="900" dirty="0"/>
                        <a:t>(col3,’yyyy-mm-dd’)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35259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Number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434260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08679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565474-6AF0-1B74-9B3B-4C5DFB90B137}"/>
              </a:ext>
            </a:extLst>
          </p:cNvPr>
          <p:cNvSpPr/>
          <p:nvPr/>
        </p:nvSpPr>
        <p:spPr>
          <a:xfrm>
            <a:off x="3265705" y="4444300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BA97EE1-A971-97C7-9753-54546E185C47}"/>
              </a:ext>
            </a:extLst>
          </p:cNvPr>
          <p:cNvSpPr/>
          <p:nvPr/>
        </p:nvSpPr>
        <p:spPr>
          <a:xfrm>
            <a:off x="3265705" y="4144223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AB1EA45-CDB3-6805-FCCD-165CABB2FD0F}"/>
              </a:ext>
            </a:extLst>
          </p:cNvPr>
          <p:cNvSpPr/>
          <p:nvPr/>
        </p:nvSpPr>
        <p:spPr>
          <a:xfrm>
            <a:off x="3265705" y="4820572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988EBC-7800-3FC3-6EB7-C24206898409}"/>
              </a:ext>
            </a:extLst>
          </p:cNvPr>
          <p:cNvSpPr/>
          <p:nvPr/>
        </p:nvSpPr>
        <p:spPr>
          <a:xfrm>
            <a:off x="3265705" y="5161778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62745A2-5295-AE81-E015-EC3454EA7F51}"/>
              </a:ext>
            </a:extLst>
          </p:cNvPr>
          <p:cNvSpPr/>
          <p:nvPr/>
        </p:nvSpPr>
        <p:spPr>
          <a:xfrm>
            <a:off x="3265705" y="5461855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</a:t>
            </a:r>
          </a:p>
        </p:txBody>
      </p:sp>
      <p:sp>
        <p:nvSpPr>
          <p:cNvPr id="92" name="모서리가 둥근 직사각형 111">
            <a:extLst>
              <a:ext uri="{FF2B5EF4-FFF2-40B4-BE49-F238E27FC236}">
                <a16:creationId xmlns:a16="http://schemas.microsoft.com/office/drawing/2014/main" id="{3D49F7C7-7654-7533-86D4-5F9CDEE8C971}"/>
              </a:ext>
            </a:extLst>
          </p:cNvPr>
          <p:cNvSpPr/>
          <p:nvPr/>
        </p:nvSpPr>
        <p:spPr>
          <a:xfrm>
            <a:off x="740444" y="359619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모서리가 둥근 직사각형 111">
            <a:extLst>
              <a:ext uri="{FF2B5EF4-FFF2-40B4-BE49-F238E27FC236}">
                <a16:creationId xmlns:a16="http://schemas.microsoft.com/office/drawing/2014/main" id="{6C5BB45D-96E1-3949-5038-D3A870FBD5F0}"/>
              </a:ext>
            </a:extLst>
          </p:cNvPr>
          <p:cNvSpPr/>
          <p:nvPr/>
        </p:nvSpPr>
        <p:spPr>
          <a:xfrm>
            <a:off x="1480084" y="387023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4" name="모서리가 둥근 직사각형 111">
            <a:extLst>
              <a:ext uri="{FF2B5EF4-FFF2-40B4-BE49-F238E27FC236}">
                <a16:creationId xmlns:a16="http://schemas.microsoft.com/office/drawing/2014/main" id="{32CFFC9D-A2C2-B9F5-7C00-DBD4A7B0B27A}"/>
              </a:ext>
            </a:extLst>
          </p:cNvPr>
          <p:cNvSpPr/>
          <p:nvPr/>
        </p:nvSpPr>
        <p:spPr>
          <a:xfrm>
            <a:off x="3209619" y="403470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AEB992-679B-98B1-F4C9-189347DDA456}"/>
              </a:ext>
            </a:extLst>
          </p:cNvPr>
          <p:cNvSpPr txBox="1"/>
          <p:nvPr/>
        </p:nvSpPr>
        <p:spPr>
          <a:xfrm>
            <a:off x="3229197" y="3504860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u="sng" dirty="0">
                <a:latin typeface="+mn-ea"/>
                <a:ea typeface="+mn-ea"/>
              </a:rPr>
              <a:t>Owner1.Table1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67342" y="327788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Target </a:t>
            </a:r>
            <a:r>
              <a:rPr lang="en-US" altLang="ko-KR" sz="800" b="1" dirty="0">
                <a:latin typeface="+mn-ea"/>
                <a:ea typeface="+mn-ea"/>
              </a:rPr>
              <a:t>DB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189136" y="545059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적용하시겠습니까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189136" y="615237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32052" y="622337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62353" y="6209000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5136" y="545059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926149" y="1311540"/>
            <a:ext cx="144000" cy="19364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1" name="그룹 242"/>
          <p:cNvGrpSpPr/>
          <p:nvPr/>
        </p:nvGrpSpPr>
        <p:grpSpPr>
          <a:xfrm rot="5400000">
            <a:off x="6929951" y="1307739"/>
            <a:ext cx="144016" cy="151620"/>
            <a:chOff x="5004048" y="6021288"/>
            <a:chExt cx="144016" cy="151620"/>
          </a:xfrm>
        </p:grpSpPr>
        <p:pic>
          <p:nvPicPr>
            <p:cNvPr id="102" name="그림 101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06" name="직사각형 105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1" name="그룹 242"/>
          <p:cNvGrpSpPr/>
          <p:nvPr/>
        </p:nvGrpSpPr>
        <p:grpSpPr>
          <a:xfrm rot="16200000">
            <a:off x="6908912" y="3100129"/>
            <a:ext cx="144016" cy="151620"/>
            <a:chOff x="5004048" y="6021288"/>
            <a:chExt cx="144016" cy="151620"/>
          </a:xfrm>
        </p:grpSpPr>
        <p:pic>
          <p:nvPicPr>
            <p:cNvPr id="113" name="그림 112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14" name="직사각형 113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6960368" y="3768022"/>
            <a:ext cx="144000" cy="19364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8" name="그룹 242"/>
          <p:cNvGrpSpPr/>
          <p:nvPr/>
        </p:nvGrpSpPr>
        <p:grpSpPr>
          <a:xfrm rot="5400000">
            <a:off x="6964170" y="3764221"/>
            <a:ext cx="144016" cy="151620"/>
            <a:chOff x="5004048" y="6021288"/>
            <a:chExt cx="144016" cy="151620"/>
          </a:xfrm>
        </p:grpSpPr>
        <p:pic>
          <p:nvPicPr>
            <p:cNvPr id="119" name="그림 118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1" name="그룹 242"/>
          <p:cNvGrpSpPr/>
          <p:nvPr/>
        </p:nvGrpSpPr>
        <p:grpSpPr>
          <a:xfrm rot="16200000">
            <a:off x="6943131" y="5556611"/>
            <a:ext cx="144016" cy="151620"/>
            <a:chOff x="5004048" y="6021288"/>
            <a:chExt cx="144016" cy="151620"/>
          </a:xfrm>
        </p:grpSpPr>
        <p:pic>
          <p:nvPicPr>
            <p:cNvPr id="125" name="그림 124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79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Configuration (3/4)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26472"/>
              </p:ext>
            </p:extLst>
          </p:nvPr>
        </p:nvGraphicFramePr>
        <p:xfrm>
          <a:off x="7863962" y="369027"/>
          <a:ext cx="1955683" cy="37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리스트에서 수정할 대상을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Modify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창으로 수정 화면이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source, target 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는 수정할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테이블은 수정 가능하며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Select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선택하면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Navigation” pop-up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3.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4.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Modify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Modify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278199" y="1283471"/>
            <a:ext cx="147213" cy="8317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6282002" y="1279670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6289621" y="1956706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List –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Modify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90448"/>
              </p:ext>
            </p:extLst>
          </p:nvPr>
        </p:nvGraphicFramePr>
        <p:xfrm>
          <a:off x="333730" y="1293520"/>
          <a:ext cx="5930915" cy="936104"/>
        </p:xfrm>
        <a:graphic>
          <a:graphicData uri="http://schemas.openxmlformats.org/drawingml/2006/table">
            <a:tbl>
              <a:tblPr/>
              <a:tblGrid>
                <a:gridCol w="18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86">
                  <a:extLst>
                    <a:ext uri="{9D8B030D-6E8A-4147-A177-3AD203B41FA5}">
                      <a16:colId xmlns:a16="http://schemas.microsoft.com/office/drawing/2014/main" val="3087405574"/>
                    </a:ext>
                  </a:extLst>
                </a:gridCol>
                <a:gridCol w="56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991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76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20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Configuration 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64706" y="166577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1" name="직사각형 39">
            <a:extLst>
              <a:ext uri="{FF2B5EF4-FFF2-40B4-BE49-F238E27FC236}">
                <a16:creationId xmlns:a16="http://schemas.microsoft.com/office/drawing/2014/main" id="{DF89FA1D-D49D-9CD0-C2E9-0BEC2E4C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5616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2" name="직사각형 39">
            <a:extLst>
              <a:ext uri="{FF2B5EF4-FFF2-40B4-BE49-F238E27FC236}">
                <a16:creationId xmlns:a16="http://schemas.microsoft.com/office/drawing/2014/main" id="{DD740E17-ED1C-D4BC-8E38-EB8E93D6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3728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Configuration Modify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CA3676-2908-6073-6CB4-23B4B4B5DE21}"/>
              </a:ext>
            </a:extLst>
          </p:cNvPr>
          <p:cNvSpPr txBox="1"/>
          <p:nvPr/>
        </p:nvSpPr>
        <p:spPr>
          <a:xfrm>
            <a:off x="6500917" y="23268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10C189-C161-A052-4786-478CC87970C7}"/>
              </a:ext>
            </a:extLst>
          </p:cNvPr>
          <p:cNvSpPr/>
          <p:nvPr/>
        </p:nvSpPr>
        <p:spPr>
          <a:xfrm>
            <a:off x="3220949" y="4741207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2C50E9-7716-F6AE-25CB-D4D12290BEEA}"/>
              </a:ext>
            </a:extLst>
          </p:cNvPr>
          <p:cNvSpPr/>
          <p:nvPr/>
        </p:nvSpPr>
        <p:spPr>
          <a:xfrm>
            <a:off x="3980993" y="4741207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7">
            <a:extLst>
              <a:ext uri="{FF2B5EF4-FFF2-40B4-BE49-F238E27FC236}">
                <a16:creationId xmlns:a16="http://schemas.microsoft.com/office/drawing/2014/main" id="{F0ED81EE-0171-147E-6A11-208832F1F604}"/>
              </a:ext>
            </a:extLst>
          </p:cNvPr>
          <p:cNvSpPr/>
          <p:nvPr/>
        </p:nvSpPr>
        <p:spPr>
          <a:xfrm>
            <a:off x="3076949" y="467873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891598-20BD-719B-2F53-181402EF1C83}"/>
              </a:ext>
            </a:extLst>
          </p:cNvPr>
          <p:cNvSpPr txBox="1"/>
          <p:nvPr/>
        </p:nvSpPr>
        <p:spPr>
          <a:xfrm>
            <a:off x="809125" y="2682043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Configuration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509096" y="3263461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>
                <a:latin typeface="+mn-ea"/>
                <a:ea typeface="+mn-ea"/>
              </a:rPr>
              <a:t>Source Connection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3260770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1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5961947" y="92005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8F8025-957D-F247-17D3-15B975789C79}"/>
              </a:ext>
            </a:extLst>
          </p:cNvPr>
          <p:cNvSpPr txBox="1"/>
          <p:nvPr/>
        </p:nvSpPr>
        <p:spPr>
          <a:xfrm>
            <a:off x="514089" y="3574594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>
                <a:latin typeface="+mn-ea"/>
                <a:ea typeface="+mn-ea"/>
              </a:rPr>
              <a:t>Target Connection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AEED05-8516-821A-DC63-B85B42E25247}"/>
              </a:ext>
            </a:extLst>
          </p:cNvPr>
          <p:cNvSpPr/>
          <p:nvPr/>
        </p:nvSpPr>
        <p:spPr>
          <a:xfrm>
            <a:off x="1899200" y="3562847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ORCL2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48D51E-1362-AE1B-CBC8-620F98EF6360}"/>
              </a:ext>
            </a:extLst>
          </p:cNvPr>
          <p:cNvSpPr txBox="1"/>
          <p:nvPr/>
        </p:nvSpPr>
        <p:spPr>
          <a:xfrm>
            <a:off x="931715" y="41179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비고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B14ACC-215C-8686-54B1-5600853C9C01}"/>
              </a:ext>
            </a:extLst>
          </p:cNvPr>
          <p:cNvSpPr/>
          <p:nvPr/>
        </p:nvSpPr>
        <p:spPr>
          <a:xfrm>
            <a:off x="1907328" y="4124822"/>
            <a:ext cx="4053758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80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930738" y="3847439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Period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1911273" y="384474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3508958" y="387636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66009A-47D9-D8AE-0F38-0F43A16BCC24}"/>
              </a:ext>
            </a:extLst>
          </p:cNvPr>
          <p:cNvSpPr txBox="1"/>
          <p:nvPr/>
        </p:nvSpPr>
        <p:spPr>
          <a:xfrm>
            <a:off x="3778324" y="3219273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0B5466-6F93-A9A3-3075-F09909585D9C}"/>
              </a:ext>
            </a:extLst>
          </p:cNvPr>
          <p:cNvSpPr/>
          <p:nvPr/>
        </p:nvSpPr>
        <p:spPr>
          <a:xfrm>
            <a:off x="4768378" y="3216582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445B9F-BA86-F6BD-CFF3-B1A9F7646AF7}"/>
              </a:ext>
            </a:extLst>
          </p:cNvPr>
          <p:cNvSpPr txBox="1"/>
          <p:nvPr/>
        </p:nvSpPr>
        <p:spPr>
          <a:xfrm>
            <a:off x="3775602" y="3559451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Target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6C962E-497D-1564-78F0-15BE106956E8}"/>
              </a:ext>
            </a:extLst>
          </p:cNvPr>
          <p:cNvSpPr/>
          <p:nvPr/>
        </p:nvSpPr>
        <p:spPr>
          <a:xfrm>
            <a:off x="4765656" y="3556760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D5B349-831F-145B-4E5F-FB35536D9938}"/>
              </a:ext>
            </a:extLst>
          </p:cNvPr>
          <p:cNvSpPr/>
          <p:nvPr/>
        </p:nvSpPr>
        <p:spPr>
          <a:xfrm>
            <a:off x="5996326" y="3218620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A8432E2-7FBD-B6BC-02D7-8B3C883E9C0C}"/>
              </a:ext>
            </a:extLst>
          </p:cNvPr>
          <p:cNvSpPr/>
          <p:nvPr/>
        </p:nvSpPr>
        <p:spPr>
          <a:xfrm>
            <a:off x="6001697" y="3550536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5" name="모서리가 둥근 직사각형 77">
            <a:extLst>
              <a:ext uri="{FF2B5EF4-FFF2-40B4-BE49-F238E27FC236}">
                <a16:creationId xmlns:a16="http://schemas.microsoft.com/office/drawing/2014/main" id="{41BBD9B1-48C0-2FDA-F93E-45511EEB299F}"/>
              </a:ext>
            </a:extLst>
          </p:cNvPr>
          <p:cNvSpPr/>
          <p:nvPr/>
        </p:nvSpPr>
        <p:spPr>
          <a:xfrm>
            <a:off x="809125" y="269963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909146" y="298723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Job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2984545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3697239" y="3845212"/>
            <a:ext cx="214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Delay Time (Seconds)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5070748" y="3864697"/>
            <a:ext cx="1477279" cy="18424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6370709" y="3896314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36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Configuration (4/4)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24981"/>
              </p:ext>
            </p:extLst>
          </p:nvPr>
        </p:nvGraphicFramePr>
        <p:xfrm>
          <a:off x="7863962" y="369027"/>
          <a:ext cx="1955683" cy="244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삭제는 관리자만 가능하다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실행 중인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Configuration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은 중단됩니다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이력 정보는 삭제 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list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를 갱신 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“Configuration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“Configuration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278199" y="1283471"/>
            <a:ext cx="147213" cy="8317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6282002" y="1279670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6289621" y="1956706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2747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List –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3730" y="1293520"/>
          <a:ext cx="5930915" cy="821720"/>
        </p:xfrm>
        <a:graphic>
          <a:graphicData uri="http://schemas.openxmlformats.org/drawingml/2006/table">
            <a:tbl>
              <a:tblPr/>
              <a:tblGrid>
                <a:gridCol w="20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374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88399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84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8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20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Configuration 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64706" y="166577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91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6628399" y="90569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" name="직사각형 39">
            <a:extLst>
              <a:ext uri="{FF2B5EF4-FFF2-40B4-BE49-F238E27FC236}">
                <a16:creationId xmlns:a16="http://schemas.microsoft.com/office/drawing/2014/main" id="{7CB09A58-6F50-0677-9D1A-E0B38C39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42" y="266970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실행 중인 정합성 검증은 중단되며</a:t>
            </a:r>
            <a:r>
              <a:rPr lang="en-US" altLang="ko-KR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, </a:t>
            </a: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기존 이력이 </a:t>
            </a:r>
            <a:endParaRPr lang="en-US" altLang="ko-KR" sz="800" spc="-100" dirty="0">
              <a:solidFill>
                <a:srgbClr val="000000"/>
              </a:solidFill>
              <a:latin typeface="+mn-ea"/>
              <a:ea typeface="+mn-ea"/>
              <a:cs typeface="Arials"/>
            </a:endParaRP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삭제됩니다</a:t>
            </a:r>
            <a:r>
              <a:rPr lang="en-US" altLang="ko-KR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. !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삭제 하시겠습니까 </a:t>
            </a:r>
            <a:r>
              <a:rPr lang="en-US" altLang="ko-KR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? 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" name="직사각형 39">
            <a:extLst>
              <a:ext uri="{FF2B5EF4-FFF2-40B4-BE49-F238E27FC236}">
                <a16:creationId xmlns:a16="http://schemas.microsoft.com/office/drawing/2014/main" id="{B9D28AF7-A91A-F0CF-2CFB-2A467AFF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42" y="337148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BDE822-875C-FD45-ADE0-03FFC4C512ED}"/>
              </a:ext>
            </a:extLst>
          </p:cNvPr>
          <p:cNvSpPr/>
          <p:nvPr/>
        </p:nvSpPr>
        <p:spPr>
          <a:xfrm>
            <a:off x="1481611" y="3442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111">
            <a:extLst>
              <a:ext uri="{FF2B5EF4-FFF2-40B4-BE49-F238E27FC236}">
                <a16:creationId xmlns:a16="http://schemas.microsoft.com/office/drawing/2014/main" id="{AB7DB3B7-7AA0-FA84-9235-3BE3F0A50731}"/>
              </a:ext>
            </a:extLst>
          </p:cNvPr>
          <p:cNvSpPr/>
          <p:nvPr/>
        </p:nvSpPr>
        <p:spPr>
          <a:xfrm>
            <a:off x="837542" y="26697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AC89FB-548C-B25A-BF60-B5B9FC1BEE4C}"/>
              </a:ext>
            </a:extLst>
          </p:cNvPr>
          <p:cNvSpPr/>
          <p:nvPr/>
        </p:nvSpPr>
        <p:spPr>
          <a:xfrm>
            <a:off x="2165997" y="3435299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91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7. Job</a:t>
            </a:r>
            <a:r>
              <a:rPr lang="en-US" altLang="ko-KR" dirty="0" smtClean="0">
                <a:latin typeface="Malgun Gothic" pitchFamily="50" charset="-127"/>
              </a:rPr>
              <a:t> Histories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3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Job History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(1/2)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89695"/>
              </p:ext>
            </p:extLst>
          </p:nvPr>
        </p:nvGraphicFramePr>
        <p:xfrm>
          <a:off x="7863962" y="369027"/>
          <a:ext cx="1955683" cy="602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 조건을 입력한다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Source DB,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ALL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로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Table, Target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ALL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로 고정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해당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중 정합성 검증 구성을 한 테이블만 조회 할 수 있다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4. 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가 선택된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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구성이 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만 조회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5.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를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Target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은 검증이 구성된 테이블만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6.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를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는 검증 구성이 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7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조회 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 조건에 따라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성공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실패 모든 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(Dash board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다름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복구할 항목을 선택한다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다수 선택이 가능하다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Restore data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해당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key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를 기준으로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source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에서 조회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한후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target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update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콤포넌트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 행을 클릭하면 그 행에 대한 상세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Record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조회하여 출력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비교를 더 이상 수행하지 않음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538598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Column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값을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Target Column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Merge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201459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돈 항목을 다시 비교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5631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Job History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923B24-2676-BCB3-D988-4406ED95B509}"/>
              </a:ext>
            </a:extLst>
          </p:cNvPr>
          <p:cNvSpPr/>
          <p:nvPr/>
        </p:nvSpPr>
        <p:spPr>
          <a:xfrm>
            <a:off x="6422636" y="1472456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Search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72480-9F2C-C747-F7A7-22B6FAF74F2D}"/>
              </a:ext>
            </a:extLst>
          </p:cNvPr>
          <p:cNvSpPr txBox="1"/>
          <p:nvPr/>
        </p:nvSpPr>
        <p:spPr>
          <a:xfrm>
            <a:off x="547197" y="1138791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Project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6FEBAC-780B-2C8C-EBE1-ECDCDA818506}"/>
              </a:ext>
            </a:extLst>
          </p:cNvPr>
          <p:cNvSpPr/>
          <p:nvPr/>
        </p:nvSpPr>
        <p:spPr>
          <a:xfrm>
            <a:off x="1537251" y="1136100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8E4FEF2-3986-A62E-464A-17F58EC6EF2C}"/>
              </a:ext>
            </a:extLst>
          </p:cNvPr>
          <p:cNvSpPr/>
          <p:nvPr/>
        </p:nvSpPr>
        <p:spPr bwMode="auto">
          <a:xfrm rot="10632116">
            <a:off x="2370101" y="1192778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FFECDC-4B96-8E1E-4A90-771E9B287886}"/>
              </a:ext>
            </a:extLst>
          </p:cNvPr>
          <p:cNvSpPr txBox="1"/>
          <p:nvPr/>
        </p:nvSpPr>
        <p:spPr>
          <a:xfrm>
            <a:off x="2713774" y="1138731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Job (Tables)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540EB-9C69-B2E2-4DF2-1F4D404214E8}"/>
              </a:ext>
            </a:extLst>
          </p:cNvPr>
          <p:cNvSpPr/>
          <p:nvPr/>
        </p:nvSpPr>
        <p:spPr>
          <a:xfrm>
            <a:off x="3703828" y="1136039"/>
            <a:ext cx="1726801" cy="2155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 Owner.table1 – Onwer.table2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82F6BCB-B1AC-07E1-0313-0D550A3F68E4}"/>
              </a:ext>
            </a:extLst>
          </p:cNvPr>
          <p:cNvSpPr/>
          <p:nvPr/>
        </p:nvSpPr>
        <p:spPr bwMode="auto">
          <a:xfrm rot="10632116">
            <a:off x="5203132" y="118320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112">
            <a:extLst>
              <a:ext uri="{FF2B5EF4-FFF2-40B4-BE49-F238E27FC236}">
                <a16:creationId xmlns:a16="http://schemas.microsoft.com/office/drawing/2014/main" id="{31B96183-43DA-8756-2F40-C274C3ABE9D2}"/>
              </a:ext>
            </a:extLst>
          </p:cNvPr>
          <p:cNvSpPr/>
          <p:nvPr/>
        </p:nvSpPr>
        <p:spPr>
          <a:xfrm>
            <a:off x="443443" y="107688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0FE1F-EB1F-86C6-A6C1-6CA86BBE5D8A}"/>
              </a:ext>
            </a:extLst>
          </p:cNvPr>
          <p:cNvSpPr txBox="1"/>
          <p:nvPr/>
        </p:nvSpPr>
        <p:spPr>
          <a:xfrm>
            <a:off x="446997" y="142207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Start </a:t>
            </a:r>
            <a:r>
              <a:rPr lang="en-US" altLang="ko-KR" sz="800" b="1" dirty="0">
                <a:latin typeface="+mn-ea"/>
                <a:ea typeface="+mn-ea"/>
              </a:rPr>
              <a:t>Time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CDEF80-ABD1-0E88-BA18-0F8644617640}"/>
              </a:ext>
            </a:extLst>
          </p:cNvPr>
          <p:cNvSpPr/>
          <p:nvPr/>
        </p:nvSpPr>
        <p:spPr>
          <a:xfrm>
            <a:off x="1541826" y="1419385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2022-01-01 10:10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B72C81B0-0EF6-CCB9-54D1-B5FE9566BE77}"/>
              </a:ext>
            </a:extLst>
          </p:cNvPr>
          <p:cNvSpPr/>
          <p:nvPr/>
        </p:nvSpPr>
        <p:spPr bwMode="auto">
          <a:xfrm rot="10632116">
            <a:off x="2374676" y="1476063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564093-1AAC-078E-E54F-9612B40B139A}"/>
              </a:ext>
            </a:extLst>
          </p:cNvPr>
          <p:cNvSpPr txBox="1"/>
          <p:nvPr/>
        </p:nvSpPr>
        <p:spPr>
          <a:xfrm>
            <a:off x="2733456" y="1422016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End </a:t>
            </a:r>
            <a:r>
              <a:rPr lang="en-US" altLang="ko-KR" sz="800" b="1" dirty="0">
                <a:latin typeface="+mn-ea"/>
                <a:ea typeface="+mn-ea"/>
              </a:rPr>
              <a:t>Time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676B2-C115-B081-D895-C4D597703E24}"/>
              </a:ext>
            </a:extLst>
          </p:cNvPr>
          <p:cNvSpPr/>
          <p:nvPr/>
        </p:nvSpPr>
        <p:spPr>
          <a:xfrm>
            <a:off x="3708403" y="1419325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2022-01-01 12:10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327C6676-4B06-685D-4E6B-329141FC6456}"/>
              </a:ext>
            </a:extLst>
          </p:cNvPr>
          <p:cNvSpPr/>
          <p:nvPr/>
        </p:nvSpPr>
        <p:spPr bwMode="auto">
          <a:xfrm rot="10632116">
            <a:off x="4541253" y="1476003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A825E7-592C-5168-AD20-57A68BBAFC65}"/>
              </a:ext>
            </a:extLst>
          </p:cNvPr>
          <p:cNvSpPr txBox="1"/>
          <p:nvPr/>
        </p:nvSpPr>
        <p:spPr>
          <a:xfrm>
            <a:off x="5463069" y="1128758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Result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89B4B4-2843-A48A-1684-3229FE327DA6}"/>
              </a:ext>
            </a:extLst>
          </p:cNvPr>
          <p:cNvSpPr/>
          <p:nvPr/>
        </p:nvSpPr>
        <p:spPr>
          <a:xfrm>
            <a:off x="6453123" y="1126067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Result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72D0D80D-08B7-BF3C-563B-152C9EC31F65}"/>
              </a:ext>
            </a:extLst>
          </p:cNvPr>
          <p:cNvSpPr/>
          <p:nvPr/>
        </p:nvSpPr>
        <p:spPr bwMode="auto">
          <a:xfrm rot="10632116">
            <a:off x="7285973" y="118274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BFD6166-F6A0-C8EB-C4F7-F9A50E1C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43731"/>
              </p:ext>
            </p:extLst>
          </p:nvPr>
        </p:nvGraphicFramePr>
        <p:xfrm>
          <a:off x="184880" y="2132361"/>
          <a:ext cx="7338055" cy="2193359"/>
        </p:xfrm>
        <a:graphic>
          <a:graphicData uri="http://schemas.openxmlformats.org/drawingml/2006/table">
            <a:tbl>
              <a:tblPr/>
              <a:tblGrid>
                <a:gridCol w="510142">
                  <a:extLst>
                    <a:ext uri="{9D8B030D-6E8A-4147-A177-3AD203B41FA5}">
                      <a16:colId xmlns:a16="http://schemas.microsoft.com/office/drawing/2014/main" val="4225790014"/>
                    </a:ext>
                  </a:extLst>
                </a:gridCol>
                <a:gridCol w="64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56">
                  <a:extLst>
                    <a:ext uri="{9D8B030D-6E8A-4147-A177-3AD203B41FA5}">
                      <a16:colId xmlns:a16="http://schemas.microsoft.com/office/drawing/2014/main" val="1465261418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612304207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1309485111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1419518521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3332823929"/>
                    </a:ext>
                  </a:extLst>
                </a:gridCol>
              </a:tblGrid>
              <a:tr h="1476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-Synchronization Result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44658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C.N.Source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</a:t>
                      </a:r>
                    </a:p>
                    <a:p>
                      <a:pPr algn="ctr" fontAlgn="ctr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Out-of-sync</a:t>
                      </a:r>
                    </a:p>
                    <a:p>
                      <a:pPr algn="ctr" fontAlgn="ctr"/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ount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3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110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200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123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481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10:21:10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10:21:20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432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681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10:22:10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123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63226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5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7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547878" y="2097961"/>
            <a:ext cx="136380" cy="2433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0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551679" y="2094160"/>
            <a:ext cx="144016" cy="151620"/>
            <a:chOff x="5004048" y="6021288"/>
            <a:chExt cx="144016" cy="151620"/>
          </a:xfrm>
        </p:grpSpPr>
        <p:pic>
          <p:nvPicPr>
            <p:cNvPr id="58" name="그림 57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1E0E6DBB-8943-4E0E-A0ED-637ABC43D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4484"/>
              </p:ext>
            </p:extLst>
          </p:nvPr>
        </p:nvGraphicFramePr>
        <p:xfrm>
          <a:off x="243949" y="5135240"/>
          <a:ext cx="7342020" cy="819150"/>
        </p:xfrm>
        <a:graphic>
          <a:graphicData uri="http://schemas.openxmlformats.org/drawingml/2006/table">
            <a:tbl>
              <a:tblPr/>
              <a:tblGrid>
                <a:gridCol w="31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335">
                  <a:extLst>
                    <a:ext uri="{9D8B030D-6E8A-4147-A177-3AD203B41FA5}">
                      <a16:colId xmlns:a16="http://schemas.microsoft.com/office/drawing/2014/main" val="309632748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292811819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25076156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610822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11455280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89477572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97714885"/>
                    </a:ext>
                  </a:extLst>
                </a:gridCol>
              </a:tblGrid>
              <a:tr h="70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MM_No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Col7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Found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8D448A-1316-BC2E-205D-23D26312E34A}"/>
              </a:ext>
            </a:extLst>
          </p:cNvPr>
          <p:cNvSpPr/>
          <p:nvPr/>
        </p:nvSpPr>
        <p:spPr bwMode="auto">
          <a:xfrm>
            <a:off x="7555497" y="5135240"/>
            <a:ext cx="136380" cy="97258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2" name="그룹 242">
            <a:extLst>
              <a:ext uri="{FF2B5EF4-FFF2-40B4-BE49-F238E27FC236}">
                <a16:creationId xmlns:a16="http://schemas.microsoft.com/office/drawing/2014/main" id="{79134F04-797E-9DD1-F304-8E7B6F45EB37}"/>
              </a:ext>
            </a:extLst>
          </p:cNvPr>
          <p:cNvGrpSpPr/>
          <p:nvPr/>
        </p:nvGrpSpPr>
        <p:grpSpPr>
          <a:xfrm rot="5400000">
            <a:off x="7546101" y="4987308"/>
            <a:ext cx="144016" cy="151620"/>
            <a:chOff x="5004048" y="6021288"/>
            <a:chExt cx="144016" cy="151620"/>
          </a:xfrm>
        </p:grpSpPr>
        <p:pic>
          <p:nvPicPr>
            <p:cNvPr id="63" name="그림 62" descr="1-navigation-previous-item.png">
              <a:extLst>
                <a:ext uri="{FF2B5EF4-FFF2-40B4-BE49-F238E27FC236}">
                  <a16:creationId xmlns:a16="http://schemas.microsoft.com/office/drawing/2014/main" id="{7906DA65-CFAA-EB47-89E3-62A82951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AD15D6E-F0FA-6DAB-B0A2-EB818C04EA4E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7414C1-E1F8-E8DB-2DEE-0C1A5AF81CD9}"/>
              </a:ext>
            </a:extLst>
          </p:cNvPr>
          <p:cNvSpPr/>
          <p:nvPr/>
        </p:nvSpPr>
        <p:spPr bwMode="auto">
          <a:xfrm rot="16200000">
            <a:off x="3894710" y="2451609"/>
            <a:ext cx="151620" cy="71760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7" name="그룹 242">
            <a:extLst>
              <a:ext uri="{FF2B5EF4-FFF2-40B4-BE49-F238E27FC236}">
                <a16:creationId xmlns:a16="http://schemas.microsoft.com/office/drawing/2014/main" id="{DD2370C2-B091-519F-801C-01E8FF56A4D5}"/>
              </a:ext>
            </a:extLst>
          </p:cNvPr>
          <p:cNvGrpSpPr/>
          <p:nvPr/>
        </p:nvGrpSpPr>
        <p:grpSpPr>
          <a:xfrm>
            <a:off x="238492" y="5963825"/>
            <a:ext cx="144016" cy="151620"/>
            <a:chOff x="5004048" y="6021288"/>
            <a:chExt cx="144016" cy="151620"/>
          </a:xfrm>
        </p:grpSpPr>
        <p:pic>
          <p:nvPicPr>
            <p:cNvPr id="68" name="그림 67" descr="1-navigation-previous-item.png">
              <a:extLst>
                <a:ext uri="{FF2B5EF4-FFF2-40B4-BE49-F238E27FC236}">
                  <a16:creationId xmlns:a16="http://schemas.microsoft.com/office/drawing/2014/main" id="{01BA9137-0F6D-C06F-874B-38AE3993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F848AAC-6A0A-B297-B8F7-F62E7F1AE5E8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15A0777-720F-F54D-4E19-D0DF582FA75E}"/>
              </a:ext>
            </a:extLst>
          </p:cNvPr>
          <p:cNvSpPr txBox="1"/>
          <p:nvPr/>
        </p:nvSpPr>
        <p:spPr>
          <a:xfrm>
            <a:off x="1546187" y="4886749"/>
            <a:ext cx="319726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+mn-ea"/>
                <a:ea typeface="+mn-ea"/>
              </a:rPr>
              <a:t>JOB[DEC] TASK[Owner.table1 </a:t>
            </a:r>
            <a:r>
              <a:rPr lang="en-US" altLang="ko-KR" sz="700">
                <a:latin typeface="+mn-ea"/>
                <a:ea typeface="+mn-ea"/>
                <a:sym typeface="Wingdings" panose="05000000000000000000" pitchFamily="2" charset="2"/>
              </a:rPr>
              <a:t> Owner.table2] DATE[</a:t>
            </a:r>
            <a:r>
              <a:rPr lang="en-US" altLang="ko-KR" sz="700" i="0" u="none" strike="noStrike" kern="1200">
                <a:latin typeface="+mn-ea"/>
                <a:ea typeface="+mn-ea"/>
              </a:rPr>
              <a:t>2022-07-28 10:20:10]</a:t>
            </a:r>
            <a:endParaRPr lang="en-US" altLang="ko-KR" sz="500" i="0" u="none" strike="noStrike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71" name="모서리가 둥근 직사각형 82">
            <a:extLst>
              <a:ext uri="{FF2B5EF4-FFF2-40B4-BE49-F238E27FC236}">
                <a16:creationId xmlns:a16="http://schemas.microsoft.com/office/drawing/2014/main" id="{8919F271-DE44-A2C3-BB0E-CFFB89F5D021}"/>
              </a:ext>
            </a:extLst>
          </p:cNvPr>
          <p:cNvSpPr/>
          <p:nvPr/>
        </p:nvSpPr>
        <p:spPr>
          <a:xfrm>
            <a:off x="232347" y="47278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2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94043" y="47219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208911" y="1928813"/>
            <a:ext cx="1555532" cy="16551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Table Synchrnoization 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232098" y="4918356"/>
            <a:ext cx="1230815" cy="160024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Out-of-sync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Records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모서리가 둥근 직사각형 82">
            <a:extLst>
              <a:ext uri="{FF2B5EF4-FFF2-40B4-BE49-F238E27FC236}">
                <a16:creationId xmlns:a16="http://schemas.microsoft.com/office/drawing/2014/main" id="{5785FBD3-17F9-2D81-17D1-B02B69DE41EF}"/>
              </a:ext>
            </a:extLst>
          </p:cNvPr>
          <p:cNvSpPr/>
          <p:nvPr/>
        </p:nvSpPr>
        <p:spPr>
          <a:xfrm>
            <a:off x="116300" y="187179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82" name="그룹 242"/>
          <p:cNvGrpSpPr/>
          <p:nvPr/>
        </p:nvGrpSpPr>
        <p:grpSpPr>
          <a:xfrm rot="16200000">
            <a:off x="7551704" y="4392063"/>
            <a:ext cx="144016" cy="151620"/>
            <a:chOff x="5004048" y="6021288"/>
            <a:chExt cx="144016" cy="151620"/>
          </a:xfrm>
        </p:grpSpPr>
        <p:pic>
          <p:nvPicPr>
            <p:cNvPr id="92" name="그림 91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93" name="직사각형 92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4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129363" y="471294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6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809411" y="471294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6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28167" y="4916566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Cancel 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Compare </a:t>
            </a:r>
            <a:r>
              <a:rPr lang="en-US" altLang="ko-KR" sz="500" b="1" dirty="0" err="1" smtClean="0">
                <a:solidFill>
                  <a:schemeClr val="bg1"/>
                </a:solidFill>
                <a:latin typeface="+mn-ea"/>
              </a:rPr>
              <a:t>paris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52334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Repair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64873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Re-compare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69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Check Result (1/2)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87790"/>
              </p:ext>
            </p:extLst>
          </p:nvPr>
        </p:nvGraphicFramePr>
        <p:xfrm>
          <a:off x="7863962" y="369027"/>
          <a:ext cx="195568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DB ,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선택에는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ALL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 항상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Confirm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“update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진행중입니다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Cancel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List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화면으로 복귀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Update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완료 후 화면을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할 수 있는지 여부를 개발팀과 협의 하여 추후 결정한다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Check result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12C82-6E37-A1EF-50C7-E067E083FFFA}"/>
              </a:ext>
            </a:extLst>
          </p:cNvPr>
          <p:cNvSpPr txBox="1"/>
          <p:nvPr/>
        </p:nvSpPr>
        <p:spPr>
          <a:xfrm>
            <a:off x="587443" y="1354756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Project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59D08B-A44F-2565-72F1-3561378537E6}"/>
              </a:ext>
            </a:extLst>
          </p:cNvPr>
          <p:cNvSpPr/>
          <p:nvPr/>
        </p:nvSpPr>
        <p:spPr>
          <a:xfrm>
            <a:off x="1577497" y="1352065"/>
            <a:ext cx="1018171" cy="639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ALL</a:t>
            </a: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POC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C31A1A2-C8C1-5180-F8F5-D3A8068265CD}"/>
              </a:ext>
            </a:extLst>
          </p:cNvPr>
          <p:cNvSpPr/>
          <p:nvPr/>
        </p:nvSpPr>
        <p:spPr bwMode="auto">
          <a:xfrm rot="10632116">
            <a:off x="2404902" y="139947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01E9D3-5787-5CD2-659A-28090CD66894}"/>
              </a:ext>
            </a:extLst>
          </p:cNvPr>
          <p:cNvSpPr txBox="1"/>
          <p:nvPr/>
        </p:nvSpPr>
        <p:spPr>
          <a:xfrm>
            <a:off x="2844583" y="1354756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JOB </a:t>
            </a:r>
            <a:r>
              <a:rPr lang="en-US" altLang="ko-KR" sz="800" b="1" dirty="0">
                <a:latin typeface="+mn-ea"/>
                <a:ea typeface="+mn-ea"/>
              </a:rPr>
              <a:t>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CAC0C8-6740-882C-8B0E-3D4E8C08D1A6}"/>
              </a:ext>
            </a:extLst>
          </p:cNvPr>
          <p:cNvSpPr/>
          <p:nvPr/>
        </p:nvSpPr>
        <p:spPr>
          <a:xfrm>
            <a:off x="3834637" y="1352065"/>
            <a:ext cx="1018171" cy="639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ALL</a:t>
            </a: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 Atable – Atable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 Btable-Btable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 Ctable-Ctable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BE676A5-51D4-2B92-62C3-B6EA50BF3A7F}"/>
              </a:ext>
            </a:extLst>
          </p:cNvPr>
          <p:cNvSpPr/>
          <p:nvPr/>
        </p:nvSpPr>
        <p:spPr bwMode="auto">
          <a:xfrm rot="10632116">
            <a:off x="4662042" y="139947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직사각형 39">
            <a:extLst>
              <a:ext uri="{FF2B5EF4-FFF2-40B4-BE49-F238E27FC236}">
                <a16:creationId xmlns:a16="http://schemas.microsoft.com/office/drawing/2014/main" id="{BACDCF5B-6604-532E-FF25-43E58C37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43" y="2372682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Source DB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Data</a:t>
            </a:r>
            <a:r>
              <a:rPr lang="ko-KR" altLang="en-US" sz="800" spc="-100" dirty="0">
                <a:latin typeface="+mn-ea"/>
                <a:ea typeface="+mn-ea"/>
              </a:rPr>
              <a:t>로 </a:t>
            </a:r>
            <a:r>
              <a:rPr lang="en-US" altLang="ko-KR" sz="800" spc="-100" dirty="0">
                <a:latin typeface="+mn-ea"/>
                <a:ea typeface="+mn-ea"/>
              </a:rPr>
              <a:t>Target Data</a:t>
            </a:r>
            <a:r>
              <a:rPr lang="ko-KR" altLang="en-US" sz="800" spc="-100" dirty="0">
                <a:latin typeface="+mn-ea"/>
                <a:ea typeface="+mn-ea"/>
              </a:rPr>
              <a:t>를 </a:t>
            </a:r>
            <a:r>
              <a:rPr lang="en-US" altLang="ko-KR" sz="800" spc="-100" dirty="0">
                <a:latin typeface="+mn-ea"/>
                <a:ea typeface="+mn-ea"/>
              </a:rPr>
              <a:t>Update </a:t>
            </a:r>
            <a:r>
              <a:rPr lang="ko-KR" altLang="en-US" sz="800" spc="-100" dirty="0">
                <a:latin typeface="+mn-ea"/>
                <a:ea typeface="+mn-ea"/>
              </a:rPr>
              <a:t>하시겠습니까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8" name="직사각형 39">
            <a:extLst>
              <a:ext uri="{FF2B5EF4-FFF2-40B4-BE49-F238E27FC236}">
                <a16:creationId xmlns:a16="http://schemas.microsoft.com/office/drawing/2014/main" id="{95CE89F8-0A01-C4A8-5FED-CBFA0B0B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43" y="3074457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9D59C3-00F7-B6C2-365E-25A425DE0277}"/>
              </a:ext>
            </a:extLst>
          </p:cNvPr>
          <p:cNvSpPr/>
          <p:nvPr/>
        </p:nvSpPr>
        <p:spPr>
          <a:xfrm>
            <a:off x="1209159" y="3145465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B3A7A6-C311-604E-67B8-D248CD933B1F}"/>
              </a:ext>
            </a:extLst>
          </p:cNvPr>
          <p:cNvSpPr/>
          <p:nvPr/>
        </p:nvSpPr>
        <p:spPr>
          <a:xfrm>
            <a:off x="1939460" y="3131087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111">
            <a:extLst>
              <a:ext uri="{FF2B5EF4-FFF2-40B4-BE49-F238E27FC236}">
                <a16:creationId xmlns:a16="http://schemas.microsoft.com/office/drawing/2014/main" id="{BC095A42-97C8-E2FF-1242-973B52816A12}"/>
              </a:ext>
            </a:extLst>
          </p:cNvPr>
          <p:cNvSpPr/>
          <p:nvPr/>
        </p:nvSpPr>
        <p:spPr>
          <a:xfrm>
            <a:off x="622243" y="237268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2" name="모서리가 둥근 직사각형 111">
            <a:extLst>
              <a:ext uri="{FF2B5EF4-FFF2-40B4-BE49-F238E27FC236}">
                <a16:creationId xmlns:a16="http://schemas.microsoft.com/office/drawing/2014/main" id="{7B2B977F-9AB2-BFF0-1602-601BB709B675}"/>
              </a:ext>
            </a:extLst>
          </p:cNvPr>
          <p:cNvSpPr/>
          <p:nvPr/>
        </p:nvSpPr>
        <p:spPr>
          <a:xfrm>
            <a:off x="694243" y="127158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3" name="직사각형 39">
            <a:extLst>
              <a:ext uri="{FF2B5EF4-FFF2-40B4-BE49-F238E27FC236}">
                <a16:creationId xmlns:a16="http://schemas.microsoft.com/office/drawing/2014/main" id="{3AC82374-DE7D-36F5-B31D-148F047C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27" y="3648004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 err="1">
                <a:latin typeface="+mn-ea"/>
                <a:ea typeface="+mn-ea"/>
              </a:rPr>
              <a:t>Updaet</a:t>
            </a:r>
            <a:r>
              <a:rPr lang="ko-KR" altLang="en-US" sz="800" spc="-100" dirty="0">
                <a:latin typeface="+mn-ea"/>
                <a:ea typeface="+mn-ea"/>
              </a:rPr>
              <a:t>를 진행 중입니다</a:t>
            </a:r>
            <a:r>
              <a:rPr lang="en-US" altLang="ko-KR" sz="800" spc="-100" dirty="0">
                <a:latin typeface="+mn-ea"/>
                <a:ea typeface="+mn-ea"/>
              </a:rPr>
              <a:t>. 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4" name="직사각형 39">
            <a:extLst>
              <a:ext uri="{FF2B5EF4-FFF2-40B4-BE49-F238E27FC236}">
                <a16:creationId xmlns:a16="http://schemas.microsoft.com/office/drawing/2014/main" id="{7C3F9DAE-C314-AD7D-597B-C576799E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27" y="4349779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E6A97-A5CD-7F0F-4BB3-8E14121F8B19}"/>
              </a:ext>
            </a:extLst>
          </p:cNvPr>
          <p:cNvSpPr/>
          <p:nvPr/>
        </p:nvSpPr>
        <p:spPr>
          <a:xfrm>
            <a:off x="1613500" y="4420787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OK</a:t>
            </a:r>
          </a:p>
        </p:txBody>
      </p:sp>
      <p:sp>
        <p:nvSpPr>
          <p:cNvPr id="68" name="모서리가 둥근 직사각형 111">
            <a:extLst>
              <a:ext uri="{FF2B5EF4-FFF2-40B4-BE49-F238E27FC236}">
                <a16:creationId xmlns:a16="http://schemas.microsoft.com/office/drawing/2014/main" id="{BD4CE2D1-C794-2F10-F986-BDB34C9441A3}"/>
              </a:ext>
            </a:extLst>
          </p:cNvPr>
          <p:cNvSpPr/>
          <p:nvPr/>
        </p:nvSpPr>
        <p:spPr>
          <a:xfrm>
            <a:off x="595127" y="364800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1E9D3-5787-5CD2-659A-28090CD66894}"/>
              </a:ext>
            </a:extLst>
          </p:cNvPr>
          <p:cNvSpPr txBox="1"/>
          <p:nvPr/>
        </p:nvSpPr>
        <p:spPr>
          <a:xfrm>
            <a:off x="5070676" y="1370679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Result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CAC0C8-6740-882C-8B0E-3D4E8C08D1A6}"/>
              </a:ext>
            </a:extLst>
          </p:cNvPr>
          <p:cNvSpPr/>
          <p:nvPr/>
        </p:nvSpPr>
        <p:spPr>
          <a:xfrm>
            <a:off x="6060730" y="1367988"/>
            <a:ext cx="1018171" cy="639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ALL</a:t>
            </a:r>
          </a:p>
          <a:p>
            <a:pPr>
              <a:defRPr/>
            </a:pPr>
            <a:r>
              <a:rPr lang="en-US" altLang="ko-KR" sz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Sync</a:t>
            </a:r>
          </a:p>
          <a:p>
            <a:pPr>
              <a:defRPr/>
            </a:pPr>
            <a:r>
              <a:rPr lang="en-US" altLang="ko-KR" sz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Out-of-sync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BE676A5-51D4-2B92-62C3-B6EA50BF3A7F}"/>
              </a:ext>
            </a:extLst>
          </p:cNvPr>
          <p:cNvSpPr/>
          <p:nvPr/>
        </p:nvSpPr>
        <p:spPr bwMode="auto">
          <a:xfrm rot="10632116">
            <a:off x="6888135" y="1415393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83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8. User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논의 사항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92533"/>
              </p:ext>
            </p:extLst>
          </p:nvPr>
        </p:nvGraphicFramePr>
        <p:xfrm>
          <a:off x="166688" y="686139"/>
          <a:ext cx="948063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5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spc="-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제시 일자 </a:t>
                      </a:r>
                      <a:r>
                        <a:rPr lang="en-US" altLang="ko-KR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일자</a:t>
                      </a: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0" spc="-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협의 사항</a:t>
                      </a: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89">
                <a:tc rowSpan="2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User Management (1/3)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/>
          </p:nvPr>
        </p:nvGraphicFramePr>
        <p:xfrm>
          <a:off x="7863962" y="369027"/>
          <a:ext cx="1955683" cy="574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User List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출력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[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 활성화 조건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]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Login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사용자의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Role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이라면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Add/Modify/Delete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모두 활성화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Role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Normal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이라면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Modify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만 활성화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신규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User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정보 입력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클릭시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번 콤포넌트를 출력한다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[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입력조건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]</a:t>
                      </a:r>
                    </a:p>
                    <a:p>
                      <a:pPr marL="228600" indent="-228600" algn="l" defTabSz="457200" rtl="0" eaLnBrk="1" latinLnBrk="0" hangingPunct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Password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confirm passwor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가 동일해야 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Telephone, E-mail, Description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필수 옵션이 아님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Telephone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숫자 및 전화번호 패턴이 아닌 경우 에러 처리 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4. E-mail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포맷이 적합하지 않은 경우 에러 처리 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Account lock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상태로 생성하면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login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시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계정이 잠겨 있습니다 관리자에게 연락 하세요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!”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라고 알린다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938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8" y="1293520"/>
            <a:ext cx="162739" cy="742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1893277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User List – User ADD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33729" y="1293520"/>
          <a:ext cx="6331858" cy="770477"/>
        </p:xfrm>
        <a:graphic>
          <a:graphicData uri="http://schemas.openxmlformats.org/drawingml/2006/table">
            <a:tbl>
              <a:tblPr/>
              <a:tblGrid>
                <a:gridCol w="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Locked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010-3173-0901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admn@goldenus.co.kr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Super user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010-222-3333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  <a:hlinkClick r:id="rId4"/>
                        </a:rPr>
                        <a:t>jmpark@goldenus.co.kr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010-222-2323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jmpark2@goldenus.co.kr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User </a:t>
            </a:r>
            <a:r>
              <a:rPr lang="en-US" altLang="ko-KR" sz="800" b="1" dirty="0" smtClean="0">
                <a:latin typeface="+mn-ea"/>
                <a:ea typeface="+mn-ea"/>
              </a:rPr>
              <a:t>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10650" y="94451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8275" y="5185817"/>
            <a:ext cx="447913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※ Password</a:t>
            </a:r>
            <a:r>
              <a:rPr lang="ko-KR" altLang="en-US" sz="1000" dirty="0">
                <a:latin typeface="+mn-ea"/>
                <a:ea typeface="+mn-ea"/>
              </a:rPr>
              <a:t>는 영어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대문자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특수문자 포함 </a:t>
            </a:r>
            <a:r>
              <a:rPr lang="en-US" altLang="ko-KR" sz="1000" dirty="0">
                <a:latin typeface="+mn-ea"/>
                <a:ea typeface="+mn-ea"/>
              </a:rPr>
              <a:t>8</a:t>
            </a:r>
            <a:r>
              <a:rPr lang="ko-KR" altLang="en-US" sz="1000" dirty="0">
                <a:latin typeface="+mn-ea"/>
                <a:ea typeface="+mn-ea"/>
              </a:rPr>
              <a:t>자리 이상 </a:t>
            </a:r>
            <a:r>
              <a:rPr lang="ko-KR" altLang="en-US" sz="1000" dirty="0" err="1">
                <a:latin typeface="+mn-ea"/>
                <a:ea typeface="+mn-ea"/>
              </a:rPr>
              <a:t>이여야</a:t>
            </a:r>
            <a:r>
              <a:rPr lang="ko-KR" altLang="en-US" sz="1000" dirty="0">
                <a:latin typeface="+mn-ea"/>
                <a:ea typeface="+mn-ea"/>
              </a:rPr>
              <a:t> 한다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또는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일반적으로 사용하는 룰을 적용해도 된다</a:t>
            </a:r>
            <a:r>
              <a:rPr lang="en-US" altLang="ko-KR" sz="1000" dirty="0">
                <a:latin typeface="+mn-ea"/>
                <a:ea typeface="+mn-ea"/>
              </a:rPr>
              <a:t>. 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[User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2" name="직사각형 39">
            <a:extLst>
              <a:ext uri="{FF2B5EF4-FFF2-40B4-BE49-F238E27FC236}">
                <a16:creationId xmlns:a16="http://schemas.microsoft.com/office/drawing/2014/main" id="{8701D313-340A-8B03-5511-A9559E96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86" y="2468031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3" name="직사각형 39">
            <a:extLst>
              <a:ext uri="{FF2B5EF4-FFF2-40B4-BE49-F238E27FC236}">
                <a16:creationId xmlns:a16="http://schemas.microsoft.com/office/drawing/2014/main" id="{C7BDEB01-4B1E-6970-BF65-BC3AC7EA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48" y="2279225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User ADD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A381C9-737E-1E0C-36CC-F3B8350F6B44}"/>
              </a:ext>
            </a:extLst>
          </p:cNvPr>
          <p:cNvSpPr txBox="1"/>
          <p:nvPr/>
        </p:nvSpPr>
        <p:spPr>
          <a:xfrm>
            <a:off x="6570136" y="2233208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4FB8B-9F5D-3BDC-A550-56CE467B06DC}"/>
              </a:ext>
            </a:extLst>
          </p:cNvPr>
          <p:cNvSpPr txBox="1"/>
          <p:nvPr/>
        </p:nvSpPr>
        <p:spPr>
          <a:xfrm>
            <a:off x="878344" y="2588388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>
                <a:latin typeface="+mn-ea"/>
                <a:ea typeface="+mn-ea"/>
              </a:rPr>
              <a:t>  User Info</a:t>
            </a:r>
            <a:endParaRPr lang="ko-KR" altLang="en-US" sz="1000" b="1" u="sng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719C6-42A6-F2B6-4DB5-55232020F603}"/>
              </a:ext>
            </a:extLst>
          </p:cNvPr>
          <p:cNvSpPr txBox="1"/>
          <p:nvPr/>
        </p:nvSpPr>
        <p:spPr>
          <a:xfrm>
            <a:off x="1076333" y="287453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ID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48616C7-9A89-8C71-9770-D15587166B63}"/>
              </a:ext>
            </a:extLst>
          </p:cNvPr>
          <p:cNvSpPr/>
          <p:nvPr/>
        </p:nvSpPr>
        <p:spPr>
          <a:xfrm>
            <a:off x="1805134" y="28718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9CDE50-4D27-E49B-3BE6-F557B027A0DE}"/>
              </a:ext>
            </a:extLst>
          </p:cNvPr>
          <p:cNvSpPr txBox="1"/>
          <p:nvPr/>
        </p:nvSpPr>
        <p:spPr>
          <a:xfrm>
            <a:off x="4025351" y="2857130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Name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9" name="모서리가 둥근 직사각형 72">
            <a:extLst>
              <a:ext uri="{FF2B5EF4-FFF2-40B4-BE49-F238E27FC236}">
                <a16:creationId xmlns:a16="http://schemas.microsoft.com/office/drawing/2014/main" id="{103D895A-A964-2C34-EC8D-7800320B93A9}"/>
              </a:ext>
            </a:extLst>
          </p:cNvPr>
          <p:cNvSpPr/>
          <p:nvPr/>
        </p:nvSpPr>
        <p:spPr>
          <a:xfrm>
            <a:off x="773417" y="264706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DB24C76-A5C8-E39E-4062-C9A6920C6DB6}"/>
              </a:ext>
            </a:extLst>
          </p:cNvPr>
          <p:cNvSpPr/>
          <p:nvPr/>
        </p:nvSpPr>
        <p:spPr>
          <a:xfrm>
            <a:off x="3290168" y="4556383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DCEF9E8-A10C-34CD-FE81-A3D05A419E33}"/>
              </a:ext>
            </a:extLst>
          </p:cNvPr>
          <p:cNvSpPr/>
          <p:nvPr/>
        </p:nvSpPr>
        <p:spPr>
          <a:xfrm>
            <a:off x="4050212" y="4556383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모서리가 둥근 직사각형 77">
            <a:extLst>
              <a:ext uri="{FF2B5EF4-FFF2-40B4-BE49-F238E27FC236}">
                <a16:creationId xmlns:a16="http://schemas.microsoft.com/office/drawing/2014/main" id="{56622DCC-0812-00F9-ED56-D21B3BDE2D92}"/>
              </a:ext>
            </a:extLst>
          </p:cNvPr>
          <p:cNvSpPr/>
          <p:nvPr/>
        </p:nvSpPr>
        <p:spPr>
          <a:xfrm>
            <a:off x="3146168" y="449390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663B62A-58F7-153A-6DC4-7D73A3A71661}"/>
              </a:ext>
            </a:extLst>
          </p:cNvPr>
          <p:cNvSpPr/>
          <p:nvPr/>
        </p:nvSpPr>
        <p:spPr>
          <a:xfrm>
            <a:off x="4881676" y="28718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39403E-56F5-7E45-239D-950A26E8C3A6}"/>
              </a:ext>
            </a:extLst>
          </p:cNvPr>
          <p:cNvSpPr txBox="1"/>
          <p:nvPr/>
        </p:nvSpPr>
        <p:spPr>
          <a:xfrm>
            <a:off x="971558" y="3160281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Password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877A3D-DEAF-D77A-8DA0-1953EDD354E2}"/>
              </a:ext>
            </a:extLst>
          </p:cNvPr>
          <p:cNvSpPr/>
          <p:nvPr/>
        </p:nvSpPr>
        <p:spPr>
          <a:xfrm>
            <a:off x="1805134" y="315759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3DBA57-805F-40D4-66F7-014225D09D05}"/>
              </a:ext>
            </a:extLst>
          </p:cNvPr>
          <p:cNvSpPr txBox="1"/>
          <p:nvPr/>
        </p:nvSpPr>
        <p:spPr>
          <a:xfrm>
            <a:off x="3730076" y="3142880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Confirm Password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466EDB6-DDAD-DEAB-BAE8-E9A145FD9EDD}"/>
              </a:ext>
            </a:extLst>
          </p:cNvPr>
          <p:cNvSpPr/>
          <p:nvPr/>
        </p:nvSpPr>
        <p:spPr>
          <a:xfrm>
            <a:off x="4881676" y="315759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9141CD-E479-D7DC-681F-2245D9AB284E}"/>
              </a:ext>
            </a:extLst>
          </p:cNvPr>
          <p:cNvSpPr txBox="1"/>
          <p:nvPr/>
        </p:nvSpPr>
        <p:spPr>
          <a:xfrm>
            <a:off x="1038233" y="3446031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Telephone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9802E8-F08B-DEF8-9C53-D07A429E46D2}"/>
              </a:ext>
            </a:extLst>
          </p:cNvPr>
          <p:cNvSpPr/>
          <p:nvPr/>
        </p:nvSpPr>
        <p:spPr>
          <a:xfrm>
            <a:off x="1814659" y="34433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346933" y="3436506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E-mail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61F0E30-9D1E-4466-C825-FEEBD2778FBF}"/>
              </a:ext>
            </a:extLst>
          </p:cNvPr>
          <p:cNvSpPr/>
          <p:nvPr/>
        </p:nvSpPr>
        <p:spPr>
          <a:xfrm>
            <a:off x="4891201" y="34433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EF864AF-1DA1-3350-6DDC-C09BAE6F348B}"/>
              </a:ext>
            </a:extLst>
          </p:cNvPr>
          <p:cNvSpPr txBox="1"/>
          <p:nvPr/>
        </p:nvSpPr>
        <p:spPr>
          <a:xfrm>
            <a:off x="1000934" y="3712731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Description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6E65AEF-1395-3C2F-491B-A57FCC5F6ED5}"/>
              </a:ext>
            </a:extLst>
          </p:cNvPr>
          <p:cNvSpPr/>
          <p:nvPr/>
        </p:nvSpPr>
        <p:spPr>
          <a:xfrm>
            <a:off x="1813261" y="371956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5460BE-641A-C991-967A-8A9D997AD7D3}"/>
              </a:ext>
            </a:extLst>
          </p:cNvPr>
          <p:cNvSpPr txBox="1"/>
          <p:nvPr/>
        </p:nvSpPr>
        <p:spPr>
          <a:xfrm>
            <a:off x="878344" y="4026076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Account Lock  :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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3FDBFA-D557-CB9E-61E4-5B502042C9E3}"/>
              </a:ext>
            </a:extLst>
          </p:cNvPr>
          <p:cNvSpPr txBox="1"/>
          <p:nvPr/>
        </p:nvSpPr>
        <p:spPr>
          <a:xfrm>
            <a:off x="923933" y="4270477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108918" y="3719565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Role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59D08B-A44F-2565-72F1-3561378537E6}"/>
              </a:ext>
            </a:extLst>
          </p:cNvPr>
          <p:cNvSpPr/>
          <p:nvPr/>
        </p:nvSpPr>
        <p:spPr>
          <a:xfrm>
            <a:off x="4902514" y="3767501"/>
            <a:ext cx="1745833" cy="3111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Admin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Normal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C31A1A2-C8C1-5180-F8F5-D3A8068265CD}"/>
              </a:ext>
            </a:extLst>
          </p:cNvPr>
          <p:cNvSpPr/>
          <p:nvPr/>
        </p:nvSpPr>
        <p:spPr bwMode="auto">
          <a:xfrm rot="10632116">
            <a:off x="6494780" y="3814906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729" y="115684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7863961" y="6214456"/>
            <a:ext cx="1955683" cy="32077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 Role : </a:t>
            </a: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Normal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only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조회만 할 수 있다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99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User Management (2/3)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/>
          </p:nvPr>
        </p:nvGraphicFramePr>
        <p:xfrm>
          <a:off x="7863962" y="369027"/>
          <a:ext cx="1955683" cy="348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수정할 사용자를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 자신의 정보만 선택 할 수 있다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Modify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클릭하면 수정 화면이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활성화 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ID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는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변결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기타 수정 방식은 등록과 동일하다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수정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19"/>
            <a:ext cx="7425598" cy="438529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8" y="1293520"/>
            <a:ext cx="162739" cy="742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1893277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User List – User Modify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3729" y="1293520"/>
          <a:ext cx="6331858" cy="770477"/>
        </p:xfrm>
        <a:graphic>
          <a:graphicData uri="http://schemas.openxmlformats.org/drawingml/2006/table">
            <a:tbl>
              <a:tblPr/>
              <a:tblGrid>
                <a:gridCol w="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Locked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010-3173-0901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admn@goldenus.co.kr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Super user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010-222-3333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  <a:hlinkClick r:id="rId4"/>
                        </a:rPr>
                        <a:t>jmpark@goldenus.co.kr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010-222-2323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jmpark2@goldenus.co.kr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User List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47457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617635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624735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6232980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47457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918546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[User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2" name="직사각형 39">
            <a:extLst>
              <a:ext uri="{FF2B5EF4-FFF2-40B4-BE49-F238E27FC236}">
                <a16:creationId xmlns:a16="http://schemas.microsoft.com/office/drawing/2014/main" id="{8701D313-340A-8B03-5511-A9559E96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86" y="2468031"/>
            <a:ext cx="6191911" cy="277773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3" name="직사각형 39">
            <a:extLst>
              <a:ext uri="{FF2B5EF4-FFF2-40B4-BE49-F238E27FC236}">
                <a16:creationId xmlns:a16="http://schemas.microsoft.com/office/drawing/2014/main" id="{C7BDEB01-4B1E-6970-BF65-BC3AC7EA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48" y="2279225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User Modify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A381C9-737E-1E0C-36CC-F3B8350F6B44}"/>
              </a:ext>
            </a:extLst>
          </p:cNvPr>
          <p:cNvSpPr txBox="1"/>
          <p:nvPr/>
        </p:nvSpPr>
        <p:spPr>
          <a:xfrm>
            <a:off x="6570136" y="2233208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DB24C76-A5C8-E39E-4062-C9A6920C6DB6}"/>
              </a:ext>
            </a:extLst>
          </p:cNvPr>
          <p:cNvSpPr/>
          <p:nvPr/>
        </p:nvSpPr>
        <p:spPr>
          <a:xfrm>
            <a:off x="3290168" y="4922142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DCEF9E8-A10C-34CD-FE81-A3D05A419E33}"/>
              </a:ext>
            </a:extLst>
          </p:cNvPr>
          <p:cNvSpPr/>
          <p:nvPr/>
        </p:nvSpPr>
        <p:spPr>
          <a:xfrm>
            <a:off x="4086088" y="4913930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모서리가 둥근 직사각형 77">
            <a:extLst>
              <a:ext uri="{FF2B5EF4-FFF2-40B4-BE49-F238E27FC236}">
                <a16:creationId xmlns:a16="http://schemas.microsoft.com/office/drawing/2014/main" id="{56622DCC-0812-00F9-ED56-D21B3BDE2D92}"/>
              </a:ext>
            </a:extLst>
          </p:cNvPr>
          <p:cNvSpPr/>
          <p:nvPr/>
        </p:nvSpPr>
        <p:spPr>
          <a:xfrm>
            <a:off x="3146168" y="485966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4" name="모서리가 둥근 직사각형 112">
            <a:extLst>
              <a:ext uri="{FF2B5EF4-FFF2-40B4-BE49-F238E27FC236}">
                <a16:creationId xmlns:a16="http://schemas.microsoft.com/office/drawing/2014/main" id="{886E6040-59C2-B25D-93CD-E24DA883C538}"/>
              </a:ext>
            </a:extLst>
          </p:cNvPr>
          <p:cNvSpPr/>
          <p:nvPr/>
        </p:nvSpPr>
        <p:spPr>
          <a:xfrm>
            <a:off x="240555" y="168482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4FB8B-9F5D-3BDC-A550-56CE467B06DC}"/>
              </a:ext>
            </a:extLst>
          </p:cNvPr>
          <p:cNvSpPr txBox="1"/>
          <p:nvPr/>
        </p:nvSpPr>
        <p:spPr>
          <a:xfrm>
            <a:off x="878344" y="2588388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>
                <a:latin typeface="+mn-ea"/>
                <a:ea typeface="+mn-ea"/>
              </a:rPr>
              <a:t>  User Info</a:t>
            </a:r>
            <a:endParaRPr lang="ko-KR" altLang="en-US" sz="1000" b="1" u="sng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719C6-42A6-F2B6-4DB5-55232020F603}"/>
              </a:ext>
            </a:extLst>
          </p:cNvPr>
          <p:cNvSpPr txBox="1"/>
          <p:nvPr/>
        </p:nvSpPr>
        <p:spPr>
          <a:xfrm>
            <a:off x="1076333" y="287453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ID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48616C7-9A89-8C71-9770-D15587166B63}"/>
              </a:ext>
            </a:extLst>
          </p:cNvPr>
          <p:cNvSpPr/>
          <p:nvPr/>
        </p:nvSpPr>
        <p:spPr>
          <a:xfrm>
            <a:off x="1805134" y="2871840"/>
            <a:ext cx="1775003" cy="1860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Test1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9CDE50-4D27-E49B-3BE6-F557B027A0DE}"/>
              </a:ext>
            </a:extLst>
          </p:cNvPr>
          <p:cNvSpPr txBox="1"/>
          <p:nvPr/>
        </p:nvSpPr>
        <p:spPr>
          <a:xfrm>
            <a:off x="4025351" y="2857130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Name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9" name="모서리가 둥근 직사각형 72">
            <a:extLst>
              <a:ext uri="{FF2B5EF4-FFF2-40B4-BE49-F238E27FC236}">
                <a16:creationId xmlns:a16="http://schemas.microsoft.com/office/drawing/2014/main" id="{103D895A-A964-2C34-EC8D-7800320B93A9}"/>
              </a:ext>
            </a:extLst>
          </p:cNvPr>
          <p:cNvSpPr/>
          <p:nvPr/>
        </p:nvSpPr>
        <p:spPr>
          <a:xfrm>
            <a:off x="773417" y="264706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663B62A-58F7-153A-6DC4-7D73A3A71661}"/>
              </a:ext>
            </a:extLst>
          </p:cNvPr>
          <p:cNvSpPr/>
          <p:nvPr/>
        </p:nvSpPr>
        <p:spPr>
          <a:xfrm>
            <a:off x="4881676" y="28718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Test1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39403E-56F5-7E45-239D-950A26E8C3A6}"/>
              </a:ext>
            </a:extLst>
          </p:cNvPr>
          <p:cNvSpPr txBox="1"/>
          <p:nvPr/>
        </p:nvSpPr>
        <p:spPr>
          <a:xfrm>
            <a:off x="971558" y="3160281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Password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877A3D-DEAF-D77A-8DA0-1953EDD354E2}"/>
              </a:ext>
            </a:extLst>
          </p:cNvPr>
          <p:cNvSpPr/>
          <p:nvPr/>
        </p:nvSpPr>
        <p:spPr>
          <a:xfrm>
            <a:off x="1805134" y="315759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9141CD-E479-D7DC-681F-2245D9AB284E}"/>
              </a:ext>
            </a:extLst>
          </p:cNvPr>
          <p:cNvSpPr txBox="1"/>
          <p:nvPr/>
        </p:nvSpPr>
        <p:spPr>
          <a:xfrm>
            <a:off x="1038233" y="3782915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Telephone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9802E8-F08B-DEF8-9C53-D07A429E46D2}"/>
              </a:ext>
            </a:extLst>
          </p:cNvPr>
          <p:cNvSpPr/>
          <p:nvPr/>
        </p:nvSpPr>
        <p:spPr>
          <a:xfrm>
            <a:off x="1814659" y="3780224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010-222-3333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346933" y="3773390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E-mail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61F0E30-9D1E-4466-C825-FEEBD2778FBF}"/>
              </a:ext>
            </a:extLst>
          </p:cNvPr>
          <p:cNvSpPr/>
          <p:nvPr/>
        </p:nvSpPr>
        <p:spPr>
          <a:xfrm>
            <a:off x="4891201" y="3780224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rgbClr val="000000"/>
                </a:solidFill>
                <a:latin typeface="맑은 고딕"/>
                <a:ea typeface="+mn-ea"/>
                <a:cs typeface="+mn-cs"/>
                <a:hlinkClick r:id="rId4"/>
              </a:rPr>
              <a:t>jmpark@goldenus.co.kr</a:t>
            </a:r>
            <a:endParaRPr lang="en-US" altLang="ko-KR" sz="800" b="0" i="0" u="none" strike="noStrike" kern="12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EF864AF-1DA1-3350-6DDC-C09BAE6F348B}"/>
              </a:ext>
            </a:extLst>
          </p:cNvPr>
          <p:cNvSpPr txBox="1"/>
          <p:nvPr/>
        </p:nvSpPr>
        <p:spPr>
          <a:xfrm>
            <a:off x="1000934" y="4049615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Description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6E65AEF-1395-3C2F-491B-A57FCC5F6ED5}"/>
              </a:ext>
            </a:extLst>
          </p:cNvPr>
          <p:cNvSpPr/>
          <p:nvPr/>
        </p:nvSpPr>
        <p:spPr>
          <a:xfrm>
            <a:off x="1813261" y="4056449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5460BE-641A-C991-967A-8A9D997AD7D3}"/>
              </a:ext>
            </a:extLst>
          </p:cNvPr>
          <p:cNvSpPr txBox="1"/>
          <p:nvPr/>
        </p:nvSpPr>
        <p:spPr>
          <a:xfrm>
            <a:off x="899254" y="4412257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Account Lock  :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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3FDBFA-D557-CB9E-61E4-5B502042C9E3}"/>
              </a:ext>
            </a:extLst>
          </p:cNvPr>
          <p:cNvSpPr txBox="1"/>
          <p:nvPr/>
        </p:nvSpPr>
        <p:spPr>
          <a:xfrm>
            <a:off x="923933" y="4627701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184230" y="4056449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User Role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59D08B-A44F-2565-72F1-3561378537E6}"/>
              </a:ext>
            </a:extLst>
          </p:cNvPr>
          <p:cNvSpPr/>
          <p:nvPr/>
        </p:nvSpPr>
        <p:spPr>
          <a:xfrm>
            <a:off x="4891201" y="4104385"/>
            <a:ext cx="1745833" cy="3111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Admin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Normal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2C31A1A2-C8C1-5180-F8F5-D3A8068265CD}"/>
              </a:ext>
            </a:extLst>
          </p:cNvPr>
          <p:cNvSpPr/>
          <p:nvPr/>
        </p:nvSpPr>
        <p:spPr bwMode="auto">
          <a:xfrm rot="10632116">
            <a:off x="6483467" y="415179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39403E-56F5-7E45-239D-950A26E8C3A6}"/>
              </a:ext>
            </a:extLst>
          </p:cNvPr>
          <p:cNvSpPr txBox="1"/>
          <p:nvPr/>
        </p:nvSpPr>
        <p:spPr>
          <a:xfrm>
            <a:off x="719696" y="3418556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 New Password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877A3D-DEAF-D77A-8DA0-1953EDD354E2}"/>
              </a:ext>
            </a:extLst>
          </p:cNvPr>
          <p:cNvSpPr/>
          <p:nvPr/>
        </p:nvSpPr>
        <p:spPr>
          <a:xfrm>
            <a:off x="1803528" y="341586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3DBA57-805F-40D4-66F7-014225D09D05}"/>
              </a:ext>
            </a:extLst>
          </p:cNvPr>
          <p:cNvSpPr txBox="1"/>
          <p:nvPr/>
        </p:nvSpPr>
        <p:spPr>
          <a:xfrm>
            <a:off x="3478216" y="3401155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 Confirm New Password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66EDB6-DDAD-DEAB-BAE8-E9A145FD9EDD}"/>
              </a:ext>
            </a:extLst>
          </p:cNvPr>
          <p:cNvSpPr/>
          <p:nvPr/>
        </p:nvSpPr>
        <p:spPr>
          <a:xfrm>
            <a:off x="4880070" y="341586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863962" y="4011503"/>
            <a:ext cx="1734456" cy="146307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Admin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 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모든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의 정보 수정가능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marL="171450" indent="-171450" defTabSz="1157288">
              <a:buFont typeface="Wingdings" panose="05000000000000000000" pitchFamily="2" charset="2"/>
              <a:buChar char="§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Normal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자신의 이름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비번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전화번호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, email,description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만 수정가능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.</a:t>
            </a:r>
          </a:p>
          <a:p>
            <a:pPr defTabSz="1157288"/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623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User Management (3/3)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/>
          </p:nvPr>
        </p:nvGraphicFramePr>
        <p:xfrm>
          <a:off x="7863962" y="369027"/>
          <a:ext cx="195568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사용자를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삭제는 관리자만 가능하다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8" y="1293520"/>
            <a:ext cx="162739" cy="742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1893277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User List – User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3729" y="1293520"/>
          <a:ext cx="6331858" cy="770477"/>
        </p:xfrm>
        <a:graphic>
          <a:graphicData uri="http://schemas.openxmlformats.org/drawingml/2006/table">
            <a:tbl>
              <a:tblPr/>
              <a:tblGrid>
                <a:gridCol w="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Locked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010-3173-0901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admn@goldenus.co.kr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Super user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010-222-3333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  <a:hlinkClick r:id="rId4"/>
                        </a:rPr>
                        <a:t>jmpark@goldenus.co.kr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010-222-2323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jmpark2@goldenus.co.kr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User List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2247494" y="2715320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[Test1] </a:t>
            </a:r>
            <a:r>
              <a:rPr lang="ko-KR" altLang="en-US" sz="800" spc="-100">
                <a:latin typeface="+mn-ea"/>
                <a:ea typeface="+mn-ea"/>
              </a:rPr>
              <a:t>사용자를 삭제 </a:t>
            </a:r>
            <a:r>
              <a:rPr lang="ko-KR" altLang="en-US" sz="800" spc="-100" dirty="0" err="1">
                <a:latin typeface="+mn-ea"/>
                <a:ea typeface="+mn-ea"/>
              </a:rPr>
              <a:t>하시겠습나까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2247494" y="3417095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690410" y="3488103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420711" y="3473725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103494" y="27153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646537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[User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4" name="모서리가 둥근 직사각형 112">
            <a:extLst>
              <a:ext uri="{FF2B5EF4-FFF2-40B4-BE49-F238E27FC236}">
                <a16:creationId xmlns:a16="http://schemas.microsoft.com/office/drawing/2014/main" id="{886E6040-59C2-B25D-93CD-E24DA883C538}"/>
              </a:ext>
            </a:extLst>
          </p:cNvPr>
          <p:cNvSpPr/>
          <p:nvPr/>
        </p:nvSpPr>
        <p:spPr>
          <a:xfrm>
            <a:off x="240555" y="168482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863962" y="4011503"/>
            <a:ext cx="1734456" cy="146307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Admin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 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삭제 가능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marL="171450" indent="-171450" defTabSz="1157288">
              <a:buFont typeface="Wingdings" panose="05000000000000000000" pitchFamily="2" charset="2"/>
              <a:buChar char="§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Normal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삭제 불가능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24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6323" y="606976"/>
            <a:ext cx="134203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상태 별 색상표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8" name="제목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공통 요구 사항 </a:t>
            </a:r>
            <a:r>
              <a:rPr lang="ko-KR" altLang="en-US" dirty="0">
                <a:latin typeface="+mn-ea"/>
                <a:ea typeface="+mn-ea"/>
              </a:rPr>
              <a:t>정의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920784" y="1085850"/>
          <a:ext cx="6843997" cy="1274400"/>
        </p:xfrm>
        <a:graphic>
          <a:graphicData uri="http://schemas.openxmlformats.org/drawingml/2006/table">
            <a:tbl>
              <a:tblPr/>
              <a:tblGrid>
                <a:gridCol w="263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1">
                  <a:extLst>
                    <a:ext uri="{9D8B030D-6E8A-4147-A177-3AD203B41FA5}">
                      <a16:colId xmlns:a16="http://schemas.microsoft.com/office/drawing/2014/main" val="3086030373"/>
                    </a:ext>
                  </a:extLst>
                </a:gridCol>
              </a:tblGrid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색상 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예시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범위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dirty="0"/>
                        <a:t>정상 상태 또는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Running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상태를 의미 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초록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정합성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상태를 의미 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오렌지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MISMATCH (Critical or Abended</a:t>
                      </a:r>
                      <a:r>
                        <a:rPr lang="ko-KR" altLang="en-US" sz="1000" dirty="0"/>
                        <a:t>를 의미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빨간색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정합성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중단</a:t>
                      </a:r>
                      <a:r>
                        <a:rPr lang="ko-KR" altLang="en-US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또는 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Stopped</a:t>
                      </a:r>
                      <a:r>
                        <a:rPr lang="ko-KR" altLang="en-US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를 의미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진한 회색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정합성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79"/>
          <p:cNvGrpSpPr/>
          <p:nvPr/>
        </p:nvGrpSpPr>
        <p:grpSpPr>
          <a:xfrm>
            <a:off x="5846335" y="1367704"/>
            <a:ext cx="189374" cy="915322"/>
            <a:chOff x="5846335" y="1437553"/>
            <a:chExt cx="189374" cy="1042611"/>
          </a:xfrm>
        </p:grpSpPr>
        <p:sp>
          <p:nvSpPr>
            <p:cNvPr id="74" name="타원 73"/>
            <p:cNvSpPr/>
            <p:nvPr/>
          </p:nvSpPr>
          <p:spPr bwMode="auto">
            <a:xfrm>
              <a:off x="5846335" y="1437553"/>
              <a:ext cx="189374" cy="156786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6350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6" name="타원 75"/>
            <p:cNvSpPr/>
            <p:nvPr/>
          </p:nvSpPr>
          <p:spPr bwMode="auto">
            <a:xfrm>
              <a:off x="5846335" y="1742353"/>
              <a:ext cx="189374" cy="156786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6350" algn="ctr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5846335" y="2028103"/>
              <a:ext cx="189374" cy="156786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63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5846335" y="2323378"/>
              <a:ext cx="189374" cy="156786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0143" y="5051705"/>
            <a:ext cx="620554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알람 윈도우 정의 </a:t>
            </a:r>
            <a:endParaRPr lang="en-US" altLang="ko-KR" sz="1000" dirty="0">
              <a:latin typeface="+mn-ea"/>
              <a:ea typeface="+mn-ea"/>
            </a:endParaRPr>
          </a:p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주요 정보의 입력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수정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삭제 시 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marL="269875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- “Save” </a:t>
            </a:r>
            <a:r>
              <a:rPr lang="ko-KR" altLang="en-US" sz="1000" dirty="0">
                <a:latin typeface="+mn-ea"/>
                <a:ea typeface="+mn-ea"/>
              </a:rPr>
              <a:t>버튼 클릭</a:t>
            </a:r>
            <a:r>
              <a:rPr lang="en-US" altLang="ko-KR" sz="1000" dirty="0">
                <a:latin typeface="+mn-ea"/>
                <a:ea typeface="+mn-ea"/>
              </a:rPr>
              <a:t> -&gt; “Confirm” Window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-&gt; “</a:t>
            </a:r>
            <a:r>
              <a:rPr lang="ko-KR" altLang="en-US" sz="1000" dirty="0">
                <a:latin typeface="+mn-ea"/>
                <a:ea typeface="+mn-ea"/>
              </a:rPr>
              <a:t>정상처리</a:t>
            </a:r>
            <a:r>
              <a:rPr lang="en-US" altLang="ko-KR" sz="1000" dirty="0">
                <a:latin typeface="+mn-ea"/>
                <a:ea typeface="+mn-ea"/>
              </a:rPr>
              <a:t>”  Window -&gt; </a:t>
            </a:r>
            <a:r>
              <a:rPr lang="ko-KR" altLang="en-US" sz="1000" dirty="0">
                <a:latin typeface="+mn-ea"/>
                <a:ea typeface="+mn-ea"/>
                <a:sym typeface="Wingdings" pitchFamily="2" charset="2"/>
              </a:rPr>
              <a:t>요청</a:t>
            </a:r>
            <a:r>
              <a:rPr lang="en-US" altLang="ko-KR" sz="1000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000" dirty="0">
                <a:latin typeface="+mn-ea"/>
                <a:ea typeface="+mn-ea"/>
                <a:sym typeface="Wingdings" pitchFamily="2" charset="2"/>
              </a:rPr>
              <a:t>한 </a:t>
            </a:r>
            <a:r>
              <a:rPr lang="en-US" altLang="ko-KR" sz="1000" dirty="0">
                <a:latin typeface="+mn-ea"/>
                <a:ea typeface="+mn-ea"/>
                <a:sym typeface="Wingdings" pitchFamily="2" charset="2"/>
              </a:rPr>
              <a:t>page</a:t>
            </a:r>
            <a:r>
              <a:rPr lang="ko-KR" altLang="en-US" sz="1000" dirty="0">
                <a:latin typeface="+mn-ea"/>
                <a:ea typeface="+mn-ea"/>
                <a:sym typeface="Wingdings" pitchFamily="2" charset="2"/>
              </a:rPr>
              <a:t>로 이동</a:t>
            </a:r>
            <a:r>
              <a:rPr lang="en-US" altLang="ko-KR" sz="1000" dirty="0">
                <a:latin typeface="+mn-ea"/>
                <a:ea typeface="+mn-ea"/>
              </a:rPr>
              <a:t>       </a:t>
            </a:r>
          </a:p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>
                <a:latin typeface="+mn-ea"/>
                <a:ea typeface="+mn-ea"/>
              </a:rPr>
              <a:t> Display</a:t>
            </a:r>
            <a:r>
              <a:rPr lang="ko-KR" altLang="en-US" sz="1000" dirty="0">
                <a:latin typeface="+mn-ea"/>
                <a:ea typeface="+mn-ea"/>
              </a:rPr>
              <a:t>하는 정보 수정 시 </a:t>
            </a:r>
            <a:r>
              <a:rPr lang="en-US" altLang="ko-KR" sz="1000" dirty="0">
                <a:latin typeface="+mn-ea"/>
                <a:ea typeface="+mn-ea"/>
              </a:rPr>
              <a:t>( </a:t>
            </a:r>
            <a:r>
              <a:rPr lang="ko-KR" altLang="en-US" sz="1000" dirty="0">
                <a:latin typeface="+mn-ea"/>
                <a:ea typeface="+mn-ea"/>
              </a:rPr>
              <a:t>예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모니터링 항목 변경이나 화면 변경 등 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  <a:p>
            <a:pPr marL="269875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- </a:t>
            </a:r>
            <a:r>
              <a:rPr lang="ko-KR" altLang="en-US" sz="1000" dirty="0">
                <a:latin typeface="+mn-ea"/>
                <a:ea typeface="+mn-ea"/>
              </a:rPr>
              <a:t>변경에 관련된 버튼 클릭 </a:t>
            </a:r>
            <a:r>
              <a:rPr lang="en-US" altLang="ko-KR" sz="1000" dirty="0">
                <a:latin typeface="+mn-ea"/>
                <a:ea typeface="+mn-ea"/>
              </a:rPr>
              <a:t>-&gt; “</a:t>
            </a:r>
            <a:r>
              <a:rPr lang="ko-KR" altLang="en-US" sz="1000" dirty="0">
                <a:latin typeface="+mn-ea"/>
                <a:ea typeface="+mn-ea"/>
              </a:rPr>
              <a:t>정상처리</a:t>
            </a:r>
            <a:r>
              <a:rPr lang="en-US" altLang="ko-KR" sz="1000" dirty="0">
                <a:latin typeface="+mn-ea"/>
                <a:ea typeface="+mn-ea"/>
              </a:rPr>
              <a:t>” Window -&gt; </a:t>
            </a:r>
            <a:r>
              <a:rPr lang="ko-KR" altLang="en-US" sz="1000" dirty="0">
                <a:latin typeface="+mn-ea"/>
                <a:ea typeface="+mn-ea"/>
              </a:rPr>
              <a:t>요청한 </a:t>
            </a:r>
            <a:r>
              <a:rPr lang="en-US" altLang="ko-KR" sz="1000" dirty="0">
                <a:latin typeface="+mn-ea"/>
                <a:ea typeface="+mn-ea"/>
              </a:rPr>
              <a:t>Page</a:t>
            </a:r>
            <a:r>
              <a:rPr lang="ko-KR" altLang="en-US" sz="1000" dirty="0">
                <a:latin typeface="+mn-ea"/>
                <a:ea typeface="+mn-ea"/>
              </a:rPr>
              <a:t>로 이동</a:t>
            </a:r>
            <a:endParaRPr lang="en-US" altLang="ko-KR" sz="1000" dirty="0">
              <a:latin typeface="+mn-ea"/>
              <a:ea typeface="+mn-ea"/>
            </a:endParaRPr>
          </a:p>
          <a:p>
            <a:pPr marL="269875" lvl="0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※ </a:t>
            </a:r>
            <a:r>
              <a:rPr lang="ko-KR" altLang="en-US" sz="1000" dirty="0">
                <a:latin typeface="+mn-ea"/>
                <a:ea typeface="+mn-ea"/>
              </a:rPr>
              <a:t>일반적인 경우 상기와 같이 적용하며 예외적인 경우는 해당 페이지에 별도로 정의 합니다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</a:p>
          <a:p>
            <a:pPr marL="269875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6323" y="2589639"/>
            <a:ext cx="170431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비밀번호 생성 규칙 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320675" y="2997752"/>
          <a:ext cx="9236019" cy="1640160"/>
        </p:xfrm>
        <a:graphic>
          <a:graphicData uri="http://schemas.openxmlformats.org/drawingml/2006/table">
            <a:tbl>
              <a:tblPr/>
              <a:tblGrid>
                <a:gridCol w="197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생성 규칙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비밀번호 최소길이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영대문자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(A~Z, 26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영소문자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a~z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26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(0~9, 10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및 특수문자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(32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종류 이상으로 구성하여 최소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 이상으로 입력합니다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특수문자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 예시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    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 ․! @ # $ % ^ &amp; * ( ) _ - + =  [ ] [ ] | \ ; :‘ “ &lt; &gt; , . ? /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추측하기 어려운 비밀 번호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연속된 번호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알파벳 사용 금지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사용자의 전화번호 사용금지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비밀번호의 주기적인 변경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개월 마다 변경 하도록 설정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동일한 비밀번호 사용 제한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개의 비밀번호를 교대로 사용하지 않는다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CC6564-85F2-B202-EDDD-93552FB0C714}"/>
              </a:ext>
            </a:extLst>
          </p:cNvPr>
          <p:cNvSpPr txBox="1"/>
          <p:nvPr/>
        </p:nvSpPr>
        <p:spPr>
          <a:xfrm>
            <a:off x="5725036" y="734670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향후 모니터링 기능 추가 예정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4F013-A81D-CED3-6653-7AE68C7CA323}"/>
              </a:ext>
            </a:extLst>
          </p:cNvPr>
          <p:cNvSpPr txBox="1"/>
          <p:nvPr/>
        </p:nvSpPr>
        <p:spPr>
          <a:xfrm>
            <a:off x="5972740" y="2671830"/>
            <a:ext cx="3640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비번은 오픈 소스 등에서 제공하는 기능으로 적용해도 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F9065-61D2-0E4F-F245-439612704418}"/>
              </a:ext>
            </a:extLst>
          </p:cNvPr>
          <p:cNvSpPr txBox="1"/>
          <p:nvPr/>
        </p:nvSpPr>
        <p:spPr>
          <a:xfrm>
            <a:off x="4467736" y="5099597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향후 모니터링 기능 추가 예정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00" b="1" kern="1200">
                <a:solidFill>
                  <a:srgbClr val="7F7F7F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공통요구사항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(1/2)</a:t>
            </a:r>
            <a:endParaRPr kumimoji="0"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07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8" name="제목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공통 사항 정의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1305" y="667851"/>
            <a:ext cx="3550972" cy="801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정보 입력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수정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삭제 윈도우 정의 </a:t>
            </a:r>
            <a:r>
              <a:rPr lang="en-US" altLang="ko-KR" sz="1200" b="1" dirty="0">
                <a:latin typeface="+mn-ea"/>
                <a:ea typeface="+mn-ea"/>
              </a:rPr>
              <a:t>( </a:t>
            </a:r>
            <a:r>
              <a:rPr lang="ko-KR" altLang="en-US" sz="1200" b="1" dirty="0">
                <a:latin typeface="+mn-ea"/>
                <a:ea typeface="+mn-ea"/>
              </a:rPr>
              <a:t>화면 예시 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</a:p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주요 정보의 입력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수정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삭제 시 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marL="269875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7518013" y="1257833"/>
            <a:ext cx="2134893" cy="1076538"/>
            <a:chOff x="6825308" y="606976"/>
            <a:chExt cx="2134893" cy="1076538"/>
          </a:xfrm>
        </p:grpSpPr>
        <p:sp>
          <p:nvSpPr>
            <p:cNvPr id="29" name="직사각형 39"/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정상 처리 되었습니다</a:t>
              </a:r>
              <a:r>
                <a:rPr lang="en-US" altLang="ko-KR" sz="1000" spc="-100">
                  <a:latin typeface="+mn-ea"/>
                  <a:ea typeface="+mn-ea"/>
                </a:rPr>
                <a:t>.!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30" name="직사각형 39"/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505503" y="2466060"/>
            <a:ext cx="2134893" cy="1076538"/>
            <a:chOff x="9743810" y="594376"/>
            <a:chExt cx="2134893" cy="1076538"/>
          </a:xfrm>
        </p:grpSpPr>
        <p:sp>
          <p:nvSpPr>
            <p:cNvPr id="33" name="직사각형 39"/>
            <p:cNvSpPr>
              <a:spLocks noChangeArrowheads="1"/>
            </p:cNvSpPr>
            <p:nvPr/>
          </p:nvSpPr>
          <p:spPr bwMode="auto">
            <a:xfrm>
              <a:off x="9743810" y="6069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요청 하신 작업에 실패 하였습니다</a:t>
              </a:r>
              <a:r>
                <a:rPr lang="en-US" altLang="ko-KR" sz="1000" spc="-100">
                  <a:latin typeface="+mn-ea"/>
                  <a:ea typeface="+mn-ea"/>
                </a:rPr>
                <a:t>.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solidFill>
                    <a:srgbClr val="FF0000"/>
                  </a:solidFill>
                  <a:latin typeface="+mn-ea"/>
                  <a:ea typeface="+mn-ea"/>
                </a:rPr>
                <a:t>원인 </a:t>
              </a:r>
              <a:r>
                <a:rPr lang="en-US" altLang="ko-KR" sz="1000" spc="-100">
                  <a:solidFill>
                    <a:srgbClr val="FF0000"/>
                  </a:solidFill>
                  <a:latin typeface="+mn-ea"/>
                  <a:ea typeface="+mn-ea"/>
                </a:rPr>
                <a:t>: ERROR-1029 “XXXX Error”</a:t>
              </a:r>
              <a:endParaRPr lang="ko-KR" altLang="en-US" sz="1000" spc="-1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사각형 39"/>
            <p:cNvSpPr>
              <a:spLocks noChangeArrowheads="1"/>
            </p:cNvSpPr>
            <p:nvPr/>
          </p:nvSpPr>
          <p:spPr bwMode="auto">
            <a:xfrm>
              <a:off x="9743810" y="13087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617093" y="5943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365831" y="13797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265281" y="1565203"/>
            <a:ext cx="3330736" cy="1368240"/>
            <a:chOff x="1308963" y="4858039"/>
            <a:chExt cx="3330736" cy="136824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1308963" y="4937414"/>
              <a:ext cx="3321890" cy="128886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`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10118" y="4934239"/>
              <a:ext cx="3320736" cy="301109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>
                  <a:solidFill>
                    <a:srgbClr val="FFFFFF"/>
                  </a:solidFill>
                  <a:latin typeface="+mn-ea"/>
                  <a:ea typeface="+mn-ea"/>
                </a:rPr>
                <a:t>Main Page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1985" y="4858039"/>
              <a:ext cx="287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+mn-ea"/>
                  <a:ea typeface="+mn-ea"/>
                </a:rPr>
                <a:t>x</a:t>
              </a:r>
              <a:endParaRPr lang="ko-KR" altLang="en-US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90853" y="5924251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Save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98131" y="5909874"/>
              <a:ext cx="1013043" cy="21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  <a:latin typeface="+mn-ea"/>
                </a:rPr>
                <a:t>Cancel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80593" y="538703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…</a:t>
              </a:r>
              <a:r>
                <a:rPr lang="ko-KR" altLang="en-US" dirty="0">
                  <a:latin typeface="+mn-ea"/>
                  <a:ea typeface="+mn-ea"/>
                </a:rPr>
                <a:t>예시 화면</a:t>
              </a:r>
              <a:r>
                <a:rPr lang="en-US" altLang="ko-KR" dirty="0">
                  <a:latin typeface="+mn-ea"/>
                  <a:ea typeface="+mn-ea"/>
                </a:rPr>
                <a:t>…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45" name="직사각형 39"/>
          <p:cNvSpPr>
            <a:spLocks noChangeArrowheads="1"/>
          </p:cNvSpPr>
          <p:nvPr/>
        </p:nvSpPr>
        <p:spPr bwMode="auto">
          <a:xfrm>
            <a:off x="5017110" y="1723654"/>
            <a:ext cx="212238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1000" spc="-100">
                <a:latin typeface="+mn-ea"/>
                <a:ea typeface="+mn-ea"/>
              </a:rPr>
              <a:t>저장  하시겠습니까</a:t>
            </a:r>
            <a:r>
              <a:rPr lang="en-US" altLang="ko-KR" sz="1000" spc="-100">
                <a:latin typeface="+mn-ea"/>
                <a:ea typeface="+mn-ea"/>
              </a:rPr>
              <a:t>?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46" name="직사각형 39"/>
          <p:cNvSpPr>
            <a:spLocks noChangeArrowheads="1"/>
          </p:cNvSpPr>
          <p:nvPr/>
        </p:nvSpPr>
        <p:spPr bwMode="auto">
          <a:xfrm>
            <a:off x="5017110" y="2425429"/>
            <a:ext cx="212238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0393" y="17110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x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82063" y="2496437"/>
            <a:ext cx="760958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94600" y="2482060"/>
            <a:ext cx="760958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75171" y="255941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82062" y="242542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524" y="198805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35924" y="317197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cxnSp>
        <p:nvCxnSpPr>
          <p:cNvPr id="57" name="꺾인 연결선 56"/>
          <p:cNvCxnSpPr>
            <a:stCxn id="38" idx="3"/>
            <a:endCxn id="45" idx="1"/>
          </p:cNvCxnSpPr>
          <p:nvPr/>
        </p:nvCxnSpPr>
        <p:spPr>
          <a:xfrm flipV="1">
            <a:off x="4587171" y="2070312"/>
            <a:ext cx="429939" cy="21869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5" idx="3"/>
            <a:endCxn id="29" idx="1"/>
          </p:cNvCxnSpPr>
          <p:nvPr/>
        </p:nvCxnSpPr>
        <p:spPr>
          <a:xfrm flipV="1">
            <a:off x="7139493" y="1617091"/>
            <a:ext cx="378520" cy="4532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5" idx="3"/>
            <a:endCxn id="34" idx="1"/>
          </p:cNvCxnSpPr>
          <p:nvPr/>
        </p:nvCxnSpPr>
        <p:spPr>
          <a:xfrm>
            <a:off x="7139493" y="2070312"/>
            <a:ext cx="366010" cy="129120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6" idx="2"/>
            <a:endCxn id="38" idx="2"/>
          </p:cNvCxnSpPr>
          <p:nvPr/>
        </p:nvCxnSpPr>
        <p:spPr>
          <a:xfrm rot="5400000">
            <a:off x="4429339" y="1284479"/>
            <a:ext cx="145851" cy="3152076"/>
          </a:xfrm>
          <a:prstGeom prst="bentConnector3">
            <a:avLst>
              <a:gd name="adj1" fmla="val 256735"/>
            </a:avLst>
          </a:prstGeom>
          <a:ln w="31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4" idx="2"/>
            <a:endCxn id="38" idx="2"/>
          </p:cNvCxnSpPr>
          <p:nvPr/>
        </p:nvCxnSpPr>
        <p:spPr>
          <a:xfrm rot="5400000" flipH="1">
            <a:off x="5441883" y="417787"/>
            <a:ext cx="609155" cy="5640469"/>
          </a:xfrm>
          <a:prstGeom prst="bentConnector3">
            <a:avLst>
              <a:gd name="adj1" fmla="val -37527"/>
            </a:avLst>
          </a:prstGeom>
          <a:ln w="31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1305" y="3979817"/>
            <a:ext cx="401263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Display</a:t>
            </a:r>
            <a:r>
              <a:rPr lang="ko-KR" altLang="en-US" sz="1000" dirty="0">
                <a:latin typeface="+mn-ea"/>
                <a:ea typeface="+mn-ea"/>
              </a:rPr>
              <a:t>하는 정보 </a:t>
            </a:r>
            <a:r>
              <a:rPr lang="ko-KR" altLang="en-US" sz="1000" dirty="0" err="1">
                <a:latin typeface="+mn-ea"/>
                <a:ea typeface="+mn-ea"/>
              </a:rPr>
              <a:t>수정시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( </a:t>
            </a:r>
            <a:r>
              <a:rPr lang="ko-KR" altLang="en-US" sz="1000" dirty="0">
                <a:latin typeface="+mn-ea"/>
                <a:ea typeface="+mn-ea"/>
              </a:rPr>
              <a:t>예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항목 변경이나 화면 변경 등 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7519168" y="4087879"/>
            <a:ext cx="2134893" cy="1076538"/>
            <a:chOff x="6825308" y="606976"/>
            <a:chExt cx="2134893" cy="1076538"/>
          </a:xfrm>
        </p:grpSpPr>
        <p:sp>
          <p:nvSpPr>
            <p:cNvPr id="81" name="직사각형 39"/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정상 처리 되었습니다</a:t>
              </a:r>
              <a:r>
                <a:rPr lang="en-US" altLang="ko-KR" sz="1000" spc="-100">
                  <a:latin typeface="+mn-ea"/>
                  <a:ea typeface="+mn-ea"/>
                </a:rPr>
                <a:t>.!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82" name="직사각형 39"/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06658" y="5296106"/>
            <a:ext cx="2134893" cy="1076538"/>
            <a:chOff x="9743810" y="594376"/>
            <a:chExt cx="2134893" cy="1076538"/>
          </a:xfrm>
        </p:grpSpPr>
        <p:sp>
          <p:nvSpPr>
            <p:cNvPr id="86" name="직사각형 39"/>
            <p:cNvSpPr>
              <a:spLocks noChangeArrowheads="1"/>
            </p:cNvSpPr>
            <p:nvPr/>
          </p:nvSpPr>
          <p:spPr bwMode="auto">
            <a:xfrm>
              <a:off x="9743810" y="6069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요청 하신 작업에 실패 하였습니다</a:t>
              </a:r>
              <a:r>
                <a:rPr lang="en-US" altLang="ko-KR" sz="1000" spc="-100">
                  <a:latin typeface="+mn-ea"/>
                  <a:ea typeface="+mn-ea"/>
                </a:rPr>
                <a:t>.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solidFill>
                    <a:srgbClr val="FF0000"/>
                  </a:solidFill>
                  <a:latin typeface="+mn-ea"/>
                  <a:ea typeface="+mn-ea"/>
                </a:rPr>
                <a:t>원인 </a:t>
              </a:r>
              <a:r>
                <a:rPr lang="en-US" altLang="ko-KR" sz="1000" spc="-100">
                  <a:solidFill>
                    <a:srgbClr val="FF0000"/>
                  </a:solidFill>
                  <a:latin typeface="+mn-ea"/>
                  <a:ea typeface="+mn-ea"/>
                </a:rPr>
                <a:t>: ERROR-1029 “XXXX Error”</a:t>
              </a:r>
              <a:endParaRPr lang="ko-KR" altLang="en-US" sz="1000" spc="-1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직사각형 39"/>
            <p:cNvSpPr>
              <a:spLocks noChangeArrowheads="1"/>
            </p:cNvSpPr>
            <p:nvPr/>
          </p:nvSpPr>
          <p:spPr bwMode="auto">
            <a:xfrm>
              <a:off x="9743810" y="13087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617093" y="5943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65831" y="13797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266436" y="4395249"/>
            <a:ext cx="3330736" cy="1368240"/>
            <a:chOff x="1308963" y="4858039"/>
            <a:chExt cx="3330736" cy="1368240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1308963" y="4937414"/>
              <a:ext cx="3321890" cy="128886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`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310118" y="4934239"/>
              <a:ext cx="3320736" cy="301109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>
                  <a:solidFill>
                    <a:srgbClr val="FFFFFF"/>
                  </a:solidFill>
                  <a:latin typeface="+mn-ea"/>
                  <a:ea typeface="+mn-ea"/>
                </a:rPr>
                <a:t>Main Page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1985" y="4858039"/>
              <a:ext cx="287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+mn-ea"/>
                  <a:ea typeface="+mn-ea"/>
                </a:rPr>
                <a:t>x</a:t>
              </a:r>
              <a:endParaRPr lang="ko-KR" altLang="en-US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90853" y="5924251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Save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098131" y="5909874"/>
              <a:ext cx="1013043" cy="21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  <a:latin typeface="+mn-ea"/>
                </a:rPr>
                <a:t>Cancel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80593" y="538703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n-ea"/>
                  <a:ea typeface="+mn-ea"/>
                </a:rPr>
                <a:t>…</a:t>
              </a:r>
              <a:r>
                <a:rPr lang="ko-KR" altLang="en-US">
                  <a:latin typeface="+mn-ea"/>
                  <a:ea typeface="+mn-ea"/>
                </a:rPr>
                <a:t>예시 화면</a:t>
              </a:r>
              <a:r>
                <a:rPr lang="en-US" altLang="ko-KR">
                  <a:latin typeface="+mn-ea"/>
                  <a:ea typeface="+mn-ea"/>
                </a:rPr>
                <a:t>…</a:t>
              </a: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1876326" y="538946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128679" y="481809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137079" y="600202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cxnSp>
        <p:nvCxnSpPr>
          <p:cNvPr id="107" name="꺾인 연결선 106"/>
          <p:cNvCxnSpPr>
            <a:stCxn id="91" idx="3"/>
            <a:endCxn id="81" idx="1"/>
          </p:cNvCxnSpPr>
          <p:nvPr/>
        </p:nvCxnSpPr>
        <p:spPr>
          <a:xfrm flipV="1">
            <a:off x="4588326" y="4447137"/>
            <a:ext cx="2930842" cy="6719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1" idx="3"/>
            <a:endCxn id="87" idx="1"/>
          </p:cNvCxnSpPr>
          <p:nvPr/>
        </p:nvCxnSpPr>
        <p:spPr>
          <a:xfrm>
            <a:off x="4588326" y="5119057"/>
            <a:ext cx="2918332" cy="107250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7" idx="2"/>
            <a:endCxn id="91" idx="2"/>
          </p:cNvCxnSpPr>
          <p:nvPr/>
        </p:nvCxnSpPr>
        <p:spPr>
          <a:xfrm rot="5400000" flipH="1">
            <a:off x="5443038" y="3247833"/>
            <a:ext cx="609155" cy="5640469"/>
          </a:xfrm>
          <a:prstGeom prst="bentConnector3">
            <a:avLst>
              <a:gd name="adj1" fmla="val -37527"/>
            </a:avLst>
          </a:prstGeom>
          <a:ln w="31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제목 1"/>
          <p:cNvSpPr txBox="1">
            <a:spLocks/>
          </p:cNvSpPr>
          <p:nvPr/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00" b="1" kern="1200">
                <a:solidFill>
                  <a:srgbClr val="7F7F7F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공통요구사항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(2/2)</a:t>
            </a:r>
            <a:endParaRPr kumimoji="0"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8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algun Gothic" pitchFamily="50" charset="-127"/>
              </a:rPr>
              <a:t>메뉴</a:t>
            </a:r>
            <a:r>
              <a:rPr lang="en-US" altLang="ko-KR" dirty="0">
                <a:latin typeface="Malgun Gothic" pitchFamily="50" charset="-127"/>
              </a:rPr>
              <a:t> </a:t>
            </a:r>
            <a:r>
              <a:rPr lang="ko-KR" altLang="en-US" dirty="0" smtClean="0">
                <a:latin typeface="Malgun Gothic" pitchFamily="50" charset="-127"/>
              </a:rPr>
              <a:t>트리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7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Malgun Gothic" pitchFamily="50" charset="-127"/>
              </a:rPr>
              <a:t>Menu Tree &amp; </a:t>
            </a:r>
            <a:r>
              <a:rPr lang="ko-KR" altLang="en-US">
                <a:latin typeface="Malgun Gothic" pitchFamily="50" charset="-127"/>
              </a:rPr>
              <a:t>화면</a:t>
            </a:r>
            <a:r>
              <a:rPr lang="en-US" altLang="ko-KR">
                <a:latin typeface="Malgun Gothic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43987" y="638957"/>
            <a:ext cx="1714069" cy="172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kumimoji="0" lang="en-US" altLang="ko-KR" sz="900" dirty="0">
                <a:solidFill>
                  <a:schemeClr val="bg1"/>
                </a:solidFill>
                <a:latin typeface="+mn-ea"/>
                <a:cs typeface="Tahoma" pitchFamily="34" charset="0"/>
              </a:rPr>
              <a:t>1 depth</a:t>
            </a:r>
            <a:endParaRPr kumimoji="0" lang="ko-KR" altLang="en-US" sz="90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643987" y="1453305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Dashboard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02056" y="651205"/>
            <a:ext cx="1714069" cy="172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kumimoji="0" lang="en-US" altLang="ko-KR" sz="900" dirty="0">
                <a:solidFill>
                  <a:schemeClr val="bg1"/>
                </a:solidFill>
                <a:latin typeface="+mn-ea"/>
                <a:cs typeface="Tahoma" pitchFamily="34" charset="0"/>
              </a:rPr>
              <a:t>2 depth</a:t>
            </a:r>
            <a:endParaRPr kumimoji="0" lang="ko-KR" altLang="en-US" sz="90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40156" y="1480916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Dashboard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>
            <a:off x="4358056" y="1589774"/>
            <a:ext cx="282100" cy="4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6590825" y="5322884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Account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590825" y="5592210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Account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36812" y="840033"/>
            <a:ext cx="1714069" cy="27293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SyncChecker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69" name="꺾인 연결선 168"/>
          <p:cNvCxnSpPr>
            <a:stCxn id="167" idx="3"/>
            <a:endCxn id="6" idx="1"/>
          </p:cNvCxnSpPr>
          <p:nvPr/>
        </p:nvCxnSpPr>
        <p:spPr>
          <a:xfrm>
            <a:off x="2250881" y="976502"/>
            <a:ext cx="393106" cy="6132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167" idx="3"/>
            <a:endCxn id="127" idx="1"/>
          </p:cNvCxnSpPr>
          <p:nvPr/>
        </p:nvCxnSpPr>
        <p:spPr>
          <a:xfrm>
            <a:off x="2250881" y="976502"/>
            <a:ext cx="393111" cy="42946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 bwMode="auto">
          <a:xfrm>
            <a:off x="2643992" y="5134684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User 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34" name="꺾인 연결선 133"/>
          <p:cNvCxnSpPr>
            <a:cxnSpLocks/>
            <a:stCxn id="48" idx="2"/>
            <a:endCxn id="41" idx="1"/>
          </p:cNvCxnSpPr>
          <p:nvPr/>
        </p:nvCxnSpPr>
        <p:spPr>
          <a:xfrm rot="16200000" flipH="1">
            <a:off x="6001335" y="4847117"/>
            <a:ext cx="47251" cy="11317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cxnSpLocks/>
            <a:stCxn id="48" idx="2"/>
            <a:endCxn id="42" idx="1"/>
          </p:cNvCxnSpPr>
          <p:nvPr/>
        </p:nvCxnSpPr>
        <p:spPr>
          <a:xfrm rot="16200000" flipH="1">
            <a:off x="5866672" y="4981780"/>
            <a:ext cx="316577" cy="11317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4602061" y="5161909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Account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49" name="꺾인 연결선 48"/>
          <p:cNvCxnSpPr>
            <a:stCxn id="127" idx="3"/>
            <a:endCxn id="48" idx="1"/>
          </p:cNvCxnSpPr>
          <p:nvPr/>
        </p:nvCxnSpPr>
        <p:spPr>
          <a:xfrm>
            <a:off x="4358061" y="5271153"/>
            <a:ext cx="244000" cy="44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1D08CD-8015-79EF-BC3B-DB8EEE271013}"/>
              </a:ext>
            </a:extLst>
          </p:cNvPr>
          <p:cNvSpPr/>
          <p:nvPr/>
        </p:nvSpPr>
        <p:spPr bwMode="auto">
          <a:xfrm>
            <a:off x="6590826" y="2469035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0B4B9-ED71-6F6F-E03F-C6366993E939}"/>
              </a:ext>
            </a:extLst>
          </p:cNvPr>
          <p:cNvSpPr/>
          <p:nvPr/>
        </p:nvSpPr>
        <p:spPr bwMode="auto">
          <a:xfrm>
            <a:off x="6590826" y="2738361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C51000-F391-6482-9BC7-C9F86363ED23}"/>
              </a:ext>
            </a:extLst>
          </p:cNvPr>
          <p:cNvSpPr/>
          <p:nvPr/>
        </p:nvSpPr>
        <p:spPr bwMode="auto">
          <a:xfrm>
            <a:off x="2643993" y="2289105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DataSource 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51" name="꺾인 연결선 133">
            <a:extLst>
              <a:ext uri="{FF2B5EF4-FFF2-40B4-BE49-F238E27FC236}">
                <a16:creationId xmlns:a16="http://schemas.microsoft.com/office/drawing/2014/main" id="{3D3B36EC-CD8A-E30D-5F52-D3596AE83B01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16200000" flipH="1">
            <a:off x="6019277" y="2011209"/>
            <a:ext cx="49469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137">
            <a:extLst>
              <a:ext uri="{FF2B5EF4-FFF2-40B4-BE49-F238E27FC236}">
                <a16:creationId xmlns:a16="http://schemas.microsoft.com/office/drawing/2014/main" id="{8A2F9302-BA1F-3B77-B4CE-8E3DC2B04E95}"/>
              </a:ext>
            </a:extLst>
          </p:cNvPr>
          <p:cNvCxnSpPr>
            <a:cxnSpLocks/>
            <a:stCxn id="54" idx="2"/>
            <a:endCxn id="47" idx="1"/>
          </p:cNvCxnSpPr>
          <p:nvPr/>
        </p:nvCxnSpPr>
        <p:spPr>
          <a:xfrm rot="16200000" flipH="1">
            <a:off x="5884614" y="2145872"/>
            <a:ext cx="318795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FE30F0-2F57-FD44-0DF3-BEDC7ED829AD}"/>
              </a:ext>
            </a:extLst>
          </p:cNvPr>
          <p:cNvSpPr/>
          <p:nvPr/>
        </p:nvSpPr>
        <p:spPr bwMode="auto">
          <a:xfrm>
            <a:off x="4640162" y="2305842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DataSource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55" name="꺾인 연결선 48">
            <a:extLst>
              <a:ext uri="{FF2B5EF4-FFF2-40B4-BE49-F238E27FC236}">
                <a16:creationId xmlns:a16="http://schemas.microsoft.com/office/drawing/2014/main" id="{754B05C9-A9E5-1AE9-6BD5-699CA12A743F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 flipV="1">
            <a:off x="4358062" y="2419566"/>
            <a:ext cx="282100" cy="60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160">
            <a:extLst>
              <a:ext uri="{FF2B5EF4-FFF2-40B4-BE49-F238E27FC236}">
                <a16:creationId xmlns:a16="http://schemas.microsoft.com/office/drawing/2014/main" id="{3C498F24-56AA-C245-C3CC-422FE5EEF0DB}"/>
              </a:ext>
            </a:extLst>
          </p:cNvPr>
          <p:cNvCxnSpPr>
            <a:cxnSpLocks/>
            <a:stCxn id="167" idx="3"/>
            <a:endCxn id="50" idx="1"/>
          </p:cNvCxnSpPr>
          <p:nvPr/>
        </p:nvCxnSpPr>
        <p:spPr>
          <a:xfrm>
            <a:off x="2250881" y="976502"/>
            <a:ext cx="393112" cy="14490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BFA9674-09AE-40D0-FC8F-D13DA1861D85}"/>
              </a:ext>
            </a:extLst>
          </p:cNvPr>
          <p:cNvSpPr/>
          <p:nvPr/>
        </p:nvSpPr>
        <p:spPr bwMode="auto">
          <a:xfrm>
            <a:off x="6590826" y="4114695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D0986B-93DA-44A7-9CAA-AE20895E4419}"/>
              </a:ext>
            </a:extLst>
          </p:cNvPr>
          <p:cNvSpPr/>
          <p:nvPr/>
        </p:nvSpPr>
        <p:spPr bwMode="auto">
          <a:xfrm>
            <a:off x="6590826" y="4384021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Edit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F550BE0-8A3D-0C91-031B-8982E13D9109}"/>
              </a:ext>
            </a:extLst>
          </p:cNvPr>
          <p:cNvSpPr/>
          <p:nvPr/>
        </p:nvSpPr>
        <p:spPr bwMode="auto">
          <a:xfrm>
            <a:off x="2643993" y="3934765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Job Configuration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69" name="꺾인 연결선 133">
            <a:extLst>
              <a:ext uri="{FF2B5EF4-FFF2-40B4-BE49-F238E27FC236}">
                <a16:creationId xmlns:a16="http://schemas.microsoft.com/office/drawing/2014/main" id="{BB211F41-7CB6-C2AF-9AE8-E9FBB9FF7C69}"/>
              </a:ext>
            </a:extLst>
          </p:cNvPr>
          <p:cNvCxnSpPr>
            <a:cxnSpLocks/>
            <a:stCxn id="71" idx="2"/>
            <a:endCxn id="65" idx="1"/>
          </p:cNvCxnSpPr>
          <p:nvPr/>
        </p:nvCxnSpPr>
        <p:spPr>
          <a:xfrm rot="16200000" flipH="1">
            <a:off x="6032838" y="3670430"/>
            <a:ext cx="41305" cy="1074672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137">
            <a:extLst>
              <a:ext uri="{FF2B5EF4-FFF2-40B4-BE49-F238E27FC236}">
                <a16:creationId xmlns:a16="http://schemas.microsoft.com/office/drawing/2014/main" id="{8E823433-54C7-F566-1052-1A74AB91D242}"/>
              </a:ext>
            </a:extLst>
          </p:cNvPr>
          <p:cNvCxnSpPr>
            <a:cxnSpLocks/>
            <a:stCxn id="71" idx="2"/>
            <a:endCxn id="66" idx="1"/>
          </p:cNvCxnSpPr>
          <p:nvPr/>
        </p:nvCxnSpPr>
        <p:spPr>
          <a:xfrm rot="16200000" flipH="1">
            <a:off x="5898175" y="3805093"/>
            <a:ext cx="310631" cy="1074672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DA5349-5FC4-A442-F219-16B899689B39}"/>
              </a:ext>
            </a:extLst>
          </p:cNvPr>
          <p:cNvSpPr/>
          <p:nvPr/>
        </p:nvSpPr>
        <p:spPr bwMode="auto">
          <a:xfrm>
            <a:off x="4659119" y="3959666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Validation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72" name="꺾인 연결선 48">
            <a:extLst>
              <a:ext uri="{FF2B5EF4-FFF2-40B4-BE49-F238E27FC236}">
                <a16:creationId xmlns:a16="http://schemas.microsoft.com/office/drawing/2014/main" id="{3A11DAC6-1C66-9FD1-F291-2947591E2B7B}"/>
              </a:ext>
            </a:extLst>
          </p:cNvPr>
          <p:cNvCxnSpPr>
            <a:stCxn id="67" idx="3"/>
            <a:endCxn id="71" idx="1"/>
          </p:cNvCxnSpPr>
          <p:nvPr/>
        </p:nvCxnSpPr>
        <p:spPr>
          <a:xfrm>
            <a:off x="4358062" y="4071234"/>
            <a:ext cx="301057" cy="21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160">
            <a:extLst>
              <a:ext uri="{FF2B5EF4-FFF2-40B4-BE49-F238E27FC236}">
                <a16:creationId xmlns:a16="http://schemas.microsoft.com/office/drawing/2014/main" id="{C90BE3D1-3240-FA53-90FF-AB6416B28017}"/>
              </a:ext>
            </a:extLst>
          </p:cNvPr>
          <p:cNvCxnSpPr>
            <a:cxnSpLocks/>
            <a:stCxn id="167" idx="3"/>
            <a:endCxn id="67" idx="1"/>
          </p:cNvCxnSpPr>
          <p:nvPr/>
        </p:nvCxnSpPr>
        <p:spPr>
          <a:xfrm>
            <a:off x="2250881" y="976502"/>
            <a:ext cx="393112" cy="309473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C0D0B6B-D2FA-3EC5-C15D-AB91CF2CBA6C}"/>
              </a:ext>
            </a:extLst>
          </p:cNvPr>
          <p:cNvSpPr/>
          <p:nvPr/>
        </p:nvSpPr>
        <p:spPr bwMode="auto">
          <a:xfrm>
            <a:off x="6590826" y="4760609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Detail Result/Restore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76642C-A68A-A651-2A7B-E8564D3C285E}"/>
              </a:ext>
            </a:extLst>
          </p:cNvPr>
          <p:cNvSpPr/>
          <p:nvPr/>
        </p:nvSpPr>
        <p:spPr bwMode="auto">
          <a:xfrm>
            <a:off x="2643993" y="4741861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Check Result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88" name="꺾인 연결선 133">
            <a:extLst>
              <a:ext uri="{FF2B5EF4-FFF2-40B4-BE49-F238E27FC236}">
                <a16:creationId xmlns:a16="http://schemas.microsoft.com/office/drawing/2014/main" id="{578302D7-5CEF-1DF7-D776-3866767F5C28}"/>
              </a:ext>
            </a:extLst>
          </p:cNvPr>
          <p:cNvCxnSpPr>
            <a:cxnSpLocks/>
            <a:stCxn id="90" idx="3"/>
            <a:endCxn id="85" idx="1"/>
          </p:cNvCxnSpPr>
          <p:nvPr/>
        </p:nvCxnSpPr>
        <p:spPr>
          <a:xfrm flipV="1">
            <a:off x="6373188" y="4874333"/>
            <a:ext cx="217638" cy="158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0B3AE56-B574-0E25-96F5-08C30D089728}"/>
              </a:ext>
            </a:extLst>
          </p:cNvPr>
          <p:cNvSpPr/>
          <p:nvPr/>
        </p:nvSpPr>
        <p:spPr bwMode="auto">
          <a:xfrm>
            <a:off x="4659119" y="4762193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result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98" name="꺾인 연결선 48">
            <a:extLst>
              <a:ext uri="{FF2B5EF4-FFF2-40B4-BE49-F238E27FC236}">
                <a16:creationId xmlns:a16="http://schemas.microsoft.com/office/drawing/2014/main" id="{5C3F1248-C28F-F288-73A1-A0E40D89543E}"/>
              </a:ext>
            </a:extLst>
          </p:cNvPr>
          <p:cNvCxnSpPr>
            <a:stCxn id="87" idx="3"/>
            <a:endCxn id="90" idx="1"/>
          </p:cNvCxnSpPr>
          <p:nvPr/>
        </p:nvCxnSpPr>
        <p:spPr>
          <a:xfrm flipV="1">
            <a:off x="4358062" y="4875917"/>
            <a:ext cx="301057" cy="241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160">
            <a:extLst>
              <a:ext uri="{FF2B5EF4-FFF2-40B4-BE49-F238E27FC236}">
                <a16:creationId xmlns:a16="http://schemas.microsoft.com/office/drawing/2014/main" id="{F70CFC75-25C9-944B-51C3-49FCBF59168F}"/>
              </a:ext>
            </a:extLst>
          </p:cNvPr>
          <p:cNvCxnSpPr>
            <a:cxnSpLocks/>
            <a:stCxn id="167" idx="3"/>
            <a:endCxn id="87" idx="1"/>
          </p:cNvCxnSpPr>
          <p:nvPr/>
        </p:nvCxnSpPr>
        <p:spPr>
          <a:xfrm>
            <a:off x="2250881" y="976502"/>
            <a:ext cx="393112" cy="390182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6E6FBCC-E7B0-AC41-46DA-5D51E5659710}"/>
              </a:ext>
            </a:extLst>
          </p:cNvPr>
          <p:cNvSpPr/>
          <p:nvPr/>
        </p:nvSpPr>
        <p:spPr>
          <a:xfrm>
            <a:off x="6505770" y="638957"/>
            <a:ext cx="1714069" cy="172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kumimoji="0" lang="en-US" altLang="ko-KR" sz="900" dirty="0">
                <a:solidFill>
                  <a:schemeClr val="bg1"/>
                </a:solidFill>
                <a:latin typeface="+mn-ea"/>
                <a:cs typeface="Tahoma" pitchFamily="34" charset="0"/>
              </a:rPr>
              <a:t>3 depth</a:t>
            </a:r>
            <a:endParaRPr kumimoji="0" lang="ko-KR" altLang="en-US" sz="90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AA8A04-6092-B9E2-9449-FC3DCE12455F}"/>
              </a:ext>
            </a:extLst>
          </p:cNvPr>
          <p:cNvSpPr/>
          <p:nvPr/>
        </p:nvSpPr>
        <p:spPr bwMode="auto">
          <a:xfrm>
            <a:off x="4665112" y="6335139"/>
            <a:ext cx="1714069" cy="227448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E300C7-0729-CAC3-80E4-CFF408E714D1}"/>
              </a:ext>
            </a:extLst>
          </p:cNvPr>
          <p:cNvSpPr/>
          <p:nvPr/>
        </p:nvSpPr>
        <p:spPr bwMode="auto">
          <a:xfrm>
            <a:off x="4665112" y="6604465"/>
            <a:ext cx="1714069" cy="227448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Edit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BE4A1B9-89D4-18FD-EAB2-4FA4EB27340D}"/>
              </a:ext>
            </a:extLst>
          </p:cNvPr>
          <p:cNvSpPr/>
          <p:nvPr/>
        </p:nvSpPr>
        <p:spPr bwMode="auto">
          <a:xfrm>
            <a:off x="2643987" y="6155209"/>
            <a:ext cx="1714069" cy="272937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Batch Validation Configuration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15" name="꺾인 연결선 133">
            <a:extLst>
              <a:ext uri="{FF2B5EF4-FFF2-40B4-BE49-F238E27FC236}">
                <a16:creationId xmlns:a16="http://schemas.microsoft.com/office/drawing/2014/main" id="{64844613-84E4-02DF-8779-1B00B8CFE877}"/>
              </a:ext>
            </a:extLst>
          </p:cNvPr>
          <p:cNvCxnSpPr>
            <a:stCxn id="114" idx="3"/>
            <a:endCxn id="112" idx="1"/>
          </p:cNvCxnSpPr>
          <p:nvPr/>
        </p:nvCxnSpPr>
        <p:spPr>
          <a:xfrm>
            <a:off x="4358056" y="6291678"/>
            <a:ext cx="307056" cy="15718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37">
            <a:extLst>
              <a:ext uri="{FF2B5EF4-FFF2-40B4-BE49-F238E27FC236}">
                <a16:creationId xmlns:a16="http://schemas.microsoft.com/office/drawing/2014/main" id="{B438AB09-EB84-D534-693F-CC9C5DE43AE0}"/>
              </a:ext>
            </a:extLst>
          </p:cNvPr>
          <p:cNvCxnSpPr>
            <a:stCxn id="114" idx="3"/>
            <a:endCxn id="113" idx="1"/>
          </p:cNvCxnSpPr>
          <p:nvPr/>
        </p:nvCxnSpPr>
        <p:spPr>
          <a:xfrm>
            <a:off x="4358056" y="6291678"/>
            <a:ext cx="307056" cy="42651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E20F98A-5DEA-B318-CF02-52F95840EA0E}"/>
              </a:ext>
            </a:extLst>
          </p:cNvPr>
          <p:cNvSpPr/>
          <p:nvPr/>
        </p:nvSpPr>
        <p:spPr bwMode="auto">
          <a:xfrm>
            <a:off x="4665112" y="6065813"/>
            <a:ext cx="1714069" cy="227448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Validation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18" name="꺾인 연결선 48">
            <a:extLst>
              <a:ext uri="{FF2B5EF4-FFF2-40B4-BE49-F238E27FC236}">
                <a16:creationId xmlns:a16="http://schemas.microsoft.com/office/drawing/2014/main" id="{A8EC16DB-3BAC-6057-83DE-8266D5639309}"/>
              </a:ext>
            </a:extLst>
          </p:cNvPr>
          <p:cNvCxnSpPr>
            <a:stCxn id="114" idx="3"/>
            <a:endCxn id="117" idx="1"/>
          </p:cNvCxnSpPr>
          <p:nvPr/>
        </p:nvCxnSpPr>
        <p:spPr>
          <a:xfrm flipV="1">
            <a:off x="4358056" y="6179537"/>
            <a:ext cx="307056" cy="11214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60">
            <a:extLst>
              <a:ext uri="{FF2B5EF4-FFF2-40B4-BE49-F238E27FC236}">
                <a16:creationId xmlns:a16="http://schemas.microsoft.com/office/drawing/2014/main" id="{1184D9A9-DFBC-5566-973F-F3FFA9516B3E}"/>
              </a:ext>
            </a:extLst>
          </p:cNvPr>
          <p:cNvCxnSpPr>
            <a:cxnSpLocks/>
            <a:stCxn id="167" idx="3"/>
            <a:endCxn id="114" idx="1"/>
          </p:cNvCxnSpPr>
          <p:nvPr/>
        </p:nvCxnSpPr>
        <p:spPr>
          <a:xfrm>
            <a:off x="2250881" y="976502"/>
            <a:ext cx="393106" cy="531517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E8FC6F-B698-39FC-7689-64837FC46235}"/>
              </a:ext>
            </a:extLst>
          </p:cNvPr>
          <p:cNvSpPr txBox="1"/>
          <p:nvPr/>
        </p:nvSpPr>
        <p:spPr>
          <a:xfrm>
            <a:off x="1772663" y="6305512"/>
            <a:ext cx="8146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[2</a:t>
            </a:r>
            <a:r>
              <a:rPr lang="ko-KR" altLang="en-US" sz="1000" dirty="0">
                <a:solidFill>
                  <a:srgbClr val="FF0000"/>
                </a:solidFill>
              </a:rPr>
              <a:t>차 개발</a:t>
            </a:r>
            <a:r>
              <a:rPr lang="en-US" altLang="ko-KR" sz="1000" dirty="0">
                <a:solidFill>
                  <a:srgbClr val="FF0000"/>
                </a:solidFill>
              </a:rPr>
              <a:t>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7" name="꺾인 연결선 56"/>
          <p:cNvCxnSpPr>
            <a:stCxn id="167" idx="3"/>
            <a:endCxn id="60" idx="1"/>
          </p:cNvCxnSpPr>
          <p:nvPr/>
        </p:nvCxnSpPr>
        <p:spPr>
          <a:xfrm>
            <a:off x="2250881" y="976502"/>
            <a:ext cx="412063" cy="106675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2662944" y="1906787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Operation 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59113" y="1934398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Operation 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62" name="꺾인 연결선 61"/>
          <p:cNvCxnSpPr>
            <a:stCxn id="60" idx="3"/>
            <a:endCxn id="61" idx="1"/>
          </p:cNvCxnSpPr>
          <p:nvPr/>
        </p:nvCxnSpPr>
        <p:spPr>
          <a:xfrm>
            <a:off x="4377013" y="2043256"/>
            <a:ext cx="282100" cy="4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제목 3"/>
          <p:cNvSpPr txBox="1">
            <a:spLocks/>
          </p:cNvSpPr>
          <p:nvPr/>
        </p:nvSpPr>
        <p:spPr>
          <a:xfrm>
            <a:off x="8051320" y="93356"/>
            <a:ext cx="1729824" cy="375587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7F7F7F"/>
                </a:solidFill>
                <a:latin typeface="Malgun Gothic"/>
                <a:ea typeface="Malgun Gothic" pitchFamily="50" charset="-127"/>
                <a:cs typeface="Malgun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9pPr>
          </a:lstStyle>
          <a:p>
            <a:pPr algn="r" latinLnBrk="0"/>
            <a:r>
              <a:rPr kumimoji="0" lang="en-US" altLang="ko-KR">
                <a:latin typeface="Malgun Gothic" pitchFamily="50" charset="-127"/>
              </a:rPr>
              <a:t>Part 1. </a:t>
            </a:r>
            <a:r>
              <a:rPr kumimoji="0" lang="ko-KR" altLang="en-US">
                <a:latin typeface="Malgun Gothic" pitchFamily="50" charset="-127"/>
              </a:rPr>
              <a:t>화면 기획서</a:t>
            </a:r>
            <a:endParaRPr kumimoji="0" lang="ko-KR" altLang="en-US" dirty="0">
              <a:latin typeface="Malgun Gothic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649740" y="984603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Login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645909" y="1012214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Login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76" name="꺾인 연결선 75"/>
          <p:cNvCxnSpPr>
            <a:stCxn id="73" idx="3"/>
            <a:endCxn id="74" idx="1"/>
          </p:cNvCxnSpPr>
          <p:nvPr/>
        </p:nvCxnSpPr>
        <p:spPr>
          <a:xfrm>
            <a:off x="4363809" y="1121072"/>
            <a:ext cx="282100" cy="4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67" idx="3"/>
            <a:endCxn id="73" idx="1"/>
          </p:cNvCxnSpPr>
          <p:nvPr/>
        </p:nvCxnSpPr>
        <p:spPr>
          <a:xfrm>
            <a:off x="2250881" y="976502"/>
            <a:ext cx="398859" cy="14457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 bwMode="auto">
          <a:xfrm>
            <a:off x="2562045" y="924612"/>
            <a:ext cx="7219099" cy="395098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1.Login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562044" y="1387879"/>
            <a:ext cx="7219099" cy="395098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2.Dashboard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562043" y="1832541"/>
            <a:ext cx="7219099" cy="395098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3.Operation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2562047" y="5110145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8. User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562047" y="2277099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4.DataSource</a:t>
            </a:r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  <a:p>
            <a:pPr algn="r"/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2562046" y="3892226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6. Job 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2562045" y="4709051"/>
            <a:ext cx="7219099" cy="339591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7. Job 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Histories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590824" y="2739210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Account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1D08CD-8015-79EF-BC3B-DB8EEE271013}"/>
              </a:ext>
            </a:extLst>
          </p:cNvPr>
          <p:cNvSpPr/>
          <p:nvPr/>
        </p:nvSpPr>
        <p:spPr bwMode="auto">
          <a:xfrm>
            <a:off x="6590824" y="3272846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DC0B4B9-ED71-6F6F-E03F-C6366993E939}"/>
              </a:ext>
            </a:extLst>
          </p:cNvPr>
          <p:cNvSpPr/>
          <p:nvPr/>
        </p:nvSpPr>
        <p:spPr bwMode="auto">
          <a:xfrm>
            <a:off x="6590824" y="3542172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C51000-F391-6482-9BC7-C9F86363ED23}"/>
              </a:ext>
            </a:extLst>
          </p:cNvPr>
          <p:cNvSpPr/>
          <p:nvPr/>
        </p:nvSpPr>
        <p:spPr bwMode="auto">
          <a:xfrm>
            <a:off x="2643991" y="3092916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Project 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92" name="꺾인 연결선 133">
            <a:extLst>
              <a:ext uri="{FF2B5EF4-FFF2-40B4-BE49-F238E27FC236}">
                <a16:creationId xmlns:a16="http://schemas.microsoft.com/office/drawing/2014/main" id="{3D3B36EC-CD8A-E30D-5F52-D3596AE83B01}"/>
              </a:ext>
            </a:extLst>
          </p:cNvPr>
          <p:cNvCxnSpPr>
            <a:cxnSpLocks/>
            <a:stCxn id="94" idx="2"/>
            <a:endCxn id="86" idx="1"/>
          </p:cNvCxnSpPr>
          <p:nvPr/>
        </p:nvCxnSpPr>
        <p:spPr>
          <a:xfrm rot="16200000" flipH="1">
            <a:off x="6019275" y="2815020"/>
            <a:ext cx="49469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137">
            <a:extLst>
              <a:ext uri="{FF2B5EF4-FFF2-40B4-BE49-F238E27FC236}">
                <a16:creationId xmlns:a16="http://schemas.microsoft.com/office/drawing/2014/main" id="{8A2F9302-BA1F-3B77-B4CE-8E3DC2B04E95}"/>
              </a:ext>
            </a:extLst>
          </p:cNvPr>
          <p:cNvCxnSpPr>
            <a:cxnSpLocks/>
            <a:stCxn id="94" idx="2"/>
            <a:endCxn id="89" idx="1"/>
          </p:cNvCxnSpPr>
          <p:nvPr/>
        </p:nvCxnSpPr>
        <p:spPr>
          <a:xfrm rot="16200000" flipH="1">
            <a:off x="5884612" y="2949683"/>
            <a:ext cx="318795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CFE30F0-2F57-FD44-0DF3-BEDC7ED829AD}"/>
              </a:ext>
            </a:extLst>
          </p:cNvPr>
          <p:cNvSpPr/>
          <p:nvPr/>
        </p:nvSpPr>
        <p:spPr bwMode="auto">
          <a:xfrm>
            <a:off x="4640160" y="3109653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DataSource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95" name="꺾인 연결선 48">
            <a:extLst>
              <a:ext uri="{FF2B5EF4-FFF2-40B4-BE49-F238E27FC236}">
                <a16:creationId xmlns:a16="http://schemas.microsoft.com/office/drawing/2014/main" id="{754B05C9-A9E5-1AE9-6BD5-699CA12A743F}"/>
              </a:ext>
            </a:extLst>
          </p:cNvPr>
          <p:cNvCxnSpPr>
            <a:stCxn id="91" idx="3"/>
            <a:endCxn id="94" idx="1"/>
          </p:cNvCxnSpPr>
          <p:nvPr/>
        </p:nvCxnSpPr>
        <p:spPr>
          <a:xfrm flipV="1">
            <a:off x="4358060" y="3223377"/>
            <a:ext cx="282100" cy="60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 bwMode="auto">
          <a:xfrm>
            <a:off x="2562045" y="3080910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5.Project</a:t>
            </a:r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  <a:p>
            <a:pPr algn="r"/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</a:t>
            </a:r>
            <a:r>
              <a:rPr lang="en-US" altLang="ko-KR" dirty="0" err="1" smtClean="0">
                <a:latin typeface="Malgun Gothic" pitchFamily="50" charset="-127"/>
              </a:rPr>
              <a:t>1.Login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75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Login (1/2)</a:t>
            </a:r>
            <a:endParaRPr lang="ko-KR" altLang="en-US" b="1" dirty="0"/>
          </a:p>
        </p:txBody>
      </p:sp>
      <p:sp>
        <p:nvSpPr>
          <p:cNvPr id="9" name="직사각형 39"/>
          <p:cNvSpPr>
            <a:spLocks noChangeArrowheads="1"/>
          </p:cNvSpPr>
          <p:nvPr/>
        </p:nvSpPr>
        <p:spPr bwMode="auto">
          <a:xfrm>
            <a:off x="1726754" y="3151495"/>
            <a:ext cx="4582606" cy="203612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" name="직사각형 43"/>
          <p:cNvSpPr>
            <a:spLocks noChangeArrowheads="1"/>
          </p:cNvSpPr>
          <p:nvPr/>
        </p:nvSpPr>
        <p:spPr bwMode="auto">
          <a:xfrm>
            <a:off x="4097335" y="3835692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아이디를 입력해 주세요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00847" y="4794540"/>
            <a:ext cx="1710682" cy="162776"/>
          </a:xfrm>
          <a:prstGeom prst="roundRect">
            <a:avLst>
              <a:gd name="adj" fmla="val 55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800" spc="-100" dirty="0">
                <a:solidFill>
                  <a:schemeClr val="tx1"/>
                </a:solidFill>
                <a:latin typeface="+mn-ea"/>
              </a:rPr>
              <a:t>Login &gt;</a:t>
            </a:r>
            <a:endParaRPr lang="ko-KR" altLang="en-US" sz="8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4097335" y="4161132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비밀번호를 입력해 주세요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140465" y="4518801"/>
            <a:ext cx="144000" cy="14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spc="-100" dirty="0">
                <a:latin typeface="+mn-ea"/>
                <a:ea typeface="+mn-ea"/>
              </a:rPr>
              <a:t>v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4" name="Link Label"/>
          <p:cNvSpPr>
            <a:spLocks/>
          </p:cNvSpPr>
          <p:nvPr/>
        </p:nvSpPr>
        <p:spPr bwMode="auto">
          <a:xfrm>
            <a:off x="4354779" y="4539690"/>
            <a:ext cx="472886" cy="12311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아이디 저장</a:t>
            </a:r>
            <a:endParaRPr 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Link Label"/>
          <p:cNvSpPr>
            <a:spLocks/>
          </p:cNvSpPr>
          <p:nvPr/>
        </p:nvSpPr>
        <p:spPr bwMode="auto">
          <a:xfrm>
            <a:off x="4097335" y="3519876"/>
            <a:ext cx="1500198" cy="2462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Login</a:t>
            </a:r>
            <a:endParaRPr lang="en-US" sz="1600" b="1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1201"/>
              </p:ext>
            </p:extLst>
          </p:nvPr>
        </p:nvGraphicFramePr>
        <p:xfrm>
          <a:off x="7863962" y="369027"/>
          <a:ext cx="1955683" cy="202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1-1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비번 정상 입력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페이지로 이동합니다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1-2 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아이디저장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”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체크 박스는 기본 비활성화 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1-3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비밀번호를 입력한다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2-1 login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FFB6D6-49CE-CF94-95FD-99C35F564899}"/>
              </a:ext>
            </a:extLst>
          </p:cNvPr>
          <p:cNvSpPr txBox="1"/>
          <p:nvPr/>
        </p:nvSpPr>
        <p:spPr>
          <a:xfrm>
            <a:off x="1860311" y="3927523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C8E8EA-3815-8FBE-AA8A-CC4DC01C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72" y="3160347"/>
            <a:ext cx="891345" cy="8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E564E-0B12-EC1D-2755-39EBBE8B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4" y="6091993"/>
            <a:ext cx="1166757" cy="3272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1D318D2-91DB-6E64-5158-892BC4BF3F3E}"/>
              </a:ext>
            </a:extLst>
          </p:cNvPr>
          <p:cNvSpPr txBox="1"/>
          <p:nvPr/>
        </p:nvSpPr>
        <p:spPr>
          <a:xfrm>
            <a:off x="2135635" y="1475691"/>
            <a:ext cx="3704860" cy="123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For </a:t>
            </a:r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OracleGoldenGate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11464ED9-702D-0FEF-9C18-3FB514CA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68" y="5646320"/>
            <a:ext cx="891345" cy="8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모서리가 둥근 직사각형 28">
            <a:extLst>
              <a:ext uri="{FF2B5EF4-FFF2-40B4-BE49-F238E27FC236}">
                <a16:creationId xmlns:a16="http://schemas.microsoft.com/office/drawing/2014/main" id="{91BB49A5-25BE-9A47-24F4-FACB458FFA51}"/>
              </a:ext>
            </a:extLst>
          </p:cNvPr>
          <p:cNvSpPr/>
          <p:nvPr/>
        </p:nvSpPr>
        <p:spPr>
          <a:xfrm>
            <a:off x="3986903" y="375880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9" name="모서리가 둥근 직사각형 28">
            <a:extLst>
              <a:ext uri="{FF2B5EF4-FFF2-40B4-BE49-F238E27FC236}">
                <a16:creationId xmlns:a16="http://schemas.microsoft.com/office/drawing/2014/main" id="{9A6CF906-D617-326E-8F8C-B1CC7E38D964}"/>
              </a:ext>
            </a:extLst>
          </p:cNvPr>
          <p:cNvSpPr/>
          <p:nvPr/>
        </p:nvSpPr>
        <p:spPr>
          <a:xfrm>
            <a:off x="4140465" y="472254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Login (2/2)</a:t>
            </a:r>
            <a:endParaRPr lang="ko-KR" altLang="en-US" b="1" dirty="0"/>
          </a:p>
        </p:txBody>
      </p:sp>
      <p:graphicFrame>
        <p:nvGraphicFramePr>
          <p:cNvPr id="2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3056"/>
              </p:ext>
            </p:extLst>
          </p:nvPr>
        </p:nvGraphicFramePr>
        <p:xfrm>
          <a:off x="7863962" y="369027"/>
          <a:ext cx="1955683" cy="1986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 또는 비밀번호를 잘못 입력한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경우 경 고창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1-2 OK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 또는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“X”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 클릭하여 로그인 창으로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2-1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화면을 흐린 색으로 바탕에 사용함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0E564E-0B12-EC1D-2755-39EBBE8B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4" y="6091993"/>
            <a:ext cx="1166757" cy="327271"/>
          </a:xfrm>
          <a:prstGeom prst="rect">
            <a:avLst/>
          </a:prstGeom>
        </p:spPr>
      </p:pic>
      <p:sp>
        <p:nvSpPr>
          <p:cNvPr id="34" name="직사각형 39">
            <a:extLst>
              <a:ext uri="{FF2B5EF4-FFF2-40B4-BE49-F238E27FC236}">
                <a16:creationId xmlns:a16="http://schemas.microsoft.com/office/drawing/2014/main" id="{355FE855-0BDB-ACE1-9A19-9813C39E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9" y="3022048"/>
            <a:ext cx="4582606" cy="20361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1" name="Link Label">
            <a:extLst>
              <a:ext uri="{FF2B5EF4-FFF2-40B4-BE49-F238E27FC236}">
                <a16:creationId xmlns:a16="http://schemas.microsoft.com/office/drawing/2014/main" id="{C4DC333B-5A98-4E6C-321A-464FF8594D6E}"/>
              </a:ext>
            </a:extLst>
          </p:cNvPr>
          <p:cNvSpPr>
            <a:spLocks/>
          </p:cNvSpPr>
          <p:nvPr/>
        </p:nvSpPr>
        <p:spPr bwMode="auto">
          <a:xfrm>
            <a:off x="4018850" y="3390429"/>
            <a:ext cx="1500198" cy="2462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Login</a:t>
            </a:r>
            <a:endParaRPr lang="en-US" sz="1600" b="1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E5AB9D-7A6E-E3A8-2528-A80F83F9A26C}"/>
              </a:ext>
            </a:extLst>
          </p:cNvPr>
          <p:cNvSpPr txBox="1"/>
          <p:nvPr/>
        </p:nvSpPr>
        <p:spPr>
          <a:xfrm>
            <a:off x="2135635" y="1475691"/>
            <a:ext cx="3704860" cy="123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For Oracle </a:t>
            </a:r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GoldenGate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1AEF6-6899-B559-8C7C-E1711C460FA3}"/>
              </a:ext>
            </a:extLst>
          </p:cNvPr>
          <p:cNvSpPr txBox="1"/>
          <p:nvPr/>
        </p:nvSpPr>
        <p:spPr>
          <a:xfrm>
            <a:off x="1705188" y="3927523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302EC4E-D879-0A92-4253-E2359C8D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9" y="3160347"/>
            <a:ext cx="891345" cy="8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3">
            <a:extLst>
              <a:ext uri="{FF2B5EF4-FFF2-40B4-BE49-F238E27FC236}">
                <a16:creationId xmlns:a16="http://schemas.microsoft.com/office/drawing/2014/main" id="{B8C3CB80-B3FB-4B67-FEAB-36602BDB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850" y="3706245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아이디를 입력해 주세요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51E15B35-2227-7D54-A781-EE4FA57A766C}"/>
              </a:ext>
            </a:extLst>
          </p:cNvPr>
          <p:cNvSpPr/>
          <p:nvPr/>
        </p:nvSpPr>
        <p:spPr>
          <a:xfrm>
            <a:off x="4122362" y="4665093"/>
            <a:ext cx="1710682" cy="162776"/>
          </a:xfrm>
          <a:prstGeom prst="roundRect">
            <a:avLst>
              <a:gd name="adj" fmla="val 55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800" spc="-100" dirty="0">
                <a:solidFill>
                  <a:schemeClr val="tx1"/>
                </a:solidFill>
                <a:latin typeface="+mn-ea"/>
              </a:rPr>
              <a:t>Login &gt;</a:t>
            </a:r>
            <a:endParaRPr lang="ko-KR" altLang="en-US" sz="8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C66427EB-73F6-C732-BDBF-FB089221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850" y="4031685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비밀번호를 입력해 주세요</a:t>
            </a:r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B8C1BCCC-E5F9-EA3D-A92C-FE334826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980" y="4389354"/>
            <a:ext cx="144000" cy="14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spc="-100" dirty="0">
                <a:latin typeface="+mn-ea"/>
                <a:ea typeface="+mn-ea"/>
              </a:rPr>
              <a:t>v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0" name="Link Label">
            <a:extLst>
              <a:ext uri="{FF2B5EF4-FFF2-40B4-BE49-F238E27FC236}">
                <a16:creationId xmlns:a16="http://schemas.microsoft.com/office/drawing/2014/main" id="{509232F0-2A7A-649F-31CA-3819650A1FFD}"/>
              </a:ext>
            </a:extLst>
          </p:cNvPr>
          <p:cNvSpPr>
            <a:spLocks/>
          </p:cNvSpPr>
          <p:nvPr/>
        </p:nvSpPr>
        <p:spPr bwMode="auto">
          <a:xfrm>
            <a:off x="4276294" y="4410243"/>
            <a:ext cx="472886" cy="12311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아이디 저장</a:t>
            </a:r>
            <a:endParaRPr 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35C12-B2DE-603B-3865-25E9EFE356A8}"/>
              </a:ext>
            </a:extLst>
          </p:cNvPr>
          <p:cNvGrpSpPr/>
          <p:nvPr/>
        </p:nvGrpSpPr>
        <p:grpSpPr>
          <a:xfrm>
            <a:off x="3309099" y="3646651"/>
            <a:ext cx="2194383" cy="1119963"/>
            <a:chOff x="5359482" y="5139702"/>
            <a:chExt cx="2194383" cy="1119963"/>
          </a:xfrm>
        </p:grpSpPr>
        <p:sp>
          <p:nvSpPr>
            <p:cNvPr id="43" name="직사각형 39"/>
            <p:cNvSpPr>
              <a:spLocks noChangeArrowheads="1"/>
            </p:cNvSpPr>
            <p:nvPr/>
          </p:nvSpPr>
          <p:spPr bwMode="auto">
            <a:xfrm>
              <a:off x="5431482" y="5195727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800" spc="-100">
                  <a:latin typeface="+mn-ea"/>
                  <a:ea typeface="+mn-ea"/>
                </a:rPr>
                <a:t>로그인을 실패하였습니다</a:t>
              </a:r>
              <a:endParaRPr lang="en-US" altLang="ko-KR" sz="800" spc="-100">
                <a:latin typeface="+mn-ea"/>
                <a:ea typeface="+mn-ea"/>
              </a:endParaRPr>
            </a:p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800" spc="-100">
                  <a:latin typeface="+mn-ea"/>
                  <a:ea typeface="+mn-ea"/>
                </a:rPr>
                <a:t>아이디 또는 비밀번호를 다시 확인하세요</a:t>
              </a:r>
              <a:r>
                <a:rPr lang="en-US" altLang="ko-KR" sz="800" spc="-100">
                  <a:latin typeface="+mn-ea"/>
                  <a:ea typeface="+mn-ea"/>
                </a:rPr>
                <a:t>!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en-US" altLang="ko-KR" sz="800" spc="-100">
                  <a:latin typeface="+mn-ea"/>
                  <a:ea typeface="+mn-ea"/>
                </a:rPr>
                <a:t>※ </a:t>
              </a:r>
              <a:r>
                <a:rPr lang="ko-KR" altLang="en-US" sz="800" spc="-100">
                  <a:latin typeface="+mn-ea"/>
                  <a:ea typeface="+mn-ea"/>
                </a:rPr>
                <a:t>아이디</a:t>
              </a:r>
              <a:r>
                <a:rPr lang="en-US" altLang="ko-KR" sz="800" spc="-100">
                  <a:latin typeface="+mn-ea"/>
                  <a:ea typeface="+mn-ea"/>
                </a:rPr>
                <a:t>/</a:t>
              </a:r>
              <a:r>
                <a:rPr lang="ko-KR" altLang="en-US" sz="800" spc="-100">
                  <a:latin typeface="+mn-ea"/>
                  <a:ea typeface="+mn-ea"/>
                </a:rPr>
                <a:t>비밀번호 분실시 관리자에게 연락하세요</a:t>
              </a:r>
              <a:r>
                <a:rPr lang="en-US" altLang="ko-KR" sz="800" spc="-100">
                  <a:latin typeface="+mn-ea"/>
                  <a:ea typeface="+mn-ea"/>
                </a:rPr>
                <a:t>.</a:t>
              </a: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44" name="직사각형 39"/>
            <p:cNvSpPr>
              <a:spLocks noChangeArrowheads="1"/>
            </p:cNvSpPr>
            <p:nvPr/>
          </p:nvSpPr>
          <p:spPr bwMode="auto">
            <a:xfrm>
              <a:off x="5431482" y="5897502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359482" y="5139702"/>
              <a:ext cx="144000" cy="144000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1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76657" y="5971921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6979" y="367464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5164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</a:t>
            </a:r>
            <a:r>
              <a:rPr lang="en-US" altLang="ko-KR" dirty="0" err="1" smtClean="0">
                <a:latin typeface="Malgun Gothic" pitchFamily="50" charset="-127"/>
              </a:rPr>
              <a:t>2.Dashboard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6830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</a:spPr>
      <a:bodyPr wrap="none" lIns="108000" tIns="0" rIns="0" bIns="0" rtlCol="0" anchor="ctr"/>
      <a:lstStyle>
        <a:defPPr>
          <a:defRPr sz="1200" b="1" spc="-100" dirty="0" smtClean="0">
            <a:solidFill>
              <a:prstClr val="black">
                <a:lumMod val="75000"/>
                <a:lumOff val="25000"/>
              </a:prstClr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algn="ctr">
          <a:solidFill>
            <a:schemeClr val="bg1">
              <a:lumMod val="65000"/>
            </a:schemeClr>
          </a:solidFill>
          <a:round/>
          <a:headEnd/>
          <a:tailEnd/>
        </a:ln>
      </a:spPr>
      <a:bodyPr wrap="none" lIns="102870" tIns="51435" rIns="102870" bIns="51435" rtlCol="0" anchor="ctr"/>
      <a:lstStyle>
        <a:defPPr marL="228600" indent="-228600" defTabSz="1157288">
          <a:buAutoNum type="arabicPeriod"/>
          <a:defRPr sz="800" spc="-100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spDef>
    <a:ln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  <a:headEnd type="none" w="med" len="med"/>
          <a:tailEnd type="triangle" w="med" len="me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6728525-4FDE-4BD4-980F-DCF6C07BAD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95247</TotalTime>
  <Words>5836</Words>
  <Application>Microsoft Office PowerPoint</Application>
  <PresentationFormat>A4 용지(210x297mm)</PresentationFormat>
  <Paragraphs>1980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Arials</vt:lpstr>
      <vt:lpstr>굴림</vt:lpstr>
      <vt:lpstr>나눔고딕</vt:lpstr>
      <vt:lpstr>Malgun Gothic</vt:lpstr>
      <vt:lpstr>Malgun Gothic</vt:lpstr>
      <vt:lpstr>휴먼둥근헤드라인</vt:lpstr>
      <vt:lpstr>Arial</vt:lpstr>
      <vt:lpstr>Calibri</vt:lpstr>
      <vt:lpstr>Tahoma</vt:lpstr>
      <vt:lpstr>Wingdings</vt:lpstr>
      <vt:lpstr>1_Office Theme</vt:lpstr>
      <vt:lpstr>Office Theme</vt:lpstr>
      <vt:lpstr>PowerPoint 프레젠테이션</vt:lpstr>
      <vt:lpstr>화면설계서 재개정 이력</vt:lpstr>
      <vt:lpstr>1. 논의 사항</vt:lpstr>
      <vt:lpstr>메뉴 트리</vt:lpstr>
      <vt:lpstr>Menu Tree &amp; 화면 </vt:lpstr>
      <vt:lpstr>화면명 : 1.Login</vt:lpstr>
      <vt:lpstr>Login (1/2)</vt:lpstr>
      <vt:lpstr>Login (2/2)</vt:lpstr>
      <vt:lpstr>화면명 : 2.Dashboard</vt:lpstr>
      <vt:lpstr>DashBoard (1/2)</vt:lpstr>
      <vt:lpstr>DashBoard (2/2)</vt:lpstr>
      <vt:lpstr>화면명 : 3. Operation Management</vt:lpstr>
      <vt:lpstr>Operation Management (1/1)</vt:lpstr>
      <vt:lpstr>화면명 : 4. Data Source Management</vt:lpstr>
      <vt:lpstr>DataSource_Management (1/3)</vt:lpstr>
      <vt:lpstr>DataSource_Management (2/3)</vt:lpstr>
      <vt:lpstr>DataSource_Management (3/3)</vt:lpstr>
      <vt:lpstr>화면명 : 5. Project Management</vt:lpstr>
      <vt:lpstr>Project Configuration(1/4)</vt:lpstr>
      <vt:lpstr>Configuration(1/4)</vt:lpstr>
      <vt:lpstr>화면명 : 6. Job Management</vt:lpstr>
      <vt:lpstr>JOB Configuration(1/4)</vt:lpstr>
      <vt:lpstr>Configuration (2/4)</vt:lpstr>
      <vt:lpstr>Configuration (3/4)</vt:lpstr>
      <vt:lpstr>Configuration (4/4)</vt:lpstr>
      <vt:lpstr>화면명 : 7. Job Histories</vt:lpstr>
      <vt:lpstr>Job History (1/2)</vt:lpstr>
      <vt:lpstr>Check Result (1/2)</vt:lpstr>
      <vt:lpstr>화면명 : 8. User Management</vt:lpstr>
      <vt:lpstr>User Management (1/3)</vt:lpstr>
      <vt:lpstr>User Management (2/3)</vt:lpstr>
      <vt:lpstr>User Management (3/3)</vt:lpstr>
      <vt:lpstr>공통 요구 사항 정의</vt:lpstr>
      <vt:lpstr>공통 사항 정의</vt:lpstr>
    </vt:vector>
  </TitlesOfParts>
  <Company>D.FY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박동원</cp:lastModifiedBy>
  <cp:revision>5540</cp:revision>
  <cp:lastPrinted>2012-04-16T11:21:26Z</cp:lastPrinted>
  <dcterms:created xsi:type="dcterms:W3CDTF">2012-04-16T01:50:01Z</dcterms:created>
  <dcterms:modified xsi:type="dcterms:W3CDTF">2022-10-18T09:29:43Z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