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64" r:id="rId7"/>
    <p:sldId id="293" r:id="rId8"/>
    <p:sldId id="268" r:id="rId9"/>
    <p:sldId id="296" r:id="rId10"/>
    <p:sldId id="299" r:id="rId11"/>
    <p:sldId id="295" r:id="rId12"/>
    <p:sldId id="297" r:id="rId13"/>
    <p:sldId id="29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4" autoAdjust="0"/>
  </p:normalViewPr>
  <p:slideViewPr>
    <p:cSldViewPr snapToGrid="0">
      <p:cViewPr varScale="1">
        <p:scale>
          <a:sx n="78" d="100"/>
          <a:sy n="78" d="100"/>
        </p:scale>
        <p:origin x="878" y="5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9/26/2024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674899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354731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33992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Trên slide mô phỏng lại quá trình áp dụng AI để tạo ra ứng dụng từ những câu trả lời của CodeVista để tạo ra được sản phẩm cuối cùng</a:t>
            </a:r>
          </a:p>
          <a:p>
            <a:r>
              <a:rPr lang="vi-VN" dirty="0"/>
              <a:t>Xuất phát từ câu hỏi chung nhất rồi dần đi vào chi tiết.</a:t>
            </a:r>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144200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298289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58578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116826" y="275303"/>
            <a:ext cx="8868697" cy="2231923"/>
          </a:xfrm>
        </p:spPr>
        <p:txBody>
          <a:bodyPr>
            <a:normAutofit/>
          </a:bodyPr>
          <a:lstStyle/>
          <a:p>
            <a:r>
              <a:rPr lang="en-US" dirty="0"/>
              <a:t>FI AI HACKATHON 2024</a:t>
            </a:r>
          </a:p>
        </p:txBody>
      </p:sp>
      <p:sp>
        <p:nvSpPr>
          <p:cNvPr id="3" name="Title 1">
            <a:extLst>
              <a:ext uri="{FF2B5EF4-FFF2-40B4-BE49-F238E27FC236}">
                <a16:creationId xmlns:a16="http://schemas.microsoft.com/office/drawing/2014/main" id="{D838CD71-CC2D-0563-9D32-B571A45111BE}"/>
              </a:ext>
            </a:extLst>
          </p:cNvPr>
          <p:cNvSpPr txBox="1">
            <a:spLocks/>
          </p:cNvSpPr>
          <p:nvPr/>
        </p:nvSpPr>
        <p:spPr>
          <a:xfrm>
            <a:off x="4744065" y="2507226"/>
            <a:ext cx="8868697" cy="22319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endParaRPr lang="en-US" dirty="0"/>
          </a:p>
        </p:txBody>
      </p:sp>
      <p:sp>
        <p:nvSpPr>
          <p:cNvPr id="4" name="Title 1">
            <a:extLst>
              <a:ext uri="{FF2B5EF4-FFF2-40B4-BE49-F238E27FC236}">
                <a16:creationId xmlns:a16="http://schemas.microsoft.com/office/drawing/2014/main" id="{358080BC-D9A8-84B4-B7E2-90980DA874D9}"/>
              </a:ext>
            </a:extLst>
          </p:cNvPr>
          <p:cNvSpPr txBox="1">
            <a:spLocks/>
          </p:cNvSpPr>
          <p:nvPr/>
        </p:nvSpPr>
        <p:spPr>
          <a:xfrm>
            <a:off x="4744065" y="2313038"/>
            <a:ext cx="7015316" cy="22319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r>
              <a:rPr lang="vi-VN" sz="3000" dirty="0">
                <a:latin typeface="Arial" panose="020B0604020202020204" pitchFamily="34" charset="0"/>
                <a:cs typeface="Arial" panose="020B0604020202020204" pitchFamily="34" charset="0"/>
              </a:rPr>
              <a:t>Ứng dụng đếm số lượng đối tượng trong ảnh</a:t>
            </a:r>
            <a:endParaRPr lang="en-US" sz="3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1884A33-EF87-5BBE-65EB-52EA8183F607}"/>
              </a:ext>
            </a:extLst>
          </p:cNvPr>
          <p:cNvSpPr txBox="1">
            <a:spLocks/>
          </p:cNvSpPr>
          <p:nvPr/>
        </p:nvSpPr>
        <p:spPr>
          <a:xfrm>
            <a:off x="6872748" y="4090219"/>
            <a:ext cx="4257368" cy="1764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pPr algn="ctr"/>
            <a:r>
              <a:rPr lang="vi-VN" sz="3000" dirty="0">
                <a:latin typeface="Arial" panose="020B0604020202020204" pitchFamily="34" charset="0"/>
                <a:cs typeface="Arial" panose="020B0604020202020204" pitchFamily="34" charset="0"/>
              </a:rPr>
              <a:t>CONQUER AI TEAM</a:t>
            </a:r>
          </a:p>
          <a:p>
            <a:pPr algn="ctr"/>
            <a:r>
              <a:rPr lang="vi-VN" sz="3000" dirty="0">
                <a:latin typeface="Arial" panose="020B0604020202020204" pitchFamily="34" charset="0"/>
                <a:cs typeface="Arial" panose="020B0604020202020204" pitchFamily="34" charset="0"/>
              </a:rPr>
              <a:t>FI.RHS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7634846" cy="1362456"/>
          </a:xfrm>
        </p:spPr>
        <p:txBody>
          <a:bodyPr/>
          <a:lstStyle/>
          <a:p>
            <a:r>
              <a:rPr lang="vi-VN" dirty="0"/>
              <a:t>Kết luận</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5" y="2590800"/>
            <a:ext cx="9689998" cy="3505200"/>
          </a:xfrm>
        </p:spPr>
        <p:txBody>
          <a:bodyPr vert="horz" lIns="91440" tIns="45720" rIns="91440" bIns="45720" rtlCol="0" anchor="t">
            <a:normAutofit/>
          </a:bodyPr>
          <a:lstStyle/>
          <a:p>
            <a:pPr>
              <a:lnSpc>
                <a:spcPct val="150000"/>
              </a:lnSpc>
            </a:pPr>
            <a:r>
              <a:rPr lang="vi-VN" sz="2400" dirty="0"/>
              <a:t>Ứng dụng AI vào quy trình phát triển phần mềm:</a:t>
            </a:r>
          </a:p>
          <a:p>
            <a:pPr marL="342900" indent="-342900">
              <a:lnSpc>
                <a:spcPct val="150000"/>
              </a:lnSpc>
              <a:buFont typeface="Courier New" panose="02070309020205020404" pitchFamily="49" charset="0"/>
              <a:buChar char="o"/>
            </a:pPr>
            <a:r>
              <a:rPr lang="vi-VN" sz="2400" dirty="0"/>
              <a:t>Giảm đáng kể thời gian tìm hiểu kiến thức, công cụ cần sử dụng</a:t>
            </a:r>
          </a:p>
          <a:p>
            <a:pPr marL="342900" indent="-342900">
              <a:lnSpc>
                <a:spcPct val="150000"/>
              </a:lnSpc>
              <a:buFont typeface="Courier New" panose="02070309020205020404" pitchFamily="49" charset="0"/>
              <a:buChar char="o"/>
            </a:pPr>
            <a:r>
              <a:rPr lang="vi-VN" sz="2400" dirty="0"/>
              <a:t>Tăng khả năng tìm kiếm thông tin, cải thiện chất lượng tài liệu,...</a:t>
            </a:r>
          </a:p>
          <a:p>
            <a:pPr marL="342900" indent="-342900">
              <a:lnSpc>
                <a:spcPct val="150000"/>
              </a:lnSpc>
              <a:buFont typeface="Courier New" panose="02070309020205020404" pitchFamily="49" charset="0"/>
              <a:buChar char="o"/>
            </a:pPr>
            <a:r>
              <a:rPr lang="vi-VN" sz="2400" dirty="0"/>
              <a:t>Giảm thời gian viết code, giảm lỗi, tối ưu code,...</a:t>
            </a:r>
          </a:p>
          <a:p>
            <a:pPr marL="342900" indent="-342900">
              <a:lnSpc>
                <a:spcPct val="150000"/>
              </a:lnSpc>
              <a:buFont typeface="Courier New" panose="02070309020205020404" pitchFamily="49" charset="0"/>
              <a:buChar char="o"/>
            </a:pPr>
            <a:endParaRPr lang="vi-VN" sz="2400"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76875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96000" y="1960131"/>
            <a:ext cx="5528217" cy="2685383"/>
          </a:xfrm>
        </p:spPr>
        <p:txBody>
          <a:bodyPr>
            <a:noAutofit/>
          </a:bodyPr>
          <a:lstStyle/>
          <a:p>
            <a:r>
              <a:rPr lang="en-US" sz="10000"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vi-VN" dirty="0"/>
              <a:t>Nội dung trình bày</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lnSpcReduction="10000"/>
          </a:bodyPr>
          <a:lstStyle/>
          <a:p>
            <a:r>
              <a:rPr lang="vi-VN" dirty="0"/>
              <a:t>1. Tổng quan về ứng dụng</a:t>
            </a:r>
          </a:p>
          <a:p>
            <a:r>
              <a:rPr lang="vi-VN" dirty="0"/>
              <a:t>2. Ứng dụng AI để viết tài liệu</a:t>
            </a:r>
            <a:endParaRPr lang="en-US" dirty="0"/>
          </a:p>
          <a:p>
            <a:r>
              <a:rPr lang="vi-VN" dirty="0"/>
              <a:t>3. Ứng dụng AI để viết chương trình</a:t>
            </a:r>
            <a:endParaRPr lang="en-US" dirty="0"/>
          </a:p>
          <a:p>
            <a:r>
              <a:rPr lang="vi-VN" dirty="0"/>
              <a:t>4. Demo ứng dụng</a:t>
            </a:r>
            <a:endParaRPr lang="en-US" dirty="0"/>
          </a:p>
          <a:p>
            <a:r>
              <a:rPr lang="vi-VN" dirty="0"/>
              <a:t>5. Hướng phát triển và kết luận</a:t>
            </a:r>
            <a:endParaRPr lang="en-US"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5412657" cy="1988706"/>
          </a:xfrm>
        </p:spPr>
        <p:txBody>
          <a:bodyPr/>
          <a:lstStyle/>
          <a:p>
            <a:r>
              <a:rPr lang="vi-VN" dirty="0"/>
              <a:t>1. TỔng quan về ứng dụng</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1" y="2884818"/>
            <a:ext cx="6597650" cy="3295650"/>
          </a:xfrm>
        </p:spPr>
        <p:txBody>
          <a:bodyPr vert="horz" lIns="91440" tIns="45720" rIns="91440" bIns="45720" rtlCol="0" anchor="t">
            <a:normAutofit lnSpcReduction="10000"/>
          </a:bodyPr>
          <a:lstStyle/>
          <a:p>
            <a:pPr>
              <a:lnSpc>
                <a:spcPct val="150000"/>
              </a:lnSpc>
            </a:pPr>
            <a:r>
              <a:rPr lang="vi-VN" sz="2400" dirty="0"/>
              <a:t>Mục tiêu: Tạo một ứng dụng web có thể đếm số lượng đối tượng (ô tô, xe bus, xe máy, người,...) từ ảnh người dùng nhập vào</a:t>
            </a:r>
          </a:p>
          <a:p>
            <a:pPr>
              <a:lnSpc>
                <a:spcPct val="150000"/>
              </a:lnSpc>
            </a:pPr>
            <a:r>
              <a:rPr lang="vi-VN" sz="2400" dirty="0"/>
              <a:t>Ứng dụng: Có thể ứng dụng trong nhiều lĩnh vực như an ninh, quản lý hàng hóa, thu thập dữ liệu về mật độ giao thông</a:t>
            </a:r>
            <a:endParaRPr lang="en-US" sz="2400" dirty="0"/>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5412657" cy="1988706"/>
          </a:xfrm>
        </p:spPr>
        <p:txBody>
          <a:bodyPr/>
          <a:lstStyle/>
          <a:p>
            <a:r>
              <a:rPr lang="vi-VN" dirty="0"/>
              <a:t>1. TỔng quan về ứng dụng</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1" y="2764145"/>
            <a:ext cx="6597650" cy="3295650"/>
          </a:xfrm>
        </p:spPr>
        <p:txBody>
          <a:bodyPr vert="horz" lIns="91440" tIns="45720" rIns="91440" bIns="45720" rtlCol="0" anchor="t">
            <a:normAutofit/>
          </a:bodyPr>
          <a:lstStyle/>
          <a:p>
            <a:pPr>
              <a:lnSpc>
                <a:spcPct val="150000"/>
              </a:lnSpc>
            </a:pPr>
            <a:r>
              <a:rPr lang="vi-VN" sz="2400" dirty="0"/>
              <a:t>Công cụ hỗ trợ về kiến thức và code: CodeVista, ChatGPT, StackOverflow</a:t>
            </a:r>
          </a:p>
          <a:p>
            <a:pPr>
              <a:lnSpc>
                <a:spcPct val="150000"/>
              </a:lnSpc>
            </a:pPr>
            <a:r>
              <a:rPr lang="vi-VN" sz="2400" dirty="0"/>
              <a:t>Ngôn ngữ lập trình: Python</a:t>
            </a:r>
          </a:p>
          <a:p>
            <a:pPr>
              <a:lnSpc>
                <a:spcPct val="150000"/>
              </a:lnSpc>
            </a:pPr>
            <a:r>
              <a:rPr lang="vi-VN" sz="2400" dirty="0"/>
              <a:t>Thư viện phát triển ứng dụng Web</a:t>
            </a:r>
          </a:p>
          <a:p>
            <a:pPr>
              <a:lnSpc>
                <a:spcPct val="150000"/>
              </a:lnSpc>
            </a:pPr>
            <a:r>
              <a:rPr lang="vi-VN" sz="2400" dirty="0"/>
              <a:t>Thuật toán nhận diện đối tượng</a:t>
            </a:r>
            <a:endParaRPr lang="en-US" sz="2400" dirty="0"/>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15655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a:lstStyle/>
          <a:p>
            <a:r>
              <a:rPr lang="vi-VN" dirty="0"/>
              <a:t>2. Ứng dụng AI để tạo tài liệu</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5" y="2590800"/>
            <a:ext cx="8548938" cy="3505200"/>
          </a:xfrm>
        </p:spPr>
        <p:txBody>
          <a:bodyPr vert="horz" lIns="91440" tIns="45720" rIns="91440" bIns="45720" rtlCol="0" anchor="t">
            <a:normAutofit/>
          </a:bodyPr>
          <a:lstStyle/>
          <a:p>
            <a:pPr>
              <a:lnSpc>
                <a:spcPct val="150000"/>
              </a:lnSpc>
            </a:pPr>
            <a:r>
              <a:rPr lang="vi-VN" sz="2400" dirty="0"/>
              <a:t>Sử dụng CodeVista để trả lời những câu hỏi:</a:t>
            </a:r>
          </a:p>
          <a:p>
            <a:pPr marL="285750" indent="-285750">
              <a:lnSpc>
                <a:spcPct val="150000"/>
              </a:lnSpc>
              <a:buFont typeface="Courier New" panose="02070309020205020404" pitchFamily="49" charset="0"/>
              <a:buChar char="o"/>
            </a:pPr>
            <a:r>
              <a:rPr lang="vi-VN" sz="2400" dirty="0"/>
              <a:t>Ngôn ngữ lập trình Python có thể làm những gì?</a:t>
            </a:r>
          </a:p>
          <a:p>
            <a:pPr marL="285750" indent="-285750">
              <a:lnSpc>
                <a:spcPct val="150000"/>
              </a:lnSpc>
              <a:buFont typeface="Courier New" panose="02070309020205020404" pitchFamily="49" charset="0"/>
              <a:buChar char="o"/>
            </a:pPr>
            <a:r>
              <a:rPr lang="vi-VN" sz="2400" dirty="0"/>
              <a:t>Các thư viện để tạo nên ứng dụng Web trong Python?</a:t>
            </a:r>
          </a:p>
          <a:p>
            <a:pPr marL="285750" indent="-285750">
              <a:lnSpc>
                <a:spcPct val="150000"/>
              </a:lnSpc>
              <a:buFont typeface="Courier New" panose="02070309020205020404" pitchFamily="49" charset="0"/>
              <a:buChar char="o"/>
            </a:pPr>
            <a:r>
              <a:rPr lang="vi-VN" sz="2400" dirty="0"/>
              <a:t>Các thư viện dùng cho xử lý ảnh trong Python?</a:t>
            </a:r>
          </a:p>
          <a:p>
            <a:pPr marL="285750" indent="-285750">
              <a:lnSpc>
                <a:spcPct val="150000"/>
              </a:lnSpc>
              <a:buFont typeface="Courier New" panose="02070309020205020404" pitchFamily="49" charset="0"/>
              <a:buChar char="o"/>
            </a:pPr>
            <a:r>
              <a:rPr lang="vi-VN" sz="2400" dirty="0"/>
              <a:t>Bài toán nhận diện đối tượng là gì?</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5" y="896112"/>
            <a:ext cx="9866767" cy="1362456"/>
          </a:xfrm>
        </p:spPr>
        <p:txBody>
          <a:bodyPr/>
          <a:lstStyle/>
          <a:p>
            <a:r>
              <a:rPr lang="vi-VN" dirty="0"/>
              <a:t>3. Ứng dụng AI viết chương trình</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5" y="2590800"/>
            <a:ext cx="9188552" cy="3505200"/>
          </a:xfrm>
        </p:spPr>
        <p:txBody>
          <a:bodyPr vert="horz" lIns="91440" tIns="45720" rIns="91440" bIns="45720" rtlCol="0" anchor="t">
            <a:normAutofit/>
          </a:bodyPr>
          <a:lstStyle/>
          <a:p>
            <a:pPr>
              <a:lnSpc>
                <a:spcPct val="150000"/>
              </a:lnSpc>
            </a:pPr>
            <a:r>
              <a:rPr lang="vi-VN" sz="2400" dirty="0"/>
              <a:t>Công việc cần làm:</a:t>
            </a:r>
          </a:p>
          <a:p>
            <a:pPr marL="342900" indent="-342900">
              <a:lnSpc>
                <a:spcPct val="150000"/>
              </a:lnSpc>
              <a:buFont typeface="Courier New" panose="02070309020205020404" pitchFamily="49" charset="0"/>
              <a:buChar char="o"/>
            </a:pPr>
            <a:r>
              <a:rPr lang="vi-VN" sz="2400" dirty="0"/>
              <a:t>Tạo một ứng dụng Web bằng Python</a:t>
            </a:r>
          </a:p>
          <a:p>
            <a:pPr marL="342900" indent="-342900">
              <a:lnSpc>
                <a:spcPct val="150000"/>
              </a:lnSpc>
              <a:buFont typeface="Courier New" panose="02070309020205020404" pitchFamily="49" charset="0"/>
              <a:buChar char="o"/>
            </a:pPr>
            <a:r>
              <a:rPr lang="vi-VN" sz="2400" dirty="0"/>
              <a:t>Viết chương trình nhận diện đối tượng trong một ảnh</a:t>
            </a:r>
          </a:p>
          <a:p>
            <a:pPr marL="342900" indent="-342900">
              <a:lnSpc>
                <a:spcPct val="150000"/>
              </a:lnSpc>
              <a:buFont typeface="Courier New" panose="02070309020205020404" pitchFamily="49" charset="0"/>
              <a:buChar char="o"/>
            </a:pPr>
            <a:r>
              <a:rPr lang="vi-VN" sz="2400" dirty="0"/>
              <a:t>Tích hợp code nhận diện đối tượng vào trong ứng dụng Web</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8329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7</a:t>
            </a:fld>
            <a:endParaRPr lang="en-US" dirty="0"/>
          </a:p>
        </p:txBody>
      </p:sp>
      <p:cxnSp>
        <p:nvCxnSpPr>
          <p:cNvPr id="8" name="Straight Connector 7">
            <a:extLst>
              <a:ext uri="{FF2B5EF4-FFF2-40B4-BE49-F238E27FC236}">
                <a16:creationId xmlns:a16="http://schemas.microsoft.com/office/drawing/2014/main" id="{D209BEF8-91D7-2E77-E525-5E8E501B2082}"/>
              </a:ext>
            </a:extLst>
          </p:cNvPr>
          <p:cNvCxnSpPr>
            <a:cxnSpLocks/>
          </p:cNvCxnSpPr>
          <p:nvPr/>
        </p:nvCxnSpPr>
        <p:spPr>
          <a:xfrm>
            <a:off x="757084" y="924232"/>
            <a:ext cx="0" cy="5797243"/>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4F22925-38D4-DD4D-824D-441B37B47B17}"/>
              </a:ext>
            </a:extLst>
          </p:cNvPr>
          <p:cNvSpPr txBox="1"/>
          <p:nvPr/>
        </p:nvSpPr>
        <p:spPr>
          <a:xfrm>
            <a:off x="344130" y="184288"/>
            <a:ext cx="1465006" cy="523220"/>
          </a:xfrm>
          <a:prstGeom prst="rect">
            <a:avLst/>
          </a:prstGeom>
          <a:noFill/>
        </p:spPr>
        <p:txBody>
          <a:bodyPr wrap="square" rtlCol="0">
            <a:spAutoFit/>
          </a:bodyPr>
          <a:lstStyle/>
          <a:p>
            <a:r>
              <a:rPr lang="vi-VN" sz="2800" b="1" dirty="0">
                <a:solidFill>
                  <a:schemeClr val="accent1"/>
                </a:solidFill>
              </a:rPr>
              <a:t>DEV</a:t>
            </a:r>
            <a:endParaRPr lang="en-US" sz="2800" b="1" dirty="0">
              <a:solidFill>
                <a:schemeClr val="accent1"/>
              </a:solidFill>
            </a:endParaRPr>
          </a:p>
        </p:txBody>
      </p:sp>
      <p:cxnSp>
        <p:nvCxnSpPr>
          <p:cNvPr id="14" name="Straight Connector 13">
            <a:extLst>
              <a:ext uri="{FF2B5EF4-FFF2-40B4-BE49-F238E27FC236}">
                <a16:creationId xmlns:a16="http://schemas.microsoft.com/office/drawing/2014/main" id="{337F5138-7AE3-34BB-030E-C1BB4C121248}"/>
              </a:ext>
            </a:extLst>
          </p:cNvPr>
          <p:cNvCxnSpPr>
            <a:cxnSpLocks/>
          </p:cNvCxnSpPr>
          <p:nvPr/>
        </p:nvCxnSpPr>
        <p:spPr>
          <a:xfrm>
            <a:off x="10387782" y="894735"/>
            <a:ext cx="0" cy="5797243"/>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12BA2E-A0FB-A827-314E-2A08A3CE6B6D}"/>
              </a:ext>
            </a:extLst>
          </p:cNvPr>
          <p:cNvSpPr txBox="1"/>
          <p:nvPr/>
        </p:nvSpPr>
        <p:spPr>
          <a:xfrm>
            <a:off x="8962099" y="184288"/>
            <a:ext cx="2256503" cy="523220"/>
          </a:xfrm>
          <a:prstGeom prst="rect">
            <a:avLst/>
          </a:prstGeom>
          <a:noFill/>
        </p:spPr>
        <p:txBody>
          <a:bodyPr wrap="square" rtlCol="0">
            <a:spAutoFit/>
          </a:bodyPr>
          <a:lstStyle/>
          <a:p>
            <a:r>
              <a:rPr lang="vi-VN" sz="2800" b="1" dirty="0">
                <a:solidFill>
                  <a:srgbClr val="FF0000"/>
                </a:solidFill>
              </a:rPr>
              <a:t>CODEVISTA</a:t>
            </a:r>
            <a:endParaRPr lang="en-US" sz="2800" b="1" dirty="0">
              <a:solidFill>
                <a:srgbClr val="FF0000"/>
              </a:solidFill>
            </a:endParaRPr>
          </a:p>
        </p:txBody>
      </p:sp>
      <p:sp>
        <p:nvSpPr>
          <p:cNvPr id="2" name="Speech Bubble: Rectangle with Corners Rounded 1">
            <a:extLst>
              <a:ext uri="{FF2B5EF4-FFF2-40B4-BE49-F238E27FC236}">
                <a16:creationId xmlns:a16="http://schemas.microsoft.com/office/drawing/2014/main" id="{D85EAEA7-D1FA-D5BE-3739-3762868A04EF}"/>
              </a:ext>
            </a:extLst>
          </p:cNvPr>
          <p:cNvSpPr/>
          <p:nvPr/>
        </p:nvSpPr>
        <p:spPr>
          <a:xfrm>
            <a:off x="1120876" y="707508"/>
            <a:ext cx="4336023" cy="973809"/>
          </a:xfrm>
          <a:prstGeom prst="wedgeRoundRectCallout">
            <a:avLst>
              <a:gd name="adj1" fmla="val -57306"/>
              <a:gd name="adj2" fmla="val 78699"/>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b="1" dirty="0">
                <a:solidFill>
                  <a:schemeClr val="bg1"/>
                </a:solidFill>
              </a:rPr>
              <a:t>Để tạo một ứng dụng Web bằng Python có chức năng đếm số lượng đối tượng trong ảnh cần những công cụ gì?</a:t>
            </a:r>
            <a:endParaRPr lang="en-US" sz="1600" b="1" dirty="0">
              <a:solidFill>
                <a:schemeClr val="bg1"/>
              </a:solidFill>
            </a:endParaRPr>
          </a:p>
        </p:txBody>
      </p:sp>
      <p:sp>
        <p:nvSpPr>
          <p:cNvPr id="3" name="Speech Bubble: Rectangle with Corners Rounded 2">
            <a:extLst>
              <a:ext uri="{FF2B5EF4-FFF2-40B4-BE49-F238E27FC236}">
                <a16:creationId xmlns:a16="http://schemas.microsoft.com/office/drawing/2014/main" id="{444D1E19-9B6B-B90A-98A8-669A2D0E8083}"/>
              </a:ext>
            </a:extLst>
          </p:cNvPr>
          <p:cNvSpPr/>
          <p:nvPr/>
        </p:nvSpPr>
        <p:spPr>
          <a:xfrm>
            <a:off x="5754329" y="1461994"/>
            <a:ext cx="4336023" cy="973809"/>
          </a:xfrm>
          <a:prstGeom prst="wedgeRoundRectCallout">
            <a:avLst>
              <a:gd name="adj1" fmla="val 58794"/>
              <a:gd name="adj2" fmla="val 74660"/>
              <a:gd name="adj3" fmla="val 16667"/>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1600" b="1" dirty="0">
                <a:solidFill>
                  <a:schemeClr val="bg1"/>
                </a:solidFill>
              </a:rPr>
              <a:t>Python (back-end), Flask (build Web), OpenCV (image processing), YOLO (object detection), model AI, HTML/CSS/Bootstrap (front-end)</a:t>
            </a:r>
            <a:endParaRPr lang="en-US" sz="1600" b="1" dirty="0">
              <a:solidFill>
                <a:schemeClr val="bg1"/>
              </a:solidFill>
            </a:endParaRPr>
          </a:p>
        </p:txBody>
      </p:sp>
      <p:sp>
        <p:nvSpPr>
          <p:cNvPr id="4" name="Speech Bubble: Rectangle with Corners Rounded 3">
            <a:extLst>
              <a:ext uri="{FF2B5EF4-FFF2-40B4-BE49-F238E27FC236}">
                <a16:creationId xmlns:a16="http://schemas.microsoft.com/office/drawing/2014/main" id="{4338EBD1-5E59-6B8F-2794-F3BE520EE71B}"/>
              </a:ext>
            </a:extLst>
          </p:cNvPr>
          <p:cNvSpPr/>
          <p:nvPr/>
        </p:nvSpPr>
        <p:spPr>
          <a:xfrm>
            <a:off x="1076633" y="2478338"/>
            <a:ext cx="4336023" cy="973809"/>
          </a:xfrm>
          <a:prstGeom prst="wedgeRoundRectCallout">
            <a:avLst>
              <a:gd name="adj1" fmla="val -57306"/>
              <a:gd name="adj2" fmla="val 78699"/>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1600" b="1" dirty="0">
                <a:solidFill>
                  <a:schemeClr val="bg1"/>
                </a:solidFill>
              </a:rPr>
              <a:t>Viết một ứng dụng Web bằng Python cho phép người dùng chọn ảnh từ máy tính và hiển thị trên trang Web</a:t>
            </a:r>
            <a:endParaRPr lang="en-US" sz="1600" b="1" dirty="0">
              <a:solidFill>
                <a:schemeClr val="bg1"/>
              </a:solidFill>
            </a:endParaRPr>
          </a:p>
        </p:txBody>
      </p:sp>
      <p:sp>
        <p:nvSpPr>
          <p:cNvPr id="5" name="Speech Bubble: Rectangle with Corners Rounded 4">
            <a:extLst>
              <a:ext uri="{FF2B5EF4-FFF2-40B4-BE49-F238E27FC236}">
                <a16:creationId xmlns:a16="http://schemas.microsoft.com/office/drawing/2014/main" id="{05942DA9-A6D9-92BE-52A7-28287519134E}"/>
              </a:ext>
            </a:extLst>
          </p:cNvPr>
          <p:cNvSpPr/>
          <p:nvPr/>
        </p:nvSpPr>
        <p:spPr>
          <a:xfrm>
            <a:off x="5754329" y="3452147"/>
            <a:ext cx="4336023" cy="973809"/>
          </a:xfrm>
          <a:prstGeom prst="wedgeRoundRectCallout">
            <a:avLst>
              <a:gd name="adj1" fmla="val 58794"/>
              <a:gd name="adj2" fmla="val 74660"/>
              <a:gd name="adj3" fmla="val 16667"/>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1600" b="1" dirty="0">
                <a:solidFill>
                  <a:schemeClr val="bg1"/>
                </a:solidFill>
              </a:rPr>
              <a:t>Cài đặt Flask, tạo cấu trúc thư mục, viết code xử lý logic, tạo giao diện người dùng</a:t>
            </a:r>
            <a:endParaRPr lang="en-US" sz="1600" b="1" dirty="0">
              <a:solidFill>
                <a:schemeClr val="bg1"/>
              </a:solidFill>
            </a:endParaRPr>
          </a:p>
        </p:txBody>
      </p:sp>
      <p:sp>
        <p:nvSpPr>
          <p:cNvPr id="6" name="Speech Bubble: Rectangle with Corners Rounded 5">
            <a:extLst>
              <a:ext uri="{FF2B5EF4-FFF2-40B4-BE49-F238E27FC236}">
                <a16:creationId xmlns:a16="http://schemas.microsoft.com/office/drawing/2014/main" id="{CB4AC2A3-A4DA-00B3-DBEE-0C21B0583306}"/>
              </a:ext>
            </a:extLst>
          </p:cNvPr>
          <p:cNvSpPr/>
          <p:nvPr/>
        </p:nvSpPr>
        <p:spPr>
          <a:xfrm>
            <a:off x="1054515" y="4425956"/>
            <a:ext cx="4336023" cy="797021"/>
          </a:xfrm>
          <a:prstGeom prst="wedgeRoundRectCallout">
            <a:avLst>
              <a:gd name="adj1" fmla="val -57306"/>
              <a:gd name="adj2" fmla="val 78699"/>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1600" b="1" dirty="0">
                <a:solidFill>
                  <a:schemeClr val="bg1"/>
                </a:solidFill>
              </a:rPr>
              <a:t>Viết code bằng Python đếm số lượng trong một ảnh sử dụng YOLO</a:t>
            </a:r>
            <a:endParaRPr lang="en-US" sz="1600" b="1" dirty="0">
              <a:solidFill>
                <a:schemeClr val="bg1"/>
              </a:solidFill>
            </a:endParaRPr>
          </a:p>
        </p:txBody>
      </p:sp>
      <p:sp>
        <p:nvSpPr>
          <p:cNvPr id="9" name="Speech Bubble: Rectangle with Corners Rounded 8">
            <a:extLst>
              <a:ext uri="{FF2B5EF4-FFF2-40B4-BE49-F238E27FC236}">
                <a16:creationId xmlns:a16="http://schemas.microsoft.com/office/drawing/2014/main" id="{93458B08-B919-BE6B-98C5-4791489246A5}"/>
              </a:ext>
            </a:extLst>
          </p:cNvPr>
          <p:cNvSpPr/>
          <p:nvPr/>
        </p:nvSpPr>
        <p:spPr>
          <a:xfrm>
            <a:off x="5754328" y="5026532"/>
            <a:ext cx="4336023" cy="1329818"/>
          </a:xfrm>
          <a:prstGeom prst="wedgeRoundRectCallout">
            <a:avLst>
              <a:gd name="adj1" fmla="val 58794"/>
              <a:gd name="adj2" fmla="val 74660"/>
              <a:gd name="adj3" fmla="val 16667"/>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vi-VN" sz="1600" b="1" dirty="0">
                <a:solidFill>
                  <a:schemeClr val="bg1"/>
                </a:solidFill>
              </a:rPr>
              <a:t>Cài đặt thư viện cho YOLO, viết code xử lý bao gồm load model AI, đưa ảnh qua model, xử lý kết quả đầu ra, biểu diễn đầu ra trên ảnh, đếm số lượng đối tượng mỗi class</a:t>
            </a:r>
            <a:endParaRPr lang="en-US" sz="1600" b="1" dirty="0">
              <a:solidFill>
                <a:schemeClr val="bg1"/>
              </a:solidFill>
            </a:endParaRPr>
          </a:p>
        </p:txBody>
      </p:sp>
    </p:spTree>
    <p:extLst>
      <p:ext uri="{BB962C8B-B14F-4D97-AF65-F5344CB8AC3E}">
        <p14:creationId xmlns:p14="http://schemas.microsoft.com/office/powerpoint/2010/main" val="50380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330969" y="414849"/>
            <a:ext cx="11020926" cy="1362456"/>
          </a:xfrm>
        </p:spPr>
        <p:txBody>
          <a:bodyPr/>
          <a:lstStyle/>
          <a:p>
            <a:r>
              <a:rPr lang="vi-VN" dirty="0"/>
              <a:t>4. Demo ứng dụng</a:t>
            </a:r>
            <a:endParaRPr lang="en-US" dirty="0"/>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3" name="Picture 2">
            <a:extLst>
              <a:ext uri="{FF2B5EF4-FFF2-40B4-BE49-F238E27FC236}">
                <a16:creationId xmlns:a16="http://schemas.microsoft.com/office/drawing/2014/main" id="{19A34321-60DC-393E-3B5D-A25D73C78C9C}"/>
              </a:ext>
            </a:extLst>
          </p:cNvPr>
          <p:cNvPicPr>
            <a:picLocks noChangeAspect="1"/>
          </p:cNvPicPr>
          <p:nvPr/>
        </p:nvPicPr>
        <p:blipFill>
          <a:blip r:embed="rId3"/>
          <a:stretch>
            <a:fillRect/>
          </a:stretch>
        </p:blipFill>
        <p:spPr>
          <a:xfrm>
            <a:off x="6381135" y="0"/>
            <a:ext cx="5919499" cy="6858000"/>
          </a:xfrm>
          <a:prstGeom prst="rect">
            <a:avLst/>
          </a:prstGeom>
        </p:spPr>
      </p:pic>
    </p:spTree>
    <p:extLst>
      <p:ext uri="{BB962C8B-B14F-4D97-AF65-F5344CB8AC3E}">
        <p14:creationId xmlns:p14="http://schemas.microsoft.com/office/powerpoint/2010/main" val="407612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7634846" cy="1362456"/>
          </a:xfrm>
        </p:spPr>
        <p:txBody>
          <a:bodyPr/>
          <a:lstStyle/>
          <a:p>
            <a:r>
              <a:rPr lang="vi-VN" dirty="0"/>
              <a:t>5. Hướng phát triển của ứng dụng</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5" y="2590800"/>
            <a:ext cx="9188552" cy="3505200"/>
          </a:xfrm>
        </p:spPr>
        <p:txBody>
          <a:bodyPr vert="horz" lIns="91440" tIns="45720" rIns="91440" bIns="45720" rtlCol="0" anchor="t">
            <a:normAutofit/>
          </a:bodyPr>
          <a:lstStyle/>
          <a:p>
            <a:pPr marL="342900" indent="-342900">
              <a:lnSpc>
                <a:spcPct val="150000"/>
              </a:lnSpc>
              <a:buFont typeface="Courier New" panose="02070309020205020404" pitchFamily="49" charset="0"/>
              <a:buChar char="o"/>
            </a:pPr>
            <a:r>
              <a:rPr lang="vi-VN" sz="2400" dirty="0"/>
              <a:t>Đầu vào: Video, video streaming,...</a:t>
            </a:r>
          </a:p>
          <a:p>
            <a:pPr marL="342900" indent="-342900">
              <a:lnSpc>
                <a:spcPct val="150000"/>
              </a:lnSpc>
              <a:buFont typeface="Courier New" panose="02070309020205020404" pitchFamily="49" charset="0"/>
              <a:buChar char="o"/>
            </a:pPr>
            <a:r>
              <a:rPr lang="vi-VN" sz="2400" dirty="0"/>
              <a:t>Sử dụng thêm model AI khác (Ex: Đọc biển số xe,...)</a:t>
            </a:r>
          </a:p>
          <a:p>
            <a:pPr marL="342900" indent="-342900">
              <a:lnSpc>
                <a:spcPct val="150000"/>
              </a:lnSpc>
              <a:buFont typeface="Courier New" panose="02070309020205020404" pitchFamily="49" charset="0"/>
              <a:buChar char="o"/>
            </a:pPr>
            <a:r>
              <a:rPr lang="vi-VN" sz="2400" dirty="0"/>
              <a:t>Cải thiện chất lượng model AI (nhận diện đối tượng có kích thước nhỏ, tăng độ chính xác của model...)</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060332287"/>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{53D80D0D-ABF6-4140-9DA5-AB2E1F2E15F3}tf33968143_win32</Template>
  <TotalTime>131</TotalTime>
  <Words>610</Words>
  <Application>Microsoft Office PowerPoint</Application>
  <PresentationFormat>Widescreen</PresentationFormat>
  <Paragraphs>70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Courier New</vt:lpstr>
      <vt:lpstr>Custom</vt:lpstr>
      <vt:lpstr>FI AI HACKATHON 2024</vt:lpstr>
      <vt:lpstr>Nội dung trình bày</vt:lpstr>
      <vt:lpstr>1. TỔng quan về ứng dụng</vt:lpstr>
      <vt:lpstr>1. TỔng quan về ứng dụng</vt:lpstr>
      <vt:lpstr>2. Ứng dụng AI để tạo tài liệu</vt:lpstr>
      <vt:lpstr>3. Ứng dụng AI viết chương trình</vt:lpstr>
      <vt:lpstr>PowerPoint Presentation</vt:lpstr>
      <vt:lpstr>4. Demo ứng dụng</vt:lpstr>
      <vt:lpstr>5. Hướng phát triển của ứng dụng</vt:lpstr>
      <vt:lpstr>Kết luận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Minh Phúc Nguyễn</dc:creator>
  <cp:lastModifiedBy>Minh Phúc Nguyễn</cp:lastModifiedBy>
  <cp:revision>7</cp:revision>
  <dcterms:created xsi:type="dcterms:W3CDTF">2024-09-25T14:17:43Z</dcterms:created>
  <dcterms:modified xsi:type="dcterms:W3CDTF">2024-09-26T03:10:47Z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