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82" r:id="rId4"/>
    <p:sldId id="263" r:id="rId5"/>
    <p:sldId id="269" r:id="rId6"/>
    <p:sldId id="268" r:id="rId7"/>
    <p:sldId id="272" r:id="rId8"/>
    <p:sldId id="275" r:id="rId9"/>
    <p:sldId id="276" r:id="rId10"/>
    <p:sldId id="277" r:id="rId11"/>
    <p:sldId id="278" r:id="rId12"/>
    <p:sldId id="279" r:id="rId13"/>
    <p:sldId id="280" r:id="rId14"/>
    <p:sldId id="281" r:id="rId15"/>
    <p:sldId id="274" r:id="rId16"/>
    <p:sldId id="28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4" autoAdjust="0"/>
    <p:restoredTop sz="94660"/>
  </p:normalViewPr>
  <p:slideViewPr>
    <p:cSldViewPr snapToGrid="0" snapToObjects="1">
      <p:cViewPr varScale="1">
        <p:scale>
          <a:sx n="99" d="100"/>
          <a:sy n="99" d="100"/>
        </p:scale>
        <p:origin x="831" y="5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an Last" userId="c066f74e1f985b96" providerId="LiveId" clId="{A20BC12D-D7F0-4EFF-94BD-371421063FD8}"/>
    <pc:docChg chg="undo redo custSel addSld delSld modSld sldOrd">
      <pc:chgData name="Tuan Last" userId="c066f74e1f985b96" providerId="LiveId" clId="{A20BC12D-D7F0-4EFF-94BD-371421063FD8}" dt="2025-06-27T14:40:49.151" v="1846" actId="47"/>
      <pc:docMkLst>
        <pc:docMk/>
      </pc:docMkLst>
      <pc:sldChg chg="ord">
        <pc:chgData name="Tuan Last" userId="c066f74e1f985b96" providerId="LiveId" clId="{A20BC12D-D7F0-4EFF-94BD-371421063FD8}" dt="2025-06-27T14:40:40.723" v="1833"/>
        <pc:sldMkLst>
          <pc:docMk/>
          <pc:sldMk cId="0" sldId="256"/>
        </pc:sldMkLst>
      </pc:sldChg>
      <pc:sldChg chg="addSp delSp modSp mod">
        <pc:chgData name="Tuan Last" userId="c066f74e1f985b96" providerId="LiveId" clId="{A20BC12D-D7F0-4EFF-94BD-371421063FD8}" dt="2025-06-27T11:38:50.510" v="340" actId="1076"/>
        <pc:sldMkLst>
          <pc:docMk/>
          <pc:sldMk cId="0" sldId="263"/>
        </pc:sldMkLst>
        <pc:spChg chg="mod">
          <ac:chgData name="Tuan Last" userId="c066f74e1f985b96" providerId="LiveId" clId="{A20BC12D-D7F0-4EFF-94BD-371421063FD8}" dt="2025-06-27T11:38:45.682" v="339" actId="255"/>
          <ac:spMkLst>
            <pc:docMk/>
            <pc:sldMk cId="0" sldId="263"/>
            <ac:spMk id="16" creationId="{F520E687-9744-2850-1F8F-D16D625C464B}"/>
          </ac:spMkLst>
        </pc:spChg>
        <pc:picChg chg="add mod">
          <ac:chgData name="Tuan Last" userId="c066f74e1f985b96" providerId="LiveId" clId="{A20BC12D-D7F0-4EFF-94BD-371421063FD8}" dt="2025-06-27T11:38:50.510" v="340" actId="1076"/>
          <ac:picMkLst>
            <pc:docMk/>
            <pc:sldMk cId="0" sldId="263"/>
            <ac:picMk id="3" creationId="{42880524-F5C9-83E7-A8D7-CB7EF3691FC0}"/>
          </ac:picMkLst>
        </pc:picChg>
        <pc:picChg chg="del mod">
          <ac:chgData name="Tuan Last" userId="c066f74e1f985b96" providerId="LiveId" clId="{A20BC12D-D7F0-4EFF-94BD-371421063FD8}" dt="2025-06-27T08:43:35.491" v="1" actId="478"/>
          <ac:picMkLst>
            <pc:docMk/>
            <pc:sldMk cId="0" sldId="263"/>
            <ac:picMk id="14" creationId="{6DD61A94-CE37-5024-9E92-80D94D8291E9}"/>
          </ac:picMkLst>
        </pc:picChg>
      </pc:sldChg>
      <pc:sldChg chg="modSp mod">
        <pc:chgData name="Tuan Last" userId="c066f74e1f985b96" providerId="LiveId" clId="{A20BC12D-D7F0-4EFF-94BD-371421063FD8}" dt="2025-06-27T11:37:16.932" v="325" actId="6549"/>
        <pc:sldMkLst>
          <pc:docMk/>
          <pc:sldMk cId="2041010749" sldId="266"/>
        </pc:sldMkLst>
        <pc:spChg chg="mod">
          <ac:chgData name="Tuan Last" userId="c066f74e1f985b96" providerId="LiveId" clId="{A20BC12D-D7F0-4EFF-94BD-371421063FD8}" dt="2025-06-27T11:37:16.932" v="325" actId="6549"/>
          <ac:spMkLst>
            <pc:docMk/>
            <pc:sldMk cId="2041010749" sldId="266"/>
            <ac:spMk id="6" creationId="{E4E5DD50-A1D9-5D6C-A1A7-82C62B73188B}"/>
          </ac:spMkLst>
        </pc:spChg>
      </pc:sldChg>
      <pc:sldChg chg="addSp modSp del mod">
        <pc:chgData name="Tuan Last" userId="c066f74e1f985b96" providerId="LiveId" clId="{A20BC12D-D7F0-4EFF-94BD-371421063FD8}" dt="2025-06-27T11:29:19.817" v="148" actId="47"/>
        <pc:sldMkLst>
          <pc:docMk/>
          <pc:sldMk cId="2012603891" sldId="267"/>
        </pc:sldMkLst>
        <pc:spChg chg="add mod">
          <ac:chgData name="Tuan Last" userId="c066f74e1f985b96" providerId="LiveId" clId="{A20BC12D-D7F0-4EFF-94BD-371421063FD8}" dt="2025-06-27T11:28:06.570" v="131" actId="1076"/>
          <ac:spMkLst>
            <pc:docMk/>
            <pc:sldMk cId="2012603891" sldId="267"/>
            <ac:spMk id="4" creationId="{73A461ED-4C2A-45B1-4707-395E084A20A1}"/>
          </ac:spMkLst>
        </pc:spChg>
        <pc:graphicFrameChg chg="mod modGraphic">
          <ac:chgData name="Tuan Last" userId="c066f74e1f985b96" providerId="LiveId" clId="{A20BC12D-D7F0-4EFF-94BD-371421063FD8}" dt="2025-06-27T11:28:29.920" v="140" actId="14100"/>
          <ac:graphicFrameMkLst>
            <pc:docMk/>
            <pc:sldMk cId="2012603891" sldId="267"/>
            <ac:graphicFrameMk id="2" creationId="{AE9C3322-65F6-DE5B-4148-99DAE41EC073}"/>
          </ac:graphicFrameMkLst>
        </pc:graphicFrameChg>
      </pc:sldChg>
      <pc:sldChg chg="addSp delSp modSp mod">
        <pc:chgData name="Tuan Last" userId="c066f74e1f985b96" providerId="LiveId" clId="{A20BC12D-D7F0-4EFF-94BD-371421063FD8}" dt="2025-06-27T13:13:43.981" v="1728" actId="2711"/>
        <pc:sldMkLst>
          <pc:docMk/>
          <pc:sldMk cId="749024755" sldId="268"/>
        </pc:sldMkLst>
        <pc:spChg chg="add mod">
          <ac:chgData name="Tuan Last" userId="c066f74e1f985b96" providerId="LiveId" clId="{A20BC12D-D7F0-4EFF-94BD-371421063FD8}" dt="2025-06-27T13:12:51.342" v="1717" actId="1076"/>
          <ac:spMkLst>
            <pc:docMk/>
            <pc:sldMk cId="749024755" sldId="268"/>
            <ac:spMk id="6" creationId="{B90F51C5-D272-74CB-8A86-413C1ED5F418}"/>
          </ac:spMkLst>
        </pc:spChg>
        <pc:spChg chg="mod">
          <ac:chgData name="Tuan Last" userId="c066f74e1f985b96" providerId="LiveId" clId="{A20BC12D-D7F0-4EFF-94BD-371421063FD8}" dt="2025-06-27T13:13:43.981" v="1728" actId="2711"/>
          <ac:spMkLst>
            <pc:docMk/>
            <pc:sldMk cId="749024755" sldId="268"/>
            <ac:spMk id="7" creationId="{CD21D59F-FF9A-8CDB-49F3-6C778CF0ED8C}"/>
          </ac:spMkLst>
        </pc:spChg>
        <pc:spChg chg="mod">
          <ac:chgData name="Tuan Last" userId="c066f74e1f985b96" providerId="LiveId" clId="{A20BC12D-D7F0-4EFF-94BD-371421063FD8}" dt="2025-06-27T13:13:35.272" v="1727" actId="113"/>
          <ac:spMkLst>
            <pc:docMk/>
            <pc:sldMk cId="749024755" sldId="268"/>
            <ac:spMk id="9" creationId="{98E0B44B-CE40-F912-EA1B-7FCC96B016C1}"/>
          </ac:spMkLst>
        </pc:spChg>
        <pc:spChg chg="del">
          <ac:chgData name="Tuan Last" userId="c066f74e1f985b96" providerId="LiveId" clId="{A20BC12D-D7F0-4EFF-94BD-371421063FD8}" dt="2025-06-27T13:13:21.895" v="1723" actId="478"/>
          <ac:spMkLst>
            <pc:docMk/>
            <pc:sldMk cId="749024755" sldId="268"/>
            <ac:spMk id="13" creationId="{2A4C87D6-EC42-1A6B-FB35-9CFC4F1DF418}"/>
          </ac:spMkLst>
        </pc:spChg>
        <pc:spChg chg="del">
          <ac:chgData name="Tuan Last" userId="c066f74e1f985b96" providerId="LiveId" clId="{A20BC12D-D7F0-4EFF-94BD-371421063FD8}" dt="2025-06-27T13:13:25.054" v="1724" actId="478"/>
          <ac:spMkLst>
            <pc:docMk/>
            <pc:sldMk cId="749024755" sldId="268"/>
            <ac:spMk id="15" creationId="{B3F867DC-A5EE-F6A1-427E-397F275344BF}"/>
          </ac:spMkLst>
        </pc:spChg>
        <pc:spChg chg="mod">
          <ac:chgData name="Tuan Last" userId="c066f74e1f985b96" providerId="LiveId" clId="{A20BC12D-D7F0-4EFF-94BD-371421063FD8}" dt="2025-06-27T11:47:07.019" v="342" actId="14100"/>
          <ac:spMkLst>
            <pc:docMk/>
            <pc:sldMk cId="749024755" sldId="268"/>
            <ac:spMk id="18" creationId="{8ECB37EB-5484-80FA-E20C-3EB26102F02B}"/>
          </ac:spMkLst>
        </pc:spChg>
        <pc:spChg chg="del">
          <ac:chgData name="Tuan Last" userId="c066f74e1f985b96" providerId="LiveId" clId="{A20BC12D-D7F0-4EFF-94BD-371421063FD8}" dt="2025-06-27T13:13:19.616" v="1722" actId="478"/>
          <ac:spMkLst>
            <pc:docMk/>
            <pc:sldMk cId="749024755" sldId="268"/>
            <ac:spMk id="24" creationId="{31D811B3-DE27-AF59-09A2-AB37F60F8424}"/>
          </ac:spMkLst>
        </pc:spChg>
        <pc:spChg chg="del">
          <ac:chgData name="Tuan Last" userId="c066f74e1f985b96" providerId="LiveId" clId="{A20BC12D-D7F0-4EFF-94BD-371421063FD8}" dt="2025-06-27T13:13:14.157" v="1721" actId="478"/>
          <ac:spMkLst>
            <pc:docMk/>
            <pc:sldMk cId="749024755" sldId="268"/>
            <ac:spMk id="25" creationId="{1312C178-A937-D9D6-D492-A03043E3BC5B}"/>
          </ac:spMkLst>
        </pc:spChg>
        <pc:picChg chg="add mod">
          <ac:chgData name="Tuan Last" userId="c066f74e1f985b96" providerId="LiveId" clId="{A20BC12D-D7F0-4EFF-94BD-371421063FD8}" dt="2025-06-27T13:13:00.163" v="1719" actId="14100"/>
          <ac:picMkLst>
            <pc:docMk/>
            <pc:sldMk cId="749024755" sldId="268"/>
            <ac:picMk id="3" creationId="{CFC1A8FE-8B80-8F70-6F6D-8031501540F0}"/>
          </ac:picMkLst>
        </pc:picChg>
        <pc:picChg chg="del">
          <ac:chgData name="Tuan Last" userId="c066f74e1f985b96" providerId="LiveId" clId="{A20BC12D-D7F0-4EFF-94BD-371421063FD8}" dt="2025-06-27T13:13:10.315" v="1720" actId="478"/>
          <ac:picMkLst>
            <pc:docMk/>
            <pc:sldMk cId="749024755" sldId="268"/>
            <ac:picMk id="5" creationId="{77F3C382-D1D9-979E-1783-D550514B6B79}"/>
          </ac:picMkLst>
        </pc:picChg>
        <pc:picChg chg="del mod">
          <ac:chgData name="Tuan Last" userId="c066f74e1f985b96" providerId="LiveId" clId="{A20BC12D-D7F0-4EFF-94BD-371421063FD8}" dt="2025-06-27T11:47:10.601" v="343" actId="478"/>
          <ac:picMkLst>
            <pc:docMk/>
            <pc:sldMk cId="749024755" sldId="268"/>
            <ac:picMk id="27" creationId="{DEF778BC-3431-B009-D728-8A2561B9A355}"/>
          </ac:picMkLst>
        </pc:picChg>
      </pc:sldChg>
      <pc:sldChg chg="modSp mod">
        <pc:chgData name="Tuan Last" userId="c066f74e1f985b96" providerId="LiveId" clId="{A20BC12D-D7F0-4EFF-94BD-371421063FD8}" dt="2025-06-27T13:13:52.307" v="1729" actId="2711"/>
        <pc:sldMkLst>
          <pc:docMk/>
          <pc:sldMk cId="629216579" sldId="269"/>
        </pc:sldMkLst>
        <pc:spChg chg="mod">
          <ac:chgData name="Tuan Last" userId="c066f74e1f985b96" providerId="LiveId" clId="{A20BC12D-D7F0-4EFF-94BD-371421063FD8}" dt="2025-06-27T13:13:52.307" v="1729" actId="2711"/>
          <ac:spMkLst>
            <pc:docMk/>
            <pc:sldMk cId="629216579" sldId="269"/>
            <ac:spMk id="4" creationId="{7B0B5373-C083-4EE5-C668-1E0EBF7A4101}"/>
          </ac:spMkLst>
        </pc:spChg>
        <pc:spChg chg="mod">
          <ac:chgData name="Tuan Last" userId="c066f74e1f985b96" providerId="LiveId" clId="{A20BC12D-D7F0-4EFF-94BD-371421063FD8}" dt="2025-06-27T13:11:01.802" v="1660" actId="20577"/>
          <ac:spMkLst>
            <pc:docMk/>
            <pc:sldMk cId="629216579" sldId="269"/>
            <ac:spMk id="8" creationId="{2AA1253F-A722-2660-D5E7-D19F3E6797F6}"/>
          </ac:spMkLst>
        </pc:spChg>
      </pc:sldChg>
      <pc:sldChg chg="del ord">
        <pc:chgData name="Tuan Last" userId="c066f74e1f985b96" providerId="LiveId" clId="{A20BC12D-D7F0-4EFF-94BD-371421063FD8}" dt="2025-06-27T12:30:58.855" v="1037" actId="47"/>
        <pc:sldMkLst>
          <pc:docMk/>
          <pc:sldMk cId="284918071" sldId="270"/>
        </pc:sldMkLst>
      </pc:sldChg>
      <pc:sldChg chg="del ord">
        <pc:chgData name="Tuan Last" userId="c066f74e1f985b96" providerId="LiveId" clId="{A20BC12D-D7F0-4EFF-94BD-371421063FD8}" dt="2025-06-27T12:30:59.031" v="1038" actId="47"/>
        <pc:sldMkLst>
          <pc:docMk/>
          <pc:sldMk cId="816085342" sldId="271"/>
        </pc:sldMkLst>
      </pc:sldChg>
      <pc:sldChg chg="addSp modSp mod">
        <pc:chgData name="Tuan Last" userId="c066f74e1f985b96" providerId="LiveId" clId="{A20BC12D-D7F0-4EFF-94BD-371421063FD8}" dt="2025-06-27T13:12:15.956" v="1708" actId="1076"/>
        <pc:sldMkLst>
          <pc:docMk/>
          <pc:sldMk cId="4101149642" sldId="272"/>
        </pc:sldMkLst>
        <pc:spChg chg="add mod">
          <ac:chgData name="Tuan Last" userId="c066f74e1f985b96" providerId="LiveId" clId="{A20BC12D-D7F0-4EFF-94BD-371421063FD8}" dt="2025-06-27T13:12:15.956" v="1708" actId="1076"/>
          <ac:spMkLst>
            <pc:docMk/>
            <pc:sldMk cId="4101149642" sldId="272"/>
            <ac:spMk id="3" creationId="{79EBB45B-C73F-106A-1FFD-41796ABD8454}"/>
          </ac:spMkLst>
        </pc:spChg>
        <pc:spChg chg="mod">
          <ac:chgData name="Tuan Last" userId="c066f74e1f985b96" providerId="LiveId" clId="{A20BC12D-D7F0-4EFF-94BD-371421063FD8}" dt="2025-06-27T13:11:41.291" v="1705" actId="21"/>
          <ac:spMkLst>
            <pc:docMk/>
            <pc:sldMk cId="4101149642" sldId="272"/>
            <ac:spMk id="18" creationId="{8A038DE9-1DC4-58FB-7C24-D2AD372E0C69}"/>
          </ac:spMkLst>
        </pc:spChg>
        <pc:spChg chg="mod">
          <ac:chgData name="Tuan Last" userId="c066f74e1f985b96" providerId="LiveId" clId="{A20BC12D-D7F0-4EFF-94BD-371421063FD8}" dt="2025-06-27T13:12:11.660" v="1707" actId="1076"/>
          <ac:spMkLst>
            <pc:docMk/>
            <pc:sldMk cId="4101149642" sldId="272"/>
            <ac:spMk id="26" creationId="{17780AB9-EA7B-D6A7-D9B5-F1A768F3D52A}"/>
          </ac:spMkLst>
        </pc:spChg>
      </pc:sldChg>
      <pc:sldChg chg="addSp modSp add del mod">
        <pc:chgData name="Tuan Last" userId="c066f74e1f985b96" providerId="LiveId" clId="{A20BC12D-D7F0-4EFF-94BD-371421063FD8}" dt="2025-06-27T14:40:47.714" v="1845" actId="47"/>
        <pc:sldMkLst>
          <pc:docMk/>
          <pc:sldMk cId="3873141010" sldId="274"/>
        </pc:sldMkLst>
        <pc:spChg chg="add mod">
          <ac:chgData name="Tuan Last" userId="c066f74e1f985b96" providerId="LiveId" clId="{A20BC12D-D7F0-4EFF-94BD-371421063FD8}" dt="2025-06-27T12:58:09.693" v="1377" actId="255"/>
          <ac:spMkLst>
            <pc:docMk/>
            <pc:sldMk cId="3873141010" sldId="274"/>
            <ac:spMk id="3" creationId="{78B1825F-7073-7028-6FF2-5FE2D0BD5A9F}"/>
          </ac:spMkLst>
        </pc:spChg>
        <pc:spChg chg="add mod">
          <ac:chgData name="Tuan Last" userId="c066f74e1f985b96" providerId="LiveId" clId="{A20BC12D-D7F0-4EFF-94BD-371421063FD8}" dt="2025-06-27T12:56:47.478" v="1373" actId="1076"/>
          <ac:spMkLst>
            <pc:docMk/>
            <pc:sldMk cId="3873141010" sldId="274"/>
            <ac:spMk id="5" creationId="{7A029AE9-E981-2F64-847F-8A8C43E7E913}"/>
          </ac:spMkLst>
        </pc:spChg>
        <pc:spChg chg="add mod">
          <ac:chgData name="Tuan Last" userId="c066f74e1f985b96" providerId="LiveId" clId="{A20BC12D-D7F0-4EFF-94BD-371421063FD8}" dt="2025-06-27T13:03:01.826" v="1519" actId="20577"/>
          <ac:spMkLst>
            <pc:docMk/>
            <pc:sldMk cId="3873141010" sldId="274"/>
            <ac:spMk id="7" creationId="{51B5F5C8-36FB-511E-CE21-BC15A664E7AD}"/>
          </ac:spMkLst>
        </pc:spChg>
        <pc:spChg chg="add mod">
          <ac:chgData name="Tuan Last" userId="c066f74e1f985b96" providerId="LiveId" clId="{A20BC12D-D7F0-4EFF-94BD-371421063FD8}" dt="2025-06-27T13:04:55.061" v="1540" actId="20577"/>
          <ac:spMkLst>
            <pc:docMk/>
            <pc:sldMk cId="3873141010" sldId="274"/>
            <ac:spMk id="9" creationId="{54EE6408-B7B8-17BC-0464-C394190345B1}"/>
          </ac:spMkLst>
        </pc:spChg>
      </pc:sldChg>
      <pc:sldChg chg="modSp mod">
        <pc:chgData name="Tuan Last" userId="c066f74e1f985b96" providerId="LiveId" clId="{A20BC12D-D7F0-4EFF-94BD-371421063FD8}" dt="2025-06-27T11:53:58.017" v="424" actId="14100"/>
        <pc:sldMkLst>
          <pc:docMk/>
          <pc:sldMk cId="3612821691" sldId="275"/>
        </pc:sldMkLst>
        <pc:spChg chg="mod">
          <ac:chgData name="Tuan Last" userId="c066f74e1f985b96" providerId="LiveId" clId="{A20BC12D-D7F0-4EFF-94BD-371421063FD8}" dt="2025-06-27T11:48:28.773" v="376" actId="20577"/>
          <ac:spMkLst>
            <pc:docMk/>
            <pc:sldMk cId="3612821691" sldId="275"/>
            <ac:spMk id="2" creationId="{2211158E-CB39-C6F9-CEAF-6D14240AB67D}"/>
          </ac:spMkLst>
        </pc:spChg>
        <pc:spChg chg="mod">
          <ac:chgData name="Tuan Last" userId="c066f74e1f985b96" providerId="LiveId" clId="{A20BC12D-D7F0-4EFF-94BD-371421063FD8}" dt="2025-06-27T08:46:48.444" v="51" actId="255"/>
          <ac:spMkLst>
            <pc:docMk/>
            <pc:sldMk cId="3612821691" sldId="275"/>
            <ac:spMk id="6" creationId="{D87E8B56-5B03-03F8-0D20-EB6F7DD0132D}"/>
          </ac:spMkLst>
        </pc:spChg>
        <pc:spChg chg="mod">
          <ac:chgData name="Tuan Last" userId="c066f74e1f985b96" providerId="LiveId" clId="{A20BC12D-D7F0-4EFF-94BD-371421063FD8}" dt="2025-06-27T08:44:23.120" v="11" actId="6549"/>
          <ac:spMkLst>
            <pc:docMk/>
            <pc:sldMk cId="3612821691" sldId="275"/>
            <ac:spMk id="8" creationId="{B4935A91-7C81-C7FD-2FE3-79B0ED148A99}"/>
          </ac:spMkLst>
        </pc:spChg>
        <pc:spChg chg="mod">
          <ac:chgData name="Tuan Last" userId="c066f74e1f985b96" providerId="LiveId" clId="{A20BC12D-D7F0-4EFF-94BD-371421063FD8}" dt="2025-06-27T08:47:32.064" v="55" actId="12"/>
          <ac:spMkLst>
            <pc:docMk/>
            <pc:sldMk cId="3612821691" sldId="275"/>
            <ac:spMk id="11" creationId="{D6FCFCB5-7A09-A029-38B5-F8A95EECCCF1}"/>
          </ac:spMkLst>
        </pc:spChg>
        <pc:spChg chg="mod">
          <ac:chgData name="Tuan Last" userId="c066f74e1f985b96" providerId="LiveId" clId="{A20BC12D-D7F0-4EFF-94BD-371421063FD8}" dt="2025-06-27T08:47:52.642" v="56" actId="1076"/>
          <ac:spMkLst>
            <pc:docMk/>
            <pc:sldMk cId="3612821691" sldId="275"/>
            <ac:spMk id="15" creationId="{E7890925-CD5B-80A5-039C-CA73121BDCB6}"/>
          </ac:spMkLst>
        </pc:spChg>
        <pc:spChg chg="mod">
          <ac:chgData name="Tuan Last" userId="c066f74e1f985b96" providerId="LiveId" clId="{A20BC12D-D7F0-4EFF-94BD-371421063FD8}" dt="2025-06-27T11:52:41.937" v="422" actId="20577"/>
          <ac:spMkLst>
            <pc:docMk/>
            <pc:sldMk cId="3612821691" sldId="275"/>
            <ac:spMk id="16" creationId="{4BB7FD08-EA62-F1D8-DABA-BD325854D427}"/>
          </ac:spMkLst>
        </pc:spChg>
        <pc:spChg chg="mod">
          <ac:chgData name="Tuan Last" userId="c066f74e1f985b96" providerId="LiveId" clId="{A20BC12D-D7F0-4EFF-94BD-371421063FD8}" dt="2025-06-27T08:47:52.642" v="56" actId="1076"/>
          <ac:spMkLst>
            <pc:docMk/>
            <pc:sldMk cId="3612821691" sldId="275"/>
            <ac:spMk id="19" creationId="{60742A9D-5891-C772-747C-C9FC8A493F8C}"/>
          </ac:spMkLst>
        </pc:spChg>
        <pc:picChg chg="mod">
          <ac:chgData name="Tuan Last" userId="c066f74e1f985b96" providerId="LiveId" clId="{A20BC12D-D7F0-4EFF-94BD-371421063FD8}" dt="2025-06-27T11:53:58.017" v="424" actId="14100"/>
          <ac:picMkLst>
            <pc:docMk/>
            <pc:sldMk cId="3612821691" sldId="275"/>
            <ac:picMk id="21" creationId="{BFFF8C94-714F-1E65-845A-530809FC7652}"/>
          </ac:picMkLst>
        </pc:picChg>
      </pc:sldChg>
      <pc:sldChg chg="modSp mod">
        <pc:chgData name="Tuan Last" userId="c066f74e1f985b96" providerId="LiveId" clId="{A20BC12D-D7F0-4EFF-94BD-371421063FD8}" dt="2025-06-27T11:54:13.625" v="426" actId="14734"/>
        <pc:sldMkLst>
          <pc:docMk/>
          <pc:sldMk cId="2368978390" sldId="276"/>
        </pc:sldMkLst>
        <pc:graphicFrameChg chg="modGraphic">
          <ac:chgData name="Tuan Last" userId="c066f74e1f985b96" providerId="LiveId" clId="{A20BC12D-D7F0-4EFF-94BD-371421063FD8}" dt="2025-06-27T11:54:13.625" v="426" actId="14734"/>
          <ac:graphicFrameMkLst>
            <pc:docMk/>
            <pc:sldMk cId="2368978390" sldId="276"/>
            <ac:graphicFrameMk id="2" creationId="{15909E5C-69E5-C578-95E9-3CA6DA257757}"/>
          </ac:graphicFrameMkLst>
        </pc:graphicFrameChg>
      </pc:sldChg>
      <pc:sldChg chg="modSp mod">
        <pc:chgData name="Tuan Last" userId="c066f74e1f985b96" providerId="LiveId" clId="{A20BC12D-D7F0-4EFF-94BD-371421063FD8}" dt="2025-06-27T14:24:58.170" v="1831" actId="1036"/>
        <pc:sldMkLst>
          <pc:docMk/>
          <pc:sldMk cId="3997145849" sldId="277"/>
        </pc:sldMkLst>
        <pc:picChg chg="mod">
          <ac:chgData name="Tuan Last" userId="c066f74e1f985b96" providerId="LiveId" clId="{A20BC12D-D7F0-4EFF-94BD-371421063FD8}" dt="2025-06-27T14:24:58.170" v="1831" actId="1036"/>
          <ac:picMkLst>
            <pc:docMk/>
            <pc:sldMk cId="3997145849" sldId="277"/>
            <ac:picMk id="5" creationId="{58955006-1995-16D6-66E8-0124B50E2030}"/>
          </ac:picMkLst>
        </pc:picChg>
      </pc:sldChg>
      <pc:sldChg chg="modSp mod">
        <pc:chgData name="Tuan Last" userId="c066f74e1f985b96" providerId="LiveId" clId="{A20BC12D-D7F0-4EFF-94BD-371421063FD8}" dt="2025-06-27T12:22:28.064" v="740" actId="20577"/>
        <pc:sldMkLst>
          <pc:docMk/>
          <pc:sldMk cId="1579343118" sldId="278"/>
        </pc:sldMkLst>
        <pc:spChg chg="mod">
          <ac:chgData name="Tuan Last" userId="c066f74e1f985b96" providerId="LiveId" clId="{A20BC12D-D7F0-4EFF-94BD-371421063FD8}" dt="2025-06-27T12:22:28.064" v="740" actId="20577"/>
          <ac:spMkLst>
            <pc:docMk/>
            <pc:sldMk cId="1579343118" sldId="278"/>
            <ac:spMk id="3" creationId="{975F708B-1307-3713-F349-2023D08C44DC}"/>
          </ac:spMkLst>
        </pc:spChg>
        <pc:spChg chg="mod">
          <ac:chgData name="Tuan Last" userId="c066f74e1f985b96" providerId="LiveId" clId="{A20BC12D-D7F0-4EFF-94BD-371421063FD8}" dt="2025-06-27T12:02:05.649" v="605" actId="20577"/>
          <ac:spMkLst>
            <pc:docMk/>
            <pc:sldMk cId="1579343118" sldId="278"/>
            <ac:spMk id="7" creationId="{41755FAB-3068-1599-29E0-F64607A71E47}"/>
          </ac:spMkLst>
        </pc:spChg>
        <pc:picChg chg="mod">
          <ac:chgData name="Tuan Last" userId="c066f74e1f985b96" providerId="LiveId" clId="{A20BC12D-D7F0-4EFF-94BD-371421063FD8}" dt="2025-06-27T12:01:07.825" v="603" actId="14100"/>
          <ac:picMkLst>
            <pc:docMk/>
            <pc:sldMk cId="1579343118" sldId="278"/>
            <ac:picMk id="5" creationId="{9087682D-B6F3-2094-28B4-229047AF5974}"/>
          </ac:picMkLst>
        </pc:picChg>
      </pc:sldChg>
      <pc:sldChg chg="modSp mod">
        <pc:chgData name="Tuan Last" userId="c066f74e1f985b96" providerId="LiveId" clId="{A20BC12D-D7F0-4EFF-94BD-371421063FD8}" dt="2025-06-27T12:22:36.463" v="741"/>
        <pc:sldMkLst>
          <pc:docMk/>
          <pc:sldMk cId="579428325" sldId="279"/>
        </pc:sldMkLst>
        <pc:spChg chg="mod">
          <ac:chgData name="Tuan Last" userId="c066f74e1f985b96" providerId="LiveId" clId="{A20BC12D-D7F0-4EFF-94BD-371421063FD8}" dt="2025-06-27T12:14:56.624" v="612" actId="20577"/>
          <ac:spMkLst>
            <pc:docMk/>
            <pc:sldMk cId="579428325" sldId="279"/>
            <ac:spMk id="2" creationId="{5FB93F87-404B-E67C-92AD-852986BBED4C}"/>
          </ac:spMkLst>
        </pc:spChg>
        <pc:spChg chg="mod">
          <ac:chgData name="Tuan Last" userId="c066f74e1f985b96" providerId="LiveId" clId="{A20BC12D-D7F0-4EFF-94BD-371421063FD8}" dt="2025-06-27T12:22:36.463" v="741"/>
          <ac:spMkLst>
            <pc:docMk/>
            <pc:sldMk cId="579428325" sldId="279"/>
            <ac:spMk id="3" creationId="{A497F9FC-5CC1-E658-3DF0-97DA3419A9C4}"/>
          </ac:spMkLst>
        </pc:spChg>
        <pc:picChg chg="mod">
          <ac:chgData name="Tuan Last" userId="c066f74e1f985b96" providerId="LiveId" clId="{A20BC12D-D7F0-4EFF-94BD-371421063FD8}" dt="2025-06-27T12:15:34.912" v="621" actId="14100"/>
          <ac:picMkLst>
            <pc:docMk/>
            <pc:sldMk cId="579428325" sldId="279"/>
            <ac:picMk id="5" creationId="{EFB2930C-4E0A-2CE9-89D5-374D666BF546}"/>
          </ac:picMkLst>
        </pc:picChg>
      </pc:sldChg>
      <pc:sldChg chg="addSp modSp mod">
        <pc:chgData name="Tuan Last" userId="c066f74e1f985b96" providerId="LiveId" clId="{A20BC12D-D7F0-4EFF-94BD-371421063FD8}" dt="2025-06-27T12:26:39.956" v="789" actId="20577"/>
        <pc:sldMkLst>
          <pc:docMk/>
          <pc:sldMk cId="4241484934" sldId="280"/>
        </pc:sldMkLst>
        <pc:spChg chg="add mod">
          <ac:chgData name="Tuan Last" userId="c066f74e1f985b96" providerId="LiveId" clId="{A20BC12D-D7F0-4EFF-94BD-371421063FD8}" dt="2025-06-27T09:08:07.695" v="80" actId="20577"/>
          <ac:spMkLst>
            <pc:docMk/>
            <pc:sldMk cId="4241484934" sldId="280"/>
            <ac:spMk id="3" creationId="{752A68AB-F30E-DB5B-7A2A-D6BBC775442B}"/>
          </ac:spMkLst>
        </pc:spChg>
        <pc:spChg chg="add mod">
          <ac:chgData name="Tuan Last" userId="c066f74e1f985b96" providerId="LiveId" clId="{A20BC12D-D7F0-4EFF-94BD-371421063FD8}" dt="2025-06-27T12:26:39.956" v="789" actId="20577"/>
          <ac:spMkLst>
            <pc:docMk/>
            <pc:sldMk cId="4241484934" sldId="280"/>
            <ac:spMk id="5" creationId="{CFCB54C4-7A59-5BD1-FE09-CEA47F05A650}"/>
          </ac:spMkLst>
        </pc:spChg>
      </pc:sldChg>
      <pc:sldChg chg="addSp delSp modSp mod">
        <pc:chgData name="Tuan Last" userId="c066f74e1f985b96" providerId="LiveId" clId="{A20BC12D-D7F0-4EFF-94BD-371421063FD8}" dt="2025-06-27T13:19:48.604" v="1739" actId="1076"/>
        <pc:sldMkLst>
          <pc:docMk/>
          <pc:sldMk cId="2574175915" sldId="281"/>
        </pc:sldMkLst>
        <pc:spChg chg="add del mod">
          <ac:chgData name="Tuan Last" userId="c066f74e1f985b96" providerId="LiveId" clId="{A20BC12D-D7F0-4EFF-94BD-371421063FD8}" dt="2025-06-27T12:37:45.245" v="1136"/>
          <ac:spMkLst>
            <pc:docMk/>
            <pc:sldMk cId="2574175915" sldId="281"/>
            <ac:spMk id="3" creationId="{699CF057-B181-5D93-D200-96D602194103}"/>
          </ac:spMkLst>
        </pc:spChg>
        <pc:spChg chg="add mod">
          <ac:chgData name="Tuan Last" userId="c066f74e1f985b96" providerId="LiveId" clId="{A20BC12D-D7F0-4EFF-94BD-371421063FD8}" dt="2025-06-27T13:19:48.604" v="1739" actId="1076"/>
          <ac:spMkLst>
            <pc:docMk/>
            <pc:sldMk cId="2574175915" sldId="281"/>
            <ac:spMk id="5" creationId="{E5B7B141-7D17-6A32-4685-89BA729B8579}"/>
          </ac:spMkLst>
        </pc:spChg>
        <pc:spChg chg="add del">
          <ac:chgData name="Tuan Last" userId="c066f74e1f985b96" providerId="LiveId" clId="{A20BC12D-D7F0-4EFF-94BD-371421063FD8}" dt="2025-06-27T13:15:01.207" v="1731" actId="22"/>
          <ac:spMkLst>
            <pc:docMk/>
            <pc:sldMk cId="2574175915" sldId="281"/>
            <ac:spMk id="7" creationId="{41C310E3-2008-C507-75BF-E7530CDAAA9B}"/>
          </ac:spMkLst>
        </pc:spChg>
        <pc:spChg chg="add del">
          <ac:chgData name="Tuan Last" userId="c066f74e1f985b96" providerId="LiveId" clId="{A20BC12D-D7F0-4EFF-94BD-371421063FD8}" dt="2025-06-27T13:15:07.526" v="1733" actId="22"/>
          <ac:spMkLst>
            <pc:docMk/>
            <pc:sldMk cId="2574175915" sldId="281"/>
            <ac:spMk id="9" creationId="{1EF46B54-B7FA-3C59-2665-CF4F2CBB9042}"/>
          </ac:spMkLst>
        </pc:spChg>
      </pc:sldChg>
      <pc:sldChg chg="addSp modSp mod">
        <pc:chgData name="Tuan Last" userId="c066f74e1f985b96" providerId="LiveId" clId="{A20BC12D-D7F0-4EFF-94BD-371421063FD8}" dt="2025-06-27T11:37:57.504" v="330" actId="20577"/>
        <pc:sldMkLst>
          <pc:docMk/>
          <pc:sldMk cId="968374864" sldId="282"/>
        </pc:sldMkLst>
        <pc:spChg chg="mod">
          <ac:chgData name="Tuan Last" userId="c066f74e1f985b96" providerId="LiveId" clId="{A20BC12D-D7F0-4EFF-94BD-371421063FD8}" dt="2025-06-27T11:37:57.504" v="330" actId="20577"/>
          <ac:spMkLst>
            <pc:docMk/>
            <pc:sldMk cId="968374864" sldId="282"/>
            <ac:spMk id="5" creationId="{4107D048-F91B-6B15-3E15-5BB1AE7B3688}"/>
          </ac:spMkLst>
        </pc:spChg>
        <pc:graphicFrameChg chg="add mod modGraphic">
          <ac:chgData name="Tuan Last" userId="c066f74e1f985b96" providerId="LiveId" clId="{A20BC12D-D7F0-4EFF-94BD-371421063FD8}" dt="2025-06-27T11:29:08.895" v="147" actId="1076"/>
          <ac:graphicFrameMkLst>
            <pc:docMk/>
            <pc:sldMk cId="968374864" sldId="282"/>
            <ac:graphicFrameMk id="2" creationId="{09458506-9CBD-A204-7EE5-5C95C2AB2FEA}"/>
          </ac:graphicFrameMkLst>
        </pc:graphicFrameChg>
      </pc:sldChg>
      <pc:sldChg chg="add del">
        <pc:chgData name="Tuan Last" userId="c066f74e1f985b96" providerId="LiveId" clId="{A20BC12D-D7F0-4EFF-94BD-371421063FD8}" dt="2025-06-27T12:31:01.893" v="1048" actId="47"/>
        <pc:sldMkLst>
          <pc:docMk/>
          <pc:sldMk cId="620306876" sldId="283"/>
        </pc:sldMkLst>
      </pc:sldChg>
      <pc:sldChg chg="new del">
        <pc:chgData name="Tuan Last" userId="c066f74e1f985b96" providerId="LiveId" clId="{A20BC12D-D7F0-4EFF-94BD-371421063FD8}" dt="2025-06-27T12:46:13.278" v="1261" actId="680"/>
        <pc:sldMkLst>
          <pc:docMk/>
          <pc:sldMk cId="1767292277" sldId="283"/>
        </pc:sldMkLst>
      </pc:sldChg>
      <pc:sldChg chg="addSp delSp modSp add del mod">
        <pc:chgData name="Tuan Last" userId="c066f74e1f985b96" providerId="LiveId" clId="{A20BC12D-D7F0-4EFF-94BD-371421063FD8}" dt="2025-06-27T14:40:49.151" v="1846" actId="47"/>
        <pc:sldMkLst>
          <pc:docMk/>
          <pc:sldMk cId="2921818082" sldId="283"/>
        </pc:sldMkLst>
        <pc:spChg chg="add del mod">
          <ac:chgData name="Tuan Last" userId="c066f74e1f985b96" providerId="LiveId" clId="{A20BC12D-D7F0-4EFF-94BD-371421063FD8}" dt="2025-06-27T13:04:18.947" v="1531" actId="22"/>
          <ac:spMkLst>
            <pc:docMk/>
            <pc:sldMk cId="2921818082" sldId="283"/>
            <ac:spMk id="3" creationId="{22A7F8B0-0D7D-88F3-F4BA-7F90230582AE}"/>
          </ac:spMkLst>
        </pc:spChg>
        <pc:spChg chg="add mod">
          <ac:chgData name="Tuan Last" userId="c066f74e1f985b96" providerId="LiveId" clId="{A20BC12D-D7F0-4EFF-94BD-371421063FD8}" dt="2025-06-27T13:06:59.221" v="1634" actId="20577"/>
          <ac:spMkLst>
            <pc:docMk/>
            <pc:sldMk cId="2921818082" sldId="283"/>
            <ac:spMk id="5" creationId="{00E0AE6F-E3A2-3928-1965-D19E6D38EC25}"/>
          </ac:spMkLst>
        </pc:spChg>
      </pc:sldChg>
      <pc:sldChg chg="add del">
        <pc:chgData name="Tuan Last" userId="c066f74e1f985b96" providerId="LiveId" clId="{A20BC12D-D7F0-4EFF-94BD-371421063FD8}" dt="2025-06-27T14:40:46.411" v="1836" actId="47"/>
        <pc:sldMkLst>
          <pc:docMk/>
          <pc:sldMk cId="2314410439" sldId="284"/>
        </pc:sldMkLst>
      </pc:sldChg>
      <pc:sldChg chg="add del">
        <pc:chgData name="Tuan Last" userId="c066f74e1f985b96" providerId="LiveId" clId="{A20BC12D-D7F0-4EFF-94BD-371421063FD8}" dt="2025-06-27T12:31:01.716" v="1047" actId="47"/>
        <pc:sldMkLst>
          <pc:docMk/>
          <pc:sldMk cId="3029179840" sldId="284"/>
        </pc:sldMkLst>
      </pc:sldChg>
      <pc:sldChg chg="add del">
        <pc:chgData name="Tuan Last" userId="c066f74e1f985b96" providerId="LiveId" clId="{A20BC12D-D7F0-4EFF-94BD-371421063FD8}" dt="2025-06-27T12:31:01.529" v="1046" actId="47"/>
        <pc:sldMkLst>
          <pc:docMk/>
          <pc:sldMk cId="1374553204" sldId="285"/>
        </pc:sldMkLst>
      </pc:sldChg>
      <pc:sldChg chg="add del">
        <pc:chgData name="Tuan Last" userId="c066f74e1f985b96" providerId="LiveId" clId="{A20BC12D-D7F0-4EFF-94BD-371421063FD8}" dt="2025-06-27T14:40:46.427" v="1837" actId="47"/>
        <pc:sldMkLst>
          <pc:docMk/>
          <pc:sldMk cId="4062948648" sldId="285"/>
        </pc:sldMkLst>
      </pc:sldChg>
      <pc:sldChg chg="add del">
        <pc:chgData name="Tuan Last" userId="c066f74e1f985b96" providerId="LiveId" clId="{A20BC12D-D7F0-4EFF-94BD-371421063FD8}" dt="2025-06-27T12:31:01.347" v="1045" actId="47"/>
        <pc:sldMkLst>
          <pc:docMk/>
          <pc:sldMk cId="2949480229" sldId="286"/>
        </pc:sldMkLst>
      </pc:sldChg>
      <pc:sldChg chg="add del">
        <pc:chgData name="Tuan Last" userId="c066f74e1f985b96" providerId="LiveId" clId="{A20BC12D-D7F0-4EFF-94BD-371421063FD8}" dt="2025-06-27T14:40:46.458" v="1838" actId="47"/>
        <pc:sldMkLst>
          <pc:docMk/>
          <pc:sldMk cId="4094607136" sldId="286"/>
        </pc:sldMkLst>
      </pc:sldChg>
      <pc:sldChg chg="add del">
        <pc:chgData name="Tuan Last" userId="c066f74e1f985b96" providerId="LiveId" clId="{A20BC12D-D7F0-4EFF-94BD-371421063FD8}" dt="2025-06-27T14:40:46.497" v="1839" actId="47"/>
        <pc:sldMkLst>
          <pc:docMk/>
          <pc:sldMk cId="313194997" sldId="287"/>
        </pc:sldMkLst>
      </pc:sldChg>
      <pc:sldChg chg="add del">
        <pc:chgData name="Tuan Last" userId="c066f74e1f985b96" providerId="LiveId" clId="{A20BC12D-D7F0-4EFF-94BD-371421063FD8}" dt="2025-06-27T12:31:01.151" v="1044" actId="47"/>
        <pc:sldMkLst>
          <pc:docMk/>
          <pc:sldMk cId="2009595301" sldId="287"/>
        </pc:sldMkLst>
      </pc:sldChg>
      <pc:sldChg chg="add del">
        <pc:chgData name="Tuan Last" userId="c066f74e1f985b96" providerId="LiveId" clId="{A20BC12D-D7F0-4EFF-94BD-371421063FD8}" dt="2025-06-27T14:40:46.530" v="1840" actId="47"/>
        <pc:sldMkLst>
          <pc:docMk/>
          <pc:sldMk cId="662577458" sldId="288"/>
        </pc:sldMkLst>
      </pc:sldChg>
      <pc:sldChg chg="add del">
        <pc:chgData name="Tuan Last" userId="c066f74e1f985b96" providerId="LiveId" clId="{A20BC12D-D7F0-4EFF-94BD-371421063FD8}" dt="2025-06-27T12:31:00.959" v="1043" actId="47"/>
        <pc:sldMkLst>
          <pc:docMk/>
          <pc:sldMk cId="2857825829" sldId="288"/>
        </pc:sldMkLst>
      </pc:sldChg>
      <pc:sldChg chg="add del">
        <pc:chgData name="Tuan Last" userId="c066f74e1f985b96" providerId="LiveId" clId="{A20BC12D-D7F0-4EFF-94BD-371421063FD8}" dt="2025-06-27T14:40:46.556" v="1841" actId="47"/>
        <pc:sldMkLst>
          <pc:docMk/>
          <pc:sldMk cId="172770923" sldId="289"/>
        </pc:sldMkLst>
      </pc:sldChg>
      <pc:sldChg chg="add del">
        <pc:chgData name="Tuan Last" userId="c066f74e1f985b96" providerId="LiveId" clId="{A20BC12D-D7F0-4EFF-94BD-371421063FD8}" dt="2025-06-27T12:31:00.805" v="1042" actId="47"/>
        <pc:sldMkLst>
          <pc:docMk/>
          <pc:sldMk cId="3781070929" sldId="289"/>
        </pc:sldMkLst>
      </pc:sldChg>
      <pc:sldChg chg="add del">
        <pc:chgData name="Tuan Last" userId="c066f74e1f985b96" providerId="LiveId" clId="{A20BC12D-D7F0-4EFF-94BD-371421063FD8}" dt="2025-06-27T14:40:46.585" v="1842" actId="47"/>
        <pc:sldMkLst>
          <pc:docMk/>
          <pc:sldMk cId="376786639" sldId="290"/>
        </pc:sldMkLst>
      </pc:sldChg>
      <pc:sldChg chg="add del">
        <pc:chgData name="Tuan Last" userId="c066f74e1f985b96" providerId="LiveId" clId="{A20BC12D-D7F0-4EFF-94BD-371421063FD8}" dt="2025-06-27T12:31:00.596" v="1041" actId="47"/>
        <pc:sldMkLst>
          <pc:docMk/>
          <pc:sldMk cId="1747657860" sldId="290"/>
        </pc:sldMkLst>
      </pc:sldChg>
      <pc:sldChg chg="addSp delSp modSp add del mod">
        <pc:chgData name="Tuan Last" userId="c066f74e1f985b96" providerId="LiveId" clId="{A20BC12D-D7F0-4EFF-94BD-371421063FD8}" dt="2025-06-27T14:11:52.190" v="1830" actId="47"/>
        <pc:sldMkLst>
          <pc:docMk/>
          <pc:sldMk cId="1951392259" sldId="291"/>
        </pc:sldMkLst>
        <pc:spChg chg="add mod">
          <ac:chgData name="Tuan Last" userId="c066f74e1f985b96" providerId="LiveId" clId="{A20BC12D-D7F0-4EFF-94BD-371421063FD8}" dt="2025-06-27T13:20:15.011" v="1740"/>
          <ac:spMkLst>
            <pc:docMk/>
            <pc:sldMk cId="1951392259" sldId="291"/>
            <ac:spMk id="2" creationId="{A10D4E09-8366-AEAD-2791-5C5DEB63BEAD}"/>
          </ac:spMkLst>
        </pc:spChg>
        <pc:spChg chg="add mod">
          <ac:chgData name="Tuan Last" userId="c066f74e1f985b96" providerId="LiveId" clId="{A20BC12D-D7F0-4EFF-94BD-371421063FD8}" dt="2025-06-27T14:08:57.870" v="1827" actId="20577"/>
          <ac:spMkLst>
            <pc:docMk/>
            <pc:sldMk cId="1951392259" sldId="291"/>
            <ac:spMk id="3" creationId="{C2249290-5A49-C46B-C139-DE3DD348D272}"/>
          </ac:spMkLst>
        </pc:spChg>
        <pc:spChg chg="add del">
          <ac:chgData name="Tuan Last" userId="c066f74e1f985b96" providerId="LiveId" clId="{A20BC12D-D7F0-4EFF-94BD-371421063FD8}" dt="2025-06-27T14:11:45.083" v="1829" actId="22"/>
          <ac:spMkLst>
            <pc:docMk/>
            <pc:sldMk cId="1951392259" sldId="291"/>
            <ac:spMk id="5" creationId="{07C2E1C0-3F59-E3D3-ACE0-95282D2BEC52}"/>
          </ac:spMkLst>
        </pc:spChg>
      </pc:sldChg>
      <pc:sldChg chg="add del">
        <pc:chgData name="Tuan Last" userId="c066f74e1f985b96" providerId="LiveId" clId="{A20BC12D-D7F0-4EFF-94BD-371421063FD8}" dt="2025-06-27T12:31:00.372" v="1040" actId="47"/>
        <pc:sldMkLst>
          <pc:docMk/>
          <pc:sldMk cId="4016030717" sldId="291"/>
        </pc:sldMkLst>
      </pc:sldChg>
      <pc:sldChg chg="add del">
        <pc:chgData name="Tuan Last" userId="c066f74e1f985b96" providerId="LiveId" clId="{A20BC12D-D7F0-4EFF-94BD-371421063FD8}" dt="2025-06-27T12:31:00.166" v="1039" actId="47"/>
        <pc:sldMkLst>
          <pc:docMk/>
          <pc:sldMk cId="3974144880" sldId="292"/>
        </pc:sldMkLst>
      </pc:sldChg>
      <pc:sldChg chg="add del">
        <pc:chgData name="Tuan Last" userId="c066f74e1f985b96" providerId="LiveId" clId="{A20BC12D-D7F0-4EFF-94BD-371421063FD8}" dt="2025-06-27T14:40:45.911" v="1834" actId="47"/>
        <pc:sldMkLst>
          <pc:docMk/>
          <pc:sldMk cId="4044357200" sldId="292"/>
        </pc:sldMkLst>
      </pc:sldChg>
      <pc:sldChg chg="add del">
        <pc:chgData name="Tuan Last" userId="c066f74e1f985b96" providerId="LiveId" clId="{A20BC12D-D7F0-4EFF-94BD-371421063FD8}" dt="2025-06-27T12:30:57.380" v="1030" actId="47"/>
        <pc:sldMkLst>
          <pc:docMk/>
          <pc:sldMk cId="1107224487" sldId="293"/>
        </pc:sldMkLst>
      </pc:sldChg>
      <pc:sldChg chg="add del">
        <pc:chgData name="Tuan Last" userId="c066f74e1f985b96" providerId="LiveId" clId="{A20BC12D-D7F0-4EFF-94BD-371421063FD8}" dt="2025-06-27T14:40:46.379" v="1835" actId="47"/>
        <pc:sldMkLst>
          <pc:docMk/>
          <pc:sldMk cId="2810122271" sldId="293"/>
        </pc:sldMkLst>
      </pc:sldChg>
      <pc:sldChg chg="add del">
        <pc:chgData name="Tuan Last" userId="c066f74e1f985b96" providerId="LiveId" clId="{A20BC12D-D7F0-4EFF-94BD-371421063FD8}" dt="2025-06-27T12:30:57.632" v="1031" actId="47"/>
        <pc:sldMkLst>
          <pc:docMk/>
          <pc:sldMk cId="306143688" sldId="294"/>
        </pc:sldMkLst>
      </pc:sldChg>
      <pc:sldChg chg="add del">
        <pc:chgData name="Tuan Last" userId="c066f74e1f985b96" providerId="LiveId" clId="{A20BC12D-D7F0-4EFF-94BD-371421063FD8}" dt="2025-06-27T12:30:57.810" v="1032" actId="47"/>
        <pc:sldMkLst>
          <pc:docMk/>
          <pc:sldMk cId="2840755846" sldId="295"/>
        </pc:sldMkLst>
      </pc:sldChg>
      <pc:sldChg chg="add del">
        <pc:chgData name="Tuan Last" userId="c066f74e1f985b96" providerId="LiveId" clId="{A20BC12D-D7F0-4EFF-94BD-371421063FD8}" dt="2025-06-27T12:30:58.031" v="1033" actId="47"/>
        <pc:sldMkLst>
          <pc:docMk/>
          <pc:sldMk cId="2953340349" sldId="296"/>
        </pc:sldMkLst>
      </pc:sldChg>
      <pc:sldChg chg="add del">
        <pc:chgData name="Tuan Last" userId="c066f74e1f985b96" providerId="LiveId" clId="{A20BC12D-D7F0-4EFF-94BD-371421063FD8}" dt="2025-06-27T12:30:58.228" v="1034" actId="47"/>
        <pc:sldMkLst>
          <pc:docMk/>
          <pc:sldMk cId="2406556656" sldId="297"/>
        </pc:sldMkLst>
      </pc:sldChg>
      <pc:sldChg chg="add del">
        <pc:chgData name="Tuan Last" userId="c066f74e1f985b96" providerId="LiveId" clId="{A20BC12D-D7F0-4EFF-94BD-371421063FD8}" dt="2025-06-27T12:30:58.428" v="1035" actId="47"/>
        <pc:sldMkLst>
          <pc:docMk/>
          <pc:sldMk cId="1733376941" sldId="298"/>
        </pc:sldMkLst>
      </pc:sldChg>
      <pc:sldChg chg="add del">
        <pc:chgData name="Tuan Last" userId="c066f74e1f985b96" providerId="LiveId" clId="{A20BC12D-D7F0-4EFF-94BD-371421063FD8}" dt="2025-06-27T12:30:58.628" v="1036" actId="47"/>
        <pc:sldMkLst>
          <pc:docMk/>
          <pc:sldMk cId="2947852104" sldId="29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TỐI ƯU CHUỖI CUNG ỨNG FMCG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6D222-602A-3E35-804A-6280DBF437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9767D5D-D9A9-CEE7-CC4B-FD03B0D3B1FD}"/>
              </a:ext>
            </a:extLst>
          </p:cNvPr>
          <p:cNvSpPr txBox="1"/>
          <p:nvPr/>
        </p:nvSpPr>
        <p:spPr>
          <a:xfrm>
            <a:off x="563077" y="339883"/>
            <a:ext cx="6805062" cy="369332"/>
          </a:xfrm>
          <a:prstGeom prst="rect">
            <a:avLst/>
          </a:prstGeom>
          <a:noFill/>
        </p:spPr>
        <p:txBody>
          <a:bodyPr wrap="square">
            <a:spAutoFit/>
          </a:bodyPr>
          <a:lstStyle/>
          <a:p>
            <a:pPr>
              <a:buNone/>
            </a:pPr>
            <a:r>
              <a:rPr lang="vi-VN" b="1">
                <a:latin typeface="Calibri (Body)"/>
              </a:rPr>
              <a:t>3.2 giả thuyết: </a:t>
            </a:r>
            <a:r>
              <a:rPr lang="vi-VN">
                <a:latin typeface="Calibri (Body)"/>
              </a:rPr>
              <a:t>tỷ lệ bán hàng ở Quý 2 – 2025 tăng đột biến</a:t>
            </a:r>
            <a:endParaRPr lang="vi-VN" sz="1800">
              <a:latin typeface="Calibri (Body)"/>
            </a:endParaRPr>
          </a:p>
        </p:txBody>
      </p:sp>
      <p:sp>
        <p:nvSpPr>
          <p:cNvPr id="3" name="TextBox 2">
            <a:extLst>
              <a:ext uri="{FF2B5EF4-FFF2-40B4-BE49-F238E27FC236}">
                <a16:creationId xmlns:a16="http://schemas.microsoft.com/office/drawing/2014/main" id="{524E738A-82B3-3063-256A-49FF3274949D}"/>
              </a:ext>
            </a:extLst>
          </p:cNvPr>
          <p:cNvSpPr txBox="1"/>
          <p:nvPr/>
        </p:nvSpPr>
        <p:spPr>
          <a:xfrm>
            <a:off x="563077" y="713289"/>
            <a:ext cx="6742498" cy="369332"/>
          </a:xfrm>
          <a:prstGeom prst="rect">
            <a:avLst/>
          </a:prstGeom>
          <a:noFill/>
        </p:spPr>
        <p:txBody>
          <a:bodyPr wrap="square">
            <a:spAutoFit/>
          </a:bodyPr>
          <a:lstStyle/>
          <a:p>
            <a:pPr>
              <a:buNone/>
            </a:pPr>
            <a:r>
              <a:rPr lang="vi-VN" b="1">
                <a:latin typeface="Calibri (Body)"/>
              </a:rPr>
              <a:t>Cách phân tích:</a:t>
            </a:r>
            <a:r>
              <a:rPr lang="en-US" b="1">
                <a:latin typeface="Calibri (Body)"/>
              </a:rPr>
              <a:t> </a:t>
            </a:r>
            <a:r>
              <a:rPr lang="vi-VN">
                <a:latin typeface="Calibri (Body)"/>
              </a:rPr>
              <a:t>Vẽ biểu đồ doanh thu theo thời gian</a:t>
            </a:r>
            <a:endParaRPr lang="vi-VN" sz="1800">
              <a:latin typeface="Calibri (Body)"/>
            </a:endParaRPr>
          </a:p>
        </p:txBody>
      </p:sp>
      <p:pic>
        <p:nvPicPr>
          <p:cNvPr id="5" name="Picture 4">
            <a:extLst>
              <a:ext uri="{FF2B5EF4-FFF2-40B4-BE49-F238E27FC236}">
                <a16:creationId xmlns:a16="http://schemas.microsoft.com/office/drawing/2014/main" id="{58955006-1995-16D6-66E8-0124B50E2030}"/>
              </a:ext>
            </a:extLst>
          </p:cNvPr>
          <p:cNvPicPr>
            <a:picLocks noChangeAspect="1"/>
          </p:cNvPicPr>
          <p:nvPr/>
        </p:nvPicPr>
        <p:blipFill>
          <a:blip r:embed="rId2"/>
          <a:stretch>
            <a:fillRect/>
          </a:stretch>
        </p:blipFill>
        <p:spPr>
          <a:xfrm>
            <a:off x="616016" y="1237237"/>
            <a:ext cx="6193858" cy="3260849"/>
          </a:xfrm>
          <a:prstGeom prst="rect">
            <a:avLst/>
          </a:prstGeom>
        </p:spPr>
      </p:pic>
      <p:sp>
        <p:nvSpPr>
          <p:cNvPr id="7" name="TextBox 6">
            <a:extLst>
              <a:ext uri="{FF2B5EF4-FFF2-40B4-BE49-F238E27FC236}">
                <a16:creationId xmlns:a16="http://schemas.microsoft.com/office/drawing/2014/main" id="{B76C99CE-4130-6DCA-D1B5-9AE5850D15E0}"/>
              </a:ext>
            </a:extLst>
          </p:cNvPr>
          <p:cNvSpPr txBox="1"/>
          <p:nvPr/>
        </p:nvSpPr>
        <p:spPr>
          <a:xfrm>
            <a:off x="794083" y="4643076"/>
            <a:ext cx="7854215" cy="1169551"/>
          </a:xfrm>
          <a:prstGeom prst="rect">
            <a:avLst/>
          </a:prstGeom>
          <a:noFill/>
        </p:spPr>
        <p:txBody>
          <a:bodyPr wrap="square">
            <a:spAutoFit/>
          </a:bodyPr>
          <a:lstStyle/>
          <a:p>
            <a:pPr algn="l">
              <a:spcBef>
                <a:spcPts val="1800"/>
              </a:spcBef>
              <a:spcAft>
                <a:spcPts val="1200"/>
              </a:spcAft>
              <a:buNone/>
            </a:pPr>
            <a:r>
              <a:rPr lang="vi-VN" b="1" i="0">
                <a:effectLst/>
                <a:latin typeface="Calibri (Body)"/>
              </a:rPr>
              <a:t>Nhận định:</a:t>
            </a:r>
          </a:p>
          <a:p>
            <a:pPr marL="285750" indent="-285750" algn="l">
              <a:buFont typeface="Arial" panose="020B0604020202020204" pitchFamily="34" charset="0"/>
              <a:buChar char="•"/>
            </a:pPr>
            <a:r>
              <a:rPr lang="vi-VN" sz="1400" b="0" i="0">
                <a:effectLst/>
                <a:latin typeface="Calibri (Body)"/>
              </a:rPr>
              <a:t>Doanh số bán hàng </a:t>
            </a:r>
            <a:r>
              <a:rPr lang="vi-VN" sz="1400" b="1" i="0">
                <a:effectLst/>
                <a:latin typeface="Calibri (Body)"/>
              </a:rPr>
              <a:t>tăng liên tục qua các quý</a:t>
            </a:r>
            <a:r>
              <a:rPr lang="vi-VN" sz="1400" b="0" i="0">
                <a:effectLst/>
                <a:latin typeface="Calibri (Body)"/>
              </a:rPr>
              <a:t>.</a:t>
            </a:r>
          </a:p>
          <a:p>
            <a:pPr marL="285750" indent="-285750" algn="l">
              <a:buFont typeface="Arial" panose="020B0604020202020204" pitchFamily="34" charset="0"/>
              <a:buChar char="•"/>
            </a:pPr>
            <a:r>
              <a:rPr lang="vi-VN" sz="1400" b="1" i="0">
                <a:effectLst/>
                <a:latin typeface="Calibri (Body)"/>
              </a:rPr>
              <a:t>Q2-2025</a:t>
            </a:r>
            <a:r>
              <a:rPr lang="vi-VN" sz="1400" b="0" i="0">
                <a:effectLst/>
                <a:latin typeface="Calibri (Body)"/>
              </a:rPr>
              <a:t> tiếp tục là quý có </a:t>
            </a:r>
            <a:r>
              <a:rPr lang="vi-VN" sz="1400" b="1" i="0">
                <a:effectLst/>
                <a:latin typeface="Calibri (Body)"/>
              </a:rPr>
              <a:t>doanh số cao nhất</a:t>
            </a:r>
            <a:r>
              <a:rPr lang="vi-VN" sz="1400" b="0" i="0">
                <a:effectLst/>
                <a:latin typeface="Calibri (Body)"/>
              </a:rPr>
              <a:t>.</a:t>
            </a:r>
          </a:p>
          <a:p>
            <a:pPr marL="285750" indent="-285750" algn="l">
              <a:buFont typeface="Arial" panose="020B0604020202020204" pitchFamily="34" charset="0"/>
              <a:buChar char="•"/>
            </a:pPr>
            <a:r>
              <a:rPr lang="vi-VN" sz="1400" b="1" i="0">
                <a:effectLst/>
                <a:latin typeface="Calibri (Body)"/>
              </a:rPr>
              <a:t>Không có dấu hiệu doanh số sụt giảm</a:t>
            </a:r>
            <a:r>
              <a:rPr lang="vi-VN" sz="1400" b="0" i="0">
                <a:effectLst/>
                <a:latin typeface="Calibri (Body)"/>
              </a:rPr>
              <a:t> → Nhu cầu thị trường đang </a:t>
            </a:r>
            <a:r>
              <a:rPr lang="vi-VN" sz="1400" b="1" i="0">
                <a:effectLst/>
                <a:latin typeface="Calibri (Body)"/>
              </a:rPr>
              <a:t>tăng mạnh</a:t>
            </a:r>
            <a:r>
              <a:rPr lang="vi-VN" sz="1400" b="0" i="0">
                <a:effectLst/>
                <a:latin typeface="Calibri (Body)"/>
              </a:rPr>
              <a:t>.</a:t>
            </a:r>
          </a:p>
        </p:txBody>
      </p:sp>
    </p:spTree>
    <p:extLst>
      <p:ext uri="{BB962C8B-B14F-4D97-AF65-F5344CB8AC3E}">
        <p14:creationId xmlns:p14="http://schemas.microsoft.com/office/powerpoint/2010/main" val="399714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85369-9953-0EE7-EB3E-C699F1516D2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B4332BE-DF13-03BA-8219-565AF7D6DB78}"/>
              </a:ext>
            </a:extLst>
          </p:cNvPr>
          <p:cNvSpPr txBox="1"/>
          <p:nvPr/>
        </p:nvSpPr>
        <p:spPr>
          <a:xfrm>
            <a:off x="563077" y="339883"/>
            <a:ext cx="8176662" cy="646331"/>
          </a:xfrm>
          <a:prstGeom prst="rect">
            <a:avLst/>
          </a:prstGeom>
          <a:noFill/>
        </p:spPr>
        <p:txBody>
          <a:bodyPr wrap="square">
            <a:spAutoFit/>
          </a:bodyPr>
          <a:lstStyle/>
          <a:p>
            <a:pPr>
              <a:buNone/>
            </a:pPr>
            <a:r>
              <a:rPr lang="vi-VN" b="1">
                <a:latin typeface="Calibri (Body)"/>
              </a:rPr>
              <a:t>3.3 Câu hỏi: </a:t>
            </a:r>
            <a:r>
              <a:rPr lang="en-US"/>
              <a:t>Có chiến dịch </a:t>
            </a:r>
            <a:r>
              <a:rPr lang="vi-VN"/>
              <a:t>khuyến mãi </a:t>
            </a:r>
            <a:r>
              <a:rPr lang="en-US"/>
              <a:t>đẩy hàng mạnh gây giảm tồn kho</a:t>
            </a:r>
            <a:r>
              <a:rPr lang="vi-VN"/>
              <a:t> tại Q2-</a:t>
            </a:r>
            <a:r>
              <a:rPr lang="en-US"/>
              <a:t> không</a:t>
            </a:r>
            <a:r>
              <a:rPr lang="vi-VN">
                <a:latin typeface="Calibri (Body)"/>
              </a:rPr>
              <a:t>?</a:t>
            </a:r>
          </a:p>
        </p:txBody>
      </p:sp>
      <p:sp>
        <p:nvSpPr>
          <p:cNvPr id="3" name="TextBox 2">
            <a:extLst>
              <a:ext uri="{FF2B5EF4-FFF2-40B4-BE49-F238E27FC236}">
                <a16:creationId xmlns:a16="http://schemas.microsoft.com/office/drawing/2014/main" id="{975F708B-1307-3713-F349-2023D08C44DC}"/>
              </a:ext>
            </a:extLst>
          </p:cNvPr>
          <p:cNvSpPr txBox="1"/>
          <p:nvPr/>
        </p:nvSpPr>
        <p:spPr>
          <a:xfrm>
            <a:off x="563076" y="986214"/>
            <a:ext cx="7632835" cy="646331"/>
          </a:xfrm>
          <a:prstGeom prst="rect">
            <a:avLst/>
          </a:prstGeom>
          <a:noFill/>
        </p:spPr>
        <p:txBody>
          <a:bodyPr wrap="square">
            <a:spAutoFit/>
          </a:bodyPr>
          <a:lstStyle/>
          <a:p>
            <a:pPr>
              <a:buNone/>
            </a:pPr>
            <a:r>
              <a:rPr lang="vi-VN" b="1">
                <a:latin typeface="Calibri (Body)"/>
              </a:rPr>
              <a:t>Cách phân tích:</a:t>
            </a:r>
            <a:r>
              <a:rPr lang="en-US" b="1">
                <a:latin typeface="Calibri (Body)"/>
              </a:rPr>
              <a:t> </a:t>
            </a:r>
            <a:r>
              <a:rPr lang="vi-VN">
                <a:latin typeface="Calibri (Body)"/>
              </a:rPr>
              <a:t>sử dụng thư viện</a:t>
            </a:r>
            <a:r>
              <a:rPr lang="vi-VN" b="1">
                <a:latin typeface="Calibri (Body)"/>
              </a:rPr>
              <a:t> Matplotlib </a:t>
            </a:r>
            <a:r>
              <a:rPr lang="vi-VN">
                <a:latin typeface="Calibri (Body)"/>
              </a:rPr>
              <a:t>vẽ biểu đồ khuyến mãi tại quý 2-2025. Code chi tiết tại: file eda.py(</a:t>
            </a:r>
            <a:r>
              <a:rPr lang="vi-VN"/>
              <a:t>Supply_Chain_</a:t>
            </a:r>
            <a:r>
              <a:rPr lang="en-US"/>
              <a:t>Op</a:t>
            </a:r>
            <a:r>
              <a:rPr lang="vi-VN"/>
              <a:t>timization_</a:t>
            </a:r>
            <a:r>
              <a:rPr lang="en-US"/>
              <a:t>Project</a:t>
            </a:r>
            <a:r>
              <a:rPr lang="vi-VN">
                <a:latin typeface="Calibri (Body)"/>
              </a:rPr>
              <a:t>)</a:t>
            </a:r>
          </a:p>
        </p:txBody>
      </p:sp>
      <p:pic>
        <p:nvPicPr>
          <p:cNvPr id="5" name="Picture 4">
            <a:extLst>
              <a:ext uri="{FF2B5EF4-FFF2-40B4-BE49-F238E27FC236}">
                <a16:creationId xmlns:a16="http://schemas.microsoft.com/office/drawing/2014/main" id="{9087682D-B6F3-2094-28B4-229047AF5974}"/>
              </a:ext>
            </a:extLst>
          </p:cNvPr>
          <p:cNvPicPr>
            <a:picLocks noChangeAspect="1"/>
          </p:cNvPicPr>
          <p:nvPr/>
        </p:nvPicPr>
        <p:blipFill>
          <a:blip r:embed="rId2"/>
          <a:stretch>
            <a:fillRect/>
          </a:stretch>
        </p:blipFill>
        <p:spPr>
          <a:xfrm>
            <a:off x="188030" y="2108995"/>
            <a:ext cx="5215083" cy="3468845"/>
          </a:xfrm>
          <a:prstGeom prst="rect">
            <a:avLst/>
          </a:prstGeom>
        </p:spPr>
      </p:pic>
      <p:sp>
        <p:nvSpPr>
          <p:cNvPr id="7" name="TextBox 6">
            <a:extLst>
              <a:ext uri="{FF2B5EF4-FFF2-40B4-BE49-F238E27FC236}">
                <a16:creationId xmlns:a16="http://schemas.microsoft.com/office/drawing/2014/main" id="{41755FAB-3068-1599-29E0-F64607A71E47}"/>
              </a:ext>
            </a:extLst>
          </p:cNvPr>
          <p:cNvSpPr txBox="1"/>
          <p:nvPr/>
        </p:nvSpPr>
        <p:spPr>
          <a:xfrm>
            <a:off x="5544151" y="2108995"/>
            <a:ext cx="3518033" cy="2400657"/>
          </a:xfrm>
          <a:prstGeom prst="rect">
            <a:avLst/>
          </a:prstGeom>
          <a:noFill/>
        </p:spPr>
        <p:txBody>
          <a:bodyPr wrap="square">
            <a:spAutoFit/>
          </a:bodyPr>
          <a:lstStyle/>
          <a:p>
            <a:pPr algn="l">
              <a:spcBef>
                <a:spcPts val="1800"/>
              </a:spcBef>
              <a:spcAft>
                <a:spcPts val="1200"/>
              </a:spcAft>
              <a:buNone/>
            </a:pPr>
            <a:r>
              <a:rPr lang="vi-VN" sz="1400" b="1" i="0">
                <a:effectLst/>
                <a:latin typeface="Calibri (Body)"/>
              </a:rPr>
              <a:t>Nhận xét: Q2-2025 có rất nhiều khuyến mãi</a:t>
            </a:r>
          </a:p>
          <a:p>
            <a:pPr marL="285750" indent="-285750" algn="l">
              <a:buFont typeface="Arial" panose="020B0604020202020204" pitchFamily="34" charset="0"/>
              <a:buChar char="•"/>
            </a:pPr>
            <a:r>
              <a:rPr lang="vi-VN" sz="1400" b="1" i="0">
                <a:effectLst/>
                <a:latin typeface="Calibri (Body)"/>
              </a:rPr>
              <a:t>Mua 1 tặng 1:</a:t>
            </a:r>
            <a:r>
              <a:rPr lang="vi-VN" sz="1400" b="0" i="0">
                <a:effectLst/>
                <a:latin typeface="Calibri (Body)"/>
              </a:rPr>
              <a:t> hơn 500 chương trình → Loại khuyến mãi tác động rất mạnh đến hành vi mua hàng.</a:t>
            </a:r>
          </a:p>
          <a:p>
            <a:pPr marL="285750" indent="-285750" algn="l">
              <a:buFont typeface="Arial" panose="020B0604020202020204" pitchFamily="34" charset="0"/>
              <a:buChar char="•"/>
            </a:pPr>
            <a:r>
              <a:rPr lang="vi-VN" sz="1400" b="1" i="0">
                <a:effectLst/>
                <a:latin typeface="Calibri (Body)"/>
              </a:rPr>
              <a:t>Giảm %:</a:t>
            </a:r>
            <a:r>
              <a:rPr lang="vi-VN" sz="1400" b="0" i="0">
                <a:effectLst/>
                <a:latin typeface="Calibri (Body)"/>
              </a:rPr>
              <a:t> hơn 300 chương trình → Khuyến khích mua sắm số lượng lớn.</a:t>
            </a:r>
          </a:p>
          <a:p>
            <a:pPr marL="285750" indent="-285750" algn="l">
              <a:buFont typeface="Arial" panose="020B0604020202020204" pitchFamily="34" charset="0"/>
              <a:buChar char="•"/>
            </a:pPr>
            <a:r>
              <a:rPr lang="vi-VN" sz="1400" b="1" i="0">
                <a:effectLst/>
                <a:latin typeface="Calibri (Body)"/>
              </a:rPr>
              <a:t>Tặng quà kèm:</a:t>
            </a:r>
            <a:r>
              <a:rPr lang="vi-VN" sz="1400" b="0" i="0">
                <a:effectLst/>
                <a:latin typeface="Calibri (Body)"/>
              </a:rPr>
              <a:t> khoảng 150 chương trình → Tăng giá trị cảm nhận của khách hàng.</a:t>
            </a:r>
          </a:p>
          <a:p>
            <a:pPr>
              <a:spcAft>
                <a:spcPts val="1200"/>
              </a:spcAft>
            </a:pPr>
            <a:r>
              <a:rPr lang="vi-VN" sz="1400" b="0" i="0">
                <a:effectLst/>
                <a:latin typeface="Calibri (Body)"/>
              </a:rPr>
              <a:t>--&gt; </a:t>
            </a:r>
            <a:r>
              <a:rPr lang="vi-VN" sz="1400" b="1">
                <a:latin typeface="Calibri (Body)"/>
              </a:rPr>
              <a:t>Khối lượng khuyến mãi đặc biệt lớn trong Q2-2025 tạo ra sức mua đột biến </a:t>
            </a:r>
            <a:endParaRPr lang="vi-VN" sz="1400" b="0" i="0">
              <a:effectLst/>
              <a:latin typeface="Calibri (Body)"/>
            </a:endParaRPr>
          </a:p>
        </p:txBody>
      </p:sp>
    </p:spTree>
    <p:extLst>
      <p:ext uri="{BB962C8B-B14F-4D97-AF65-F5344CB8AC3E}">
        <p14:creationId xmlns:p14="http://schemas.microsoft.com/office/powerpoint/2010/main" val="157934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69C7F-94EC-AA7E-EACF-8F2E2055F6F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FB93F87-404B-E67C-92AD-852986BBED4C}"/>
              </a:ext>
            </a:extLst>
          </p:cNvPr>
          <p:cNvSpPr txBox="1"/>
          <p:nvPr/>
        </p:nvSpPr>
        <p:spPr>
          <a:xfrm>
            <a:off x="563077" y="339883"/>
            <a:ext cx="8176662" cy="923330"/>
          </a:xfrm>
          <a:prstGeom prst="rect">
            <a:avLst/>
          </a:prstGeom>
          <a:noFill/>
        </p:spPr>
        <p:txBody>
          <a:bodyPr wrap="square">
            <a:spAutoFit/>
          </a:bodyPr>
          <a:lstStyle/>
          <a:p>
            <a:r>
              <a:rPr lang="vi-VN" b="1">
                <a:latin typeface="Calibri (Body)"/>
              </a:rPr>
              <a:t>3.4 giả thuyết: </a:t>
            </a:r>
            <a:r>
              <a:rPr lang="vi-VN">
                <a:latin typeface="Calibri (Body)"/>
              </a:rPr>
              <a:t>lượng hàng xuất kho để chuyển đến cửa hàng(store) trong Q2-2025 có tăng</a:t>
            </a:r>
          </a:p>
          <a:p>
            <a:pPr>
              <a:buNone/>
            </a:pPr>
            <a:endParaRPr lang="vi-VN">
              <a:latin typeface="Calibri (Body)"/>
            </a:endParaRPr>
          </a:p>
        </p:txBody>
      </p:sp>
      <p:sp>
        <p:nvSpPr>
          <p:cNvPr id="3" name="TextBox 2">
            <a:extLst>
              <a:ext uri="{FF2B5EF4-FFF2-40B4-BE49-F238E27FC236}">
                <a16:creationId xmlns:a16="http://schemas.microsoft.com/office/drawing/2014/main" id="{A497F9FC-5CC1-E658-3DF0-97DA3419A9C4}"/>
              </a:ext>
            </a:extLst>
          </p:cNvPr>
          <p:cNvSpPr txBox="1"/>
          <p:nvPr/>
        </p:nvSpPr>
        <p:spPr>
          <a:xfrm>
            <a:off x="563077" y="986214"/>
            <a:ext cx="8239226" cy="646331"/>
          </a:xfrm>
          <a:prstGeom prst="rect">
            <a:avLst/>
          </a:prstGeom>
          <a:noFill/>
        </p:spPr>
        <p:txBody>
          <a:bodyPr wrap="square">
            <a:spAutoFit/>
          </a:bodyPr>
          <a:lstStyle/>
          <a:p>
            <a:pPr>
              <a:buNone/>
            </a:pPr>
            <a:r>
              <a:rPr lang="vi-VN" b="1">
                <a:latin typeface="Calibri (Body)"/>
              </a:rPr>
              <a:t>Cách phân tích:</a:t>
            </a:r>
            <a:r>
              <a:rPr lang="en-US" b="1">
                <a:latin typeface="Calibri (Body)"/>
              </a:rPr>
              <a:t> </a:t>
            </a:r>
            <a:r>
              <a:rPr lang="vi-VN">
                <a:latin typeface="Calibri (Body)"/>
              </a:rPr>
              <a:t>Vẽ biểu đồ tổng lượng vận chuyển đến cửa hàng theo thời gian. Code chi tiết tại: file eda.py(</a:t>
            </a:r>
            <a:r>
              <a:rPr lang="vi-VN"/>
              <a:t>Supply_Chain_</a:t>
            </a:r>
            <a:r>
              <a:rPr lang="en-US"/>
              <a:t>Op</a:t>
            </a:r>
            <a:r>
              <a:rPr lang="vi-VN"/>
              <a:t>timization_</a:t>
            </a:r>
            <a:r>
              <a:rPr lang="en-US"/>
              <a:t>Project</a:t>
            </a:r>
            <a:r>
              <a:rPr lang="vi-VN">
                <a:latin typeface="Calibri (Body)"/>
              </a:rPr>
              <a:t>)</a:t>
            </a:r>
            <a:endParaRPr lang="vi-VN" sz="1800">
              <a:latin typeface="Calibri (Body)"/>
            </a:endParaRPr>
          </a:p>
        </p:txBody>
      </p:sp>
      <p:pic>
        <p:nvPicPr>
          <p:cNvPr id="5" name="Picture 4">
            <a:extLst>
              <a:ext uri="{FF2B5EF4-FFF2-40B4-BE49-F238E27FC236}">
                <a16:creationId xmlns:a16="http://schemas.microsoft.com/office/drawing/2014/main" id="{EFB2930C-4E0A-2CE9-89D5-374D666BF546}"/>
              </a:ext>
            </a:extLst>
          </p:cNvPr>
          <p:cNvPicPr>
            <a:picLocks noChangeAspect="1"/>
          </p:cNvPicPr>
          <p:nvPr/>
        </p:nvPicPr>
        <p:blipFill>
          <a:blip r:embed="rId2"/>
          <a:stretch>
            <a:fillRect/>
          </a:stretch>
        </p:blipFill>
        <p:spPr>
          <a:xfrm>
            <a:off x="652110" y="1722105"/>
            <a:ext cx="5989321" cy="3046278"/>
          </a:xfrm>
          <a:prstGeom prst="rect">
            <a:avLst/>
          </a:prstGeom>
        </p:spPr>
      </p:pic>
      <p:sp>
        <p:nvSpPr>
          <p:cNvPr id="6" name="TextBox 5">
            <a:extLst>
              <a:ext uri="{FF2B5EF4-FFF2-40B4-BE49-F238E27FC236}">
                <a16:creationId xmlns:a16="http://schemas.microsoft.com/office/drawing/2014/main" id="{0D1B3791-12CD-D033-87AA-736781553F93}"/>
              </a:ext>
            </a:extLst>
          </p:cNvPr>
          <p:cNvSpPr txBox="1"/>
          <p:nvPr/>
        </p:nvSpPr>
        <p:spPr>
          <a:xfrm>
            <a:off x="397041" y="4768383"/>
            <a:ext cx="8508734" cy="1600438"/>
          </a:xfrm>
          <a:prstGeom prst="rect">
            <a:avLst/>
          </a:prstGeom>
          <a:noFill/>
        </p:spPr>
        <p:txBody>
          <a:bodyPr wrap="square">
            <a:spAutoFit/>
          </a:bodyPr>
          <a:lstStyle/>
          <a:p>
            <a:pPr algn="l">
              <a:spcBef>
                <a:spcPts val="1800"/>
              </a:spcBef>
              <a:spcAft>
                <a:spcPts val="1200"/>
              </a:spcAft>
              <a:buNone/>
            </a:pPr>
            <a:r>
              <a:rPr lang="vi-VN" b="1" i="0">
                <a:effectLst/>
                <a:latin typeface="Calibri (Body)"/>
              </a:rPr>
              <a:t>Nhận xét:</a:t>
            </a:r>
          </a:p>
          <a:p>
            <a:pPr marL="742950" lvl="1" indent="-285750">
              <a:buFont typeface="Arial" panose="020B0604020202020204" pitchFamily="34" charset="0"/>
              <a:buChar char="•"/>
            </a:pPr>
            <a:r>
              <a:rPr lang="vi-VN" sz="1400" b="1" i="0">
                <a:effectLst/>
                <a:latin typeface="Calibri (Body)"/>
              </a:rPr>
              <a:t>Q2-2025 có lượng vận chuyển đến cửa hàng giảm đột ngột.</a:t>
            </a:r>
            <a:endParaRPr lang="vi-VN" sz="1400" b="0" i="0">
              <a:effectLst/>
              <a:latin typeface="Calibri (Body)"/>
            </a:endParaRPr>
          </a:p>
          <a:p>
            <a:pPr marL="742950" lvl="1" indent="-285750">
              <a:buFont typeface="Arial" panose="020B0604020202020204" pitchFamily="34" charset="0"/>
              <a:buChar char="•"/>
            </a:pPr>
            <a:r>
              <a:rPr lang="vi-VN" sz="1400" b="0" i="0">
                <a:effectLst/>
                <a:latin typeface="Calibri (Body)"/>
              </a:rPr>
              <a:t>Các quý trước dao động quanh </a:t>
            </a:r>
            <a:r>
              <a:rPr lang="vi-VN" sz="1400" b="1" i="0">
                <a:effectLst/>
                <a:latin typeface="Calibri (Body)"/>
              </a:rPr>
              <a:t>75,000 – 82,000 đơn vị.</a:t>
            </a:r>
            <a:endParaRPr lang="vi-VN" sz="1400" b="0" i="0">
              <a:effectLst/>
              <a:latin typeface="Calibri (Body)"/>
            </a:endParaRPr>
          </a:p>
          <a:p>
            <a:pPr marL="742950" lvl="1" indent="-285750">
              <a:buFont typeface="Arial" panose="020B0604020202020204" pitchFamily="34" charset="0"/>
              <a:buChar char="•"/>
            </a:pPr>
            <a:r>
              <a:rPr lang="vi-VN" sz="1400" b="1" i="0">
                <a:effectLst/>
                <a:latin typeface="Calibri (Body)"/>
              </a:rPr>
              <a:t>Q2-2025 chỉ còn khoảng 52,000 đơn vị</a:t>
            </a:r>
            <a:r>
              <a:rPr lang="vi-VN" sz="1400" b="0" i="0">
                <a:effectLst/>
                <a:latin typeface="Calibri (Body)"/>
              </a:rPr>
              <a:t> → Giảm rất mạnh so với các kỳ trước.</a:t>
            </a:r>
          </a:p>
          <a:p>
            <a:pPr marL="742950" lvl="1" indent="-285750">
              <a:buFont typeface="Arial" panose="020B0604020202020204" pitchFamily="34" charset="0"/>
              <a:buChar char="•"/>
            </a:pPr>
            <a:r>
              <a:rPr lang="vi-VN" sz="1400" b="0" i="0">
                <a:effectLst/>
                <a:latin typeface="Calibri (Body)"/>
              </a:rPr>
              <a:t>Trong khi đó, </a:t>
            </a:r>
            <a:r>
              <a:rPr lang="vi-VN" sz="1400" b="1" i="0">
                <a:effectLst/>
                <a:latin typeface="Calibri (Body)"/>
              </a:rPr>
              <a:t>doanh số Q2-2025 lại cao nhất.</a:t>
            </a:r>
            <a:endParaRPr lang="vi-VN" sz="1400" b="0" i="0">
              <a:effectLst/>
              <a:latin typeface="Calibri (Body)"/>
            </a:endParaRPr>
          </a:p>
          <a:p>
            <a:pPr marL="742950" lvl="1" indent="-285750">
              <a:buFont typeface="Arial" panose="020B0604020202020204" pitchFamily="34" charset="0"/>
              <a:buChar char="•"/>
            </a:pPr>
            <a:r>
              <a:rPr lang="vi-VN" sz="1400" b="1" i="0">
                <a:effectLst/>
                <a:latin typeface="Calibri (Body)"/>
              </a:rPr>
              <a:t>Doanh số tăng mạnh nhưng lượng vận chuyển lại giảm</a:t>
            </a:r>
            <a:r>
              <a:rPr lang="vi-VN" sz="1400" b="0" i="0">
                <a:effectLst/>
                <a:latin typeface="Calibri (Body)"/>
              </a:rPr>
              <a:t> → Đây là dấu hiệu </a:t>
            </a:r>
            <a:r>
              <a:rPr lang="vi-VN" sz="1400" b="1" i="0">
                <a:effectLst/>
                <a:latin typeface="Calibri (Body)"/>
              </a:rPr>
              <a:t>bất thường.</a:t>
            </a:r>
            <a:endParaRPr lang="vi-VN" sz="1400" b="0" i="0">
              <a:effectLst/>
              <a:latin typeface="Calibri (Body)"/>
            </a:endParaRPr>
          </a:p>
        </p:txBody>
      </p:sp>
    </p:spTree>
    <p:extLst>
      <p:ext uri="{BB962C8B-B14F-4D97-AF65-F5344CB8AC3E}">
        <p14:creationId xmlns:p14="http://schemas.microsoft.com/office/powerpoint/2010/main" val="57942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C5C34-AE4D-59DA-2E29-BF9091989EA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52A68AB-F30E-DB5B-7A2A-D6BBC775442B}"/>
              </a:ext>
            </a:extLst>
          </p:cNvPr>
          <p:cNvSpPr txBox="1"/>
          <p:nvPr/>
        </p:nvSpPr>
        <p:spPr>
          <a:xfrm>
            <a:off x="433137" y="524085"/>
            <a:ext cx="8162223" cy="2092881"/>
          </a:xfrm>
          <a:prstGeom prst="rect">
            <a:avLst/>
          </a:prstGeom>
          <a:noFill/>
        </p:spPr>
        <p:txBody>
          <a:bodyPr wrap="square">
            <a:spAutoFit/>
          </a:bodyPr>
          <a:lstStyle/>
          <a:p>
            <a:pPr>
              <a:buNone/>
            </a:pPr>
            <a:r>
              <a:rPr lang="vi-VN" b="1">
                <a:latin typeface="Calibri (Body)"/>
                <a:ea typeface="Calibri" panose="020F0502020204030204" pitchFamily="34" charset="0"/>
                <a:cs typeface="Calibri" panose="020F0502020204030204" pitchFamily="34" charset="0"/>
              </a:rPr>
              <a:t>Tóm tắt phát hiện chính:</a:t>
            </a:r>
          </a:p>
          <a:p>
            <a:pPr marL="285750" indent="-285750">
              <a:buFont typeface="Arial" panose="020B0604020202020204" pitchFamily="34" charset="0"/>
              <a:buChar char="•"/>
            </a:pPr>
            <a:r>
              <a:rPr lang="vi-VN" sz="1400" b="1">
                <a:latin typeface="Calibri (Body)"/>
                <a:ea typeface="Calibri" panose="020F0502020204030204" pitchFamily="34" charset="0"/>
                <a:cs typeface="Calibri" panose="020F0502020204030204" pitchFamily="34" charset="0"/>
              </a:rPr>
              <a:t>Tỷ suất sử dụng kho Q2/2025 giảm mạnh</a:t>
            </a:r>
            <a:r>
              <a:rPr lang="vi-VN" sz="1400">
                <a:latin typeface="Calibri (Body)"/>
                <a:ea typeface="Calibri" panose="020F0502020204030204" pitchFamily="34" charset="0"/>
                <a:cs typeface="Calibri" panose="020F0502020204030204" pitchFamily="34" charset="0"/>
              </a:rPr>
              <a:t> từ </a:t>
            </a:r>
            <a:r>
              <a:rPr lang="vi-VN" sz="1400" b="1">
                <a:latin typeface="Calibri (Body)"/>
                <a:ea typeface="Calibri" panose="020F0502020204030204" pitchFamily="34" charset="0"/>
                <a:cs typeface="Calibri" panose="020F0502020204030204" pitchFamily="34" charset="0"/>
              </a:rPr>
              <a:t>2.29% xuống còn 1.59%</a:t>
            </a:r>
            <a:r>
              <a:rPr lang="vi-VN" sz="1400">
                <a:latin typeface="Calibri (Body)"/>
                <a:ea typeface="Calibri" panose="020F0502020204030204" pitchFamily="34" charset="0"/>
                <a:cs typeface="Calibri" panose="020F0502020204030204" pitchFamily="34" charset="0"/>
              </a:rPr>
              <a:t> so với Q1/2025, mặc dù </a:t>
            </a:r>
            <a:r>
              <a:rPr lang="vi-VN" sz="1400" b="1">
                <a:latin typeface="Calibri (Body)"/>
                <a:ea typeface="Calibri" panose="020F0502020204030204" pitchFamily="34" charset="0"/>
                <a:cs typeface="Calibri" panose="020F0502020204030204" pitchFamily="34" charset="0"/>
              </a:rPr>
              <a:t>doanh số bán hàng vẫn tăng cao</a:t>
            </a:r>
            <a:r>
              <a:rPr lang="vi-VN" sz="1400">
                <a:latin typeface="Calibri (Body)"/>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vi-VN" sz="1400">
                <a:latin typeface="Calibri (Body)"/>
                <a:ea typeface="Calibri" panose="020F0502020204030204" pitchFamily="34" charset="0"/>
                <a:cs typeface="Calibri" panose="020F0502020204030204" pitchFamily="34" charset="0"/>
              </a:rPr>
              <a:t>Nguyên nhân chính: </a:t>
            </a:r>
            <a:r>
              <a:rPr lang="vi-VN" sz="1400" b="1">
                <a:latin typeface="Calibri (Body)"/>
                <a:ea typeface="Calibri" panose="020F0502020204030204" pitchFamily="34" charset="0"/>
                <a:cs typeface="Calibri" panose="020F0502020204030204" pitchFamily="34" charset="0"/>
              </a:rPr>
              <a:t>Số lượng hàng nhập kho trong Q2/2025 giảm đột biến (~35% so với quý trước).</a:t>
            </a:r>
            <a:endParaRPr lang="vi-VN" sz="1400">
              <a:latin typeface="Calibri (Body)"/>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sz="1400" b="1">
                <a:latin typeface="Calibri (Body)"/>
                <a:ea typeface="Calibri" panose="020F0502020204030204" pitchFamily="34" charset="0"/>
                <a:cs typeface="Calibri" panose="020F0502020204030204" pitchFamily="34" charset="0"/>
              </a:rPr>
              <a:t>Khuyến mãi trong Q2/2025 rất nhiều</a:t>
            </a:r>
            <a:r>
              <a:rPr lang="vi-VN" sz="1400">
                <a:latin typeface="Calibri (Body)"/>
                <a:ea typeface="Calibri" panose="020F0502020204030204" pitchFamily="34" charset="0"/>
                <a:cs typeface="Calibri" panose="020F0502020204030204" pitchFamily="34" charset="0"/>
              </a:rPr>
              <a:t>, bao gồm các chương trình mua 1 tặng 1, giảm giá %, tặng quà → Dẫn đến sức mua tăng mạnh.</a:t>
            </a:r>
          </a:p>
          <a:p>
            <a:pPr marL="285750" indent="-285750">
              <a:buFont typeface="Arial" panose="020B0604020202020204" pitchFamily="34" charset="0"/>
              <a:buChar char="•"/>
            </a:pPr>
            <a:r>
              <a:rPr lang="vi-VN" sz="1400" b="1">
                <a:latin typeface="Calibri (Body)"/>
                <a:ea typeface="Calibri" panose="020F0502020204030204" pitchFamily="34" charset="0"/>
                <a:cs typeface="Calibri" panose="020F0502020204030204" pitchFamily="34" charset="0"/>
              </a:rPr>
              <a:t>Lượng vận chuyển từ kho đến cửa hàng lại giảm mạnh (~30% so với quý trước)</a:t>
            </a:r>
            <a:r>
              <a:rPr lang="vi-VN" sz="1400">
                <a:latin typeface="Calibri (Body)"/>
                <a:ea typeface="Calibri" panose="020F0502020204030204" pitchFamily="34" charset="0"/>
                <a:cs typeface="Calibri" panose="020F0502020204030204" pitchFamily="34" charset="0"/>
              </a:rPr>
              <a:t> trong khi nhu cầu thị trường đang tăng → Dấu hiệu cho thấy có thể đang gặp vấn đề trong vận hành logistics hoặc thiếu hàng để giao</a:t>
            </a:r>
          </a:p>
        </p:txBody>
      </p:sp>
      <p:sp>
        <p:nvSpPr>
          <p:cNvPr id="5" name="TextBox 4">
            <a:extLst>
              <a:ext uri="{FF2B5EF4-FFF2-40B4-BE49-F238E27FC236}">
                <a16:creationId xmlns:a16="http://schemas.microsoft.com/office/drawing/2014/main" id="{CFCB54C4-7A59-5BD1-FE09-CEA47F05A650}"/>
              </a:ext>
            </a:extLst>
          </p:cNvPr>
          <p:cNvSpPr txBox="1"/>
          <p:nvPr/>
        </p:nvSpPr>
        <p:spPr>
          <a:xfrm>
            <a:off x="341698" y="2908493"/>
            <a:ext cx="7979342" cy="1015663"/>
          </a:xfrm>
          <a:prstGeom prst="rect">
            <a:avLst/>
          </a:prstGeom>
          <a:noFill/>
        </p:spPr>
        <p:txBody>
          <a:bodyPr wrap="square">
            <a:spAutoFit/>
          </a:bodyPr>
          <a:lstStyle/>
          <a:p>
            <a:pPr>
              <a:buNone/>
            </a:pPr>
            <a:r>
              <a:rPr lang="vi-VN" b="1">
                <a:latin typeface="Calibri (Body)"/>
              </a:rPr>
              <a:t>Kết luận tổng thể:</a:t>
            </a:r>
          </a:p>
          <a:p>
            <a:pPr marL="285750" indent="-285750">
              <a:buFont typeface="Arial" panose="020B0604020202020204" pitchFamily="34" charset="0"/>
              <a:buChar char="•"/>
            </a:pPr>
            <a:r>
              <a:rPr lang="vi-VN" sz="1400">
                <a:latin typeface="Calibri (Body)"/>
              </a:rPr>
              <a:t>Tỷ suất sử dụng kho giảm là do</a:t>
            </a:r>
            <a:r>
              <a:rPr lang="vi-VN" sz="1400" b="1">
                <a:latin typeface="Calibri (Body)"/>
              </a:rPr>
              <a:t> Việc nhập hàng giảm bất thường.</a:t>
            </a:r>
            <a:endParaRPr lang="vi-VN" sz="1400">
              <a:latin typeface="Calibri (Body)"/>
            </a:endParaRPr>
          </a:p>
          <a:p>
            <a:pPr marL="285750" indent="-285750">
              <a:buFont typeface="Arial" panose="020B0604020202020204" pitchFamily="34" charset="0"/>
              <a:buChar char="•"/>
            </a:pPr>
            <a:r>
              <a:rPr lang="vi-VN" sz="1400">
                <a:latin typeface="Calibri (Body)"/>
              </a:rPr>
              <a:t>Sức mua của khách hàng và doanh số bán hàng vẫn tăng, nhưng kho không được bổ sung hàng hóa kịp thời dẫn đến nguy cơ </a:t>
            </a:r>
            <a:r>
              <a:rPr lang="vi-VN" sz="1400" b="1">
                <a:latin typeface="Calibri (Body)"/>
              </a:rPr>
              <a:t>đứt hàng, bỏ lỡ doanh số tiềm năng và giảm khả năng đáp ứng thị trường.</a:t>
            </a:r>
            <a:endParaRPr lang="vi-VN" sz="1400">
              <a:latin typeface="Calibri (Body)"/>
            </a:endParaRPr>
          </a:p>
        </p:txBody>
      </p:sp>
    </p:spTree>
    <p:extLst>
      <p:ext uri="{BB962C8B-B14F-4D97-AF65-F5344CB8AC3E}">
        <p14:creationId xmlns:p14="http://schemas.microsoft.com/office/powerpoint/2010/main" val="424148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D779B-4FF1-B7FE-B65B-7B517A91550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5B7B141-7D17-6A32-4685-89BA729B8579}"/>
              </a:ext>
            </a:extLst>
          </p:cNvPr>
          <p:cNvSpPr txBox="1"/>
          <p:nvPr/>
        </p:nvSpPr>
        <p:spPr>
          <a:xfrm>
            <a:off x="519764" y="1297850"/>
            <a:ext cx="4827070" cy="3693319"/>
          </a:xfrm>
          <a:prstGeom prst="rect">
            <a:avLst/>
          </a:prstGeom>
          <a:noFill/>
        </p:spPr>
        <p:txBody>
          <a:bodyPr wrap="square">
            <a:spAutoFit/>
          </a:bodyPr>
          <a:lstStyle/>
          <a:p>
            <a:pPr>
              <a:buNone/>
            </a:pPr>
            <a:r>
              <a:rPr lang="vi-VN">
                <a:latin typeface="Calibri (Body)"/>
              </a:rPr>
              <a:t>Các vấn đề khác cũng tượng tự áp dụng quy trình phân tích như sau: </a:t>
            </a:r>
          </a:p>
          <a:p>
            <a:pPr marL="742950" lvl="1" indent="-285750">
              <a:buFont typeface="Arial" panose="020B0604020202020204" pitchFamily="34" charset="0"/>
              <a:buChar char="•"/>
            </a:pPr>
            <a:r>
              <a:rPr lang="vi-VN">
                <a:latin typeface="Calibri (Body)"/>
              </a:rPr>
              <a:t>Trước tiên, chúng ta đặt ra các </a:t>
            </a:r>
            <a:r>
              <a:rPr lang="vi-VN" b="1">
                <a:latin typeface="Calibri (Body)"/>
              </a:rPr>
              <a:t>câu hỏi kinh doanh</a:t>
            </a:r>
            <a:r>
              <a:rPr lang="vi-VN">
                <a:latin typeface="Calibri (Body)"/>
              </a:rPr>
              <a:t> hoặc </a:t>
            </a:r>
            <a:r>
              <a:rPr lang="vi-VN" b="1">
                <a:latin typeface="Calibri (Body)"/>
              </a:rPr>
              <a:t>giả thuyết cụ thể</a:t>
            </a:r>
            <a:r>
              <a:rPr lang="vi-VN">
                <a:latin typeface="Calibri (Body)"/>
              </a:rPr>
              <a:t> để định hướng phân tích. </a:t>
            </a:r>
          </a:p>
          <a:p>
            <a:pPr marL="742950" lvl="1" indent="-285750">
              <a:buFont typeface="Arial" panose="020B0604020202020204" pitchFamily="34" charset="0"/>
              <a:buChar char="•"/>
            </a:pPr>
            <a:r>
              <a:rPr lang="vi-VN">
                <a:latin typeface="Calibri (Body)"/>
              </a:rPr>
              <a:t>Tiếp theo, sử dụng các công cụ phù hợp như </a:t>
            </a:r>
            <a:r>
              <a:rPr lang="vi-VN" b="1">
                <a:latin typeface="Calibri (Body)"/>
              </a:rPr>
              <a:t>SQL, Python, Power BI</a:t>
            </a:r>
            <a:r>
              <a:rPr lang="vi-VN">
                <a:latin typeface="Calibri (Body)"/>
              </a:rPr>
              <a:t> hoặc các phần mềm phân tích khác để </a:t>
            </a:r>
            <a:r>
              <a:rPr lang="vi-VN" b="1">
                <a:latin typeface="Calibri (Body)"/>
              </a:rPr>
              <a:t>khai thác dữ liệu, trực quan hóa và kiểm tra giả thuyết...</a:t>
            </a:r>
            <a:r>
              <a:rPr lang="vi-VN">
                <a:latin typeface="Calibri (Body)"/>
              </a:rPr>
              <a:t>. </a:t>
            </a:r>
          </a:p>
          <a:p>
            <a:pPr marL="742950" lvl="1" indent="-285750">
              <a:buFont typeface="Arial" panose="020B0604020202020204" pitchFamily="34" charset="0"/>
              <a:buChar char="•"/>
            </a:pPr>
            <a:r>
              <a:rPr lang="vi-VN">
                <a:latin typeface="Calibri (Body)"/>
              </a:rPr>
              <a:t>Từ đó, chúng ta rút ra </a:t>
            </a:r>
            <a:r>
              <a:rPr lang="vi-VN" b="1">
                <a:latin typeface="Calibri (Body)"/>
              </a:rPr>
              <a:t>insight có giá trị thực tiễn</a:t>
            </a:r>
            <a:r>
              <a:rPr lang="vi-VN">
                <a:latin typeface="Calibri (Body)"/>
              </a:rPr>
              <a:t>, đưa ra </a:t>
            </a:r>
            <a:r>
              <a:rPr lang="vi-VN" b="1">
                <a:latin typeface="Calibri (Body)"/>
              </a:rPr>
              <a:t>nhận định khách quan</a:t>
            </a:r>
            <a:r>
              <a:rPr lang="vi-VN">
                <a:latin typeface="Calibri (Body)"/>
              </a:rPr>
              <a:t> và đề xuất các </a:t>
            </a:r>
            <a:r>
              <a:rPr lang="vi-VN" b="1">
                <a:latin typeface="Calibri (Body)"/>
              </a:rPr>
              <a:t>hành động cụ thể.</a:t>
            </a:r>
          </a:p>
        </p:txBody>
      </p:sp>
    </p:spTree>
    <p:extLst>
      <p:ext uri="{BB962C8B-B14F-4D97-AF65-F5344CB8AC3E}">
        <p14:creationId xmlns:p14="http://schemas.microsoft.com/office/powerpoint/2010/main" val="2574175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C0D08-F134-059C-A68C-D4CA2213088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B1825F-7073-7028-6FF2-5FE2D0BD5A9F}"/>
              </a:ext>
            </a:extLst>
          </p:cNvPr>
          <p:cNvSpPr txBox="1"/>
          <p:nvPr/>
        </p:nvSpPr>
        <p:spPr>
          <a:xfrm>
            <a:off x="452387" y="976965"/>
            <a:ext cx="8133347" cy="1600438"/>
          </a:xfrm>
          <a:prstGeom prst="rect">
            <a:avLst/>
          </a:prstGeom>
          <a:noFill/>
        </p:spPr>
        <p:txBody>
          <a:bodyPr wrap="square">
            <a:spAutoFit/>
          </a:bodyPr>
          <a:lstStyle/>
          <a:p>
            <a:pPr>
              <a:buNone/>
            </a:pPr>
            <a:r>
              <a:rPr lang="vi-VN" sz="1400" b="1">
                <a:latin typeface="Calibri (Body)"/>
              </a:rPr>
              <a:t>Bước 1: Xây Dựng Dashboard Theo Dõi Hiệu Suất</a:t>
            </a:r>
          </a:p>
          <a:p>
            <a:r>
              <a:rPr lang="vi-VN" sz="1400">
                <a:latin typeface="Calibri (Body)"/>
              </a:rPr>
              <a:t>Khi tiếp nhận cơ sở dữ liệu, bước đầu tiên là thiết kế và xây dựng các </a:t>
            </a:r>
            <a:r>
              <a:rPr lang="vi-VN" sz="1400" b="1">
                <a:latin typeface="Calibri (Body)"/>
              </a:rPr>
              <a:t>dashboard trực quan hóa dữ liệu</a:t>
            </a:r>
            <a:r>
              <a:rPr lang="vi-VN" sz="1400">
                <a:latin typeface="Calibri (Body)"/>
              </a:rPr>
              <a:t>. Các dashboard tập trung theo dõi các chỉ số quan trọng liên quan đến:</a:t>
            </a:r>
          </a:p>
          <a:p>
            <a:pPr marL="742950" lvl="1" indent="-285750">
              <a:buFont typeface="Arial" panose="020B0604020202020204" pitchFamily="34" charset="0"/>
              <a:buChar char="•"/>
            </a:pPr>
            <a:r>
              <a:rPr lang="vi-VN" sz="1400">
                <a:latin typeface="Calibri (Body)"/>
              </a:rPr>
              <a:t>Hiệu suất nhà máy sản xuất</a:t>
            </a:r>
          </a:p>
          <a:p>
            <a:pPr marL="742950" lvl="1" indent="-285750">
              <a:buFont typeface="Arial" panose="020B0604020202020204" pitchFamily="34" charset="0"/>
              <a:buChar char="•"/>
            </a:pPr>
            <a:r>
              <a:rPr lang="vi-VN" sz="1400">
                <a:latin typeface="Calibri (Body)"/>
              </a:rPr>
              <a:t>Hiệu suất kho vận</a:t>
            </a:r>
          </a:p>
          <a:p>
            <a:pPr marL="742950" lvl="1" indent="-285750">
              <a:buFont typeface="Arial" panose="020B0604020202020204" pitchFamily="34" charset="0"/>
              <a:buChar char="•"/>
            </a:pPr>
            <a:r>
              <a:rPr lang="vi-VN" sz="1400">
                <a:latin typeface="Calibri (Body)"/>
              </a:rPr>
              <a:t>Hiệu suất vận chuyển (giao hàng)</a:t>
            </a:r>
          </a:p>
          <a:p>
            <a:pPr marL="742950" lvl="1" indent="-285750">
              <a:buFont typeface="Arial" panose="020B0604020202020204" pitchFamily="34" charset="0"/>
              <a:buChar char="•"/>
            </a:pPr>
            <a:r>
              <a:rPr lang="vi-VN" sz="1400">
                <a:latin typeface="Calibri (Body)"/>
              </a:rPr>
              <a:t>Tình trạng hàng tồn kho</a:t>
            </a:r>
          </a:p>
        </p:txBody>
      </p:sp>
      <p:sp>
        <p:nvSpPr>
          <p:cNvPr id="5" name="TextBox 4">
            <a:extLst>
              <a:ext uri="{FF2B5EF4-FFF2-40B4-BE49-F238E27FC236}">
                <a16:creationId xmlns:a16="http://schemas.microsoft.com/office/drawing/2014/main" id="{7A029AE9-E981-2F64-847F-8A8C43E7E913}"/>
              </a:ext>
            </a:extLst>
          </p:cNvPr>
          <p:cNvSpPr txBox="1"/>
          <p:nvPr/>
        </p:nvSpPr>
        <p:spPr>
          <a:xfrm>
            <a:off x="452387" y="391510"/>
            <a:ext cx="7647271" cy="369332"/>
          </a:xfrm>
          <a:prstGeom prst="rect">
            <a:avLst/>
          </a:prstGeom>
          <a:noFill/>
        </p:spPr>
        <p:txBody>
          <a:bodyPr wrap="square">
            <a:spAutoFit/>
          </a:bodyPr>
          <a:lstStyle/>
          <a:p>
            <a:r>
              <a:rPr lang="vi-VN" b="1"/>
              <a:t>Tóm tắt các bước hành động để “Tối Ưu Chuỗi Cung Ứng”</a:t>
            </a:r>
            <a:endParaRPr lang="en-US"/>
          </a:p>
        </p:txBody>
      </p:sp>
      <p:sp>
        <p:nvSpPr>
          <p:cNvPr id="7" name="TextBox 6">
            <a:extLst>
              <a:ext uri="{FF2B5EF4-FFF2-40B4-BE49-F238E27FC236}">
                <a16:creationId xmlns:a16="http://schemas.microsoft.com/office/drawing/2014/main" id="{51B5F5C8-36FB-511E-CE21-BC15A664E7AD}"/>
              </a:ext>
            </a:extLst>
          </p:cNvPr>
          <p:cNvSpPr txBox="1"/>
          <p:nvPr/>
        </p:nvSpPr>
        <p:spPr>
          <a:xfrm>
            <a:off x="452387" y="2613856"/>
            <a:ext cx="8133347" cy="1600438"/>
          </a:xfrm>
          <a:prstGeom prst="rect">
            <a:avLst/>
          </a:prstGeom>
          <a:noFill/>
        </p:spPr>
        <p:txBody>
          <a:bodyPr wrap="square">
            <a:spAutoFit/>
          </a:bodyPr>
          <a:lstStyle/>
          <a:p>
            <a:pPr>
              <a:buNone/>
            </a:pPr>
            <a:r>
              <a:rPr lang="vi-VN" sz="1400" b="1">
                <a:latin typeface="Calibri (Body)"/>
              </a:rPr>
              <a:t>Bước 2: Tìm Vấn Đề Từ Dashboard</a:t>
            </a:r>
          </a:p>
          <a:p>
            <a:r>
              <a:rPr lang="vi-VN" sz="1400">
                <a:latin typeface="Calibri (Body)"/>
              </a:rPr>
              <a:t>Dựa trên các dashboard đã xây dựng, chúng ta tiến hành </a:t>
            </a:r>
            <a:r>
              <a:rPr lang="vi-VN" sz="1400" b="1">
                <a:latin typeface="Calibri (Body)"/>
              </a:rPr>
              <a:t>theo dõi, đối chiếu và phát hiện các dấu hiệu bất thường</a:t>
            </a:r>
            <a:r>
              <a:rPr lang="vi-VN" sz="1400">
                <a:latin typeface="Calibri (Body)"/>
              </a:rPr>
              <a:t> chẳng hạn như:</a:t>
            </a:r>
          </a:p>
          <a:p>
            <a:pPr marL="742950" lvl="1" indent="-285750">
              <a:buFont typeface="Arial" panose="020B0604020202020204" pitchFamily="34" charset="0"/>
              <a:buChar char="•"/>
            </a:pPr>
            <a:r>
              <a:rPr lang="vi-VN" sz="1400">
                <a:latin typeface="Calibri (Body)"/>
              </a:rPr>
              <a:t>Nguy Cơ Hàng Cận Date Tồn Kho </a:t>
            </a:r>
          </a:p>
          <a:p>
            <a:pPr marL="742950" lvl="1" indent="-285750">
              <a:buFont typeface="Arial" panose="020B0604020202020204" pitchFamily="34" charset="0"/>
              <a:buChar char="•"/>
            </a:pPr>
            <a:r>
              <a:rPr lang="vi-VN" sz="1400">
                <a:latin typeface="Calibri (Body)"/>
              </a:rPr>
              <a:t>Nhà máy vận hành dưới công suất</a:t>
            </a:r>
          </a:p>
          <a:p>
            <a:pPr marL="742950" lvl="1" indent="-285750">
              <a:buFont typeface="Arial" panose="020B0604020202020204" pitchFamily="34" charset="0"/>
              <a:buChar char="•"/>
            </a:pPr>
            <a:r>
              <a:rPr lang="vi-VN" sz="1400">
                <a:latin typeface="Calibri (Body)"/>
              </a:rPr>
              <a:t>Mất cân bằng tồn kho giữa các kho</a:t>
            </a:r>
          </a:p>
          <a:p>
            <a:r>
              <a:rPr lang="vi-VN" sz="1400">
                <a:latin typeface="Calibri (Body)"/>
              </a:rPr>
              <a:t>Đây là giai đoạn </a:t>
            </a:r>
            <a:r>
              <a:rPr lang="vi-VN" sz="1400" b="1">
                <a:latin typeface="Calibri (Body)"/>
              </a:rPr>
              <a:t>xác định vấn đề trọng yếu cần được ưu tiên phân tích</a:t>
            </a:r>
            <a:r>
              <a:rPr lang="vi-VN" sz="1400">
                <a:latin typeface="Calibri (Body)"/>
              </a:rPr>
              <a:t>.</a:t>
            </a:r>
          </a:p>
        </p:txBody>
      </p:sp>
      <p:sp>
        <p:nvSpPr>
          <p:cNvPr id="9" name="TextBox 8">
            <a:extLst>
              <a:ext uri="{FF2B5EF4-FFF2-40B4-BE49-F238E27FC236}">
                <a16:creationId xmlns:a16="http://schemas.microsoft.com/office/drawing/2014/main" id="{54EE6408-B7B8-17BC-0464-C394190345B1}"/>
              </a:ext>
            </a:extLst>
          </p:cNvPr>
          <p:cNvSpPr txBox="1"/>
          <p:nvPr/>
        </p:nvSpPr>
        <p:spPr>
          <a:xfrm>
            <a:off x="452386" y="4250747"/>
            <a:ext cx="8133347" cy="1384995"/>
          </a:xfrm>
          <a:prstGeom prst="rect">
            <a:avLst/>
          </a:prstGeom>
          <a:noFill/>
        </p:spPr>
        <p:txBody>
          <a:bodyPr wrap="square">
            <a:spAutoFit/>
          </a:bodyPr>
          <a:lstStyle/>
          <a:p>
            <a:pPr>
              <a:buNone/>
            </a:pPr>
            <a:r>
              <a:rPr lang="vi-VN" sz="1400" b="1">
                <a:latin typeface="Calibri (Body)"/>
              </a:rPr>
              <a:t>Bước 3: Phân Tích Nguyên Nhân</a:t>
            </a:r>
          </a:p>
          <a:p>
            <a:r>
              <a:rPr lang="vi-VN" sz="1400">
                <a:latin typeface="Calibri (Body)"/>
              </a:rPr>
              <a:t>Sau khi xác định được vấn đề, chúng ta đi sâu vào </a:t>
            </a:r>
            <a:r>
              <a:rPr lang="vi-VN" sz="1400" b="1">
                <a:latin typeface="Calibri (Body)"/>
              </a:rPr>
              <a:t>phân tích chi tiết dữ liệu liên quan</a:t>
            </a:r>
            <a:r>
              <a:rPr lang="vi-VN" sz="1400">
                <a:latin typeface="Calibri (Body)"/>
              </a:rPr>
              <a:t>, kết hợp sử dụng các công cụ như SQL, Python, Power BI để:</a:t>
            </a:r>
          </a:p>
          <a:p>
            <a:pPr marL="742950" lvl="1" indent="-285750">
              <a:buFont typeface="Arial" panose="020B0604020202020204" pitchFamily="34" charset="0"/>
              <a:buChar char="•"/>
            </a:pPr>
            <a:r>
              <a:rPr lang="vi-VN" sz="1400">
                <a:latin typeface="Calibri (Body)"/>
              </a:rPr>
              <a:t>Truy vết nguyên nhân gốc rễ</a:t>
            </a:r>
          </a:p>
          <a:p>
            <a:pPr marL="742950" lvl="1" indent="-285750">
              <a:buFont typeface="Arial" panose="020B0604020202020204" pitchFamily="34" charset="0"/>
              <a:buChar char="•"/>
            </a:pPr>
            <a:r>
              <a:rPr lang="vi-VN" sz="1400">
                <a:latin typeface="Calibri (Body)"/>
              </a:rPr>
              <a:t>Phân tích xu hướng, biến động qua thời gian</a:t>
            </a:r>
          </a:p>
          <a:p>
            <a:r>
              <a:rPr lang="vi-VN" sz="1400">
                <a:latin typeface="Calibri (Body)"/>
              </a:rPr>
              <a:t>Mục tiêu là </a:t>
            </a:r>
            <a:r>
              <a:rPr lang="vi-VN" sz="1400" b="1">
                <a:latin typeface="Calibri (Body)"/>
              </a:rPr>
              <a:t>hiểu rõ bản chất vấn đề để có căn cứ đề xuất giải pháp.</a:t>
            </a:r>
            <a:endParaRPr lang="vi-VN" sz="1400">
              <a:latin typeface="Calibri (Body)"/>
            </a:endParaRPr>
          </a:p>
        </p:txBody>
      </p:sp>
    </p:spTree>
    <p:extLst>
      <p:ext uri="{BB962C8B-B14F-4D97-AF65-F5344CB8AC3E}">
        <p14:creationId xmlns:p14="http://schemas.microsoft.com/office/powerpoint/2010/main" val="387314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57047-99EA-D3FD-28FB-9EAAEF54298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0E0AE6F-E3A2-3928-1965-D19E6D38EC25}"/>
              </a:ext>
            </a:extLst>
          </p:cNvPr>
          <p:cNvSpPr txBox="1"/>
          <p:nvPr/>
        </p:nvSpPr>
        <p:spPr>
          <a:xfrm>
            <a:off x="582329" y="426242"/>
            <a:ext cx="8003406" cy="1600438"/>
          </a:xfrm>
          <a:prstGeom prst="rect">
            <a:avLst/>
          </a:prstGeom>
          <a:noFill/>
        </p:spPr>
        <p:txBody>
          <a:bodyPr wrap="square">
            <a:spAutoFit/>
          </a:bodyPr>
          <a:lstStyle/>
          <a:p>
            <a:r>
              <a:rPr lang="vi-VN" sz="1400" b="1">
                <a:latin typeface="Calibri (Body)"/>
              </a:rPr>
              <a:t>Bước 4: Đề Xuất Hành Động</a:t>
            </a:r>
          </a:p>
          <a:p>
            <a:r>
              <a:rPr lang="vi-VN" sz="1400">
                <a:latin typeface="Calibri (Body)"/>
              </a:rPr>
              <a:t>Dựa trên kết quả phân tích, chúng ta đưa ra </a:t>
            </a:r>
            <a:r>
              <a:rPr lang="vi-VN" sz="1400" b="1">
                <a:latin typeface="Calibri (Body)"/>
              </a:rPr>
              <a:t>các đề xuất hành động cụ thể</a:t>
            </a:r>
            <a:r>
              <a:rPr lang="vi-VN" sz="1400">
                <a:latin typeface="Calibri (Body)"/>
              </a:rPr>
              <a:t>, chẳng hạn như:</a:t>
            </a:r>
          </a:p>
          <a:p>
            <a:pPr marL="742950" lvl="1" indent="-285750">
              <a:buFont typeface="Arial" panose="020B0604020202020204" pitchFamily="34" charset="0"/>
              <a:buChar char="•"/>
            </a:pPr>
            <a:r>
              <a:rPr lang="vi-VN" sz="1400">
                <a:latin typeface="Calibri (Body)"/>
              </a:rPr>
              <a:t>Tối ưu lại lịch sản xuất</a:t>
            </a:r>
          </a:p>
          <a:p>
            <a:pPr marL="742950" lvl="1" indent="-285750">
              <a:buFont typeface="Arial" panose="020B0604020202020204" pitchFamily="34" charset="0"/>
              <a:buChar char="•"/>
            </a:pPr>
            <a:r>
              <a:rPr lang="vi-VN" sz="1400">
                <a:latin typeface="Calibri (Body)"/>
              </a:rPr>
              <a:t>Điều chỉnh mô hình dự đoán</a:t>
            </a:r>
          </a:p>
          <a:p>
            <a:pPr marL="742950" lvl="1" indent="-285750">
              <a:buFont typeface="Arial" panose="020B0604020202020204" pitchFamily="34" charset="0"/>
              <a:buChar char="•"/>
            </a:pPr>
            <a:r>
              <a:rPr lang="vi-VN" sz="1400">
                <a:latin typeface="Calibri (Body)"/>
              </a:rPr>
              <a:t>Phân bổ lại hàng tồn kho giữa các kho</a:t>
            </a:r>
          </a:p>
          <a:p>
            <a:pPr marL="742950" lvl="1" indent="-285750">
              <a:buFont typeface="Arial" panose="020B0604020202020204" pitchFamily="34" charset="0"/>
              <a:buChar char="•"/>
            </a:pPr>
            <a:r>
              <a:rPr lang="vi-VN" sz="1400">
                <a:latin typeface="Calibri (Body)"/>
              </a:rPr>
              <a:t>Xây dựng cơ chế theo dõi sát sao hơn với các chỉ số nhạy cảm(vd: hàng gần hết hạn)</a:t>
            </a:r>
          </a:p>
          <a:p>
            <a:r>
              <a:rPr lang="vi-VN" sz="1400">
                <a:latin typeface="Calibri (Body)"/>
              </a:rPr>
              <a:t>Các đề xuất này giúp doanh nghiệp </a:t>
            </a:r>
            <a:r>
              <a:rPr lang="vi-VN" sz="1400" b="1">
                <a:latin typeface="Calibri (Body)"/>
              </a:rPr>
              <a:t>cải thiện hiệu quả vận hành và tối ưu toàn bộ chuỗi cung ứng.</a:t>
            </a:r>
            <a:endParaRPr lang="vi-VN" sz="1400">
              <a:latin typeface="Calibri (Body)"/>
            </a:endParaRPr>
          </a:p>
        </p:txBody>
      </p:sp>
    </p:spTree>
    <p:extLst>
      <p:ext uri="{BB962C8B-B14F-4D97-AF65-F5344CB8AC3E}">
        <p14:creationId xmlns:p14="http://schemas.microsoft.com/office/powerpoint/2010/main" val="2921818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E5DD50-A1D9-5D6C-A1A7-82C62B73188B}"/>
              </a:ext>
            </a:extLst>
          </p:cNvPr>
          <p:cNvSpPr txBox="1"/>
          <p:nvPr/>
        </p:nvSpPr>
        <p:spPr>
          <a:xfrm>
            <a:off x="276727" y="770091"/>
            <a:ext cx="3982453" cy="3621504"/>
          </a:xfrm>
          <a:prstGeom prst="rect">
            <a:avLst/>
          </a:prstGeom>
          <a:noFill/>
        </p:spPr>
        <p:txBody>
          <a:bodyPr wrap="square">
            <a:spAutoFit/>
          </a:bodyPr>
          <a:lstStyle/>
          <a:p>
            <a:r>
              <a:rPr lang="en-US" sz="1400"/>
              <a:t>Hãy tượng tưởng, bạn là 1 data analyst của 1 công ty </a:t>
            </a:r>
            <a:r>
              <a:rPr lang="vi-VN" sz="1400"/>
              <a:t>thuộc</a:t>
            </a:r>
            <a:r>
              <a:rPr lang="en-US" sz="1400"/>
              <a:t> lĩnh vực FMCG(Fast Moving Consumer Goods), bạn được nhận nhiệm vụ "tối ưu chuỗi cung ứng" để giúp công ty </a:t>
            </a:r>
            <a:r>
              <a:rPr lang="vi-VN" sz="1400"/>
              <a:t>g</a:t>
            </a:r>
            <a:r>
              <a:rPr lang="en-US" sz="1400"/>
              <a:t>iảm chi phí vận hành, </a:t>
            </a:r>
            <a:r>
              <a:rPr lang="vi-VN" sz="1400"/>
              <a:t>đ</a:t>
            </a:r>
            <a:r>
              <a:rPr lang="en-US" sz="1400"/>
              <a:t>áp ứng nhu cầu thị trường nhanh </a:t>
            </a:r>
            <a:r>
              <a:rPr lang="vi-VN" sz="1400"/>
              <a:t>hơn</a:t>
            </a:r>
            <a:r>
              <a:rPr lang="en-US" sz="1400"/>
              <a:t> và </a:t>
            </a:r>
            <a:r>
              <a:rPr lang="vi-VN" sz="1400"/>
              <a:t>t</a:t>
            </a:r>
            <a:r>
              <a:rPr lang="en-US" sz="1400"/>
              <a:t>ăng mức độ hài lòng của khách hàng,... Vì phạm vi phân tích của mục tiêu ban đầu rất lớn nên bạn cần chia ra nhiều mục tiêu nhỏ hơn như: </a:t>
            </a:r>
          </a:p>
          <a:p>
            <a:endParaRPr lang="en-US" sz="1400"/>
          </a:p>
          <a:p>
            <a:pPr marL="742950" lvl="1" indent="-285750">
              <a:spcAft>
                <a:spcPts val="1000"/>
              </a:spcAft>
              <a:buFont typeface="Arial" panose="020B0604020202020204" pitchFamily="34" charset="0"/>
              <a:buChar char="•"/>
            </a:pPr>
            <a:r>
              <a:rPr lang="vi-VN" sz="1400">
                <a:latin typeface="Calibri" panose="020F0502020204030204" pitchFamily="34" charset="0"/>
                <a:ea typeface="Calibri" panose="020F0502020204030204" pitchFamily="34" charset="0"/>
                <a:cs typeface="Calibri" panose="020F0502020204030204" pitchFamily="34" charset="0"/>
              </a:rPr>
              <a:t>Tối ưu hóa sản xuất (Factories)</a:t>
            </a:r>
          </a:p>
          <a:p>
            <a:pPr marL="742950" lvl="1" indent="-285750">
              <a:spcAft>
                <a:spcPts val="1000"/>
              </a:spcAft>
              <a:buFont typeface="Arial" panose="020B0604020202020204" pitchFamily="34" charset="0"/>
              <a:buChar char="•"/>
            </a:pPr>
            <a:r>
              <a:rPr lang="vi-VN" sz="1400">
                <a:latin typeface="Calibri" panose="020F0502020204030204" pitchFamily="34" charset="0"/>
                <a:ea typeface="Calibri" panose="020F0502020204030204" pitchFamily="34" charset="0"/>
                <a:cs typeface="Calibri" panose="020F0502020204030204" pitchFamily="34" charset="0"/>
              </a:rPr>
              <a:t>Tối ưu kho vận (Warehouses)</a:t>
            </a:r>
          </a:p>
          <a:p>
            <a:pPr marL="742950" lvl="1" indent="-285750">
              <a:spcAft>
                <a:spcPts val="1000"/>
              </a:spcAft>
              <a:buFont typeface="Arial" panose="020B0604020202020204" pitchFamily="34" charset="0"/>
              <a:buChar char="•"/>
            </a:pPr>
            <a:r>
              <a:rPr lang="vi-VN" sz="1400">
                <a:latin typeface="Calibri" panose="020F0502020204030204" pitchFamily="34" charset="0"/>
                <a:ea typeface="Calibri" panose="020F0502020204030204" pitchFamily="34" charset="0"/>
                <a:cs typeface="Calibri" panose="020F0502020204030204" pitchFamily="34" charset="0"/>
              </a:rPr>
              <a:t>Tối ưu vận chuyển (Shipments)</a:t>
            </a:r>
          </a:p>
          <a:p>
            <a:pPr marL="742950" lvl="1" indent="-285750">
              <a:spcAft>
                <a:spcPts val="1000"/>
              </a:spcAft>
              <a:buFont typeface="Arial" panose="020B0604020202020204" pitchFamily="34" charset="0"/>
              <a:buChar char="•"/>
            </a:pPr>
            <a:r>
              <a:rPr lang="vi-VN" sz="1400">
                <a:latin typeface="Calibri" panose="020F0502020204030204" pitchFamily="34" charset="0"/>
                <a:ea typeface="Calibri" panose="020F0502020204030204" pitchFamily="34" charset="0"/>
                <a:cs typeface="Calibri" panose="020F0502020204030204" pitchFamily="34" charset="0"/>
              </a:rPr>
              <a:t>Tối ưu phân phối đến cửa hàng (Stores)</a:t>
            </a:r>
          </a:p>
          <a:p>
            <a:pPr marL="742950" lvl="1" indent="-285750">
              <a:spcAft>
                <a:spcPts val="1000"/>
              </a:spcAft>
              <a:buFont typeface="Arial" panose="020B0604020202020204" pitchFamily="34" charset="0"/>
              <a:buChar char="•"/>
            </a:pPr>
            <a:r>
              <a:rPr lang="vi-VN" sz="1400">
                <a:latin typeface="Calibri" panose="020F0502020204030204" pitchFamily="34" charset="0"/>
                <a:ea typeface="Calibri" panose="020F0502020204030204" pitchFamily="34" charset="0"/>
                <a:cs typeface="Calibri" panose="020F0502020204030204" pitchFamily="34" charset="0"/>
              </a:rPr>
              <a:t>Quản lý hàng tồn (Inventory)</a:t>
            </a:r>
          </a:p>
        </p:txBody>
      </p:sp>
      <p:pic>
        <p:nvPicPr>
          <p:cNvPr id="7" name="Picture 6">
            <a:extLst>
              <a:ext uri="{FF2B5EF4-FFF2-40B4-BE49-F238E27FC236}">
                <a16:creationId xmlns:a16="http://schemas.microsoft.com/office/drawing/2014/main" id="{D6D99048-FBB5-69AB-378A-67649BB58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180" y="968462"/>
            <a:ext cx="4674024" cy="1962430"/>
          </a:xfrm>
          <a:prstGeom prst="rect">
            <a:avLst/>
          </a:prstGeom>
        </p:spPr>
      </p:pic>
    </p:spTree>
    <p:extLst>
      <p:ext uri="{BB962C8B-B14F-4D97-AF65-F5344CB8AC3E}">
        <p14:creationId xmlns:p14="http://schemas.microsoft.com/office/powerpoint/2010/main" val="2041010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C75094C-B853-3C47-CA1A-7D041C3D35DE}"/>
              </a:ext>
            </a:extLst>
          </p:cNvPr>
          <p:cNvSpPr txBox="1"/>
          <p:nvPr/>
        </p:nvSpPr>
        <p:spPr>
          <a:xfrm>
            <a:off x="434669" y="706249"/>
            <a:ext cx="8598640" cy="1531125"/>
          </a:xfrm>
          <a:prstGeom prst="rect">
            <a:avLst/>
          </a:prstGeom>
          <a:noFill/>
        </p:spPr>
        <p:txBody>
          <a:bodyPr wrap="square">
            <a:spAutoFit/>
          </a:bodyPr>
          <a:lstStyle/>
          <a:p>
            <a:pPr>
              <a:lnSpc>
                <a:spcPts val="1425"/>
              </a:lnSpc>
            </a:pPr>
            <a:r>
              <a:rPr lang="vi-VN" sz="1400">
                <a:effectLst/>
                <a:latin typeface="Calibri (Body)"/>
              </a:rPr>
              <a:t>Thông tin truy cập cơ sở dữ liệu:</a:t>
            </a:r>
          </a:p>
          <a:p>
            <a:pPr marL="742950" lvl="1" indent="-285750">
              <a:buFont typeface="Arial" panose="020B0604020202020204" pitchFamily="34" charset="0"/>
              <a:buChar char="•"/>
            </a:pPr>
            <a:r>
              <a:rPr lang="vi-VN" sz="1400" b="1">
                <a:latin typeface="Calibri (Body)"/>
              </a:rPr>
              <a:t>Username</a:t>
            </a:r>
            <a:r>
              <a:rPr lang="vi-VN" sz="1400">
                <a:latin typeface="Calibri (Body)"/>
              </a:rPr>
              <a:t>: </a:t>
            </a:r>
            <a:r>
              <a:rPr lang="en-US" sz="1400">
                <a:latin typeface="Calibri (Body)"/>
              </a:rPr>
              <a:t>root  </a:t>
            </a:r>
          </a:p>
          <a:p>
            <a:pPr marL="742950" lvl="1" indent="-285750">
              <a:buFont typeface="Arial" panose="020B0604020202020204" pitchFamily="34" charset="0"/>
              <a:buChar char="•"/>
            </a:pPr>
            <a:r>
              <a:rPr lang="vi-VN" sz="1400" b="1">
                <a:latin typeface="Calibri (Body)"/>
              </a:rPr>
              <a:t>Password</a:t>
            </a:r>
            <a:r>
              <a:rPr lang="vi-VN" sz="1400">
                <a:latin typeface="Calibri (Body)"/>
              </a:rPr>
              <a:t>: </a:t>
            </a:r>
            <a:r>
              <a:rPr lang="en-US" sz="1400">
                <a:latin typeface="Calibri (Body)"/>
              </a:rPr>
              <a:t>AYpcIHEUVAjCFaAWBHxZzYdzcmcHwBiG  </a:t>
            </a:r>
          </a:p>
          <a:p>
            <a:pPr marL="742950" lvl="1" indent="-285750">
              <a:buFont typeface="Arial" panose="020B0604020202020204" pitchFamily="34" charset="0"/>
              <a:buChar char="•"/>
            </a:pPr>
            <a:r>
              <a:rPr lang="vi-VN" sz="1400" b="1">
                <a:latin typeface="Calibri (Body)"/>
              </a:rPr>
              <a:t>Host</a:t>
            </a:r>
            <a:r>
              <a:rPr lang="vi-VN" sz="1400">
                <a:latin typeface="Calibri (Body)"/>
              </a:rPr>
              <a:t>:</a:t>
            </a:r>
            <a:r>
              <a:rPr lang="en-US" sz="1400">
                <a:latin typeface="Calibri (Body)"/>
              </a:rPr>
              <a:t> nozomi.proxy.rlwy.net  </a:t>
            </a:r>
          </a:p>
          <a:p>
            <a:pPr marL="742950" lvl="1" indent="-285750">
              <a:buFont typeface="Arial" panose="020B0604020202020204" pitchFamily="34" charset="0"/>
              <a:buChar char="•"/>
            </a:pPr>
            <a:r>
              <a:rPr lang="vi-VN" sz="1400" b="1">
                <a:latin typeface="Calibri (Body)"/>
              </a:rPr>
              <a:t>Port</a:t>
            </a:r>
            <a:r>
              <a:rPr lang="vi-VN" sz="1400">
                <a:latin typeface="Calibri (Body)"/>
              </a:rPr>
              <a:t>:</a:t>
            </a:r>
            <a:r>
              <a:rPr lang="en-US" sz="1400">
                <a:latin typeface="Calibri (Body)"/>
              </a:rPr>
              <a:t> 31562  </a:t>
            </a:r>
          </a:p>
          <a:p>
            <a:pPr marL="742950" lvl="1" indent="-285750">
              <a:buFont typeface="Arial" panose="020B0604020202020204" pitchFamily="34" charset="0"/>
              <a:buChar char="•"/>
            </a:pPr>
            <a:r>
              <a:rPr lang="vi-VN" sz="1400" b="1">
                <a:latin typeface="Calibri (Body)"/>
              </a:rPr>
              <a:t>Database</a:t>
            </a:r>
            <a:r>
              <a:rPr lang="vi-VN" sz="1400">
                <a:latin typeface="Calibri (Body)"/>
              </a:rPr>
              <a:t>:</a:t>
            </a:r>
            <a:r>
              <a:rPr lang="en-US" sz="1400">
                <a:latin typeface="Calibri (Body)"/>
              </a:rPr>
              <a:t> railway  </a:t>
            </a:r>
            <a:r>
              <a:rPr lang="vi-VN" sz="1400">
                <a:latin typeface="Calibri (Body)"/>
              </a:rPr>
              <a:t> </a:t>
            </a:r>
            <a:endParaRPr lang="en-US" sz="1400">
              <a:latin typeface="Calibri (Body)"/>
            </a:endParaRPr>
          </a:p>
          <a:p>
            <a:pPr>
              <a:lnSpc>
                <a:spcPts val="1425"/>
              </a:lnSpc>
            </a:pPr>
            <a:endParaRPr lang="vi-VN" sz="1400">
              <a:effectLst/>
              <a:latin typeface="Calibri (Body)"/>
            </a:endParaRPr>
          </a:p>
        </p:txBody>
      </p:sp>
      <p:sp>
        <p:nvSpPr>
          <p:cNvPr id="8" name="TextBox 7">
            <a:extLst>
              <a:ext uri="{FF2B5EF4-FFF2-40B4-BE49-F238E27FC236}">
                <a16:creationId xmlns:a16="http://schemas.microsoft.com/office/drawing/2014/main" id="{2D7D13CE-FAC6-3A56-B09B-297A9A6733B3}"/>
              </a:ext>
            </a:extLst>
          </p:cNvPr>
          <p:cNvSpPr txBox="1"/>
          <p:nvPr/>
        </p:nvSpPr>
        <p:spPr>
          <a:xfrm>
            <a:off x="304728" y="263034"/>
            <a:ext cx="2518638" cy="369332"/>
          </a:xfrm>
          <a:prstGeom prst="rect">
            <a:avLst/>
          </a:prstGeom>
          <a:noFill/>
        </p:spPr>
        <p:txBody>
          <a:bodyPr wrap="none" rtlCol="0">
            <a:spAutoFit/>
          </a:bodyPr>
          <a:lstStyle/>
          <a:p>
            <a:r>
              <a:rPr lang="vi-VN" b="1"/>
              <a:t>Tổng quan về dữ liệu</a:t>
            </a:r>
            <a:endParaRPr lang="en-US" b="1"/>
          </a:p>
        </p:txBody>
      </p:sp>
      <p:sp>
        <p:nvSpPr>
          <p:cNvPr id="5" name="TextBox 4">
            <a:extLst>
              <a:ext uri="{FF2B5EF4-FFF2-40B4-BE49-F238E27FC236}">
                <a16:creationId xmlns:a16="http://schemas.microsoft.com/office/drawing/2014/main" id="{4107D048-F91B-6B15-3E15-5BB1AE7B3688}"/>
              </a:ext>
            </a:extLst>
          </p:cNvPr>
          <p:cNvSpPr txBox="1"/>
          <p:nvPr/>
        </p:nvSpPr>
        <p:spPr>
          <a:xfrm>
            <a:off x="434669" y="2026155"/>
            <a:ext cx="8340290" cy="954107"/>
          </a:xfrm>
          <a:prstGeom prst="rect">
            <a:avLst/>
          </a:prstGeom>
          <a:noFill/>
        </p:spPr>
        <p:txBody>
          <a:bodyPr wrap="square">
            <a:spAutoFit/>
          </a:bodyPr>
          <a:lstStyle/>
          <a:p>
            <a:pPr>
              <a:buNone/>
            </a:pPr>
            <a:r>
              <a:rPr lang="en-US" sz="1400"/>
              <a:t>Bộ dữ liệu gồm các nhóm bảng:</a:t>
            </a:r>
          </a:p>
          <a:p>
            <a:pPr marL="742950" lvl="1" indent="-285750">
              <a:buFont typeface="Arial" panose="020B0604020202020204" pitchFamily="34" charset="0"/>
              <a:buChar char="•"/>
            </a:pPr>
            <a:r>
              <a:rPr lang="en-US" sz="1400" b="1"/>
              <a:t>Demension tables:</a:t>
            </a:r>
            <a:r>
              <a:rPr lang="en-US" sz="1400"/>
              <a:t> products, customers, stores, warehouses, factories, regions, promotions, competitors, times, customer_segments</a:t>
            </a:r>
          </a:p>
          <a:p>
            <a:pPr marL="742950" lvl="1" indent="-285750">
              <a:buFont typeface="Arial" panose="020B0604020202020204" pitchFamily="34" charset="0"/>
              <a:buChar char="•"/>
            </a:pPr>
            <a:r>
              <a:rPr lang="en-US" sz="1400" b="1"/>
              <a:t>Fact tables:</a:t>
            </a:r>
            <a:r>
              <a:rPr lang="en-US" sz="1400"/>
              <a:t> sales, shipments, inventory, store_inventory_transactions</a:t>
            </a:r>
          </a:p>
        </p:txBody>
      </p:sp>
      <p:graphicFrame>
        <p:nvGraphicFramePr>
          <p:cNvPr id="2" name="Table 1">
            <a:extLst>
              <a:ext uri="{FF2B5EF4-FFF2-40B4-BE49-F238E27FC236}">
                <a16:creationId xmlns:a16="http://schemas.microsoft.com/office/drawing/2014/main" id="{09458506-9CBD-A204-7EE5-5C95C2AB2FEA}"/>
              </a:ext>
            </a:extLst>
          </p:cNvPr>
          <p:cNvGraphicFramePr>
            <a:graphicFrameLocks noGrp="1"/>
          </p:cNvGraphicFramePr>
          <p:nvPr>
            <p:extLst>
              <p:ext uri="{D42A27DB-BD31-4B8C-83A1-F6EECF244321}">
                <p14:modId xmlns:p14="http://schemas.microsoft.com/office/powerpoint/2010/main" val="730869049"/>
              </p:ext>
            </p:extLst>
          </p:nvPr>
        </p:nvGraphicFramePr>
        <p:xfrm>
          <a:off x="657690" y="3242226"/>
          <a:ext cx="8152597" cy="3352740"/>
        </p:xfrm>
        <a:graphic>
          <a:graphicData uri="http://schemas.openxmlformats.org/drawingml/2006/table">
            <a:tbl>
              <a:tblPr/>
              <a:tblGrid>
                <a:gridCol w="2265333">
                  <a:extLst>
                    <a:ext uri="{9D8B030D-6E8A-4147-A177-3AD203B41FA5}">
                      <a16:colId xmlns:a16="http://schemas.microsoft.com/office/drawing/2014/main" val="3560210936"/>
                    </a:ext>
                  </a:extLst>
                </a:gridCol>
                <a:gridCol w="2265333">
                  <a:extLst>
                    <a:ext uri="{9D8B030D-6E8A-4147-A177-3AD203B41FA5}">
                      <a16:colId xmlns:a16="http://schemas.microsoft.com/office/drawing/2014/main" val="1083811908"/>
                    </a:ext>
                  </a:extLst>
                </a:gridCol>
                <a:gridCol w="3621931">
                  <a:extLst>
                    <a:ext uri="{9D8B030D-6E8A-4147-A177-3AD203B41FA5}">
                      <a16:colId xmlns:a16="http://schemas.microsoft.com/office/drawing/2014/main" val="232085427"/>
                    </a:ext>
                  </a:extLst>
                </a:gridCol>
              </a:tblGrid>
              <a:tr h="157127">
                <a:tc>
                  <a:txBody>
                    <a:bodyPr/>
                    <a:lstStyle/>
                    <a:p>
                      <a:r>
                        <a:rPr lang="en-US" sz="1100"/>
                        <a:t>Tên bảng</a:t>
                      </a:r>
                    </a:p>
                  </a:txBody>
                  <a:tcPr marL="55876" marR="55876" marT="27938" marB="27938" anchor="ctr">
                    <a:lnL>
                      <a:noFill/>
                    </a:lnL>
                    <a:lnR>
                      <a:noFill/>
                    </a:lnR>
                    <a:lnT>
                      <a:noFill/>
                    </a:lnT>
                    <a:lnB>
                      <a:noFill/>
                    </a:lnB>
                    <a:noFill/>
                  </a:tcPr>
                </a:tc>
                <a:tc>
                  <a:txBody>
                    <a:bodyPr/>
                    <a:lstStyle/>
                    <a:p>
                      <a:r>
                        <a:rPr lang="en-US" sz="1100"/>
                        <a:t>Số dòng</a:t>
                      </a:r>
                    </a:p>
                  </a:txBody>
                  <a:tcPr marL="55876" marR="55876" marT="27938" marB="27938" anchor="ctr">
                    <a:lnL>
                      <a:noFill/>
                    </a:lnL>
                    <a:lnR>
                      <a:noFill/>
                    </a:lnR>
                    <a:lnT>
                      <a:noFill/>
                    </a:lnT>
                    <a:lnB>
                      <a:noFill/>
                    </a:lnB>
                    <a:noFill/>
                  </a:tcPr>
                </a:tc>
                <a:tc>
                  <a:txBody>
                    <a:bodyPr/>
                    <a:lstStyle/>
                    <a:p>
                      <a:r>
                        <a:rPr lang="en-US" sz="1100"/>
                        <a:t>Ghi chú</a:t>
                      </a:r>
                    </a:p>
                  </a:txBody>
                  <a:tcPr marL="55876" marR="55876" marT="27938" marB="27938" anchor="ctr">
                    <a:lnL>
                      <a:noFill/>
                    </a:lnL>
                    <a:lnR>
                      <a:noFill/>
                    </a:lnR>
                    <a:lnT>
                      <a:noFill/>
                    </a:lnT>
                    <a:lnB>
                      <a:noFill/>
                    </a:lnB>
                    <a:noFill/>
                  </a:tcPr>
                </a:tc>
                <a:extLst>
                  <a:ext uri="{0D108BD9-81ED-4DB2-BD59-A6C34878D82A}">
                    <a16:rowId xmlns:a16="http://schemas.microsoft.com/office/drawing/2014/main" val="334954224"/>
                  </a:ext>
                </a:extLst>
              </a:tr>
              <a:tr h="157127">
                <a:tc>
                  <a:txBody>
                    <a:bodyPr/>
                    <a:lstStyle/>
                    <a:p>
                      <a:r>
                        <a:rPr lang="en-US" sz="1100"/>
                        <a:t>competitors</a:t>
                      </a:r>
                    </a:p>
                  </a:txBody>
                  <a:tcPr marL="55876" marR="55876" marT="27938" marB="27938" anchor="ctr">
                    <a:lnL>
                      <a:noFill/>
                    </a:lnL>
                    <a:lnR>
                      <a:noFill/>
                    </a:lnR>
                    <a:lnT>
                      <a:noFill/>
                    </a:lnT>
                    <a:lnB>
                      <a:noFill/>
                    </a:lnB>
                    <a:noFill/>
                  </a:tcPr>
                </a:tc>
                <a:tc>
                  <a:txBody>
                    <a:bodyPr/>
                    <a:lstStyle/>
                    <a:p>
                      <a:r>
                        <a:rPr lang="en-US" sz="1100"/>
                        <a:t>90</a:t>
                      </a:r>
                    </a:p>
                  </a:txBody>
                  <a:tcPr marL="55876" marR="55876" marT="27938" marB="27938" anchor="ctr">
                    <a:lnL>
                      <a:noFill/>
                    </a:lnL>
                    <a:lnR>
                      <a:noFill/>
                    </a:lnR>
                    <a:lnT>
                      <a:noFill/>
                    </a:lnT>
                    <a:lnB>
                      <a:noFill/>
                    </a:lnB>
                    <a:noFill/>
                  </a:tcPr>
                </a:tc>
                <a:tc>
                  <a:txBody>
                    <a:bodyPr/>
                    <a:lstStyle/>
                    <a:p>
                      <a:r>
                        <a:rPr lang="en-US" sz="1100"/>
                        <a:t>Thông tin đối thủ cạnh tranh</a:t>
                      </a:r>
                    </a:p>
                  </a:txBody>
                  <a:tcPr marL="55876" marR="55876" marT="27938" marB="27938" anchor="ctr">
                    <a:lnL>
                      <a:noFill/>
                    </a:lnL>
                    <a:lnR>
                      <a:noFill/>
                    </a:lnR>
                    <a:lnT>
                      <a:noFill/>
                    </a:lnT>
                    <a:lnB>
                      <a:noFill/>
                    </a:lnB>
                    <a:noFill/>
                  </a:tcPr>
                </a:tc>
                <a:extLst>
                  <a:ext uri="{0D108BD9-81ED-4DB2-BD59-A6C34878D82A}">
                    <a16:rowId xmlns:a16="http://schemas.microsoft.com/office/drawing/2014/main" val="4095020421"/>
                  </a:ext>
                </a:extLst>
              </a:tr>
              <a:tr h="157127">
                <a:tc>
                  <a:txBody>
                    <a:bodyPr/>
                    <a:lstStyle/>
                    <a:p>
                      <a:r>
                        <a:rPr lang="en-US" sz="1100"/>
                        <a:t>customer_segments</a:t>
                      </a:r>
                    </a:p>
                  </a:txBody>
                  <a:tcPr marL="55876" marR="55876" marT="27938" marB="27938" anchor="ctr">
                    <a:lnL>
                      <a:noFill/>
                    </a:lnL>
                    <a:lnR>
                      <a:noFill/>
                    </a:lnR>
                    <a:lnT>
                      <a:noFill/>
                    </a:lnT>
                    <a:lnB>
                      <a:noFill/>
                    </a:lnB>
                    <a:noFill/>
                  </a:tcPr>
                </a:tc>
                <a:tc>
                  <a:txBody>
                    <a:bodyPr/>
                    <a:lstStyle/>
                    <a:p>
                      <a:r>
                        <a:rPr lang="en-US" sz="1100"/>
                        <a:t>2</a:t>
                      </a:r>
                    </a:p>
                  </a:txBody>
                  <a:tcPr marL="55876" marR="55876" marT="27938" marB="27938" anchor="ctr">
                    <a:lnL>
                      <a:noFill/>
                    </a:lnL>
                    <a:lnR>
                      <a:noFill/>
                    </a:lnR>
                    <a:lnT>
                      <a:noFill/>
                    </a:lnT>
                    <a:lnB>
                      <a:noFill/>
                    </a:lnB>
                    <a:noFill/>
                  </a:tcPr>
                </a:tc>
                <a:tc>
                  <a:txBody>
                    <a:bodyPr/>
                    <a:lstStyle/>
                    <a:p>
                      <a:r>
                        <a:rPr lang="en-US" sz="1100"/>
                        <a:t>Phân loại nhóm khách hàng</a:t>
                      </a:r>
                    </a:p>
                  </a:txBody>
                  <a:tcPr marL="55876" marR="55876" marT="27938" marB="27938" anchor="ctr">
                    <a:lnL>
                      <a:noFill/>
                    </a:lnL>
                    <a:lnR>
                      <a:noFill/>
                    </a:lnR>
                    <a:lnT>
                      <a:noFill/>
                    </a:lnT>
                    <a:lnB>
                      <a:noFill/>
                    </a:lnB>
                    <a:noFill/>
                  </a:tcPr>
                </a:tc>
                <a:extLst>
                  <a:ext uri="{0D108BD9-81ED-4DB2-BD59-A6C34878D82A}">
                    <a16:rowId xmlns:a16="http://schemas.microsoft.com/office/drawing/2014/main" val="3019225491"/>
                  </a:ext>
                </a:extLst>
              </a:tr>
              <a:tr h="157127">
                <a:tc>
                  <a:txBody>
                    <a:bodyPr/>
                    <a:lstStyle/>
                    <a:p>
                      <a:r>
                        <a:rPr lang="en-US" sz="1100"/>
                        <a:t>customers</a:t>
                      </a:r>
                    </a:p>
                  </a:txBody>
                  <a:tcPr marL="55876" marR="55876" marT="27938" marB="27938" anchor="ctr">
                    <a:lnL>
                      <a:noFill/>
                    </a:lnL>
                    <a:lnR>
                      <a:noFill/>
                    </a:lnR>
                    <a:lnT>
                      <a:noFill/>
                    </a:lnT>
                    <a:lnB>
                      <a:noFill/>
                    </a:lnB>
                    <a:noFill/>
                  </a:tcPr>
                </a:tc>
                <a:tc>
                  <a:txBody>
                    <a:bodyPr/>
                    <a:lstStyle/>
                    <a:p>
                      <a:r>
                        <a:rPr lang="en-US" sz="1100"/>
                        <a:t>5,000</a:t>
                      </a:r>
                    </a:p>
                  </a:txBody>
                  <a:tcPr marL="55876" marR="55876" marT="27938" marB="27938" anchor="ctr">
                    <a:lnL>
                      <a:noFill/>
                    </a:lnL>
                    <a:lnR>
                      <a:noFill/>
                    </a:lnR>
                    <a:lnT>
                      <a:noFill/>
                    </a:lnT>
                    <a:lnB>
                      <a:noFill/>
                    </a:lnB>
                    <a:noFill/>
                  </a:tcPr>
                </a:tc>
                <a:tc>
                  <a:txBody>
                    <a:bodyPr/>
                    <a:lstStyle/>
                    <a:p>
                      <a:r>
                        <a:rPr lang="en-US" sz="1100"/>
                        <a:t>Thông tin khách hàng</a:t>
                      </a:r>
                    </a:p>
                  </a:txBody>
                  <a:tcPr marL="55876" marR="55876" marT="27938" marB="27938" anchor="ctr">
                    <a:lnL>
                      <a:noFill/>
                    </a:lnL>
                    <a:lnR>
                      <a:noFill/>
                    </a:lnR>
                    <a:lnT>
                      <a:noFill/>
                    </a:lnT>
                    <a:lnB>
                      <a:noFill/>
                    </a:lnB>
                    <a:noFill/>
                  </a:tcPr>
                </a:tc>
                <a:extLst>
                  <a:ext uri="{0D108BD9-81ED-4DB2-BD59-A6C34878D82A}">
                    <a16:rowId xmlns:a16="http://schemas.microsoft.com/office/drawing/2014/main" val="3038837230"/>
                  </a:ext>
                </a:extLst>
              </a:tr>
              <a:tr h="157127">
                <a:tc>
                  <a:txBody>
                    <a:bodyPr/>
                    <a:lstStyle/>
                    <a:p>
                      <a:r>
                        <a:rPr lang="en-US" sz="1100"/>
                        <a:t>factories</a:t>
                      </a:r>
                    </a:p>
                  </a:txBody>
                  <a:tcPr marL="55876" marR="55876" marT="27938" marB="27938" anchor="ctr">
                    <a:lnL>
                      <a:noFill/>
                    </a:lnL>
                    <a:lnR>
                      <a:noFill/>
                    </a:lnR>
                    <a:lnT>
                      <a:noFill/>
                    </a:lnT>
                    <a:lnB>
                      <a:noFill/>
                    </a:lnB>
                    <a:noFill/>
                  </a:tcPr>
                </a:tc>
                <a:tc>
                  <a:txBody>
                    <a:bodyPr/>
                    <a:lstStyle/>
                    <a:p>
                      <a:r>
                        <a:rPr lang="en-US" sz="1100"/>
                        <a:t>7</a:t>
                      </a:r>
                    </a:p>
                  </a:txBody>
                  <a:tcPr marL="55876" marR="55876" marT="27938" marB="27938" anchor="ctr">
                    <a:lnL>
                      <a:noFill/>
                    </a:lnL>
                    <a:lnR>
                      <a:noFill/>
                    </a:lnR>
                    <a:lnT>
                      <a:noFill/>
                    </a:lnT>
                    <a:lnB>
                      <a:noFill/>
                    </a:lnB>
                    <a:noFill/>
                  </a:tcPr>
                </a:tc>
                <a:tc>
                  <a:txBody>
                    <a:bodyPr/>
                    <a:lstStyle/>
                    <a:p>
                      <a:r>
                        <a:rPr lang="en-US" sz="1100"/>
                        <a:t>Thông tin nhà máy sản xuất</a:t>
                      </a:r>
                    </a:p>
                  </a:txBody>
                  <a:tcPr marL="55876" marR="55876" marT="27938" marB="27938" anchor="ctr">
                    <a:lnL>
                      <a:noFill/>
                    </a:lnL>
                    <a:lnR>
                      <a:noFill/>
                    </a:lnR>
                    <a:lnT>
                      <a:noFill/>
                    </a:lnT>
                    <a:lnB>
                      <a:noFill/>
                    </a:lnB>
                    <a:noFill/>
                  </a:tcPr>
                </a:tc>
                <a:extLst>
                  <a:ext uri="{0D108BD9-81ED-4DB2-BD59-A6C34878D82A}">
                    <a16:rowId xmlns:a16="http://schemas.microsoft.com/office/drawing/2014/main" val="4228176773"/>
                  </a:ext>
                </a:extLst>
              </a:tr>
              <a:tr h="157127">
                <a:tc>
                  <a:txBody>
                    <a:bodyPr/>
                    <a:lstStyle/>
                    <a:p>
                      <a:r>
                        <a:rPr lang="en-US" sz="1100"/>
                        <a:t>inventory</a:t>
                      </a:r>
                    </a:p>
                  </a:txBody>
                  <a:tcPr marL="55876" marR="55876" marT="27938" marB="27938" anchor="ctr">
                    <a:lnL>
                      <a:noFill/>
                    </a:lnL>
                    <a:lnR>
                      <a:noFill/>
                    </a:lnR>
                    <a:lnT>
                      <a:noFill/>
                    </a:lnT>
                    <a:lnB>
                      <a:noFill/>
                    </a:lnB>
                    <a:noFill/>
                  </a:tcPr>
                </a:tc>
                <a:tc>
                  <a:txBody>
                    <a:bodyPr/>
                    <a:lstStyle/>
                    <a:p>
                      <a:r>
                        <a:rPr lang="en-US" sz="1100"/>
                        <a:t>12,000</a:t>
                      </a:r>
                    </a:p>
                  </a:txBody>
                  <a:tcPr marL="55876" marR="55876" marT="27938" marB="27938" anchor="ctr">
                    <a:lnL>
                      <a:noFill/>
                    </a:lnL>
                    <a:lnR>
                      <a:noFill/>
                    </a:lnR>
                    <a:lnT>
                      <a:noFill/>
                    </a:lnT>
                    <a:lnB>
                      <a:noFill/>
                    </a:lnB>
                    <a:noFill/>
                  </a:tcPr>
                </a:tc>
                <a:tc>
                  <a:txBody>
                    <a:bodyPr/>
                    <a:lstStyle/>
                    <a:p>
                      <a:r>
                        <a:rPr lang="en-US" sz="1100"/>
                        <a:t>Dữ liệu tồn kho hằng ngày</a:t>
                      </a:r>
                    </a:p>
                  </a:txBody>
                  <a:tcPr marL="55876" marR="55876" marT="27938" marB="27938" anchor="ctr">
                    <a:lnL>
                      <a:noFill/>
                    </a:lnL>
                    <a:lnR>
                      <a:noFill/>
                    </a:lnR>
                    <a:lnT>
                      <a:noFill/>
                    </a:lnT>
                    <a:lnB>
                      <a:noFill/>
                    </a:lnB>
                    <a:noFill/>
                  </a:tcPr>
                </a:tc>
                <a:extLst>
                  <a:ext uri="{0D108BD9-81ED-4DB2-BD59-A6C34878D82A}">
                    <a16:rowId xmlns:a16="http://schemas.microsoft.com/office/drawing/2014/main" val="2258014501"/>
                  </a:ext>
                </a:extLst>
              </a:tr>
              <a:tr h="157127">
                <a:tc>
                  <a:txBody>
                    <a:bodyPr/>
                    <a:lstStyle/>
                    <a:p>
                      <a:r>
                        <a:rPr lang="en-US" sz="1100"/>
                        <a:t>products</a:t>
                      </a:r>
                    </a:p>
                  </a:txBody>
                  <a:tcPr marL="55876" marR="55876" marT="27938" marB="27938" anchor="ctr">
                    <a:lnL>
                      <a:noFill/>
                    </a:lnL>
                    <a:lnR>
                      <a:noFill/>
                    </a:lnR>
                    <a:lnT>
                      <a:noFill/>
                    </a:lnT>
                    <a:lnB>
                      <a:noFill/>
                    </a:lnB>
                    <a:noFill/>
                  </a:tcPr>
                </a:tc>
                <a:tc>
                  <a:txBody>
                    <a:bodyPr/>
                    <a:lstStyle/>
                    <a:p>
                      <a:r>
                        <a:rPr lang="en-US" sz="1100"/>
                        <a:t>2,037</a:t>
                      </a:r>
                    </a:p>
                  </a:txBody>
                  <a:tcPr marL="55876" marR="55876" marT="27938" marB="27938" anchor="ctr">
                    <a:lnL>
                      <a:noFill/>
                    </a:lnL>
                    <a:lnR>
                      <a:noFill/>
                    </a:lnR>
                    <a:lnT>
                      <a:noFill/>
                    </a:lnT>
                    <a:lnB>
                      <a:noFill/>
                    </a:lnB>
                    <a:noFill/>
                  </a:tcPr>
                </a:tc>
                <a:tc>
                  <a:txBody>
                    <a:bodyPr/>
                    <a:lstStyle/>
                    <a:p>
                      <a:r>
                        <a:rPr lang="en-US" sz="1100"/>
                        <a:t>Thông tin sản phẩm</a:t>
                      </a:r>
                    </a:p>
                  </a:txBody>
                  <a:tcPr marL="55876" marR="55876" marT="27938" marB="27938" anchor="ctr">
                    <a:lnL>
                      <a:noFill/>
                    </a:lnL>
                    <a:lnR>
                      <a:noFill/>
                    </a:lnR>
                    <a:lnT>
                      <a:noFill/>
                    </a:lnT>
                    <a:lnB>
                      <a:noFill/>
                    </a:lnB>
                    <a:noFill/>
                  </a:tcPr>
                </a:tc>
                <a:extLst>
                  <a:ext uri="{0D108BD9-81ED-4DB2-BD59-A6C34878D82A}">
                    <a16:rowId xmlns:a16="http://schemas.microsoft.com/office/drawing/2014/main" val="1952872803"/>
                  </a:ext>
                </a:extLst>
              </a:tr>
              <a:tr h="157127">
                <a:tc>
                  <a:txBody>
                    <a:bodyPr/>
                    <a:lstStyle/>
                    <a:p>
                      <a:r>
                        <a:rPr lang="en-US" sz="1100"/>
                        <a:t>promotions</a:t>
                      </a:r>
                    </a:p>
                  </a:txBody>
                  <a:tcPr marL="55876" marR="55876" marT="27938" marB="27938" anchor="ctr">
                    <a:lnL>
                      <a:noFill/>
                    </a:lnL>
                    <a:lnR>
                      <a:noFill/>
                    </a:lnR>
                    <a:lnT>
                      <a:noFill/>
                    </a:lnT>
                    <a:lnB>
                      <a:noFill/>
                    </a:lnB>
                    <a:noFill/>
                  </a:tcPr>
                </a:tc>
                <a:tc>
                  <a:txBody>
                    <a:bodyPr/>
                    <a:lstStyle/>
                    <a:p>
                      <a:r>
                        <a:rPr lang="en-US" sz="1100"/>
                        <a:t>105</a:t>
                      </a:r>
                    </a:p>
                  </a:txBody>
                  <a:tcPr marL="55876" marR="55876" marT="27938" marB="27938" anchor="ctr">
                    <a:lnL>
                      <a:noFill/>
                    </a:lnL>
                    <a:lnR>
                      <a:noFill/>
                    </a:lnR>
                    <a:lnT>
                      <a:noFill/>
                    </a:lnT>
                    <a:lnB>
                      <a:noFill/>
                    </a:lnB>
                    <a:noFill/>
                  </a:tcPr>
                </a:tc>
                <a:tc>
                  <a:txBody>
                    <a:bodyPr/>
                    <a:lstStyle/>
                    <a:p>
                      <a:r>
                        <a:rPr lang="vi-VN" sz="1100">
                          <a:latin typeface="Calibri (Body)"/>
                          <a:ea typeface="Calibri" panose="020F0502020204030204" pitchFamily="34" charset="0"/>
                          <a:cs typeface="Calibri" panose="020F0502020204030204" pitchFamily="34" charset="0"/>
                        </a:rPr>
                        <a:t>Chi tiết các chương trình khuyến mãi</a:t>
                      </a:r>
                    </a:p>
                  </a:txBody>
                  <a:tcPr marL="55876" marR="55876" marT="27938" marB="27938" anchor="ctr">
                    <a:lnL>
                      <a:noFill/>
                    </a:lnL>
                    <a:lnR>
                      <a:noFill/>
                    </a:lnR>
                    <a:lnT>
                      <a:noFill/>
                    </a:lnT>
                    <a:lnB>
                      <a:noFill/>
                    </a:lnB>
                    <a:noFill/>
                  </a:tcPr>
                </a:tc>
                <a:extLst>
                  <a:ext uri="{0D108BD9-81ED-4DB2-BD59-A6C34878D82A}">
                    <a16:rowId xmlns:a16="http://schemas.microsoft.com/office/drawing/2014/main" val="3887661836"/>
                  </a:ext>
                </a:extLst>
              </a:tr>
              <a:tr h="157127">
                <a:tc>
                  <a:txBody>
                    <a:bodyPr/>
                    <a:lstStyle/>
                    <a:p>
                      <a:r>
                        <a:rPr lang="en-US" sz="1100"/>
                        <a:t>regions</a:t>
                      </a:r>
                    </a:p>
                  </a:txBody>
                  <a:tcPr marL="55876" marR="55876" marT="27938" marB="27938" anchor="ctr">
                    <a:lnL>
                      <a:noFill/>
                    </a:lnL>
                    <a:lnR>
                      <a:noFill/>
                    </a:lnR>
                    <a:lnT>
                      <a:noFill/>
                    </a:lnT>
                    <a:lnB>
                      <a:noFill/>
                    </a:lnB>
                    <a:noFill/>
                  </a:tcPr>
                </a:tc>
                <a:tc>
                  <a:txBody>
                    <a:bodyPr/>
                    <a:lstStyle/>
                    <a:p>
                      <a:r>
                        <a:rPr lang="en-US" sz="1100"/>
                        <a:t>8</a:t>
                      </a:r>
                    </a:p>
                  </a:txBody>
                  <a:tcPr marL="55876" marR="55876" marT="27938" marB="27938" anchor="ctr">
                    <a:lnL>
                      <a:noFill/>
                    </a:lnL>
                    <a:lnR>
                      <a:noFill/>
                    </a:lnR>
                    <a:lnT>
                      <a:noFill/>
                    </a:lnT>
                    <a:lnB>
                      <a:noFill/>
                    </a:lnB>
                    <a:noFill/>
                  </a:tcPr>
                </a:tc>
                <a:tc>
                  <a:txBody>
                    <a:bodyPr/>
                    <a:lstStyle/>
                    <a:p>
                      <a:r>
                        <a:rPr lang="en-US" sz="1100"/>
                        <a:t>Thông tin khu vực và vùng miền</a:t>
                      </a:r>
                    </a:p>
                  </a:txBody>
                  <a:tcPr marL="55876" marR="55876" marT="27938" marB="27938" anchor="ctr">
                    <a:lnL>
                      <a:noFill/>
                    </a:lnL>
                    <a:lnR>
                      <a:noFill/>
                    </a:lnR>
                    <a:lnT>
                      <a:noFill/>
                    </a:lnT>
                    <a:lnB>
                      <a:noFill/>
                    </a:lnB>
                    <a:noFill/>
                  </a:tcPr>
                </a:tc>
                <a:extLst>
                  <a:ext uri="{0D108BD9-81ED-4DB2-BD59-A6C34878D82A}">
                    <a16:rowId xmlns:a16="http://schemas.microsoft.com/office/drawing/2014/main" val="3976155648"/>
                  </a:ext>
                </a:extLst>
              </a:tr>
              <a:tr h="157127">
                <a:tc>
                  <a:txBody>
                    <a:bodyPr/>
                    <a:lstStyle/>
                    <a:p>
                      <a:r>
                        <a:rPr lang="en-US" sz="1100"/>
                        <a:t>sales</a:t>
                      </a:r>
                    </a:p>
                  </a:txBody>
                  <a:tcPr marL="55876" marR="55876" marT="27938" marB="27938" anchor="ctr">
                    <a:lnL>
                      <a:noFill/>
                    </a:lnL>
                    <a:lnR>
                      <a:noFill/>
                    </a:lnR>
                    <a:lnT>
                      <a:noFill/>
                    </a:lnT>
                    <a:lnB>
                      <a:noFill/>
                    </a:lnB>
                    <a:noFill/>
                  </a:tcPr>
                </a:tc>
                <a:tc>
                  <a:txBody>
                    <a:bodyPr/>
                    <a:lstStyle/>
                    <a:p>
                      <a:r>
                        <a:rPr lang="en-US" sz="1100"/>
                        <a:t>12,972</a:t>
                      </a:r>
                    </a:p>
                  </a:txBody>
                  <a:tcPr marL="55876" marR="55876" marT="27938" marB="27938" anchor="ctr">
                    <a:lnL>
                      <a:noFill/>
                    </a:lnL>
                    <a:lnR>
                      <a:noFill/>
                    </a:lnR>
                    <a:lnT>
                      <a:noFill/>
                    </a:lnT>
                    <a:lnB>
                      <a:noFill/>
                    </a:lnB>
                    <a:noFill/>
                  </a:tcPr>
                </a:tc>
                <a:tc>
                  <a:txBody>
                    <a:bodyPr/>
                    <a:lstStyle/>
                    <a:p>
                      <a:r>
                        <a:rPr lang="en-US" sz="1100"/>
                        <a:t>Lịch sử bán hàng</a:t>
                      </a:r>
                    </a:p>
                  </a:txBody>
                  <a:tcPr marL="55876" marR="55876" marT="27938" marB="27938" anchor="ctr">
                    <a:lnL>
                      <a:noFill/>
                    </a:lnL>
                    <a:lnR>
                      <a:noFill/>
                    </a:lnR>
                    <a:lnT>
                      <a:noFill/>
                    </a:lnT>
                    <a:lnB>
                      <a:noFill/>
                    </a:lnB>
                    <a:noFill/>
                  </a:tcPr>
                </a:tc>
                <a:extLst>
                  <a:ext uri="{0D108BD9-81ED-4DB2-BD59-A6C34878D82A}">
                    <a16:rowId xmlns:a16="http://schemas.microsoft.com/office/drawing/2014/main" val="957865477"/>
                  </a:ext>
                </a:extLst>
              </a:tr>
              <a:tr h="157127">
                <a:tc>
                  <a:txBody>
                    <a:bodyPr/>
                    <a:lstStyle/>
                    <a:p>
                      <a:r>
                        <a:rPr lang="en-US" sz="1100"/>
                        <a:t>shipments</a:t>
                      </a:r>
                    </a:p>
                  </a:txBody>
                  <a:tcPr marL="55876" marR="55876" marT="27938" marB="27938" anchor="ctr">
                    <a:lnL>
                      <a:noFill/>
                    </a:lnL>
                    <a:lnR>
                      <a:noFill/>
                    </a:lnR>
                    <a:lnT>
                      <a:noFill/>
                    </a:lnT>
                    <a:lnB>
                      <a:noFill/>
                    </a:lnB>
                    <a:noFill/>
                  </a:tcPr>
                </a:tc>
                <a:tc>
                  <a:txBody>
                    <a:bodyPr/>
                    <a:lstStyle/>
                    <a:p>
                      <a:r>
                        <a:rPr lang="en-US" sz="1100"/>
                        <a:t>12,000</a:t>
                      </a:r>
                    </a:p>
                  </a:txBody>
                  <a:tcPr marL="55876" marR="55876" marT="27938" marB="27938" anchor="ctr">
                    <a:lnL>
                      <a:noFill/>
                    </a:lnL>
                    <a:lnR>
                      <a:noFill/>
                    </a:lnR>
                    <a:lnT>
                      <a:noFill/>
                    </a:lnT>
                    <a:lnB>
                      <a:noFill/>
                    </a:lnB>
                    <a:noFill/>
                  </a:tcPr>
                </a:tc>
                <a:tc>
                  <a:txBody>
                    <a:bodyPr/>
                    <a:lstStyle/>
                    <a:p>
                      <a:r>
                        <a:rPr lang="en-US" sz="1100"/>
                        <a:t>Giao hàng từ kho đến cửa hàng</a:t>
                      </a:r>
                    </a:p>
                  </a:txBody>
                  <a:tcPr marL="55876" marR="55876" marT="27938" marB="27938" anchor="ctr">
                    <a:lnL>
                      <a:noFill/>
                    </a:lnL>
                    <a:lnR>
                      <a:noFill/>
                    </a:lnR>
                    <a:lnT>
                      <a:noFill/>
                    </a:lnT>
                    <a:lnB>
                      <a:noFill/>
                    </a:lnB>
                    <a:noFill/>
                  </a:tcPr>
                </a:tc>
                <a:extLst>
                  <a:ext uri="{0D108BD9-81ED-4DB2-BD59-A6C34878D82A}">
                    <a16:rowId xmlns:a16="http://schemas.microsoft.com/office/drawing/2014/main" val="3883964622"/>
                  </a:ext>
                </a:extLst>
              </a:tr>
              <a:tr h="157127">
                <a:tc>
                  <a:txBody>
                    <a:bodyPr/>
                    <a:lstStyle/>
                    <a:p>
                      <a:r>
                        <a:rPr lang="en-US" sz="1100"/>
                        <a:t>stores</a:t>
                      </a:r>
                    </a:p>
                  </a:txBody>
                  <a:tcPr marL="55876" marR="55876" marT="27938" marB="27938" anchor="ctr">
                    <a:lnL>
                      <a:noFill/>
                    </a:lnL>
                    <a:lnR>
                      <a:noFill/>
                    </a:lnR>
                    <a:lnT>
                      <a:noFill/>
                    </a:lnT>
                    <a:lnB>
                      <a:noFill/>
                    </a:lnB>
                    <a:noFill/>
                  </a:tcPr>
                </a:tc>
                <a:tc>
                  <a:txBody>
                    <a:bodyPr/>
                    <a:lstStyle/>
                    <a:p>
                      <a:r>
                        <a:rPr lang="en-US" sz="1100"/>
                        <a:t>800</a:t>
                      </a:r>
                    </a:p>
                  </a:txBody>
                  <a:tcPr marL="55876" marR="55876" marT="27938" marB="27938" anchor="ctr">
                    <a:lnL>
                      <a:noFill/>
                    </a:lnL>
                    <a:lnR>
                      <a:noFill/>
                    </a:lnR>
                    <a:lnT>
                      <a:noFill/>
                    </a:lnT>
                    <a:lnB>
                      <a:noFill/>
                    </a:lnB>
                    <a:noFill/>
                  </a:tcPr>
                </a:tc>
                <a:tc>
                  <a:txBody>
                    <a:bodyPr/>
                    <a:lstStyle/>
                    <a:p>
                      <a:r>
                        <a:rPr lang="en-US" sz="1100"/>
                        <a:t>Thông tin cửa hàng</a:t>
                      </a:r>
                    </a:p>
                  </a:txBody>
                  <a:tcPr marL="55876" marR="55876" marT="27938" marB="27938" anchor="ctr">
                    <a:lnL>
                      <a:noFill/>
                    </a:lnL>
                    <a:lnR>
                      <a:noFill/>
                    </a:lnR>
                    <a:lnT>
                      <a:noFill/>
                    </a:lnT>
                    <a:lnB>
                      <a:noFill/>
                    </a:lnB>
                    <a:noFill/>
                  </a:tcPr>
                </a:tc>
                <a:extLst>
                  <a:ext uri="{0D108BD9-81ED-4DB2-BD59-A6C34878D82A}">
                    <a16:rowId xmlns:a16="http://schemas.microsoft.com/office/drawing/2014/main" val="1727528984"/>
                  </a:ext>
                </a:extLst>
              </a:tr>
              <a:tr h="157127">
                <a:tc>
                  <a:txBody>
                    <a:bodyPr/>
                    <a:lstStyle/>
                    <a:p>
                      <a:r>
                        <a:rPr lang="en-US" sz="1100"/>
                        <a:t>store_inventory_transactions</a:t>
                      </a:r>
                    </a:p>
                  </a:txBody>
                  <a:tcPr marL="55876" marR="55876" marT="27938" marB="27938" anchor="ctr">
                    <a:lnL>
                      <a:noFill/>
                    </a:lnL>
                    <a:lnR>
                      <a:noFill/>
                    </a:lnR>
                    <a:lnT>
                      <a:noFill/>
                    </a:lnT>
                    <a:lnB>
                      <a:noFill/>
                    </a:lnB>
                    <a:noFill/>
                  </a:tcPr>
                </a:tc>
                <a:tc>
                  <a:txBody>
                    <a:bodyPr/>
                    <a:lstStyle/>
                    <a:p>
                      <a:r>
                        <a:rPr lang="en-US" sz="1100"/>
                        <a:t>24,972</a:t>
                      </a:r>
                    </a:p>
                  </a:txBody>
                  <a:tcPr marL="55876" marR="55876" marT="27938" marB="27938" anchor="ctr">
                    <a:lnL>
                      <a:noFill/>
                    </a:lnL>
                    <a:lnR>
                      <a:noFill/>
                    </a:lnR>
                    <a:lnT>
                      <a:noFill/>
                    </a:lnT>
                    <a:lnB>
                      <a:noFill/>
                    </a:lnB>
                    <a:noFill/>
                  </a:tcPr>
                </a:tc>
                <a:tc>
                  <a:txBody>
                    <a:bodyPr/>
                    <a:lstStyle/>
                    <a:p>
                      <a:r>
                        <a:rPr lang="en-US" sz="1100"/>
                        <a:t>Giao dịch nhập/xuất tại cửa hàng</a:t>
                      </a:r>
                    </a:p>
                  </a:txBody>
                  <a:tcPr marL="55876" marR="55876" marT="27938" marB="27938" anchor="ctr">
                    <a:lnL>
                      <a:noFill/>
                    </a:lnL>
                    <a:lnR>
                      <a:noFill/>
                    </a:lnR>
                    <a:lnT>
                      <a:noFill/>
                    </a:lnT>
                    <a:lnB>
                      <a:noFill/>
                    </a:lnB>
                    <a:noFill/>
                  </a:tcPr>
                </a:tc>
                <a:extLst>
                  <a:ext uri="{0D108BD9-81ED-4DB2-BD59-A6C34878D82A}">
                    <a16:rowId xmlns:a16="http://schemas.microsoft.com/office/drawing/2014/main" val="1440507468"/>
                  </a:ext>
                </a:extLst>
              </a:tr>
              <a:tr h="157127">
                <a:tc>
                  <a:txBody>
                    <a:bodyPr/>
                    <a:lstStyle/>
                    <a:p>
                      <a:r>
                        <a:rPr lang="en-US" sz="1100"/>
                        <a:t>times</a:t>
                      </a:r>
                    </a:p>
                  </a:txBody>
                  <a:tcPr marL="55876" marR="55876" marT="27938" marB="27938" anchor="ctr">
                    <a:lnL>
                      <a:noFill/>
                    </a:lnL>
                    <a:lnR>
                      <a:noFill/>
                    </a:lnR>
                    <a:lnT>
                      <a:noFill/>
                    </a:lnT>
                    <a:lnB>
                      <a:noFill/>
                    </a:lnB>
                    <a:noFill/>
                  </a:tcPr>
                </a:tc>
                <a:tc>
                  <a:txBody>
                    <a:bodyPr/>
                    <a:lstStyle/>
                    <a:p>
                      <a:r>
                        <a:rPr lang="en-US" sz="1100"/>
                        <a:t>1,462</a:t>
                      </a:r>
                    </a:p>
                  </a:txBody>
                  <a:tcPr marL="55876" marR="55876" marT="27938" marB="27938" anchor="ctr">
                    <a:lnL>
                      <a:noFill/>
                    </a:lnL>
                    <a:lnR>
                      <a:noFill/>
                    </a:lnR>
                    <a:lnT>
                      <a:noFill/>
                    </a:lnT>
                    <a:lnB>
                      <a:noFill/>
                    </a:lnB>
                    <a:noFill/>
                  </a:tcPr>
                </a:tc>
                <a:tc>
                  <a:txBody>
                    <a:bodyPr/>
                    <a:lstStyle/>
                    <a:p>
                      <a:r>
                        <a:rPr lang="en-US" sz="1100"/>
                        <a:t>Bảng thời gian chuẩn hóa</a:t>
                      </a:r>
                    </a:p>
                  </a:txBody>
                  <a:tcPr marL="55876" marR="55876" marT="27938" marB="27938" anchor="ctr">
                    <a:lnL>
                      <a:noFill/>
                    </a:lnL>
                    <a:lnR>
                      <a:noFill/>
                    </a:lnR>
                    <a:lnT>
                      <a:noFill/>
                    </a:lnT>
                    <a:lnB>
                      <a:noFill/>
                    </a:lnB>
                    <a:noFill/>
                  </a:tcPr>
                </a:tc>
                <a:extLst>
                  <a:ext uri="{0D108BD9-81ED-4DB2-BD59-A6C34878D82A}">
                    <a16:rowId xmlns:a16="http://schemas.microsoft.com/office/drawing/2014/main" val="3033324745"/>
                  </a:ext>
                </a:extLst>
              </a:tr>
              <a:tr h="157127">
                <a:tc>
                  <a:txBody>
                    <a:bodyPr/>
                    <a:lstStyle/>
                    <a:p>
                      <a:r>
                        <a:rPr lang="en-US" sz="1100"/>
                        <a:t>warehouses</a:t>
                      </a:r>
                    </a:p>
                  </a:txBody>
                  <a:tcPr marL="55876" marR="55876" marT="27938" marB="27938" anchor="ctr">
                    <a:lnL>
                      <a:noFill/>
                    </a:lnL>
                    <a:lnR>
                      <a:noFill/>
                    </a:lnR>
                    <a:lnT>
                      <a:noFill/>
                    </a:lnT>
                    <a:lnB>
                      <a:noFill/>
                    </a:lnB>
                    <a:noFill/>
                  </a:tcPr>
                </a:tc>
                <a:tc>
                  <a:txBody>
                    <a:bodyPr/>
                    <a:lstStyle/>
                    <a:p>
                      <a:r>
                        <a:rPr lang="en-US" sz="1100"/>
                        <a:t>8</a:t>
                      </a:r>
                    </a:p>
                  </a:txBody>
                  <a:tcPr marL="55876" marR="55876" marT="27938" marB="27938" anchor="ctr">
                    <a:lnL>
                      <a:noFill/>
                    </a:lnL>
                    <a:lnR>
                      <a:noFill/>
                    </a:lnR>
                    <a:lnT>
                      <a:noFill/>
                    </a:lnT>
                    <a:lnB>
                      <a:noFill/>
                    </a:lnB>
                    <a:noFill/>
                  </a:tcPr>
                </a:tc>
                <a:tc>
                  <a:txBody>
                    <a:bodyPr/>
                    <a:lstStyle/>
                    <a:p>
                      <a:r>
                        <a:rPr lang="vi-VN" sz="1100"/>
                        <a:t>Danh sách kho và năng lực lưu trữ</a:t>
                      </a:r>
                    </a:p>
                  </a:txBody>
                  <a:tcPr marL="55876" marR="55876" marT="27938" marB="27938" anchor="ctr">
                    <a:lnL>
                      <a:noFill/>
                    </a:lnL>
                    <a:lnR>
                      <a:noFill/>
                    </a:lnR>
                    <a:lnT>
                      <a:noFill/>
                    </a:lnT>
                    <a:lnB>
                      <a:noFill/>
                    </a:lnB>
                    <a:noFill/>
                  </a:tcPr>
                </a:tc>
                <a:extLst>
                  <a:ext uri="{0D108BD9-81ED-4DB2-BD59-A6C34878D82A}">
                    <a16:rowId xmlns:a16="http://schemas.microsoft.com/office/drawing/2014/main" val="4191602752"/>
                  </a:ext>
                </a:extLst>
              </a:tr>
            </a:tbl>
          </a:graphicData>
        </a:graphic>
      </p:graphicFrame>
    </p:spTree>
    <p:extLst>
      <p:ext uri="{BB962C8B-B14F-4D97-AF65-F5344CB8AC3E}">
        <p14:creationId xmlns:p14="http://schemas.microsoft.com/office/powerpoint/2010/main" val="96837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520E687-9744-2850-1F8F-D16D625C464B}"/>
              </a:ext>
            </a:extLst>
          </p:cNvPr>
          <p:cNvSpPr txBox="1"/>
          <p:nvPr/>
        </p:nvSpPr>
        <p:spPr>
          <a:xfrm>
            <a:off x="539015" y="174264"/>
            <a:ext cx="3859730" cy="307777"/>
          </a:xfrm>
          <a:prstGeom prst="rect">
            <a:avLst/>
          </a:prstGeom>
          <a:noFill/>
        </p:spPr>
        <p:txBody>
          <a:bodyPr wrap="square">
            <a:spAutoFit/>
          </a:bodyPr>
          <a:lstStyle/>
          <a:p>
            <a:r>
              <a:rPr lang="vi-VN" sz="1400">
                <a:latin typeface="Calibri (Body)"/>
                <a:ea typeface="Calibri" panose="020F0502020204030204" pitchFamily="34" charset="0"/>
                <a:cs typeface="Calibri" panose="020F0502020204030204" pitchFamily="34" charset="0"/>
              </a:rPr>
              <a:t>ERD(</a:t>
            </a:r>
            <a:r>
              <a:rPr lang="en-US" sz="1400">
                <a:latin typeface="Calibri (Body)"/>
                <a:ea typeface="Calibri" panose="020F0502020204030204" pitchFamily="34" charset="0"/>
                <a:cs typeface="Calibri" panose="020F0502020204030204" pitchFamily="34" charset="0"/>
              </a:rPr>
              <a:t>Entity Relationship Diagram</a:t>
            </a:r>
            <a:r>
              <a:rPr lang="vi-VN" sz="1400">
                <a:latin typeface="Calibri (Body)"/>
                <a:ea typeface="Calibri" panose="020F0502020204030204" pitchFamily="34" charset="0"/>
                <a:cs typeface="Calibri" panose="020F0502020204030204" pitchFamily="34" charset="0"/>
              </a:rPr>
              <a:t>):</a:t>
            </a:r>
            <a:r>
              <a:rPr lang="en-US" sz="1400">
                <a:latin typeface="Calibri (Body)"/>
                <a:ea typeface="Calibri" panose="020F0502020204030204" pitchFamily="34" charset="0"/>
                <a:cs typeface="Calibri" panose="020F0502020204030204" pitchFamily="34" charset="0"/>
              </a:rPr>
              <a:t> </a:t>
            </a:r>
          </a:p>
        </p:txBody>
      </p:sp>
      <p:pic>
        <p:nvPicPr>
          <p:cNvPr id="3" name="Picture 2">
            <a:extLst>
              <a:ext uri="{FF2B5EF4-FFF2-40B4-BE49-F238E27FC236}">
                <a16:creationId xmlns:a16="http://schemas.microsoft.com/office/drawing/2014/main" id="{42880524-F5C9-83E7-A8D7-CB7EF3691FC0}"/>
              </a:ext>
            </a:extLst>
          </p:cNvPr>
          <p:cNvPicPr>
            <a:picLocks noChangeAspect="1"/>
          </p:cNvPicPr>
          <p:nvPr/>
        </p:nvPicPr>
        <p:blipFill>
          <a:blip r:embed="rId2"/>
          <a:stretch>
            <a:fillRect/>
          </a:stretch>
        </p:blipFill>
        <p:spPr>
          <a:xfrm>
            <a:off x="672151" y="482041"/>
            <a:ext cx="7706642" cy="62021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EC0EB-EF3A-3834-7493-F18FEB6E84B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B0B5373-C083-4EE5-C668-1E0EBF7A4101}"/>
              </a:ext>
            </a:extLst>
          </p:cNvPr>
          <p:cNvSpPr txBox="1"/>
          <p:nvPr/>
        </p:nvSpPr>
        <p:spPr>
          <a:xfrm>
            <a:off x="304728" y="391189"/>
            <a:ext cx="2199641" cy="369332"/>
          </a:xfrm>
          <a:prstGeom prst="rect">
            <a:avLst/>
          </a:prstGeom>
          <a:noFill/>
        </p:spPr>
        <p:txBody>
          <a:bodyPr wrap="none" rtlCol="0">
            <a:spAutoFit/>
          </a:bodyPr>
          <a:lstStyle/>
          <a:p>
            <a:r>
              <a:rPr lang="vi-VN">
                <a:latin typeface="Calibri (Body)"/>
              </a:rPr>
              <a:t>Cách bước thực hiện:</a:t>
            </a:r>
            <a:endParaRPr lang="en-US">
              <a:latin typeface="Calibri (Body)"/>
            </a:endParaRPr>
          </a:p>
        </p:txBody>
      </p:sp>
      <p:sp>
        <p:nvSpPr>
          <p:cNvPr id="8" name="TextBox 7">
            <a:extLst>
              <a:ext uri="{FF2B5EF4-FFF2-40B4-BE49-F238E27FC236}">
                <a16:creationId xmlns:a16="http://schemas.microsoft.com/office/drawing/2014/main" id="{2AA1253F-A722-2660-D5E7-D19F3E6797F6}"/>
              </a:ext>
            </a:extLst>
          </p:cNvPr>
          <p:cNvSpPr txBox="1"/>
          <p:nvPr/>
        </p:nvSpPr>
        <p:spPr>
          <a:xfrm>
            <a:off x="1130969" y="907738"/>
            <a:ext cx="7454766" cy="2308324"/>
          </a:xfrm>
          <a:prstGeom prst="rect">
            <a:avLst/>
          </a:prstGeom>
          <a:noFill/>
        </p:spPr>
        <p:txBody>
          <a:bodyPr wrap="square">
            <a:spAutoFit/>
          </a:bodyPr>
          <a:lstStyle/>
          <a:p>
            <a:pPr marL="342900" indent="-342900">
              <a:buFont typeface="+mj-lt"/>
              <a:buAutoNum type="arabicPeriod"/>
            </a:pPr>
            <a:r>
              <a:rPr lang="en-US">
                <a:latin typeface="Calibri (Body)"/>
              </a:rPr>
              <a:t>Xây dựng các Dashboard</a:t>
            </a:r>
            <a:r>
              <a:rPr lang="vi-VN">
                <a:latin typeface="Calibri (Body)"/>
              </a:rPr>
              <a:t> theo dõi chuyện gì đang xảy ra như sau:</a:t>
            </a:r>
          </a:p>
          <a:p>
            <a:pPr marL="742950" lvl="1" indent="-285750">
              <a:buFont typeface="Arial" panose="020B0604020202020204" pitchFamily="34" charset="0"/>
              <a:buChar char="•"/>
            </a:pPr>
            <a:r>
              <a:rPr lang="vi-VN">
                <a:latin typeface="Calibri (Body)"/>
              </a:rPr>
              <a:t>H</a:t>
            </a:r>
            <a:r>
              <a:rPr lang="en-US">
                <a:latin typeface="Calibri (Body)"/>
              </a:rPr>
              <a:t>iệu xuất sản xuất</a:t>
            </a:r>
            <a:endParaRPr lang="vi-VN">
              <a:latin typeface="Calibri (Body)"/>
            </a:endParaRPr>
          </a:p>
          <a:p>
            <a:pPr marL="742950" lvl="1" indent="-285750">
              <a:buFont typeface="Arial" panose="020B0604020202020204" pitchFamily="34" charset="0"/>
              <a:buChar char="•"/>
            </a:pPr>
            <a:r>
              <a:rPr lang="en-US">
                <a:latin typeface="Calibri (Body)"/>
              </a:rPr>
              <a:t>Hiệu suất hoạt động kho</a:t>
            </a:r>
            <a:endParaRPr lang="vi-VN">
              <a:latin typeface="Calibri (Body)"/>
            </a:endParaRPr>
          </a:p>
          <a:p>
            <a:pPr marL="742950" lvl="1" indent="-285750">
              <a:buFont typeface="Arial" panose="020B0604020202020204" pitchFamily="34" charset="0"/>
              <a:buChar char="•"/>
            </a:pPr>
            <a:r>
              <a:rPr lang="vi-VN">
                <a:latin typeface="Calibri (Body)"/>
              </a:rPr>
              <a:t>H</a:t>
            </a:r>
            <a:r>
              <a:rPr lang="en-US">
                <a:latin typeface="Calibri (Body)"/>
              </a:rPr>
              <a:t>iệu xuất giao hàng </a:t>
            </a:r>
            <a:endParaRPr lang="vi-VN">
              <a:latin typeface="Calibri (Body)"/>
            </a:endParaRPr>
          </a:p>
          <a:p>
            <a:pPr marL="742950" lvl="1" indent="-285750">
              <a:buFont typeface="Arial" panose="020B0604020202020204" pitchFamily="34" charset="0"/>
              <a:buChar char="•"/>
            </a:pPr>
            <a:r>
              <a:rPr lang="vi-VN">
                <a:latin typeface="Calibri (Body)"/>
              </a:rPr>
              <a:t>H</a:t>
            </a:r>
            <a:r>
              <a:rPr lang="en-US">
                <a:latin typeface="Calibri (Body)"/>
              </a:rPr>
              <a:t>iệu xuất hàng tồn kho</a:t>
            </a:r>
            <a:endParaRPr lang="vi-VN">
              <a:latin typeface="Calibri (Body)"/>
            </a:endParaRPr>
          </a:p>
          <a:p>
            <a:pPr marL="342900" indent="-342900">
              <a:buFont typeface="+mj-lt"/>
              <a:buAutoNum type="arabicPeriod"/>
            </a:pPr>
            <a:r>
              <a:rPr lang="vi-VN">
                <a:latin typeface="Calibri (Body)"/>
              </a:rPr>
              <a:t>Xác định vấn đề dựa trên Dashboard</a:t>
            </a:r>
          </a:p>
          <a:p>
            <a:pPr marL="342900" indent="-342900">
              <a:buFont typeface="+mj-lt"/>
              <a:buAutoNum type="arabicPeriod"/>
            </a:pPr>
            <a:r>
              <a:rPr lang="vi-VN">
                <a:latin typeface="Calibri (Body)"/>
              </a:rPr>
              <a:t>Tìm nguyên nhân của vấn đề</a:t>
            </a:r>
          </a:p>
          <a:p>
            <a:pPr marL="342900" indent="-342900">
              <a:buFont typeface="+mj-lt"/>
              <a:buAutoNum type="arabicPeriod"/>
            </a:pPr>
            <a:r>
              <a:rPr lang="vi-VN">
                <a:latin typeface="Calibri (Body)"/>
              </a:rPr>
              <a:t>Đưa đề xuất hành động</a:t>
            </a:r>
          </a:p>
        </p:txBody>
      </p:sp>
    </p:spTree>
    <p:extLst>
      <p:ext uri="{BB962C8B-B14F-4D97-AF65-F5344CB8AC3E}">
        <p14:creationId xmlns:p14="http://schemas.microsoft.com/office/powerpoint/2010/main" val="62921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846D4-B326-69FD-0130-1F0CE4D64DD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D21D59F-FF9A-8CDB-49F3-6C778CF0ED8C}"/>
              </a:ext>
            </a:extLst>
          </p:cNvPr>
          <p:cNvSpPr txBox="1"/>
          <p:nvPr/>
        </p:nvSpPr>
        <p:spPr>
          <a:xfrm>
            <a:off x="138047" y="131414"/>
            <a:ext cx="6349380" cy="369332"/>
          </a:xfrm>
          <a:prstGeom prst="rect">
            <a:avLst/>
          </a:prstGeom>
          <a:noFill/>
        </p:spPr>
        <p:txBody>
          <a:bodyPr wrap="square">
            <a:spAutoFit/>
          </a:bodyPr>
          <a:lstStyle/>
          <a:p>
            <a:r>
              <a:rPr lang="vi-VN">
                <a:latin typeface="Calibri (Body)"/>
              </a:rPr>
              <a:t>Bước 1 Xây dựng </a:t>
            </a:r>
            <a:r>
              <a:rPr lang="en-US">
                <a:latin typeface="Calibri (Body)"/>
              </a:rPr>
              <a:t>Dashboard</a:t>
            </a:r>
          </a:p>
        </p:txBody>
      </p:sp>
      <p:sp>
        <p:nvSpPr>
          <p:cNvPr id="9" name="TextBox 8">
            <a:extLst>
              <a:ext uri="{FF2B5EF4-FFF2-40B4-BE49-F238E27FC236}">
                <a16:creationId xmlns:a16="http://schemas.microsoft.com/office/drawing/2014/main" id="{98E0B44B-CE40-F912-EA1B-7FCC96B016C1}"/>
              </a:ext>
            </a:extLst>
          </p:cNvPr>
          <p:cNvSpPr txBox="1"/>
          <p:nvPr/>
        </p:nvSpPr>
        <p:spPr>
          <a:xfrm>
            <a:off x="855804" y="870078"/>
            <a:ext cx="4572000" cy="1384995"/>
          </a:xfrm>
          <a:prstGeom prst="rect">
            <a:avLst/>
          </a:prstGeom>
          <a:noFill/>
        </p:spPr>
        <p:txBody>
          <a:bodyPr wrap="square">
            <a:spAutoFit/>
          </a:bodyPr>
          <a:lstStyle/>
          <a:p>
            <a:pPr>
              <a:buNone/>
            </a:pPr>
            <a:r>
              <a:rPr lang="vi-VN" sz="1400" b="1">
                <a:latin typeface="Calibri (Body)"/>
              </a:rPr>
              <a:t>Chức năng của dashboard:</a:t>
            </a:r>
          </a:p>
          <a:p>
            <a:pPr lvl="1">
              <a:buFont typeface="Arial" panose="020B0604020202020204" pitchFamily="34" charset="0"/>
              <a:buChar char="•"/>
            </a:pPr>
            <a:r>
              <a:rPr lang="vi-VN" sz="1400">
                <a:latin typeface="Calibri (Body)"/>
              </a:rPr>
              <a:t> Theo dõi </a:t>
            </a:r>
            <a:r>
              <a:rPr lang="vi-VN" sz="1400" b="1">
                <a:latin typeface="Calibri (Body)"/>
              </a:rPr>
              <a:t>tỷ lệ sử dụng kho</a:t>
            </a:r>
            <a:r>
              <a:rPr lang="vi-VN" sz="1400">
                <a:latin typeface="Calibri (Body)"/>
              </a:rPr>
              <a:t>.</a:t>
            </a:r>
          </a:p>
          <a:p>
            <a:pPr lvl="1">
              <a:buFont typeface="Arial" panose="020B0604020202020204" pitchFamily="34" charset="0"/>
              <a:buChar char="•"/>
            </a:pPr>
            <a:r>
              <a:rPr lang="vi-VN" sz="1400">
                <a:latin typeface="Calibri (Body)"/>
              </a:rPr>
              <a:t> Kiểm soát </a:t>
            </a:r>
            <a:r>
              <a:rPr lang="vi-VN" sz="1400" b="1">
                <a:latin typeface="Calibri (Body)"/>
              </a:rPr>
              <a:t>tổng tồn kho</a:t>
            </a:r>
            <a:r>
              <a:rPr lang="vi-VN" sz="1400">
                <a:latin typeface="Calibri (Body)"/>
              </a:rPr>
              <a:t> toàn hệ thống.</a:t>
            </a:r>
          </a:p>
          <a:p>
            <a:pPr lvl="1">
              <a:buFont typeface="Arial" panose="020B0604020202020204" pitchFamily="34" charset="0"/>
              <a:buChar char="•"/>
            </a:pPr>
            <a:r>
              <a:rPr lang="vi-VN" sz="1400">
                <a:latin typeface="Calibri (Body)"/>
              </a:rPr>
              <a:t> Cảnh báo </a:t>
            </a:r>
            <a:r>
              <a:rPr lang="vi-VN" sz="1400" b="1">
                <a:latin typeface="Calibri (Body)"/>
              </a:rPr>
              <a:t>tỷ lệ hàng sắp hết hạn sử dụng</a:t>
            </a:r>
            <a:r>
              <a:rPr lang="vi-VN" sz="1400">
                <a:latin typeface="Calibri (Body)"/>
              </a:rPr>
              <a:t>.</a:t>
            </a:r>
          </a:p>
          <a:p>
            <a:pPr lvl="1">
              <a:buFont typeface="Arial" panose="020B0604020202020204" pitchFamily="34" charset="0"/>
              <a:buChar char="•"/>
            </a:pPr>
            <a:r>
              <a:rPr lang="vi-VN" sz="1400">
                <a:latin typeface="Calibri (Body)"/>
              </a:rPr>
              <a:t> So sánh tồn kho theo </a:t>
            </a:r>
            <a:r>
              <a:rPr lang="vi-VN" sz="1400" b="1">
                <a:latin typeface="Calibri (Body)"/>
              </a:rPr>
              <a:t>vùng địa lý</a:t>
            </a:r>
            <a:r>
              <a:rPr lang="vi-VN" sz="1400">
                <a:latin typeface="Calibri (Body)"/>
              </a:rPr>
              <a:t>.</a:t>
            </a:r>
          </a:p>
          <a:p>
            <a:pPr lvl="1">
              <a:buFont typeface="Arial" panose="020B0604020202020204" pitchFamily="34" charset="0"/>
              <a:buChar char="•"/>
            </a:pPr>
            <a:r>
              <a:rPr lang="vi-VN" sz="1400">
                <a:latin typeface="Calibri (Body)"/>
              </a:rPr>
              <a:t> Phân tích </a:t>
            </a:r>
            <a:r>
              <a:rPr lang="vi-VN" sz="1400" b="1">
                <a:latin typeface="Calibri (Body)"/>
              </a:rPr>
              <a:t>xu hướng sử dụng kho theo thời gian.</a:t>
            </a:r>
            <a:endParaRPr lang="vi-VN" sz="1400">
              <a:latin typeface="Calibri (Body)"/>
            </a:endParaRPr>
          </a:p>
        </p:txBody>
      </p:sp>
      <p:sp>
        <p:nvSpPr>
          <p:cNvPr id="11" name="TextBox 10">
            <a:extLst>
              <a:ext uri="{FF2B5EF4-FFF2-40B4-BE49-F238E27FC236}">
                <a16:creationId xmlns:a16="http://schemas.microsoft.com/office/drawing/2014/main" id="{3155FF01-0FFF-A299-2D66-027FC7695DBF}"/>
              </a:ext>
            </a:extLst>
          </p:cNvPr>
          <p:cNvSpPr txBox="1"/>
          <p:nvPr/>
        </p:nvSpPr>
        <p:spPr>
          <a:xfrm>
            <a:off x="4456497" y="3063240"/>
            <a:ext cx="312906" cy="369332"/>
          </a:xfrm>
          <a:prstGeom prst="rect">
            <a:avLst/>
          </a:prstGeom>
          <a:noFill/>
        </p:spPr>
        <p:txBody>
          <a:bodyPr wrap="none" rtlCol="0">
            <a:spAutoFit/>
          </a:bodyPr>
          <a:lstStyle/>
          <a:p>
            <a:r>
              <a:rPr lang="vi-VN">
                <a:solidFill>
                  <a:srgbClr val="FF0000"/>
                </a:solidFill>
              </a:rPr>
              <a:t>3</a:t>
            </a:r>
            <a:endParaRPr lang="en-US">
              <a:solidFill>
                <a:srgbClr val="FF0000"/>
              </a:solidFill>
            </a:endParaRPr>
          </a:p>
        </p:txBody>
      </p:sp>
      <p:sp>
        <p:nvSpPr>
          <p:cNvPr id="12" name="Oval 11">
            <a:extLst>
              <a:ext uri="{FF2B5EF4-FFF2-40B4-BE49-F238E27FC236}">
                <a16:creationId xmlns:a16="http://schemas.microsoft.com/office/drawing/2014/main" id="{2C4DB026-77BA-35B7-BFCE-174AB25F004D}"/>
              </a:ext>
            </a:extLst>
          </p:cNvPr>
          <p:cNvSpPr/>
          <p:nvPr/>
        </p:nvSpPr>
        <p:spPr>
          <a:xfrm>
            <a:off x="4389120" y="3059668"/>
            <a:ext cx="471638" cy="369332"/>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DB9AAD6-BF35-888C-F6B5-5F2E210A7110}"/>
              </a:ext>
            </a:extLst>
          </p:cNvPr>
          <p:cNvSpPr txBox="1"/>
          <p:nvPr/>
        </p:nvSpPr>
        <p:spPr>
          <a:xfrm>
            <a:off x="8685196" y="5247737"/>
            <a:ext cx="312906" cy="369332"/>
          </a:xfrm>
          <a:prstGeom prst="rect">
            <a:avLst/>
          </a:prstGeom>
          <a:noFill/>
        </p:spPr>
        <p:txBody>
          <a:bodyPr wrap="none" rtlCol="0">
            <a:spAutoFit/>
          </a:bodyPr>
          <a:lstStyle/>
          <a:p>
            <a:r>
              <a:rPr lang="vi-VN">
                <a:solidFill>
                  <a:srgbClr val="FF0000"/>
                </a:solidFill>
              </a:rPr>
              <a:t>4</a:t>
            </a:r>
            <a:endParaRPr lang="en-US">
              <a:solidFill>
                <a:srgbClr val="FF0000"/>
              </a:solidFill>
            </a:endParaRPr>
          </a:p>
        </p:txBody>
      </p:sp>
      <p:sp>
        <p:nvSpPr>
          <p:cNvPr id="18" name="Rectangle 17">
            <a:extLst>
              <a:ext uri="{FF2B5EF4-FFF2-40B4-BE49-F238E27FC236}">
                <a16:creationId xmlns:a16="http://schemas.microsoft.com/office/drawing/2014/main" id="{8ECB37EB-5484-80FA-E20C-3EB26102F02B}"/>
              </a:ext>
            </a:extLst>
          </p:cNvPr>
          <p:cNvSpPr/>
          <p:nvPr/>
        </p:nvSpPr>
        <p:spPr>
          <a:xfrm>
            <a:off x="7786838" y="5197642"/>
            <a:ext cx="827773" cy="135716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9D1C5A4-8B68-DC96-B577-0132573EBDA6}"/>
              </a:ext>
            </a:extLst>
          </p:cNvPr>
          <p:cNvSpPr/>
          <p:nvPr/>
        </p:nvSpPr>
        <p:spPr>
          <a:xfrm>
            <a:off x="8605830" y="5209420"/>
            <a:ext cx="471638" cy="369332"/>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C1A8FE-8B80-8F70-6F6D-8031501540F0}"/>
              </a:ext>
            </a:extLst>
          </p:cNvPr>
          <p:cNvPicPr>
            <a:picLocks noChangeAspect="1"/>
          </p:cNvPicPr>
          <p:nvPr/>
        </p:nvPicPr>
        <p:blipFill>
          <a:blip r:embed="rId2"/>
          <a:stretch>
            <a:fillRect/>
          </a:stretch>
        </p:blipFill>
        <p:spPr>
          <a:xfrm>
            <a:off x="0" y="2510079"/>
            <a:ext cx="9144000" cy="4337422"/>
          </a:xfrm>
          <a:prstGeom prst="rect">
            <a:avLst/>
          </a:prstGeom>
        </p:spPr>
      </p:pic>
      <p:sp>
        <p:nvSpPr>
          <p:cNvPr id="6" name="TextBox 5">
            <a:extLst>
              <a:ext uri="{FF2B5EF4-FFF2-40B4-BE49-F238E27FC236}">
                <a16:creationId xmlns:a16="http://schemas.microsoft.com/office/drawing/2014/main" id="{B90F51C5-D272-74CB-8A86-413C1ED5F418}"/>
              </a:ext>
            </a:extLst>
          </p:cNvPr>
          <p:cNvSpPr txBox="1"/>
          <p:nvPr/>
        </p:nvSpPr>
        <p:spPr>
          <a:xfrm>
            <a:off x="441918" y="500746"/>
            <a:ext cx="4572000" cy="369332"/>
          </a:xfrm>
          <a:prstGeom prst="rect">
            <a:avLst/>
          </a:prstGeom>
          <a:noFill/>
        </p:spPr>
        <p:txBody>
          <a:bodyPr wrap="square">
            <a:spAutoFit/>
          </a:bodyPr>
          <a:lstStyle/>
          <a:p>
            <a:r>
              <a:rPr lang="en-US" b="1"/>
              <a:t>Giám sát Hiệu suất Kho hàng</a:t>
            </a:r>
            <a:endParaRPr lang="en-US"/>
          </a:p>
        </p:txBody>
      </p:sp>
    </p:spTree>
    <p:extLst>
      <p:ext uri="{BB962C8B-B14F-4D97-AF65-F5344CB8AC3E}">
        <p14:creationId xmlns:p14="http://schemas.microsoft.com/office/powerpoint/2010/main" val="74902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C1240-337B-872F-9A61-74D5D768CF2C}"/>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8A038DE9-1DC4-58FB-7C24-D2AD372E0C69}"/>
              </a:ext>
            </a:extLst>
          </p:cNvPr>
          <p:cNvSpPr txBox="1"/>
          <p:nvPr/>
        </p:nvSpPr>
        <p:spPr>
          <a:xfrm>
            <a:off x="274320" y="228601"/>
            <a:ext cx="4572000" cy="369332"/>
          </a:xfrm>
          <a:prstGeom prst="rect">
            <a:avLst/>
          </a:prstGeom>
          <a:noFill/>
        </p:spPr>
        <p:txBody>
          <a:bodyPr wrap="square">
            <a:spAutoFit/>
          </a:bodyPr>
          <a:lstStyle/>
          <a:p>
            <a:r>
              <a:rPr lang="vi-VN">
                <a:latin typeface="Calibri (Body)"/>
              </a:rPr>
              <a:t>Bước 2: Xác định vấn đề</a:t>
            </a:r>
            <a:endParaRPr lang="en-US">
              <a:latin typeface="Calibri (Body)"/>
            </a:endParaRPr>
          </a:p>
        </p:txBody>
      </p:sp>
      <p:sp>
        <p:nvSpPr>
          <p:cNvPr id="26" name="TextBox 25">
            <a:extLst>
              <a:ext uri="{FF2B5EF4-FFF2-40B4-BE49-F238E27FC236}">
                <a16:creationId xmlns:a16="http://schemas.microsoft.com/office/drawing/2014/main" id="{17780AB9-EA7B-D6A7-D9B5-F1A768F3D52A}"/>
              </a:ext>
            </a:extLst>
          </p:cNvPr>
          <p:cNvSpPr txBox="1"/>
          <p:nvPr/>
        </p:nvSpPr>
        <p:spPr>
          <a:xfrm>
            <a:off x="654516" y="1144166"/>
            <a:ext cx="8268103" cy="5447645"/>
          </a:xfrm>
          <a:prstGeom prst="rect">
            <a:avLst/>
          </a:prstGeom>
          <a:noFill/>
        </p:spPr>
        <p:txBody>
          <a:bodyPr wrap="square">
            <a:spAutoFit/>
          </a:bodyPr>
          <a:lstStyle/>
          <a:p>
            <a:pPr>
              <a:buNone/>
            </a:pPr>
            <a:r>
              <a:rPr lang="vi-VN" sz="1200" b="1">
                <a:latin typeface="Calibri (Body)"/>
              </a:rPr>
              <a:t>1. Mức sử dụng kho(Warehouse Utilization) chỉ 31.15% </a:t>
            </a:r>
          </a:p>
          <a:p>
            <a:pPr marL="742950" lvl="1" indent="-285750">
              <a:buFont typeface="Arial" panose="020B0604020202020204" pitchFamily="34" charset="0"/>
              <a:buChar char="•"/>
            </a:pPr>
            <a:r>
              <a:rPr lang="vi-VN" sz="1200">
                <a:latin typeface="Calibri (Body)"/>
              </a:rPr>
              <a:t>Tổng mức sử dụng kho của toàn hệ thống chỉ đạt ~31% → Phần lớn sức chứa đang bị bỏ trống.</a:t>
            </a:r>
          </a:p>
          <a:p>
            <a:pPr marL="742950" lvl="1" indent="-285750">
              <a:buFont typeface="Arial" panose="020B0604020202020204" pitchFamily="34" charset="0"/>
              <a:buChar char="•"/>
            </a:pPr>
            <a:r>
              <a:rPr lang="vi-VN" sz="1200">
                <a:latin typeface="Calibri (Body)"/>
              </a:rPr>
              <a:t>Khoảng </a:t>
            </a:r>
            <a:r>
              <a:rPr lang="vi-VN" sz="1200" b="1">
                <a:latin typeface="Calibri (Body)"/>
              </a:rPr>
              <a:t>69% công suất chưa được khai thác hiệu quả → Chi phí kho bãi bị lãng phí.</a:t>
            </a:r>
            <a:endParaRPr lang="vi-VN" sz="1200">
              <a:latin typeface="Calibri (Body)"/>
            </a:endParaRPr>
          </a:p>
          <a:p>
            <a:pPr lvl="1"/>
            <a:r>
              <a:rPr lang="en-US" sz="1200">
                <a:latin typeface="Calibri (Body)"/>
              </a:rPr>
              <a:t>🚨</a:t>
            </a:r>
            <a:r>
              <a:rPr lang="vi-VN" sz="1200" b="1">
                <a:latin typeface="Calibri (Body)"/>
              </a:rPr>
              <a:t> Hệ quả kinh doanh </a:t>
            </a:r>
            <a:r>
              <a:rPr lang="vi-VN" sz="1200">
                <a:latin typeface="Calibri (Body)"/>
              </a:rPr>
              <a:t>:</a:t>
            </a:r>
          </a:p>
          <a:p>
            <a:pPr marL="1085850" lvl="2" indent="-171450">
              <a:buFont typeface="Arial" panose="020B0604020202020204" pitchFamily="34" charset="0"/>
              <a:buChar char="•"/>
            </a:pPr>
            <a:r>
              <a:rPr lang="vi-VN" sz="1200">
                <a:latin typeface="Calibri (Body)"/>
              </a:rPr>
              <a:t>Lãng phí chi phí thuê kho, bảo trì, vận hành.</a:t>
            </a:r>
          </a:p>
          <a:p>
            <a:pPr marL="1085850" lvl="2" indent="-171450">
              <a:buFont typeface="Arial" panose="020B0604020202020204" pitchFamily="34" charset="0"/>
              <a:buChar char="•"/>
            </a:pPr>
            <a:r>
              <a:rPr lang="vi-VN" sz="1200">
                <a:latin typeface="Calibri (Body)"/>
              </a:rPr>
              <a:t>Chưa tối ưu hóa phân bổ hàng hóa giữa các kho.</a:t>
            </a:r>
          </a:p>
          <a:p>
            <a:pPr lvl="1"/>
            <a:endParaRPr lang="vi-VN" sz="1200">
              <a:latin typeface="Calibri (Body)"/>
            </a:endParaRPr>
          </a:p>
          <a:p>
            <a:pPr>
              <a:buNone/>
            </a:pPr>
            <a:r>
              <a:rPr lang="vi-VN" sz="1200" b="1">
                <a:latin typeface="Calibri (Body)"/>
              </a:rPr>
              <a:t>2. Nguy Cơ Hàng Cận Date Tồn Kho</a:t>
            </a:r>
          </a:p>
          <a:p>
            <a:pPr marL="628650" lvl="1" indent="-171450">
              <a:buFont typeface="Arial" panose="020B0604020202020204" pitchFamily="34" charset="0"/>
              <a:buChar char="•"/>
            </a:pPr>
            <a:r>
              <a:rPr lang="vi-VN" sz="1200">
                <a:latin typeface="Calibri (Body)"/>
              </a:rPr>
              <a:t> KPI Near Expiry = </a:t>
            </a:r>
            <a:r>
              <a:rPr lang="vi-VN" sz="1200" b="1">
                <a:latin typeface="Calibri (Body)"/>
              </a:rPr>
              <a:t>2.28%</a:t>
            </a:r>
            <a:r>
              <a:rPr lang="vi-VN" sz="1200">
                <a:latin typeface="Calibri (Body)"/>
              </a:rPr>
              <a:t> → </a:t>
            </a:r>
            <a:r>
              <a:rPr lang="vi-VN" sz="1200" b="1">
                <a:latin typeface="Calibri (Body)"/>
              </a:rPr>
              <a:t>Chấp nhận được nếu quản lý tốt</a:t>
            </a:r>
            <a:endParaRPr lang="vi-VN" sz="1200">
              <a:latin typeface="Calibri (Body)"/>
            </a:endParaRPr>
          </a:p>
          <a:p>
            <a:pPr marL="628650" lvl="1" indent="-171450">
              <a:buFont typeface="Arial" panose="020B0604020202020204" pitchFamily="34" charset="0"/>
              <a:buChar char="•"/>
            </a:pPr>
            <a:r>
              <a:rPr lang="vi-VN" sz="1200">
                <a:latin typeface="Calibri (Body)"/>
              </a:rPr>
              <a:t> Nhưng:</a:t>
            </a:r>
          </a:p>
          <a:p>
            <a:pPr marL="1085850" lvl="2" indent="-171450">
              <a:buFont typeface="Arial" panose="020B0604020202020204" pitchFamily="34" charset="0"/>
              <a:buChar char="•"/>
            </a:pPr>
            <a:r>
              <a:rPr lang="vi-VN" sz="1200">
                <a:latin typeface="Calibri (Body)"/>
              </a:rPr>
              <a:t>Các SKU cận date có thể đang nằm ở </a:t>
            </a:r>
            <a:r>
              <a:rPr lang="vi-VN" sz="1200" b="1">
                <a:latin typeface="Calibri (Body)"/>
              </a:rPr>
              <a:t>kho quá tải</a:t>
            </a:r>
            <a:endParaRPr lang="vi-VN" sz="1200">
              <a:latin typeface="Calibri (Body)"/>
            </a:endParaRPr>
          </a:p>
          <a:p>
            <a:pPr marL="1085850" lvl="2" indent="-171450">
              <a:buFont typeface="Arial" panose="020B0604020202020204" pitchFamily="34" charset="0"/>
              <a:buChar char="•"/>
            </a:pPr>
            <a:r>
              <a:rPr lang="vi-VN" sz="1200" b="1">
                <a:latin typeface="Calibri (Body)"/>
              </a:rPr>
              <a:t>Thiếu cảnh báo trực quan</a:t>
            </a:r>
            <a:endParaRPr lang="vi-VN" sz="1200">
              <a:latin typeface="Calibri (Body)"/>
            </a:endParaRPr>
          </a:p>
          <a:p>
            <a:pPr lvl="1"/>
            <a:r>
              <a:rPr lang="en-US" sz="1200">
                <a:latin typeface="Calibri (Body)"/>
              </a:rPr>
              <a:t>🚨 </a:t>
            </a:r>
            <a:r>
              <a:rPr lang="vi-VN" sz="1200" b="1">
                <a:latin typeface="Calibri (Body)"/>
              </a:rPr>
              <a:t>Hệ quả kinh doanh:</a:t>
            </a:r>
            <a:endParaRPr lang="vi-VN" sz="1200">
              <a:latin typeface="Calibri (Body)"/>
            </a:endParaRPr>
          </a:p>
          <a:p>
            <a:pPr marL="1085850" lvl="2" indent="-171450">
              <a:buFont typeface="Arial" panose="020B0604020202020204" pitchFamily="34" charset="0"/>
              <a:buChar char="•"/>
            </a:pPr>
            <a:r>
              <a:rPr lang="vi-VN" sz="1200" b="1">
                <a:latin typeface="Calibri (Body)"/>
              </a:rPr>
              <a:t> Tổn thất tài chính</a:t>
            </a:r>
            <a:r>
              <a:rPr lang="vi-VN" sz="1200">
                <a:latin typeface="Calibri (Body)"/>
              </a:rPr>
              <a:t> → do phải bán giảm giá hoặc hủy hàng</a:t>
            </a:r>
          </a:p>
          <a:p>
            <a:pPr marL="1085850" lvl="2" indent="-171450">
              <a:buFont typeface="Arial" panose="020B0604020202020204" pitchFamily="34" charset="0"/>
              <a:buChar char="•"/>
            </a:pPr>
            <a:r>
              <a:rPr lang="vi-VN" sz="1200" b="1">
                <a:latin typeface="Calibri (Body)"/>
              </a:rPr>
              <a:t> Ảnh hưởng uy tín</a:t>
            </a:r>
            <a:r>
              <a:rPr lang="vi-VN" sz="1200">
                <a:latin typeface="Calibri (Body)"/>
              </a:rPr>
              <a:t> nếu bán ra hàng cận date</a:t>
            </a:r>
          </a:p>
          <a:p>
            <a:pPr lvl="1">
              <a:buFont typeface="Arial" panose="020B0604020202020204" pitchFamily="34" charset="0"/>
              <a:buChar char="•"/>
            </a:pPr>
            <a:endParaRPr lang="vi-VN" sz="1200">
              <a:latin typeface="Calibri (Body)"/>
            </a:endParaRPr>
          </a:p>
          <a:p>
            <a:pPr>
              <a:buNone/>
            </a:pPr>
            <a:r>
              <a:rPr lang="vi-VN" sz="1200" b="1">
                <a:latin typeface="Calibri (Body)"/>
              </a:rPr>
              <a:t>3. Mất Cân Bằng Kho Hàng</a:t>
            </a:r>
          </a:p>
          <a:p>
            <a:pPr marL="628650" lvl="1" indent="-171450">
              <a:buFont typeface="Arial" panose="020B0604020202020204" pitchFamily="34" charset="0"/>
              <a:buChar char="•"/>
            </a:pPr>
            <a:r>
              <a:rPr lang="vi-VN" sz="1200" b="1">
                <a:latin typeface="Calibri (Body)"/>
              </a:rPr>
              <a:t> DC Đà Nẵng</a:t>
            </a:r>
            <a:r>
              <a:rPr lang="vi-VN" sz="1200">
                <a:latin typeface="Calibri (Body)"/>
              </a:rPr>
              <a:t>: vượt </a:t>
            </a:r>
            <a:r>
              <a:rPr lang="vi-VN" sz="1200" b="1">
                <a:latin typeface="Calibri (Body)"/>
              </a:rPr>
              <a:t>101.45% công suất</a:t>
            </a:r>
            <a:r>
              <a:rPr lang="vi-VN" sz="1200">
                <a:latin typeface="Calibri (Body)"/>
              </a:rPr>
              <a:t> → Nguy cơ </a:t>
            </a:r>
            <a:r>
              <a:rPr lang="vi-VN" sz="1200" b="1">
                <a:latin typeface="Calibri (Body)"/>
              </a:rPr>
              <a:t>quá tải</a:t>
            </a:r>
            <a:endParaRPr lang="vi-VN" sz="1200">
              <a:latin typeface="Calibri (Body)"/>
            </a:endParaRPr>
          </a:p>
          <a:p>
            <a:pPr marL="628650" lvl="1" indent="-171450">
              <a:buFont typeface="Arial" panose="020B0604020202020204" pitchFamily="34" charset="0"/>
              <a:buChar char="•"/>
            </a:pPr>
            <a:r>
              <a:rPr lang="vi-VN" sz="1200">
                <a:latin typeface="Calibri (Body)"/>
              </a:rPr>
              <a:t> Các kho khác: chỉ sử dụng </a:t>
            </a:r>
            <a:r>
              <a:rPr lang="vi-VN" sz="1200" b="1">
                <a:latin typeface="Calibri (Body)"/>
              </a:rPr>
              <a:t>11% – 47%</a:t>
            </a:r>
            <a:r>
              <a:rPr lang="vi-VN" sz="1200">
                <a:latin typeface="Calibri (Body)"/>
              </a:rPr>
              <a:t> → </a:t>
            </a:r>
            <a:r>
              <a:rPr lang="vi-VN" sz="1200" b="1">
                <a:latin typeface="Calibri (Body)"/>
              </a:rPr>
              <a:t>Lãng phí</a:t>
            </a:r>
            <a:r>
              <a:rPr lang="vi-VN" sz="1200">
                <a:latin typeface="Calibri (Body)"/>
              </a:rPr>
              <a:t> nghiêm trọng</a:t>
            </a:r>
          </a:p>
          <a:p>
            <a:pPr lvl="1"/>
            <a:r>
              <a:rPr lang="en-US" sz="1200">
                <a:latin typeface="Calibri (Body)"/>
              </a:rPr>
              <a:t>🚨 </a:t>
            </a:r>
            <a:r>
              <a:rPr lang="vi-VN" sz="1200" b="1">
                <a:latin typeface="Calibri (Body)"/>
              </a:rPr>
              <a:t>Hệ quả kinh doanh:</a:t>
            </a:r>
            <a:endParaRPr lang="vi-VN" sz="1200">
              <a:latin typeface="Calibri (Body)"/>
            </a:endParaRPr>
          </a:p>
          <a:p>
            <a:pPr marL="1085850" lvl="2" indent="-171450">
              <a:buFont typeface="Arial" panose="020B0604020202020204" pitchFamily="34" charset="0"/>
              <a:buChar char="•"/>
            </a:pPr>
            <a:r>
              <a:rPr lang="vi-VN" sz="1200">
                <a:latin typeface="Calibri (Body)"/>
              </a:rPr>
              <a:t> Các hàng tồn kho lâu không bán được →</a:t>
            </a:r>
            <a:r>
              <a:rPr lang="vi-VN" sz="1200">
                <a:latin typeface="Calibri (Body)"/>
                <a:sym typeface="Wingdings" panose="05000000000000000000" pitchFamily="2" charset="2"/>
              </a:rPr>
              <a:t> </a:t>
            </a:r>
            <a:r>
              <a:rPr lang="vi-VN" sz="1200">
                <a:latin typeface="Calibri (Body)"/>
              </a:rPr>
              <a:t>Dễ hư hỏng</a:t>
            </a:r>
          </a:p>
          <a:p>
            <a:pPr marL="1085850" lvl="2" indent="-171450">
              <a:buFont typeface="Arial" panose="020B0604020202020204" pitchFamily="34" charset="0"/>
              <a:buChar char="•"/>
            </a:pPr>
            <a:r>
              <a:rPr lang="vi-VN" sz="1200">
                <a:latin typeface="Calibri (Body)"/>
              </a:rPr>
              <a:t> Chậm xuất hàng → mất doanh số</a:t>
            </a:r>
          </a:p>
          <a:p>
            <a:pPr marL="1085850" lvl="2" indent="-171450">
              <a:buFont typeface="Arial" panose="020B0604020202020204" pitchFamily="34" charset="0"/>
              <a:buChar char="•"/>
            </a:pPr>
            <a:r>
              <a:rPr lang="vi-VN" sz="1200">
                <a:latin typeface="Calibri (Body)"/>
              </a:rPr>
              <a:t> </a:t>
            </a:r>
            <a:r>
              <a:rPr lang="vi-VN" sz="1200" b="1">
                <a:latin typeface="Calibri (Body)"/>
              </a:rPr>
              <a:t>Lãng phí </a:t>
            </a:r>
            <a:r>
              <a:rPr lang="vi-VN" sz="1200">
                <a:latin typeface="Calibri (Body)"/>
              </a:rPr>
              <a:t>chi phí kho bãi</a:t>
            </a:r>
          </a:p>
          <a:p>
            <a:pPr lvl="2">
              <a:buFont typeface="Arial" panose="020B0604020202020204" pitchFamily="34" charset="0"/>
              <a:buChar char="•"/>
            </a:pPr>
            <a:endParaRPr lang="vi-VN" sz="1200">
              <a:latin typeface="Calibri (Body)"/>
            </a:endParaRPr>
          </a:p>
          <a:p>
            <a:pPr>
              <a:buNone/>
            </a:pPr>
            <a:r>
              <a:rPr lang="vi-VN" sz="1200" b="1">
                <a:latin typeface="Calibri (Body)"/>
              </a:rPr>
              <a:t>4. Tỷ Suất Sử Dụng Kho Q2/2025 Giảm Mạnh</a:t>
            </a:r>
          </a:p>
          <a:p>
            <a:pPr marL="628650" lvl="1" indent="-171450" defTabSz="914400" eaLnBrk="0" fontAlgn="base" hangingPunct="0">
              <a:spcBef>
                <a:spcPct val="0"/>
              </a:spcBef>
              <a:spcAft>
                <a:spcPct val="0"/>
              </a:spcAft>
              <a:buFont typeface="Arial" panose="020B0604020202020204" pitchFamily="34" charset="0"/>
              <a:buChar char="•"/>
            </a:pPr>
            <a:r>
              <a:rPr lang="vi-VN" altLang="en-US" sz="1200">
                <a:latin typeface="Calibri (Body)"/>
              </a:rPr>
              <a:t> </a:t>
            </a:r>
            <a:r>
              <a:rPr lang="en-US" altLang="en-US" sz="1200">
                <a:latin typeface="Calibri (Body)"/>
              </a:rPr>
              <a:t>Warehouse utilization giảm từ 2.29% xuống 1.59% trong Q1 2025 → Có dấu hiệu bất thường.</a:t>
            </a:r>
          </a:p>
          <a:p>
            <a:pPr lvl="1" defTabSz="914400" eaLnBrk="0" fontAlgn="base" hangingPunct="0">
              <a:spcBef>
                <a:spcPct val="0"/>
              </a:spcBef>
              <a:spcAft>
                <a:spcPct val="0"/>
              </a:spcAft>
            </a:pPr>
            <a:r>
              <a:rPr lang="en-US" sz="1200">
                <a:latin typeface="Calibri (Body)"/>
              </a:rPr>
              <a:t>🚨</a:t>
            </a:r>
            <a:r>
              <a:rPr lang="en-US" altLang="en-US" sz="1200">
                <a:latin typeface="Calibri (Body)"/>
              </a:rPr>
              <a:t>Hệ quả:</a:t>
            </a:r>
          </a:p>
          <a:p>
            <a:pPr marL="1085850" lvl="2" indent="-171450" defTabSz="914400" eaLnBrk="0" fontAlgn="base" hangingPunct="0">
              <a:spcBef>
                <a:spcPct val="0"/>
              </a:spcBef>
              <a:spcAft>
                <a:spcPct val="0"/>
              </a:spcAft>
              <a:buFont typeface="Arial" panose="020B0604020202020204" pitchFamily="34" charset="0"/>
              <a:buChar char="•"/>
            </a:pPr>
            <a:r>
              <a:rPr lang="vi-VN" altLang="en-US" sz="1200">
                <a:latin typeface="Calibri (Body)"/>
              </a:rPr>
              <a:t> </a:t>
            </a:r>
            <a:r>
              <a:rPr lang="en-US" altLang="en-US" sz="1200">
                <a:latin typeface="Calibri (Body)"/>
              </a:rPr>
              <a:t>Nguy cơ đứt hàng, không đáp ứng kịp nhu cầu thị trường.</a:t>
            </a:r>
          </a:p>
          <a:p>
            <a:pPr marL="1085850" lvl="2" indent="-171450" defTabSz="914400" eaLnBrk="0" fontAlgn="base" hangingPunct="0">
              <a:spcBef>
                <a:spcPct val="0"/>
              </a:spcBef>
              <a:spcAft>
                <a:spcPct val="0"/>
              </a:spcAft>
              <a:buFont typeface="Arial" panose="020B0604020202020204" pitchFamily="34" charset="0"/>
              <a:buChar char="•"/>
            </a:pPr>
            <a:r>
              <a:rPr lang="vi-VN" altLang="en-US" sz="1200">
                <a:latin typeface="Calibri (Body)"/>
              </a:rPr>
              <a:t> </a:t>
            </a:r>
            <a:r>
              <a:rPr lang="en-US" altLang="en-US" sz="1200">
                <a:latin typeface="Calibri (Body)"/>
              </a:rPr>
              <a:t>Rủi ro ảnh hưởng đến doanh thu toàn hệ thống.</a:t>
            </a:r>
            <a:endParaRPr lang="vi-VN" sz="1200">
              <a:latin typeface="Calibri (Body)"/>
            </a:endParaRPr>
          </a:p>
        </p:txBody>
      </p:sp>
      <p:sp>
        <p:nvSpPr>
          <p:cNvPr id="3" name="TextBox 2">
            <a:extLst>
              <a:ext uri="{FF2B5EF4-FFF2-40B4-BE49-F238E27FC236}">
                <a16:creationId xmlns:a16="http://schemas.microsoft.com/office/drawing/2014/main" id="{79EBB45B-C73F-106A-1FFD-41796ABD8454}"/>
              </a:ext>
            </a:extLst>
          </p:cNvPr>
          <p:cNvSpPr txBox="1"/>
          <p:nvPr/>
        </p:nvSpPr>
        <p:spPr>
          <a:xfrm>
            <a:off x="654516" y="685763"/>
            <a:ext cx="4572000" cy="369332"/>
          </a:xfrm>
          <a:prstGeom prst="rect">
            <a:avLst/>
          </a:prstGeom>
          <a:noFill/>
        </p:spPr>
        <p:txBody>
          <a:bodyPr wrap="square">
            <a:spAutoFit/>
          </a:bodyPr>
          <a:lstStyle/>
          <a:p>
            <a:r>
              <a:rPr lang="vi-VN">
                <a:latin typeface="Calibri (Body)"/>
              </a:rPr>
              <a:t>Các vấn đề phát hiện trong dashboard trên:</a:t>
            </a:r>
            <a:endParaRPr lang="en-US"/>
          </a:p>
        </p:txBody>
      </p:sp>
    </p:spTree>
    <p:extLst>
      <p:ext uri="{BB962C8B-B14F-4D97-AF65-F5344CB8AC3E}">
        <p14:creationId xmlns:p14="http://schemas.microsoft.com/office/powerpoint/2010/main" val="410114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71855-4843-5BA8-24A2-421D8F560D0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211158E-CB39-C6F9-CEAF-6D14240AB67D}"/>
              </a:ext>
            </a:extLst>
          </p:cNvPr>
          <p:cNvSpPr txBox="1"/>
          <p:nvPr/>
        </p:nvSpPr>
        <p:spPr>
          <a:xfrm>
            <a:off x="274320" y="228601"/>
            <a:ext cx="5452712" cy="369332"/>
          </a:xfrm>
          <a:prstGeom prst="rect">
            <a:avLst/>
          </a:prstGeom>
          <a:noFill/>
        </p:spPr>
        <p:txBody>
          <a:bodyPr wrap="square">
            <a:spAutoFit/>
          </a:bodyPr>
          <a:lstStyle/>
          <a:p>
            <a:r>
              <a:rPr lang="vi-VN" b="1"/>
              <a:t>Phần: phân tích nguyên nhân của vấn đề số 4</a:t>
            </a:r>
            <a:endParaRPr lang="en-US" b="1"/>
          </a:p>
        </p:txBody>
      </p:sp>
      <p:sp>
        <p:nvSpPr>
          <p:cNvPr id="6" name="TextBox 5">
            <a:extLst>
              <a:ext uri="{FF2B5EF4-FFF2-40B4-BE49-F238E27FC236}">
                <a16:creationId xmlns:a16="http://schemas.microsoft.com/office/drawing/2014/main" id="{D87E8B56-5B03-03F8-0D20-EB6F7DD0132D}"/>
              </a:ext>
            </a:extLst>
          </p:cNvPr>
          <p:cNvSpPr txBox="1"/>
          <p:nvPr/>
        </p:nvSpPr>
        <p:spPr>
          <a:xfrm>
            <a:off x="413885" y="1113689"/>
            <a:ext cx="7719461" cy="467436"/>
          </a:xfrm>
          <a:prstGeom prst="rect">
            <a:avLst/>
          </a:prstGeom>
          <a:noFill/>
        </p:spPr>
        <p:txBody>
          <a:bodyPr wrap="square">
            <a:spAutoFit/>
          </a:bodyPr>
          <a:lstStyle/>
          <a:p>
            <a:pPr marL="285750" indent="-285750">
              <a:lnSpc>
                <a:spcPts val="1425"/>
              </a:lnSpc>
              <a:buFont typeface="Arial" panose="020B0604020202020204" pitchFamily="34" charset="0"/>
              <a:buChar char="•"/>
            </a:pPr>
            <a:r>
              <a:rPr lang="vi-VN" sz="1400" i="1">
                <a:effectLst/>
                <a:latin typeface="Calibri (Body)"/>
                <a:ea typeface="Calibri" panose="020F0502020204030204" pitchFamily="34" charset="0"/>
                <a:cs typeface="Calibri" panose="020F0502020204030204" pitchFamily="34" charset="0"/>
              </a:rPr>
              <a:t>Tại sao </a:t>
            </a:r>
            <a:r>
              <a:rPr lang="en-US" sz="1400" i="1">
                <a:latin typeface="Calibri (Body)"/>
                <a:ea typeface="Calibri" panose="020F0502020204030204" pitchFamily="34" charset="0"/>
                <a:cs typeface="Calibri" panose="020F0502020204030204" pitchFamily="34" charset="0"/>
              </a:rPr>
              <a:t>tại </a:t>
            </a:r>
            <a:r>
              <a:rPr lang="en-US" sz="1400" b="1" i="1">
                <a:latin typeface="Calibri (Body)"/>
                <a:ea typeface="Calibri" panose="020F0502020204030204" pitchFamily="34" charset="0"/>
                <a:cs typeface="Calibri" panose="020F0502020204030204" pitchFamily="34" charset="0"/>
              </a:rPr>
              <a:t>Q2-2025</a:t>
            </a:r>
            <a:r>
              <a:rPr lang="en-US" sz="1400" i="1">
                <a:latin typeface="Calibri (Body)"/>
                <a:ea typeface="Calibri" panose="020F0502020204030204" pitchFamily="34" charset="0"/>
                <a:cs typeface="Calibri" panose="020F0502020204030204" pitchFamily="34" charset="0"/>
              </a:rPr>
              <a:t> </a:t>
            </a:r>
            <a:r>
              <a:rPr lang="vi-VN" sz="1400" i="1">
                <a:latin typeface="Calibri (Body)"/>
                <a:ea typeface="Calibri" panose="020F0502020204030204" pitchFamily="34" charset="0"/>
                <a:cs typeface="Calibri" panose="020F0502020204030204" pitchFamily="34" charset="0"/>
              </a:rPr>
              <a:t>giảm xuống</a:t>
            </a:r>
            <a:r>
              <a:rPr lang="en-US" sz="1400" i="1">
                <a:latin typeface="Calibri (Body)"/>
                <a:ea typeface="Calibri" panose="020F0502020204030204" pitchFamily="34" charset="0"/>
                <a:cs typeface="Calibri" panose="020F0502020204030204" pitchFamily="34" charset="0"/>
              </a:rPr>
              <a:t> chỉ còn 2.1%</a:t>
            </a:r>
            <a:endParaRPr lang="vi-VN" sz="1400" i="1">
              <a:effectLst/>
              <a:latin typeface="Calibri (Body)"/>
              <a:ea typeface="Calibri" panose="020F0502020204030204" pitchFamily="34" charset="0"/>
              <a:cs typeface="Calibri" panose="020F0502020204030204" pitchFamily="34" charset="0"/>
            </a:endParaRPr>
          </a:p>
          <a:p>
            <a:pPr marL="285750" indent="-285750">
              <a:lnSpc>
                <a:spcPts val="1425"/>
              </a:lnSpc>
              <a:buFont typeface="Arial" panose="020B0604020202020204" pitchFamily="34" charset="0"/>
              <a:buChar char="•"/>
            </a:pPr>
            <a:r>
              <a:rPr lang="en-US" sz="1400" i="1"/>
              <a:t>Sự sụt giảm này là do yếu tố tạm thời hay có vấn đề vận hành nghiêm trọng?</a:t>
            </a:r>
            <a:endParaRPr lang="vi-VN" sz="1400" i="1">
              <a:effectLst/>
              <a:latin typeface="Calibri (Body)"/>
            </a:endParaRPr>
          </a:p>
        </p:txBody>
      </p:sp>
      <p:sp>
        <p:nvSpPr>
          <p:cNvPr id="8" name="TextBox 7">
            <a:extLst>
              <a:ext uri="{FF2B5EF4-FFF2-40B4-BE49-F238E27FC236}">
                <a16:creationId xmlns:a16="http://schemas.microsoft.com/office/drawing/2014/main" id="{B4935A91-7C81-C7FD-2FE3-79B0ED148A99}"/>
              </a:ext>
            </a:extLst>
          </p:cNvPr>
          <p:cNvSpPr txBox="1"/>
          <p:nvPr/>
        </p:nvSpPr>
        <p:spPr>
          <a:xfrm>
            <a:off x="360946" y="702645"/>
            <a:ext cx="6063916" cy="369332"/>
          </a:xfrm>
          <a:prstGeom prst="rect">
            <a:avLst/>
          </a:prstGeom>
          <a:noFill/>
        </p:spPr>
        <p:txBody>
          <a:bodyPr wrap="square">
            <a:spAutoFit/>
          </a:bodyPr>
          <a:lstStyle/>
          <a:p>
            <a:r>
              <a:rPr lang="vi-VN" sz="1800" b="1">
                <a:latin typeface="Calibri (Body)"/>
              </a:rPr>
              <a:t>1. Vấn đề:</a:t>
            </a:r>
            <a:r>
              <a:rPr lang="vi-VN" b="1">
                <a:latin typeface="Calibri (Body)"/>
              </a:rPr>
              <a:t> Tỷ Suất Sử Dụng Kho Q2/2025 Giảm Mạnh</a:t>
            </a:r>
            <a:endParaRPr lang="vi-VN" sz="1800" b="1">
              <a:latin typeface="Calibri (Body)"/>
            </a:endParaRPr>
          </a:p>
        </p:txBody>
      </p:sp>
      <p:sp>
        <p:nvSpPr>
          <p:cNvPr id="11" name="TextBox 10">
            <a:extLst>
              <a:ext uri="{FF2B5EF4-FFF2-40B4-BE49-F238E27FC236}">
                <a16:creationId xmlns:a16="http://schemas.microsoft.com/office/drawing/2014/main" id="{D6FCFCB5-7A09-A029-38B5-F8A95EECCCF1}"/>
              </a:ext>
            </a:extLst>
          </p:cNvPr>
          <p:cNvSpPr txBox="1"/>
          <p:nvPr/>
        </p:nvSpPr>
        <p:spPr>
          <a:xfrm>
            <a:off x="457199" y="2114196"/>
            <a:ext cx="7854215" cy="523220"/>
          </a:xfrm>
          <a:prstGeom prst="rect">
            <a:avLst/>
          </a:prstGeom>
          <a:noFill/>
        </p:spPr>
        <p:txBody>
          <a:bodyPr wrap="square">
            <a:spAutoFit/>
          </a:bodyPr>
          <a:lstStyle/>
          <a:p>
            <a:pPr marL="285750" indent="-285750">
              <a:buFont typeface="Arial" panose="020B0604020202020204" pitchFamily="34" charset="0"/>
              <a:buChar char="•"/>
            </a:pPr>
            <a:r>
              <a:rPr lang="vi-VN" sz="1400">
                <a:latin typeface="Calibri (Body)"/>
              </a:rPr>
              <a:t>Kiểm tra chuỗi nguyên nhân có thể ảnh hưởng đến tồn kho hoặc sức chứa kho.</a:t>
            </a:r>
          </a:p>
          <a:p>
            <a:pPr marL="285750" indent="-285750">
              <a:buFont typeface="Arial" panose="020B0604020202020204" pitchFamily="34" charset="0"/>
              <a:buChar char="•"/>
            </a:pPr>
            <a:r>
              <a:rPr lang="vi-VN" sz="1400">
                <a:latin typeface="Calibri (Body)"/>
              </a:rPr>
              <a:t>Xác định xem có yếu tố đặc biệt nào gây ảnh hưởng đến </a:t>
            </a:r>
            <a:r>
              <a:rPr lang="vi-VN" sz="1400" b="1">
                <a:latin typeface="Calibri (Body)"/>
              </a:rPr>
              <a:t>utilization</a:t>
            </a:r>
            <a:r>
              <a:rPr lang="vi-VN" sz="1400">
                <a:latin typeface="Calibri (Body)"/>
              </a:rPr>
              <a:t> tại Q2-2025.</a:t>
            </a:r>
          </a:p>
        </p:txBody>
      </p:sp>
      <p:sp>
        <p:nvSpPr>
          <p:cNvPr id="12" name="TextBox 11">
            <a:extLst>
              <a:ext uri="{FF2B5EF4-FFF2-40B4-BE49-F238E27FC236}">
                <a16:creationId xmlns:a16="http://schemas.microsoft.com/office/drawing/2014/main" id="{68E7603F-68B2-00D2-3E02-AD57958988D0}"/>
              </a:ext>
            </a:extLst>
          </p:cNvPr>
          <p:cNvSpPr txBox="1"/>
          <p:nvPr/>
        </p:nvSpPr>
        <p:spPr>
          <a:xfrm>
            <a:off x="360946" y="1744864"/>
            <a:ext cx="4572000" cy="369332"/>
          </a:xfrm>
          <a:prstGeom prst="rect">
            <a:avLst/>
          </a:prstGeom>
          <a:noFill/>
        </p:spPr>
        <p:txBody>
          <a:bodyPr wrap="square">
            <a:spAutoFit/>
          </a:bodyPr>
          <a:lstStyle/>
          <a:p>
            <a:pPr>
              <a:buNone/>
            </a:pPr>
            <a:r>
              <a:rPr lang="vi-VN" sz="1800" b="1">
                <a:latin typeface="Calibri (Body)"/>
              </a:rPr>
              <a:t>2. Mục tiêu phân tích</a:t>
            </a:r>
          </a:p>
        </p:txBody>
      </p:sp>
      <p:sp>
        <p:nvSpPr>
          <p:cNvPr id="15" name="TextBox 14">
            <a:extLst>
              <a:ext uri="{FF2B5EF4-FFF2-40B4-BE49-F238E27FC236}">
                <a16:creationId xmlns:a16="http://schemas.microsoft.com/office/drawing/2014/main" id="{E7890925-CD5B-80A5-039C-CA73121BDCB6}"/>
              </a:ext>
            </a:extLst>
          </p:cNvPr>
          <p:cNvSpPr txBox="1"/>
          <p:nvPr/>
        </p:nvSpPr>
        <p:spPr>
          <a:xfrm>
            <a:off x="360946" y="2787083"/>
            <a:ext cx="4572000" cy="369332"/>
          </a:xfrm>
          <a:prstGeom prst="rect">
            <a:avLst/>
          </a:prstGeom>
          <a:noFill/>
        </p:spPr>
        <p:txBody>
          <a:bodyPr wrap="square">
            <a:spAutoFit/>
          </a:bodyPr>
          <a:lstStyle/>
          <a:p>
            <a:pPr>
              <a:buNone/>
            </a:pPr>
            <a:r>
              <a:rPr lang="vi-VN" b="1">
                <a:latin typeface="Calibri (Body)"/>
              </a:rPr>
              <a:t>3</a:t>
            </a:r>
            <a:r>
              <a:rPr lang="vi-VN" sz="1800" b="1">
                <a:latin typeface="Calibri (Body)"/>
              </a:rPr>
              <a:t>. Phân tích chi tiết</a:t>
            </a:r>
          </a:p>
        </p:txBody>
      </p:sp>
      <p:sp>
        <p:nvSpPr>
          <p:cNvPr id="16" name="TextBox 15">
            <a:extLst>
              <a:ext uri="{FF2B5EF4-FFF2-40B4-BE49-F238E27FC236}">
                <a16:creationId xmlns:a16="http://schemas.microsoft.com/office/drawing/2014/main" id="{4BB7FD08-EA62-F1D8-DABA-BD325854D427}"/>
              </a:ext>
            </a:extLst>
          </p:cNvPr>
          <p:cNvSpPr txBox="1"/>
          <p:nvPr/>
        </p:nvSpPr>
        <p:spPr>
          <a:xfrm>
            <a:off x="649704" y="3178527"/>
            <a:ext cx="6805062" cy="369332"/>
          </a:xfrm>
          <a:prstGeom prst="rect">
            <a:avLst/>
          </a:prstGeom>
          <a:noFill/>
        </p:spPr>
        <p:txBody>
          <a:bodyPr wrap="square">
            <a:spAutoFit/>
          </a:bodyPr>
          <a:lstStyle/>
          <a:p>
            <a:pPr>
              <a:buNone/>
            </a:pPr>
            <a:r>
              <a:rPr lang="vi-VN" b="1">
                <a:latin typeface="Calibri (Body)"/>
              </a:rPr>
              <a:t>3.1 giả thuyết: </a:t>
            </a:r>
            <a:r>
              <a:rPr lang="vi-VN">
                <a:latin typeface="Calibri (Body)"/>
              </a:rPr>
              <a:t>Quý 2 – 2025 nhập hàng ít lại</a:t>
            </a:r>
            <a:endParaRPr lang="vi-VN" sz="1800">
              <a:latin typeface="Calibri (Body)"/>
            </a:endParaRPr>
          </a:p>
        </p:txBody>
      </p:sp>
      <p:sp>
        <p:nvSpPr>
          <p:cNvPr id="19" name="TextBox 18">
            <a:extLst>
              <a:ext uri="{FF2B5EF4-FFF2-40B4-BE49-F238E27FC236}">
                <a16:creationId xmlns:a16="http://schemas.microsoft.com/office/drawing/2014/main" id="{60742A9D-5891-C772-747C-C9FC8A493F8C}"/>
              </a:ext>
            </a:extLst>
          </p:cNvPr>
          <p:cNvSpPr txBox="1"/>
          <p:nvPr/>
        </p:nvSpPr>
        <p:spPr>
          <a:xfrm>
            <a:off x="697829" y="3629220"/>
            <a:ext cx="5727033" cy="369332"/>
          </a:xfrm>
          <a:prstGeom prst="rect">
            <a:avLst/>
          </a:prstGeom>
          <a:noFill/>
        </p:spPr>
        <p:txBody>
          <a:bodyPr wrap="square">
            <a:spAutoFit/>
          </a:bodyPr>
          <a:lstStyle/>
          <a:p>
            <a:pPr>
              <a:buNone/>
            </a:pPr>
            <a:r>
              <a:rPr lang="vi-VN" b="1">
                <a:latin typeface="Calibri (Body)"/>
              </a:rPr>
              <a:t>Cách phân tích: </a:t>
            </a:r>
            <a:r>
              <a:rPr lang="vi-VN">
                <a:latin typeface="Calibri (Body)"/>
              </a:rPr>
              <a:t>sử dụng câu lệnh trong Mysql</a:t>
            </a:r>
            <a:endParaRPr lang="vi-VN" sz="1800">
              <a:latin typeface="Calibri (Body)"/>
            </a:endParaRPr>
          </a:p>
        </p:txBody>
      </p:sp>
      <p:pic>
        <p:nvPicPr>
          <p:cNvPr id="21" name="Picture 20">
            <a:extLst>
              <a:ext uri="{FF2B5EF4-FFF2-40B4-BE49-F238E27FC236}">
                <a16:creationId xmlns:a16="http://schemas.microsoft.com/office/drawing/2014/main" id="{BFFF8C94-714F-1E65-845A-530809FC7652}"/>
              </a:ext>
            </a:extLst>
          </p:cNvPr>
          <p:cNvPicPr>
            <a:picLocks noChangeAspect="1"/>
          </p:cNvPicPr>
          <p:nvPr/>
        </p:nvPicPr>
        <p:blipFill>
          <a:blip r:embed="rId2"/>
          <a:stretch>
            <a:fillRect/>
          </a:stretch>
        </p:blipFill>
        <p:spPr>
          <a:xfrm>
            <a:off x="774458" y="4088391"/>
            <a:ext cx="4822634" cy="1929006"/>
          </a:xfrm>
          <a:prstGeom prst="rect">
            <a:avLst/>
          </a:prstGeom>
        </p:spPr>
      </p:pic>
    </p:spTree>
    <p:extLst>
      <p:ext uri="{BB962C8B-B14F-4D97-AF65-F5344CB8AC3E}">
        <p14:creationId xmlns:p14="http://schemas.microsoft.com/office/powerpoint/2010/main" val="361282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4BAB0-8BC6-C076-70B3-CB97D913A8BE}"/>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5909E5C-69E5-C578-95E9-3CA6DA257757}"/>
              </a:ext>
            </a:extLst>
          </p:cNvPr>
          <p:cNvGraphicFramePr>
            <a:graphicFrameLocks noGrp="1"/>
          </p:cNvGraphicFramePr>
          <p:nvPr>
            <p:extLst>
              <p:ext uri="{D42A27DB-BD31-4B8C-83A1-F6EECF244321}">
                <p14:modId xmlns:p14="http://schemas.microsoft.com/office/powerpoint/2010/main" val="2366247682"/>
              </p:ext>
            </p:extLst>
          </p:nvPr>
        </p:nvGraphicFramePr>
        <p:xfrm>
          <a:off x="875899" y="807576"/>
          <a:ext cx="6987940" cy="1689907"/>
        </p:xfrm>
        <a:graphic>
          <a:graphicData uri="http://schemas.openxmlformats.org/drawingml/2006/table">
            <a:tbl>
              <a:tblPr/>
              <a:tblGrid>
                <a:gridCol w="1397588">
                  <a:extLst>
                    <a:ext uri="{9D8B030D-6E8A-4147-A177-3AD203B41FA5}">
                      <a16:colId xmlns:a16="http://schemas.microsoft.com/office/drawing/2014/main" val="949294256"/>
                    </a:ext>
                  </a:extLst>
                </a:gridCol>
                <a:gridCol w="1397588">
                  <a:extLst>
                    <a:ext uri="{9D8B030D-6E8A-4147-A177-3AD203B41FA5}">
                      <a16:colId xmlns:a16="http://schemas.microsoft.com/office/drawing/2014/main" val="3200219473"/>
                    </a:ext>
                  </a:extLst>
                </a:gridCol>
                <a:gridCol w="1397588">
                  <a:extLst>
                    <a:ext uri="{9D8B030D-6E8A-4147-A177-3AD203B41FA5}">
                      <a16:colId xmlns:a16="http://schemas.microsoft.com/office/drawing/2014/main" val="2361468604"/>
                    </a:ext>
                  </a:extLst>
                </a:gridCol>
                <a:gridCol w="1397588">
                  <a:extLst>
                    <a:ext uri="{9D8B030D-6E8A-4147-A177-3AD203B41FA5}">
                      <a16:colId xmlns:a16="http://schemas.microsoft.com/office/drawing/2014/main" val="2191837390"/>
                    </a:ext>
                  </a:extLst>
                </a:gridCol>
                <a:gridCol w="1397588">
                  <a:extLst>
                    <a:ext uri="{9D8B030D-6E8A-4147-A177-3AD203B41FA5}">
                      <a16:colId xmlns:a16="http://schemas.microsoft.com/office/drawing/2014/main" val="1146703519"/>
                    </a:ext>
                  </a:extLst>
                </a:gridCol>
              </a:tblGrid>
              <a:tr h="297610">
                <a:tc>
                  <a:txBody>
                    <a:bodyPr/>
                    <a:lstStyle/>
                    <a:p>
                      <a:pPr algn="l"/>
                      <a:r>
                        <a:rPr lang="en-US">
                          <a:effectLst/>
                        </a:rPr>
                        <a:t>Năm</a:t>
                      </a:r>
                    </a:p>
                  </a:txBody>
                  <a:tcPr marL="47625" marR="47625" marT="23813" marB="23813" anchor="ctr">
                    <a:lnL>
                      <a:noFill/>
                    </a:lnL>
                    <a:lnR>
                      <a:noFill/>
                    </a:lnR>
                    <a:lnT>
                      <a:noFill/>
                    </a:lnT>
                    <a:lnB>
                      <a:noFill/>
                    </a:lnB>
                    <a:noFill/>
                  </a:tcPr>
                </a:tc>
                <a:tc>
                  <a:txBody>
                    <a:bodyPr/>
                    <a:lstStyle/>
                    <a:p>
                      <a:pPr algn="l"/>
                      <a:r>
                        <a:rPr lang="en-US">
                          <a:effectLst/>
                        </a:rPr>
                        <a:t>Q1</a:t>
                      </a:r>
                    </a:p>
                  </a:txBody>
                  <a:tcPr marL="47625" marR="47625" marT="23813" marB="23813" anchor="ctr">
                    <a:lnL>
                      <a:noFill/>
                    </a:lnL>
                    <a:lnR>
                      <a:noFill/>
                    </a:lnR>
                    <a:lnT>
                      <a:noFill/>
                    </a:lnT>
                    <a:lnB>
                      <a:noFill/>
                    </a:lnB>
                    <a:noFill/>
                  </a:tcPr>
                </a:tc>
                <a:tc>
                  <a:txBody>
                    <a:bodyPr/>
                    <a:lstStyle/>
                    <a:p>
                      <a:pPr algn="l"/>
                      <a:r>
                        <a:rPr lang="en-US">
                          <a:effectLst/>
                        </a:rPr>
                        <a:t>Q2</a:t>
                      </a:r>
                    </a:p>
                  </a:txBody>
                  <a:tcPr marL="47625" marR="47625" marT="23813" marB="23813" anchor="ctr">
                    <a:lnL>
                      <a:noFill/>
                    </a:lnL>
                    <a:lnR>
                      <a:noFill/>
                    </a:lnR>
                    <a:lnT>
                      <a:noFill/>
                    </a:lnT>
                    <a:lnB>
                      <a:noFill/>
                    </a:lnB>
                    <a:noFill/>
                  </a:tcPr>
                </a:tc>
                <a:tc>
                  <a:txBody>
                    <a:bodyPr/>
                    <a:lstStyle/>
                    <a:p>
                      <a:pPr algn="l"/>
                      <a:r>
                        <a:rPr lang="en-US">
                          <a:effectLst/>
                        </a:rPr>
                        <a:t>Q3</a:t>
                      </a:r>
                    </a:p>
                  </a:txBody>
                  <a:tcPr marL="47625" marR="47625" marT="23813" marB="23813" anchor="ctr">
                    <a:lnL>
                      <a:noFill/>
                    </a:lnL>
                    <a:lnR>
                      <a:noFill/>
                    </a:lnR>
                    <a:lnT>
                      <a:noFill/>
                    </a:lnT>
                    <a:lnB>
                      <a:noFill/>
                    </a:lnB>
                    <a:noFill/>
                  </a:tcPr>
                </a:tc>
                <a:tc>
                  <a:txBody>
                    <a:bodyPr/>
                    <a:lstStyle/>
                    <a:p>
                      <a:pPr algn="l"/>
                      <a:r>
                        <a:rPr lang="en-US">
                          <a:effectLst/>
                        </a:rPr>
                        <a:t>Q4</a:t>
                      </a:r>
                    </a:p>
                  </a:txBody>
                  <a:tcPr marL="47625" marR="47625" marT="23813" marB="23813" anchor="ctr">
                    <a:lnL>
                      <a:noFill/>
                    </a:lnL>
                    <a:lnR>
                      <a:noFill/>
                    </a:lnR>
                    <a:lnT>
                      <a:noFill/>
                    </a:lnT>
                    <a:lnB>
                      <a:noFill/>
                    </a:lnB>
                    <a:noFill/>
                  </a:tcPr>
                </a:tc>
                <a:extLst>
                  <a:ext uri="{0D108BD9-81ED-4DB2-BD59-A6C34878D82A}">
                    <a16:rowId xmlns:a16="http://schemas.microsoft.com/office/drawing/2014/main" val="1544114129"/>
                  </a:ext>
                </a:extLst>
              </a:tr>
              <a:tr h="297610">
                <a:tc>
                  <a:txBody>
                    <a:bodyPr/>
                    <a:lstStyle/>
                    <a:p>
                      <a:r>
                        <a:rPr lang="en-US">
                          <a:effectLst/>
                        </a:rPr>
                        <a:t>2022</a:t>
                      </a:r>
                    </a:p>
                  </a:txBody>
                  <a:tcPr marL="47625" marR="47625" marT="23813" marB="23813" anchor="ctr">
                    <a:lnL>
                      <a:noFill/>
                    </a:lnL>
                    <a:lnR>
                      <a:noFill/>
                    </a:lnR>
                    <a:lnT>
                      <a:noFill/>
                    </a:lnT>
                    <a:lnB>
                      <a:noFill/>
                    </a:lnB>
                    <a:noFill/>
                  </a:tcPr>
                </a:tc>
                <a:tc>
                  <a:txBody>
                    <a:bodyPr/>
                    <a:lstStyle/>
                    <a:p>
                      <a:r>
                        <a:rPr lang="en-US">
                          <a:effectLst/>
                        </a:rPr>
                        <a:t>77,665</a:t>
                      </a:r>
                    </a:p>
                  </a:txBody>
                  <a:tcPr marL="47625" marR="47625" marT="23813" marB="23813" anchor="ctr">
                    <a:lnL>
                      <a:noFill/>
                    </a:lnL>
                    <a:lnR>
                      <a:noFill/>
                    </a:lnR>
                    <a:lnT>
                      <a:noFill/>
                    </a:lnT>
                    <a:lnB>
                      <a:noFill/>
                    </a:lnB>
                    <a:noFill/>
                  </a:tcPr>
                </a:tc>
                <a:tc>
                  <a:txBody>
                    <a:bodyPr/>
                    <a:lstStyle/>
                    <a:p>
                      <a:r>
                        <a:rPr lang="en-US">
                          <a:effectLst/>
                        </a:rPr>
                        <a:t>75,964</a:t>
                      </a:r>
                    </a:p>
                  </a:txBody>
                  <a:tcPr marL="47625" marR="47625" marT="23813" marB="23813" anchor="ctr">
                    <a:lnL>
                      <a:noFill/>
                    </a:lnL>
                    <a:lnR>
                      <a:noFill/>
                    </a:lnR>
                    <a:lnT>
                      <a:noFill/>
                    </a:lnT>
                    <a:lnB>
                      <a:noFill/>
                    </a:lnB>
                    <a:noFill/>
                  </a:tcPr>
                </a:tc>
                <a:tc>
                  <a:txBody>
                    <a:bodyPr/>
                    <a:lstStyle/>
                    <a:p>
                      <a:r>
                        <a:rPr lang="en-US">
                          <a:effectLst/>
                        </a:rPr>
                        <a:t>81,956</a:t>
                      </a:r>
                    </a:p>
                  </a:txBody>
                  <a:tcPr marL="47625" marR="47625" marT="23813" marB="23813" anchor="ctr">
                    <a:lnL>
                      <a:noFill/>
                    </a:lnL>
                    <a:lnR>
                      <a:noFill/>
                    </a:lnR>
                    <a:lnT>
                      <a:noFill/>
                    </a:lnT>
                    <a:lnB>
                      <a:noFill/>
                    </a:lnB>
                    <a:noFill/>
                  </a:tcPr>
                </a:tc>
                <a:tc>
                  <a:txBody>
                    <a:bodyPr/>
                    <a:lstStyle/>
                    <a:p>
                      <a:r>
                        <a:rPr lang="en-US">
                          <a:effectLst/>
                        </a:rPr>
                        <a:t>78,446</a:t>
                      </a:r>
                    </a:p>
                  </a:txBody>
                  <a:tcPr marL="47625" marR="47625" marT="23813" marB="23813" anchor="ctr">
                    <a:lnL>
                      <a:noFill/>
                    </a:lnL>
                    <a:lnR>
                      <a:noFill/>
                    </a:lnR>
                    <a:lnT>
                      <a:noFill/>
                    </a:lnT>
                    <a:lnB>
                      <a:noFill/>
                    </a:lnB>
                    <a:noFill/>
                  </a:tcPr>
                </a:tc>
                <a:extLst>
                  <a:ext uri="{0D108BD9-81ED-4DB2-BD59-A6C34878D82A}">
                    <a16:rowId xmlns:a16="http://schemas.microsoft.com/office/drawing/2014/main" val="1293497630"/>
                  </a:ext>
                </a:extLst>
              </a:tr>
              <a:tr h="297610">
                <a:tc>
                  <a:txBody>
                    <a:bodyPr/>
                    <a:lstStyle/>
                    <a:p>
                      <a:r>
                        <a:rPr lang="en-US">
                          <a:effectLst/>
                        </a:rPr>
                        <a:t>2023</a:t>
                      </a:r>
                    </a:p>
                  </a:txBody>
                  <a:tcPr marL="47625" marR="47625" marT="23813" marB="23813" anchor="ctr">
                    <a:lnL>
                      <a:noFill/>
                    </a:lnL>
                    <a:lnR>
                      <a:noFill/>
                    </a:lnR>
                    <a:lnT>
                      <a:noFill/>
                    </a:lnT>
                    <a:lnB>
                      <a:noFill/>
                    </a:lnB>
                    <a:noFill/>
                  </a:tcPr>
                </a:tc>
                <a:tc>
                  <a:txBody>
                    <a:bodyPr/>
                    <a:lstStyle/>
                    <a:p>
                      <a:r>
                        <a:rPr lang="en-US">
                          <a:effectLst/>
                        </a:rPr>
                        <a:t>77,056</a:t>
                      </a:r>
                    </a:p>
                  </a:txBody>
                  <a:tcPr marL="47625" marR="47625" marT="23813" marB="23813" anchor="ctr">
                    <a:lnL>
                      <a:noFill/>
                    </a:lnL>
                    <a:lnR>
                      <a:noFill/>
                    </a:lnR>
                    <a:lnT>
                      <a:noFill/>
                    </a:lnT>
                    <a:lnB>
                      <a:noFill/>
                    </a:lnB>
                    <a:noFill/>
                  </a:tcPr>
                </a:tc>
                <a:tc>
                  <a:txBody>
                    <a:bodyPr/>
                    <a:lstStyle/>
                    <a:p>
                      <a:r>
                        <a:rPr lang="en-US">
                          <a:effectLst/>
                        </a:rPr>
                        <a:t>77,263</a:t>
                      </a:r>
                    </a:p>
                  </a:txBody>
                  <a:tcPr marL="47625" marR="47625" marT="23813" marB="23813" anchor="ctr">
                    <a:lnL>
                      <a:noFill/>
                    </a:lnL>
                    <a:lnR>
                      <a:noFill/>
                    </a:lnR>
                    <a:lnT>
                      <a:noFill/>
                    </a:lnT>
                    <a:lnB>
                      <a:noFill/>
                    </a:lnB>
                    <a:noFill/>
                  </a:tcPr>
                </a:tc>
                <a:tc>
                  <a:txBody>
                    <a:bodyPr/>
                    <a:lstStyle/>
                    <a:p>
                      <a:r>
                        <a:rPr lang="en-US">
                          <a:effectLst/>
                        </a:rPr>
                        <a:t>81,999</a:t>
                      </a:r>
                    </a:p>
                  </a:txBody>
                  <a:tcPr marL="47625" marR="47625" marT="23813" marB="23813" anchor="ctr">
                    <a:lnL>
                      <a:noFill/>
                    </a:lnL>
                    <a:lnR>
                      <a:noFill/>
                    </a:lnR>
                    <a:lnT>
                      <a:noFill/>
                    </a:lnT>
                    <a:lnB>
                      <a:noFill/>
                    </a:lnB>
                    <a:noFill/>
                  </a:tcPr>
                </a:tc>
                <a:tc>
                  <a:txBody>
                    <a:bodyPr/>
                    <a:lstStyle/>
                    <a:p>
                      <a:r>
                        <a:rPr lang="en-US">
                          <a:effectLst/>
                        </a:rPr>
                        <a:t>80,750</a:t>
                      </a:r>
                    </a:p>
                  </a:txBody>
                  <a:tcPr marL="47625" marR="47625" marT="23813" marB="23813" anchor="ctr">
                    <a:lnL>
                      <a:noFill/>
                    </a:lnL>
                    <a:lnR>
                      <a:noFill/>
                    </a:lnR>
                    <a:lnT>
                      <a:noFill/>
                    </a:lnT>
                    <a:lnB>
                      <a:noFill/>
                    </a:lnB>
                    <a:noFill/>
                  </a:tcPr>
                </a:tc>
                <a:extLst>
                  <a:ext uri="{0D108BD9-81ED-4DB2-BD59-A6C34878D82A}">
                    <a16:rowId xmlns:a16="http://schemas.microsoft.com/office/drawing/2014/main" val="983544813"/>
                  </a:ext>
                </a:extLst>
              </a:tr>
              <a:tr h="297610">
                <a:tc>
                  <a:txBody>
                    <a:bodyPr/>
                    <a:lstStyle/>
                    <a:p>
                      <a:r>
                        <a:rPr lang="en-US">
                          <a:effectLst/>
                        </a:rPr>
                        <a:t>2024</a:t>
                      </a:r>
                    </a:p>
                  </a:txBody>
                  <a:tcPr marL="47625" marR="47625" marT="23813" marB="23813" anchor="ctr">
                    <a:lnL>
                      <a:noFill/>
                    </a:lnL>
                    <a:lnR>
                      <a:noFill/>
                    </a:lnR>
                    <a:lnT>
                      <a:noFill/>
                    </a:lnT>
                    <a:lnB>
                      <a:noFill/>
                    </a:lnB>
                    <a:noFill/>
                  </a:tcPr>
                </a:tc>
                <a:tc>
                  <a:txBody>
                    <a:bodyPr/>
                    <a:lstStyle/>
                    <a:p>
                      <a:r>
                        <a:rPr lang="en-US">
                          <a:effectLst/>
                        </a:rPr>
                        <a:t>79,651</a:t>
                      </a:r>
                    </a:p>
                  </a:txBody>
                  <a:tcPr marL="47625" marR="47625" marT="23813" marB="23813" anchor="ctr">
                    <a:lnL>
                      <a:noFill/>
                    </a:lnL>
                    <a:lnR>
                      <a:noFill/>
                    </a:lnR>
                    <a:lnT>
                      <a:noFill/>
                    </a:lnT>
                    <a:lnB>
                      <a:noFill/>
                    </a:lnB>
                    <a:noFill/>
                  </a:tcPr>
                </a:tc>
                <a:tc>
                  <a:txBody>
                    <a:bodyPr/>
                    <a:lstStyle/>
                    <a:p>
                      <a:r>
                        <a:rPr lang="en-US">
                          <a:effectLst/>
                        </a:rPr>
                        <a:t>74,962</a:t>
                      </a:r>
                    </a:p>
                  </a:txBody>
                  <a:tcPr marL="47625" marR="47625" marT="23813" marB="23813" anchor="ctr">
                    <a:lnL>
                      <a:noFill/>
                    </a:lnL>
                    <a:lnR>
                      <a:noFill/>
                    </a:lnR>
                    <a:lnT>
                      <a:noFill/>
                    </a:lnT>
                    <a:lnB>
                      <a:noFill/>
                    </a:lnB>
                    <a:noFill/>
                  </a:tcPr>
                </a:tc>
                <a:tc>
                  <a:txBody>
                    <a:bodyPr/>
                    <a:lstStyle/>
                    <a:p>
                      <a:r>
                        <a:rPr lang="en-US">
                          <a:effectLst/>
                        </a:rPr>
                        <a:t>78,047</a:t>
                      </a:r>
                    </a:p>
                  </a:txBody>
                  <a:tcPr marL="47625" marR="47625" marT="23813" marB="23813" anchor="ctr">
                    <a:lnL>
                      <a:noFill/>
                    </a:lnL>
                    <a:lnR>
                      <a:noFill/>
                    </a:lnR>
                    <a:lnT>
                      <a:noFill/>
                    </a:lnT>
                    <a:lnB>
                      <a:noFill/>
                    </a:lnB>
                    <a:noFill/>
                  </a:tcPr>
                </a:tc>
                <a:tc>
                  <a:txBody>
                    <a:bodyPr/>
                    <a:lstStyle/>
                    <a:p>
                      <a:r>
                        <a:rPr lang="en-US">
                          <a:effectLst/>
                        </a:rPr>
                        <a:t>79,238</a:t>
                      </a:r>
                    </a:p>
                  </a:txBody>
                  <a:tcPr marL="47625" marR="47625" marT="23813" marB="23813" anchor="ctr">
                    <a:lnL>
                      <a:noFill/>
                    </a:lnL>
                    <a:lnR>
                      <a:noFill/>
                    </a:lnR>
                    <a:lnT>
                      <a:noFill/>
                    </a:lnT>
                    <a:lnB>
                      <a:noFill/>
                    </a:lnB>
                    <a:noFill/>
                  </a:tcPr>
                </a:tc>
                <a:extLst>
                  <a:ext uri="{0D108BD9-81ED-4DB2-BD59-A6C34878D82A}">
                    <a16:rowId xmlns:a16="http://schemas.microsoft.com/office/drawing/2014/main" val="651434433"/>
                  </a:ext>
                </a:extLst>
              </a:tr>
              <a:tr h="402123">
                <a:tc>
                  <a:txBody>
                    <a:bodyPr/>
                    <a:lstStyle/>
                    <a:p>
                      <a:r>
                        <a:rPr lang="en-US">
                          <a:effectLst/>
                        </a:rPr>
                        <a:t>2025</a:t>
                      </a:r>
                    </a:p>
                  </a:txBody>
                  <a:tcPr marL="47625" marR="47625" marT="23813" marB="23813" anchor="ctr">
                    <a:lnL>
                      <a:noFill/>
                    </a:lnL>
                    <a:lnR>
                      <a:noFill/>
                    </a:lnR>
                    <a:lnT>
                      <a:noFill/>
                    </a:lnT>
                    <a:lnB>
                      <a:noFill/>
                    </a:lnB>
                    <a:noFill/>
                  </a:tcPr>
                </a:tc>
                <a:tc>
                  <a:txBody>
                    <a:bodyPr/>
                    <a:lstStyle/>
                    <a:p>
                      <a:r>
                        <a:rPr lang="en-US">
                          <a:effectLst/>
                        </a:rPr>
                        <a:t>79,673</a:t>
                      </a:r>
                    </a:p>
                  </a:txBody>
                  <a:tcPr marL="47625" marR="47625" marT="23813" marB="23813" anchor="ctr">
                    <a:lnL>
                      <a:noFill/>
                    </a:lnL>
                    <a:lnR>
                      <a:noFill/>
                    </a:lnR>
                    <a:lnT>
                      <a:noFill/>
                    </a:lnT>
                    <a:lnB>
                      <a:noFill/>
                    </a:lnB>
                    <a:noFill/>
                  </a:tcPr>
                </a:tc>
                <a:tc>
                  <a:txBody>
                    <a:bodyPr/>
                    <a:lstStyle/>
                    <a:p>
                      <a:r>
                        <a:rPr lang="en-US" b="1">
                          <a:effectLst/>
                        </a:rPr>
                        <a:t>51,602</a:t>
                      </a:r>
                      <a:endParaRPr lang="en-US">
                        <a:effectLst/>
                      </a:endParaRPr>
                    </a:p>
                  </a:txBody>
                  <a:tcPr marL="47625" marR="47625" marT="23813" marB="23813" anchor="ctr">
                    <a:lnL>
                      <a:noFill/>
                    </a:lnL>
                    <a:lnR>
                      <a:noFill/>
                    </a:lnR>
                    <a:lnT>
                      <a:noFill/>
                    </a:lnT>
                    <a:lnB>
                      <a:noFill/>
                    </a:lnB>
                    <a:noFill/>
                  </a:tcPr>
                </a:tc>
                <a:tc>
                  <a:txBody>
                    <a:bodyPr/>
                    <a:lstStyle/>
                    <a:p>
                      <a:endParaRPr lang="en-US">
                        <a:effectLst/>
                      </a:endParaRPr>
                    </a:p>
                  </a:txBody>
                  <a:tcPr marL="47625" marR="47625" marT="23813" marB="23813" anchor="ctr">
                    <a:lnL>
                      <a:noFill/>
                    </a:lnL>
                    <a:lnR>
                      <a:noFill/>
                    </a:lnR>
                    <a:lnT>
                      <a:noFill/>
                    </a:lnT>
                    <a:lnB>
                      <a:noFill/>
                    </a:lnB>
                    <a:noFill/>
                  </a:tcPr>
                </a:tc>
                <a:tc>
                  <a:txBody>
                    <a:bodyPr/>
                    <a:lstStyle/>
                    <a:p>
                      <a:endParaRPr lang="en-US">
                        <a:effectLst/>
                      </a:endParaRPr>
                    </a:p>
                  </a:txBody>
                  <a:tcPr marL="47625" marR="47625" marT="23813" marB="23813" anchor="ctr">
                    <a:lnL>
                      <a:noFill/>
                    </a:lnL>
                    <a:lnR>
                      <a:noFill/>
                    </a:lnR>
                    <a:lnT>
                      <a:noFill/>
                    </a:lnT>
                    <a:lnB>
                      <a:noFill/>
                    </a:lnB>
                    <a:noFill/>
                  </a:tcPr>
                </a:tc>
                <a:extLst>
                  <a:ext uri="{0D108BD9-81ED-4DB2-BD59-A6C34878D82A}">
                    <a16:rowId xmlns:a16="http://schemas.microsoft.com/office/drawing/2014/main" val="395650459"/>
                  </a:ext>
                </a:extLst>
              </a:tr>
            </a:tbl>
          </a:graphicData>
        </a:graphic>
      </p:graphicFrame>
      <p:sp>
        <p:nvSpPr>
          <p:cNvPr id="5" name="TextBox 4">
            <a:extLst>
              <a:ext uri="{FF2B5EF4-FFF2-40B4-BE49-F238E27FC236}">
                <a16:creationId xmlns:a16="http://schemas.microsoft.com/office/drawing/2014/main" id="{7B823F8A-2F72-935B-D20C-10EB9475396B}"/>
              </a:ext>
            </a:extLst>
          </p:cNvPr>
          <p:cNvSpPr txBox="1"/>
          <p:nvPr/>
        </p:nvSpPr>
        <p:spPr>
          <a:xfrm>
            <a:off x="447572" y="308510"/>
            <a:ext cx="5727033" cy="369332"/>
          </a:xfrm>
          <a:prstGeom prst="rect">
            <a:avLst/>
          </a:prstGeom>
          <a:noFill/>
        </p:spPr>
        <p:txBody>
          <a:bodyPr wrap="square">
            <a:spAutoFit/>
          </a:bodyPr>
          <a:lstStyle/>
          <a:p>
            <a:pPr>
              <a:buNone/>
            </a:pPr>
            <a:r>
              <a:rPr lang="vi-VN" b="1">
                <a:latin typeface="Calibri (Body)"/>
              </a:rPr>
              <a:t>Kết quả:</a:t>
            </a:r>
            <a:endParaRPr lang="vi-VN" sz="1800">
              <a:latin typeface="Calibri (Body)"/>
            </a:endParaRPr>
          </a:p>
        </p:txBody>
      </p:sp>
      <p:sp>
        <p:nvSpPr>
          <p:cNvPr id="7" name="TextBox 6">
            <a:extLst>
              <a:ext uri="{FF2B5EF4-FFF2-40B4-BE49-F238E27FC236}">
                <a16:creationId xmlns:a16="http://schemas.microsoft.com/office/drawing/2014/main" id="{D09642ED-6077-E824-00B8-3CC76999892E}"/>
              </a:ext>
            </a:extLst>
          </p:cNvPr>
          <p:cNvSpPr txBox="1"/>
          <p:nvPr/>
        </p:nvSpPr>
        <p:spPr>
          <a:xfrm>
            <a:off x="553452" y="3101846"/>
            <a:ext cx="6761747" cy="1384995"/>
          </a:xfrm>
          <a:prstGeom prst="rect">
            <a:avLst/>
          </a:prstGeom>
          <a:noFill/>
        </p:spPr>
        <p:txBody>
          <a:bodyPr wrap="square">
            <a:spAutoFit/>
          </a:bodyPr>
          <a:lstStyle/>
          <a:p>
            <a:pPr marL="285750" indent="-285750" algn="l">
              <a:buFont typeface="Arial" panose="020B0604020202020204" pitchFamily="34" charset="0"/>
              <a:buChar char="•"/>
            </a:pPr>
            <a:r>
              <a:rPr lang="vi-VN" sz="1400" b="1" i="0">
                <a:effectLst/>
                <a:latin typeface="Calibri (Body)"/>
              </a:rPr>
              <a:t>Quý 2/2025 chỉ nhập 51,602 đơn vị hàng</a:t>
            </a:r>
            <a:r>
              <a:rPr lang="vi-VN" sz="1400" b="0" i="0">
                <a:effectLst/>
                <a:latin typeface="Calibri (Body)"/>
              </a:rPr>
              <a:t>, thấp hơn rõ rệt so với các quý trước:</a:t>
            </a:r>
          </a:p>
          <a:p>
            <a:pPr marL="742950" lvl="1" indent="-285750" algn="l">
              <a:buFont typeface="Arial" panose="020B0604020202020204" pitchFamily="34" charset="0"/>
              <a:buChar char="•"/>
            </a:pPr>
            <a:r>
              <a:rPr lang="vi-VN" sz="1400" b="0" i="0">
                <a:effectLst/>
                <a:latin typeface="Calibri (Body)"/>
              </a:rPr>
              <a:t>Q2/2024: 74,962 → giảm ~31%</a:t>
            </a:r>
          </a:p>
          <a:p>
            <a:pPr marL="742950" lvl="1" indent="-285750" algn="l">
              <a:buFont typeface="Arial" panose="020B0604020202020204" pitchFamily="34" charset="0"/>
              <a:buChar char="•"/>
            </a:pPr>
            <a:r>
              <a:rPr lang="vi-VN" sz="1400" b="0" i="0">
                <a:effectLst/>
                <a:latin typeface="Calibri (Body)"/>
              </a:rPr>
              <a:t>Q1/2025: 79,673 → giảm ~35%</a:t>
            </a:r>
          </a:p>
          <a:p>
            <a:pPr marL="285750" indent="-285750" algn="l">
              <a:buFont typeface="Arial" panose="020B0604020202020204" pitchFamily="34" charset="0"/>
              <a:buChar char="•"/>
            </a:pPr>
            <a:r>
              <a:rPr lang="vi-VN" sz="1400" b="1" i="0">
                <a:effectLst/>
                <a:latin typeface="Calibri (Body)"/>
              </a:rPr>
              <a:t>Sự sụt giảm nhập hàng là bất thường</a:t>
            </a:r>
            <a:r>
              <a:rPr lang="vi-VN" sz="1400" b="0" i="0">
                <a:effectLst/>
                <a:latin typeface="Calibri (Body)"/>
              </a:rPr>
              <a:t>, có khả năng là nguyên nhân chính gây nên:</a:t>
            </a:r>
          </a:p>
          <a:p>
            <a:pPr marL="742950" lvl="1" indent="-285750" algn="l">
              <a:buFont typeface="Arial" panose="020B0604020202020204" pitchFamily="34" charset="0"/>
              <a:buChar char="•"/>
            </a:pPr>
            <a:r>
              <a:rPr lang="vi-VN" sz="1400" b="0" i="0">
                <a:effectLst/>
                <a:latin typeface="Calibri (Body)"/>
              </a:rPr>
              <a:t>Mức sử dụng kho (utilization rate) trong Q2-2025 giảm mạnh chỉ còn ~2.1%</a:t>
            </a:r>
          </a:p>
          <a:p>
            <a:pPr marL="742950" lvl="1" indent="-285750" algn="l">
              <a:buFont typeface="Arial" panose="020B0604020202020204" pitchFamily="34" charset="0"/>
              <a:buChar char="•"/>
            </a:pPr>
            <a:r>
              <a:rPr lang="vi-VN" sz="1400" b="0" i="0">
                <a:effectLst/>
                <a:latin typeface="Calibri (Body)"/>
              </a:rPr>
              <a:t>Gây lãng phí tài nguyên kho, thiếu hàng cục bộ</a:t>
            </a:r>
          </a:p>
        </p:txBody>
      </p:sp>
      <p:sp>
        <p:nvSpPr>
          <p:cNvPr id="8" name="TextBox 7">
            <a:extLst>
              <a:ext uri="{FF2B5EF4-FFF2-40B4-BE49-F238E27FC236}">
                <a16:creationId xmlns:a16="http://schemas.microsoft.com/office/drawing/2014/main" id="{63E3F1DE-DF6A-CCF0-0901-4B664A055F61}"/>
              </a:ext>
            </a:extLst>
          </p:cNvPr>
          <p:cNvSpPr txBox="1"/>
          <p:nvPr/>
        </p:nvSpPr>
        <p:spPr>
          <a:xfrm>
            <a:off x="447571" y="2656953"/>
            <a:ext cx="5727033" cy="369332"/>
          </a:xfrm>
          <a:prstGeom prst="rect">
            <a:avLst/>
          </a:prstGeom>
          <a:noFill/>
        </p:spPr>
        <p:txBody>
          <a:bodyPr wrap="square">
            <a:spAutoFit/>
          </a:bodyPr>
          <a:lstStyle/>
          <a:p>
            <a:pPr>
              <a:buNone/>
            </a:pPr>
            <a:r>
              <a:rPr lang="vi-VN" b="1">
                <a:latin typeface="Calibri (Body)"/>
              </a:rPr>
              <a:t>Nhận định:</a:t>
            </a:r>
            <a:endParaRPr lang="vi-VN" sz="1800">
              <a:latin typeface="Calibri (Body)"/>
            </a:endParaRPr>
          </a:p>
        </p:txBody>
      </p:sp>
    </p:spTree>
    <p:extLst>
      <p:ext uri="{BB962C8B-B14F-4D97-AF65-F5344CB8AC3E}">
        <p14:creationId xmlns:p14="http://schemas.microsoft.com/office/powerpoint/2010/main" val="2368978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475</TotalTime>
  <Words>2000</Words>
  <Application>Microsoft Office PowerPoint</Application>
  <PresentationFormat>On-screen Show (4:3)</PresentationFormat>
  <Paragraphs>213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(Body)</vt:lpstr>
      <vt:lpstr>Office Theme</vt:lpstr>
      <vt:lpstr>TỐI ƯU CHUỖI CUNG ỨNG FMCG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Tuan Last</cp:lastModifiedBy>
  <cp:revision>171</cp:revision>
  <dcterms:created xsi:type="dcterms:W3CDTF">2013-01-27T09:14:16Z</dcterms:created>
  <dcterms:modified xsi:type="dcterms:W3CDTF">2025-06-27T14:40:52Z</dcterms:modified>
  <cp:category/>
</cp:coreProperties>
</file>