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2"/>
  </p:notesMasterIdLst>
  <p:sldIdLst>
    <p:sldId id="256" r:id="rId2"/>
    <p:sldId id="257" r:id="rId3"/>
    <p:sldId id="312" r:id="rId4"/>
    <p:sldId id="259" r:id="rId5"/>
    <p:sldId id="261" r:id="rId6"/>
    <p:sldId id="299" r:id="rId7"/>
    <p:sldId id="300" r:id="rId8"/>
    <p:sldId id="303" r:id="rId9"/>
    <p:sldId id="304" r:id="rId10"/>
    <p:sldId id="305" r:id="rId11"/>
    <p:sldId id="284" r:id="rId12"/>
    <p:sldId id="285" r:id="rId13"/>
    <p:sldId id="286" r:id="rId14"/>
    <p:sldId id="287" r:id="rId15"/>
    <p:sldId id="291" r:id="rId16"/>
    <p:sldId id="292" r:id="rId17"/>
    <p:sldId id="293" r:id="rId18"/>
    <p:sldId id="294" r:id="rId19"/>
    <p:sldId id="297" r:id="rId20"/>
    <p:sldId id="296" r:id="rId21"/>
    <p:sldId id="298" r:id="rId22"/>
    <p:sldId id="306" r:id="rId23"/>
    <p:sldId id="307" r:id="rId24"/>
    <p:sldId id="308" r:id="rId25"/>
    <p:sldId id="311" r:id="rId26"/>
    <p:sldId id="309" r:id="rId27"/>
    <p:sldId id="310" r:id="rId28"/>
    <p:sldId id="313" r:id="rId29"/>
    <p:sldId id="315" r:id="rId30"/>
    <p:sldId id="316" r:id="rId31"/>
  </p:sldIdLst>
  <p:sldSz cx="9144000" cy="5143500" type="screen16x9"/>
  <p:notesSz cx="6858000" cy="9144000"/>
  <p:embeddedFontLst>
    <p:embeddedFont>
      <p:font typeface="FrankRuehl" pitchFamily="34" charset="-79"/>
      <p:regular r:id="rId33"/>
    </p:embeddedFont>
    <p:embeddedFont>
      <p:font typeface="Lora" charset="0"/>
      <p:regular r:id="rId34"/>
      <p:bold r:id="rId35"/>
      <p:italic r:id="rId36"/>
      <p:boldItalic r:id="rId37"/>
    </p:embeddedFont>
    <p:embeddedFont>
      <p:font typeface="Segoe Script" pitchFamily="34" charset="0"/>
      <p:regular r:id="rId38"/>
      <p:bold r:id="rId39"/>
    </p:embeddedFont>
    <p:embeddedFont>
      <p:font typeface="Quattrocento Sans" charset="0"/>
      <p:regular r:id="rId40"/>
      <p:bold r:id="rId41"/>
      <p:italic r:id="rId42"/>
      <p:boldItalic r:id="rId43"/>
    </p:embeddedFont>
    <p:embeddedFont>
      <p:font typeface="Segoe UI" pitchFamily="34" charset="0"/>
      <p:regular r:id="rId44"/>
      <p:bold r:id="rId45"/>
      <p:italic r:id="rId46"/>
      <p:boldItalic r:id="rId47"/>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9B38DA1-6FAF-45E8-BD32-B17A7C880E15}">
  <a:tblStyle styleId="{B9B38DA1-6FAF-45E8-BD32-B17A7C880E15}"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696" y="-9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12443251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0" name="Shape 3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4" name="Shape 3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996630" y="2003888"/>
            <a:ext cx="4523699" cy="1159799"/>
          </a:xfrm>
          <a:prstGeom prst="rect">
            <a:avLst/>
          </a:prstGeom>
        </p:spPr>
        <p:txBody>
          <a:bodyPr lIns="91425" tIns="91425" rIns="91425" bIns="91425" anchor="b" anchorCtr="0"/>
          <a:lstStyle>
            <a:lvl1pPr>
              <a:spcBef>
                <a:spcPts val="0"/>
              </a:spcBef>
              <a:buSzPct val="100000"/>
              <a:defRPr sz="3600"/>
            </a:lvl1pPr>
            <a:lvl2pPr>
              <a:spcBef>
                <a:spcPts val="0"/>
              </a:spcBef>
              <a:buSzPct val="100000"/>
              <a:defRPr sz="3600"/>
            </a:lvl2pPr>
            <a:lvl3pPr>
              <a:spcBef>
                <a:spcPts val="0"/>
              </a:spcBef>
              <a:buSzPct val="100000"/>
              <a:defRPr sz="3600"/>
            </a:lvl3pPr>
            <a:lvl4pPr>
              <a:spcBef>
                <a:spcPts val="0"/>
              </a:spcBef>
              <a:buSzPct val="100000"/>
              <a:defRPr sz="3600"/>
            </a:lvl4pPr>
            <a:lvl5pPr>
              <a:spcBef>
                <a:spcPts val="0"/>
              </a:spcBef>
              <a:buSzPct val="100000"/>
              <a:defRPr sz="3600"/>
            </a:lvl5pPr>
            <a:lvl6pPr>
              <a:spcBef>
                <a:spcPts val="0"/>
              </a:spcBef>
              <a:buSzPct val="100000"/>
              <a:defRPr sz="3600"/>
            </a:lvl6pPr>
            <a:lvl7pPr>
              <a:spcBef>
                <a:spcPts val="0"/>
              </a:spcBef>
              <a:buSzPct val="100000"/>
              <a:defRPr sz="3600"/>
            </a:lvl7pPr>
            <a:lvl8pPr>
              <a:spcBef>
                <a:spcPts val="0"/>
              </a:spcBef>
              <a:buSzPct val="100000"/>
              <a:defRPr sz="3600"/>
            </a:lvl8pPr>
            <a:lvl9pPr>
              <a:spcBef>
                <a:spcPts val="0"/>
              </a:spcBef>
              <a:buSzPct val="100000"/>
              <a:defRPr sz="3600"/>
            </a:lvl9pPr>
          </a:lstStyle>
          <a:p>
            <a:endParaRPr/>
          </a:p>
        </p:txBody>
      </p:sp>
      <p:cxnSp>
        <p:nvCxnSpPr>
          <p:cNvPr id="9" name="Shape 9"/>
          <p:cNvCxnSpPr/>
          <p:nvPr/>
        </p:nvCxnSpPr>
        <p:spPr>
          <a:xfrm>
            <a:off x="-6025" y="3676511"/>
            <a:ext cx="9161999" cy="0"/>
          </a:xfrm>
          <a:prstGeom prst="straightConnector1">
            <a:avLst/>
          </a:prstGeom>
          <a:noFill/>
          <a:ln w="9525" cap="flat" cmpd="sng">
            <a:solidFill>
              <a:srgbClr val="000000"/>
            </a:solidFill>
            <a:prstDash val="solid"/>
            <a:round/>
            <a:headEnd type="none" w="lg" len="lg"/>
            <a:tailEnd type="none" w="lg" len="lg"/>
          </a:ln>
        </p:spPr>
      </p:cxnSp>
      <p:sp>
        <p:nvSpPr>
          <p:cNvPr id="10" name="Shape 10"/>
          <p:cNvSpPr/>
          <p:nvPr/>
        </p:nvSpPr>
        <p:spPr>
          <a:xfrm>
            <a:off x="1117950" y="3393000"/>
            <a:ext cx="566999" cy="566999"/>
          </a:xfrm>
          <a:prstGeom prst="ellipse">
            <a:avLst/>
          </a:prstGeom>
          <a:solidFill>
            <a:srgbClr val="FFCD00"/>
          </a:solidFill>
          <a:ln>
            <a:noFill/>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1"/>
        <p:cNvGrpSpPr/>
        <p:nvPr/>
      </p:nvGrpSpPr>
      <p:grpSpPr>
        <a:xfrm>
          <a:off x="0" y="0"/>
          <a:ext cx="0" cy="0"/>
          <a:chOff x="0" y="0"/>
          <a:chExt cx="0" cy="0"/>
        </a:xfrm>
      </p:grpSpPr>
      <p:sp>
        <p:nvSpPr>
          <p:cNvPr id="12" name="Shape 12"/>
          <p:cNvSpPr txBox="1">
            <a:spLocks noGrp="1"/>
          </p:cNvSpPr>
          <p:nvPr>
            <p:ph type="subTitle" idx="1"/>
          </p:nvPr>
        </p:nvSpPr>
        <p:spPr>
          <a:xfrm>
            <a:off x="2022300" y="2815923"/>
            <a:ext cx="5591400" cy="784799"/>
          </a:xfrm>
          <a:prstGeom prst="rect">
            <a:avLst/>
          </a:prstGeom>
        </p:spPr>
        <p:txBody>
          <a:bodyPr lIns="91425" tIns="91425" rIns="91425" bIns="91425" anchor="t" anchorCtr="0"/>
          <a:lstStyle>
            <a:lvl1pPr rtl="0">
              <a:spcBef>
                <a:spcPts val="0"/>
              </a:spcBef>
              <a:buClr>
                <a:srgbClr val="000000"/>
              </a:buClr>
              <a:buSzPct val="100000"/>
              <a:buNone/>
              <a:defRPr sz="1400">
                <a:highlight>
                  <a:srgbClr val="FFCD00"/>
                </a:highlight>
              </a:defRPr>
            </a:lvl1pPr>
            <a:lvl2pPr rtl="0">
              <a:spcBef>
                <a:spcPts val="0"/>
              </a:spcBef>
              <a:buClr>
                <a:schemeClr val="dk2"/>
              </a:buClr>
              <a:buSzPct val="100000"/>
              <a:buNone/>
              <a:defRPr sz="1400">
                <a:solidFill>
                  <a:schemeClr val="dk2"/>
                </a:solidFill>
                <a:highlight>
                  <a:srgbClr val="FFCD00"/>
                </a:highlight>
              </a:defRPr>
            </a:lvl2pPr>
            <a:lvl3pPr rtl="0">
              <a:spcBef>
                <a:spcPts val="0"/>
              </a:spcBef>
              <a:buClr>
                <a:schemeClr val="dk2"/>
              </a:buClr>
              <a:buSzPct val="100000"/>
              <a:buNone/>
              <a:defRPr sz="1400">
                <a:solidFill>
                  <a:schemeClr val="dk2"/>
                </a:solidFill>
                <a:highlight>
                  <a:srgbClr val="FFCD00"/>
                </a:highlight>
              </a:defRPr>
            </a:lvl3pPr>
            <a:lvl4pPr rtl="0">
              <a:spcBef>
                <a:spcPts val="0"/>
              </a:spcBef>
              <a:buClr>
                <a:schemeClr val="dk2"/>
              </a:buClr>
              <a:buSzPct val="100000"/>
              <a:buNone/>
              <a:defRPr sz="1400">
                <a:solidFill>
                  <a:schemeClr val="dk2"/>
                </a:solidFill>
                <a:highlight>
                  <a:srgbClr val="FFCD00"/>
                </a:highlight>
              </a:defRPr>
            </a:lvl4pPr>
            <a:lvl5pPr rtl="0">
              <a:spcBef>
                <a:spcPts val="0"/>
              </a:spcBef>
              <a:buClr>
                <a:schemeClr val="dk2"/>
              </a:buClr>
              <a:buSzPct val="100000"/>
              <a:buNone/>
              <a:defRPr sz="1400">
                <a:solidFill>
                  <a:schemeClr val="dk2"/>
                </a:solidFill>
                <a:highlight>
                  <a:srgbClr val="FFCD00"/>
                </a:highlight>
              </a:defRPr>
            </a:lvl5pPr>
            <a:lvl6pPr rtl="0">
              <a:spcBef>
                <a:spcPts val="0"/>
              </a:spcBef>
              <a:buClr>
                <a:schemeClr val="dk2"/>
              </a:buClr>
              <a:buSzPct val="100000"/>
              <a:buNone/>
              <a:defRPr sz="1400">
                <a:solidFill>
                  <a:schemeClr val="dk2"/>
                </a:solidFill>
                <a:highlight>
                  <a:srgbClr val="FFCD00"/>
                </a:highlight>
              </a:defRPr>
            </a:lvl6pPr>
            <a:lvl7pPr rtl="0">
              <a:spcBef>
                <a:spcPts val="0"/>
              </a:spcBef>
              <a:buClr>
                <a:schemeClr val="dk2"/>
              </a:buClr>
              <a:buSzPct val="100000"/>
              <a:buNone/>
              <a:defRPr sz="1400">
                <a:solidFill>
                  <a:schemeClr val="dk2"/>
                </a:solidFill>
                <a:highlight>
                  <a:srgbClr val="FFCD00"/>
                </a:highlight>
              </a:defRPr>
            </a:lvl7pPr>
            <a:lvl8pPr rtl="0">
              <a:spcBef>
                <a:spcPts val="0"/>
              </a:spcBef>
              <a:buClr>
                <a:schemeClr val="dk2"/>
              </a:buClr>
              <a:buSzPct val="100000"/>
              <a:buNone/>
              <a:defRPr sz="1400">
                <a:solidFill>
                  <a:schemeClr val="dk2"/>
                </a:solidFill>
                <a:highlight>
                  <a:srgbClr val="FFCD00"/>
                </a:highlight>
              </a:defRPr>
            </a:lvl8pPr>
            <a:lvl9pPr rtl="0">
              <a:spcBef>
                <a:spcPts val="0"/>
              </a:spcBef>
              <a:buClr>
                <a:schemeClr val="dk2"/>
              </a:buClr>
              <a:buSzPct val="100000"/>
              <a:buNone/>
              <a:defRPr sz="1400">
                <a:solidFill>
                  <a:schemeClr val="dk2"/>
                </a:solidFill>
                <a:highlight>
                  <a:srgbClr val="FFCD00"/>
                </a:highlight>
              </a:defRPr>
            </a:lvl9pPr>
          </a:lstStyle>
          <a:p>
            <a:endParaRPr/>
          </a:p>
        </p:txBody>
      </p:sp>
      <p:cxnSp>
        <p:nvCxnSpPr>
          <p:cNvPr id="13" name="Shape 13"/>
          <p:cNvCxnSpPr/>
          <p:nvPr/>
        </p:nvCxnSpPr>
        <p:spPr>
          <a:xfrm>
            <a:off x="-6025" y="2571761"/>
            <a:ext cx="1984499" cy="0"/>
          </a:xfrm>
          <a:prstGeom prst="straightConnector1">
            <a:avLst/>
          </a:prstGeom>
          <a:noFill/>
          <a:ln w="9525" cap="flat" cmpd="sng">
            <a:solidFill>
              <a:srgbClr val="CCCCCC"/>
            </a:solidFill>
            <a:prstDash val="solid"/>
            <a:round/>
            <a:headEnd type="none" w="lg" len="lg"/>
            <a:tailEnd type="none" w="lg" len="lg"/>
          </a:ln>
        </p:spPr>
      </p:cxnSp>
      <p:sp>
        <p:nvSpPr>
          <p:cNvPr id="14" name="Shape 14"/>
          <p:cNvSpPr/>
          <p:nvPr/>
        </p:nvSpPr>
        <p:spPr>
          <a:xfrm>
            <a:off x="1117950" y="2288250"/>
            <a:ext cx="566999" cy="5669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
        <p:nvSpPr>
          <p:cNvPr id="15" name="Shape 15"/>
          <p:cNvSpPr txBox="1">
            <a:spLocks noGrp="1"/>
          </p:cNvSpPr>
          <p:nvPr>
            <p:ph type="ctrTitle"/>
          </p:nvPr>
        </p:nvSpPr>
        <p:spPr>
          <a:xfrm>
            <a:off x="2022225" y="1693523"/>
            <a:ext cx="3787799" cy="1159799"/>
          </a:xfrm>
          <a:prstGeom prst="rect">
            <a:avLst/>
          </a:prstGeom>
        </p:spPr>
        <p:txBody>
          <a:bodyPr lIns="91425" tIns="91425" rIns="91425" bIns="91425" anchor="b" anchorCtr="0"/>
          <a:lstStyle>
            <a:lvl1pPr rtl="0">
              <a:spcBef>
                <a:spcPts val="0"/>
              </a:spcBef>
              <a:buSzPct val="100000"/>
              <a:defRPr sz="3000"/>
            </a:lvl1pPr>
            <a:lvl2pPr rtl="0">
              <a:spcBef>
                <a:spcPts val="0"/>
              </a:spcBef>
              <a:buSzPct val="100000"/>
              <a:defRPr sz="3000"/>
            </a:lvl2pPr>
            <a:lvl3pPr rtl="0">
              <a:spcBef>
                <a:spcPts val="0"/>
              </a:spcBef>
              <a:buSzPct val="100000"/>
              <a:defRPr sz="3000"/>
            </a:lvl3pPr>
            <a:lvl4pPr rtl="0">
              <a:spcBef>
                <a:spcPts val="0"/>
              </a:spcBef>
              <a:buSzPct val="100000"/>
              <a:defRPr sz="3000"/>
            </a:lvl4pPr>
            <a:lvl5pPr rtl="0">
              <a:spcBef>
                <a:spcPts val="0"/>
              </a:spcBef>
              <a:buSzPct val="100000"/>
              <a:defRPr sz="3000"/>
            </a:lvl5pPr>
            <a:lvl6pPr rtl="0">
              <a:spcBef>
                <a:spcPts val="0"/>
              </a:spcBef>
              <a:buSzPct val="100000"/>
              <a:defRPr sz="3000"/>
            </a:lvl6pPr>
            <a:lvl7pPr rtl="0">
              <a:spcBef>
                <a:spcPts val="0"/>
              </a:spcBef>
              <a:buSzPct val="100000"/>
              <a:defRPr sz="3000"/>
            </a:lvl7pPr>
            <a:lvl8pPr rtl="0">
              <a:spcBef>
                <a:spcPts val="0"/>
              </a:spcBef>
              <a:buSzPct val="100000"/>
              <a:defRPr sz="3000"/>
            </a:lvl8pPr>
            <a:lvl9pPr rtl="0">
              <a:spcBef>
                <a:spcPts val="0"/>
              </a:spcBef>
              <a:buSzPct val="100000"/>
              <a:defRPr sz="3000"/>
            </a:lvl9pPr>
          </a:lstStyle>
          <a:p>
            <a:endParaRPr/>
          </a:p>
        </p:txBody>
      </p:sp>
      <p:cxnSp>
        <p:nvCxnSpPr>
          <p:cNvPr id="16" name="Shape 16"/>
          <p:cNvCxnSpPr/>
          <p:nvPr/>
        </p:nvCxnSpPr>
        <p:spPr>
          <a:xfrm>
            <a:off x="5898975" y="2571750"/>
            <a:ext cx="32510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2"/>
        <p:cNvGrpSpPr/>
        <p:nvPr/>
      </p:nvGrpSpPr>
      <p:grpSpPr>
        <a:xfrm>
          <a:off x="0" y="0"/>
          <a:ext cx="0" cy="0"/>
          <a:chOff x="0" y="0"/>
          <a:chExt cx="0" cy="0"/>
        </a:xfrm>
      </p:grpSpPr>
      <p:cxnSp>
        <p:nvCxnSpPr>
          <p:cNvPr id="23" name="Shape 23"/>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24" name="Shape 24"/>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
        <p:nvSpPr>
          <p:cNvPr id="25" name="Shape 25"/>
          <p:cNvSpPr txBox="1">
            <a:spLocks noGrp="1"/>
          </p:cNvSpPr>
          <p:nvPr>
            <p:ph type="title"/>
          </p:nvPr>
        </p:nvSpPr>
        <p:spPr>
          <a:xfrm>
            <a:off x="1381250" y="922668"/>
            <a:ext cx="3878399" cy="435599"/>
          </a:xfrm>
          <a:prstGeom prst="rect">
            <a:avLst/>
          </a:prstGeom>
        </p:spPr>
        <p:txBody>
          <a:bodyPr lIns="91425" tIns="91425" rIns="91425" bIns="91425" anchor="ctr" anchorCtr="0"/>
          <a:lstStyle>
            <a:lvl1pPr rtl="0">
              <a:spcBef>
                <a:spcPts val="0"/>
              </a:spcBef>
              <a:buSzPct val="100000"/>
              <a:buFont typeface="Lora"/>
              <a:buNone/>
              <a:defRPr sz="2000" b="1">
                <a:latin typeface="Lora"/>
                <a:ea typeface="Lora"/>
                <a:cs typeface="Lora"/>
                <a:sym typeface="Lora"/>
              </a:defRPr>
            </a:lvl1pPr>
            <a:lvl2pPr rtl="0">
              <a:spcBef>
                <a:spcPts val="0"/>
              </a:spcBef>
              <a:buSzPct val="100000"/>
              <a:buFont typeface="Lora"/>
              <a:buNone/>
              <a:defRPr sz="2000" b="1">
                <a:highlight>
                  <a:srgbClr val="FFFFFF"/>
                </a:highlight>
                <a:latin typeface="Lora"/>
                <a:ea typeface="Lora"/>
                <a:cs typeface="Lora"/>
                <a:sym typeface="Lora"/>
              </a:defRPr>
            </a:lvl2pPr>
            <a:lvl3pPr rtl="0">
              <a:spcBef>
                <a:spcPts val="0"/>
              </a:spcBef>
              <a:buSzPct val="100000"/>
              <a:buFont typeface="Lora"/>
              <a:buNone/>
              <a:defRPr sz="2000" b="1">
                <a:highlight>
                  <a:srgbClr val="FFFFFF"/>
                </a:highlight>
                <a:latin typeface="Lora"/>
                <a:ea typeface="Lora"/>
                <a:cs typeface="Lora"/>
                <a:sym typeface="Lora"/>
              </a:defRPr>
            </a:lvl3pPr>
            <a:lvl4pPr rtl="0">
              <a:spcBef>
                <a:spcPts val="0"/>
              </a:spcBef>
              <a:buSzPct val="100000"/>
              <a:buFont typeface="Lora"/>
              <a:buNone/>
              <a:defRPr sz="2000" b="1">
                <a:highlight>
                  <a:srgbClr val="FFFFFF"/>
                </a:highlight>
                <a:latin typeface="Lora"/>
                <a:ea typeface="Lora"/>
                <a:cs typeface="Lora"/>
                <a:sym typeface="Lora"/>
              </a:defRPr>
            </a:lvl4pPr>
            <a:lvl5pPr rtl="0">
              <a:spcBef>
                <a:spcPts val="0"/>
              </a:spcBef>
              <a:buSzPct val="100000"/>
              <a:buFont typeface="Lora"/>
              <a:buNone/>
              <a:defRPr sz="2000" b="1">
                <a:highlight>
                  <a:srgbClr val="FFFFFF"/>
                </a:highlight>
                <a:latin typeface="Lora"/>
                <a:ea typeface="Lora"/>
                <a:cs typeface="Lora"/>
                <a:sym typeface="Lora"/>
              </a:defRPr>
            </a:lvl5pPr>
            <a:lvl6pPr rtl="0">
              <a:spcBef>
                <a:spcPts val="0"/>
              </a:spcBef>
              <a:buSzPct val="100000"/>
              <a:buFont typeface="Lora"/>
              <a:buNone/>
              <a:defRPr sz="2000" b="1">
                <a:highlight>
                  <a:srgbClr val="FFFFFF"/>
                </a:highlight>
                <a:latin typeface="Lora"/>
                <a:ea typeface="Lora"/>
                <a:cs typeface="Lora"/>
                <a:sym typeface="Lora"/>
              </a:defRPr>
            </a:lvl6pPr>
            <a:lvl7pPr rtl="0">
              <a:spcBef>
                <a:spcPts val="0"/>
              </a:spcBef>
              <a:buSzPct val="100000"/>
              <a:buFont typeface="Lora"/>
              <a:buNone/>
              <a:defRPr sz="2000" b="1">
                <a:highlight>
                  <a:srgbClr val="FFFFFF"/>
                </a:highlight>
                <a:latin typeface="Lora"/>
                <a:ea typeface="Lora"/>
                <a:cs typeface="Lora"/>
                <a:sym typeface="Lora"/>
              </a:defRPr>
            </a:lvl7pPr>
            <a:lvl8pPr rtl="0">
              <a:spcBef>
                <a:spcPts val="0"/>
              </a:spcBef>
              <a:buSzPct val="100000"/>
              <a:buFont typeface="Lora"/>
              <a:buNone/>
              <a:defRPr sz="2000" b="1">
                <a:highlight>
                  <a:srgbClr val="FFFFFF"/>
                </a:highlight>
                <a:latin typeface="Lora"/>
                <a:ea typeface="Lora"/>
                <a:cs typeface="Lora"/>
                <a:sym typeface="Lora"/>
              </a:defRPr>
            </a:lvl8pPr>
            <a:lvl9pPr rtl="0">
              <a:spcBef>
                <a:spcPts val="0"/>
              </a:spcBef>
              <a:buSzPct val="100000"/>
              <a:buFont typeface="Lora"/>
              <a:buNone/>
              <a:defRPr sz="2000" b="1">
                <a:highlight>
                  <a:srgbClr val="FFFFFF"/>
                </a:highlight>
                <a:latin typeface="Lora"/>
                <a:ea typeface="Lora"/>
                <a:cs typeface="Lora"/>
                <a:sym typeface="Lora"/>
              </a:defRPr>
            </a:lvl9pPr>
          </a:lstStyle>
          <a:p>
            <a:endParaRPr/>
          </a:p>
        </p:txBody>
      </p:sp>
      <p:sp>
        <p:nvSpPr>
          <p:cNvPr id="26" name="Shape 26"/>
          <p:cNvSpPr txBox="1">
            <a:spLocks noGrp="1"/>
          </p:cNvSpPr>
          <p:nvPr>
            <p:ph type="body" idx="1"/>
          </p:nvPr>
        </p:nvSpPr>
        <p:spPr>
          <a:xfrm>
            <a:off x="1381250" y="1616470"/>
            <a:ext cx="6809700" cy="3112200"/>
          </a:xfrm>
          <a:prstGeom prst="rect">
            <a:avLst/>
          </a:prstGeom>
        </p:spPr>
        <p:txBody>
          <a:bodyPr lIns="91425" tIns="91425" rIns="91425" bIns="91425" anchor="t" anchorCtr="0"/>
          <a:lstStyle>
            <a:lvl1pPr rt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rtl="0">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rtl="0">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rtl="0">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rtl="0">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rtl="0">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rtl="0">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rtl="0">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rtl="0">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cxnSp>
        <p:nvCxnSpPr>
          <p:cNvPr id="27" name="Shape 27"/>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381250" y="922668"/>
            <a:ext cx="3878399" cy="435599"/>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0" name="Shape 30"/>
          <p:cNvSpPr txBox="1">
            <a:spLocks noGrp="1"/>
          </p:cNvSpPr>
          <p:nvPr>
            <p:ph type="body" idx="1"/>
          </p:nvPr>
        </p:nvSpPr>
        <p:spPr>
          <a:xfrm>
            <a:off x="1381250" y="1618700"/>
            <a:ext cx="3425400" cy="3231000"/>
          </a:xfrm>
          <a:prstGeom prst="rect">
            <a:avLst/>
          </a:prstGeom>
        </p:spPr>
        <p:txBody>
          <a:bodyPr lIns="91425" tIns="91425" rIns="91425" bIns="91425" anchor="t" anchorCtr="0"/>
          <a:lstStyle>
            <a:lvl1pPr>
              <a:spcBef>
                <a:spcPts val="0"/>
              </a:spcBef>
              <a:buSzPct val="100000"/>
              <a:defRPr sz="2000"/>
            </a:lvl1pPr>
            <a:lvl2pPr>
              <a:spcBef>
                <a:spcPts val="0"/>
              </a:spcBef>
              <a:defRPr/>
            </a:lvl2pPr>
            <a:lvl3pPr>
              <a:spcBef>
                <a:spcPts val="0"/>
              </a:spcBef>
              <a:defRPr/>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a:endParaRPr/>
          </a:p>
        </p:txBody>
      </p:sp>
      <p:sp>
        <p:nvSpPr>
          <p:cNvPr id="31" name="Shape 31"/>
          <p:cNvSpPr txBox="1">
            <a:spLocks noGrp="1"/>
          </p:cNvSpPr>
          <p:nvPr>
            <p:ph type="body" idx="2"/>
          </p:nvPr>
        </p:nvSpPr>
        <p:spPr>
          <a:xfrm>
            <a:off x="5012916" y="1618700"/>
            <a:ext cx="3425400" cy="3231000"/>
          </a:xfrm>
          <a:prstGeom prst="rect">
            <a:avLst/>
          </a:prstGeom>
        </p:spPr>
        <p:txBody>
          <a:bodyPr lIns="91425" tIns="91425" rIns="91425" bIns="91425" anchor="t" anchorCtr="0"/>
          <a:lstStyle>
            <a:lvl1pPr>
              <a:spcBef>
                <a:spcPts val="0"/>
              </a:spcBef>
              <a:buSzPct val="100000"/>
              <a:defRPr sz="2000"/>
            </a:lvl1pPr>
            <a:lvl2pPr>
              <a:spcBef>
                <a:spcPts val="0"/>
              </a:spcBef>
              <a:defRPr/>
            </a:lvl2pPr>
            <a:lvl3pPr>
              <a:spcBef>
                <a:spcPts val="0"/>
              </a:spcBef>
              <a:defRPr/>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a:endParaRPr/>
          </a:p>
        </p:txBody>
      </p:sp>
      <p:cxnSp>
        <p:nvCxnSpPr>
          <p:cNvPr id="32" name="Shape 32"/>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33" name="Shape 33"/>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cxnSp>
        <p:nvCxnSpPr>
          <p:cNvPr id="34" name="Shape 34"/>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1381250" y="937125"/>
            <a:ext cx="3878399" cy="435599"/>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cxnSp>
        <p:nvCxnSpPr>
          <p:cNvPr id="45" name="Shape 45"/>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46" name="Shape 46"/>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cxnSp>
        <p:nvCxnSpPr>
          <p:cNvPr id="47" name="Shape 47"/>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body" idx="1"/>
          </p:nvPr>
        </p:nvSpPr>
        <p:spPr>
          <a:xfrm>
            <a:off x="1381250" y="1616470"/>
            <a:ext cx="6809700" cy="3112200"/>
          </a:xfrm>
          <a:prstGeom prst="rect">
            <a:avLst/>
          </a:prstGeom>
          <a:noFill/>
          <a:ln>
            <a:noFill/>
          </a:ln>
        </p:spPr>
        <p:txBody>
          <a:bodyPr lIns="91425" tIns="91425" rIns="91425" bIns="91425" anchor="t" anchorCtr="0"/>
          <a:lstStyle>
            <a:lvl1pPr>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sp>
        <p:nvSpPr>
          <p:cNvPr id="6" name="Shape 6"/>
          <p:cNvSpPr txBox="1">
            <a:spLocks noGrp="1"/>
          </p:cNvSpPr>
          <p:nvPr>
            <p:ph type="title"/>
          </p:nvPr>
        </p:nvSpPr>
        <p:spPr>
          <a:xfrm>
            <a:off x="1381250" y="937116"/>
            <a:ext cx="6809700" cy="435599"/>
          </a:xfrm>
          <a:prstGeom prst="rect">
            <a:avLst/>
          </a:prstGeom>
          <a:noFill/>
          <a:ln>
            <a:noFill/>
          </a:ln>
        </p:spPr>
        <p:txBody>
          <a:bodyPr lIns="91425" tIns="91425" rIns="91425" bIns="91425" anchor="ctr" anchorCtr="0"/>
          <a:lstStyle>
            <a:lvl1pPr>
              <a:spcBef>
                <a:spcPts val="0"/>
              </a:spcBef>
              <a:buSzPct val="100000"/>
              <a:buFont typeface="Lora"/>
              <a:buNone/>
              <a:defRPr sz="2000" b="1">
                <a:latin typeface="Lora"/>
                <a:ea typeface="Lora"/>
                <a:cs typeface="Lora"/>
                <a:sym typeface="Lora"/>
              </a:defRPr>
            </a:lvl1pPr>
            <a:lvl2pPr>
              <a:spcBef>
                <a:spcPts val="0"/>
              </a:spcBef>
              <a:buSzPct val="100000"/>
              <a:buFont typeface="Lora"/>
              <a:buNone/>
              <a:defRPr sz="2000" b="1">
                <a:latin typeface="Lora"/>
                <a:ea typeface="Lora"/>
                <a:cs typeface="Lora"/>
                <a:sym typeface="Lora"/>
              </a:defRPr>
            </a:lvl2pPr>
            <a:lvl3pPr>
              <a:spcBef>
                <a:spcPts val="0"/>
              </a:spcBef>
              <a:buSzPct val="100000"/>
              <a:buFont typeface="Lora"/>
              <a:buNone/>
              <a:defRPr sz="2000" b="1">
                <a:latin typeface="Lora"/>
                <a:ea typeface="Lora"/>
                <a:cs typeface="Lora"/>
                <a:sym typeface="Lora"/>
              </a:defRPr>
            </a:lvl3pPr>
            <a:lvl4pPr>
              <a:spcBef>
                <a:spcPts val="0"/>
              </a:spcBef>
              <a:buSzPct val="100000"/>
              <a:buFont typeface="Lora"/>
              <a:buNone/>
              <a:defRPr sz="2000" b="1">
                <a:latin typeface="Lora"/>
                <a:ea typeface="Lora"/>
                <a:cs typeface="Lora"/>
                <a:sym typeface="Lora"/>
              </a:defRPr>
            </a:lvl4pPr>
            <a:lvl5pPr>
              <a:spcBef>
                <a:spcPts val="0"/>
              </a:spcBef>
              <a:buSzPct val="100000"/>
              <a:buFont typeface="Lora"/>
              <a:buNone/>
              <a:defRPr sz="2000" b="1">
                <a:latin typeface="Lora"/>
                <a:ea typeface="Lora"/>
                <a:cs typeface="Lora"/>
                <a:sym typeface="Lora"/>
              </a:defRPr>
            </a:lvl5pPr>
            <a:lvl6pPr>
              <a:spcBef>
                <a:spcPts val="0"/>
              </a:spcBef>
              <a:buSzPct val="100000"/>
              <a:buFont typeface="Lora"/>
              <a:buNone/>
              <a:defRPr sz="2000" b="1">
                <a:latin typeface="Lora"/>
                <a:ea typeface="Lora"/>
                <a:cs typeface="Lora"/>
                <a:sym typeface="Lora"/>
              </a:defRPr>
            </a:lvl6pPr>
            <a:lvl7pPr>
              <a:spcBef>
                <a:spcPts val="0"/>
              </a:spcBef>
              <a:buSzPct val="100000"/>
              <a:buFont typeface="Lora"/>
              <a:buNone/>
              <a:defRPr sz="2000" b="1">
                <a:latin typeface="Lora"/>
                <a:ea typeface="Lora"/>
                <a:cs typeface="Lora"/>
                <a:sym typeface="Lora"/>
              </a:defRPr>
            </a:lvl7pPr>
            <a:lvl8pPr>
              <a:spcBef>
                <a:spcPts val="0"/>
              </a:spcBef>
              <a:buSzPct val="100000"/>
              <a:buFont typeface="Lora"/>
              <a:buNone/>
              <a:defRPr sz="2000" b="1">
                <a:latin typeface="Lora"/>
                <a:ea typeface="Lora"/>
                <a:cs typeface="Lora"/>
                <a:sym typeface="Lora"/>
              </a:defRPr>
            </a:lvl8pPr>
            <a:lvl9pPr>
              <a:spcBef>
                <a:spcPts val="0"/>
              </a:spcBef>
              <a:buSzPct val="100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7"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prstGeom prst="rect">
            <a:avLst/>
          </a:prstGeom>
        </p:spPr>
        <p:txBody>
          <a:bodyPr lIns="91425" tIns="91425" rIns="91425" bIns="91425" anchor="b" anchorCtr="0">
            <a:noAutofit/>
          </a:bodyPr>
          <a:lstStyle/>
          <a:p>
            <a:pPr algn="ctr"/>
            <a:r>
              <a:rPr lang="en" b="0" dirty="0" smtClean="0">
                <a:latin typeface="Times New Roman" pitchFamily="18" charset="0"/>
                <a:cs typeface="Times New Roman" pitchFamily="18" charset="0"/>
              </a:rPr>
              <a:t>Xây dựng</a:t>
            </a:r>
            <a:br>
              <a:rPr lang="en" b="0" dirty="0" smtClean="0">
                <a:latin typeface="Times New Roman" pitchFamily="18" charset="0"/>
                <a:cs typeface="Times New Roman" pitchFamily="18" charset="0"/>
              </a:rPr>
            </a:br>
            <a:r>
              <a:rPr lang="en" b="0" i="1" dirty="0" smtClean="0">
                <a:effectLst>
                  <a:outerShdw blurRad="38100" dist="38100" dir="2700000" algn="tl">
                    <a:srgbClr val="000000">
                      <a:alpha val="43137"/>
                    </a:srgbClr>
                  </a:outerShdw>
                </a:effectLst>
                <a:highlight>
                  <a:srgbClr val="FFCD00"/>
                </a:highlight>
                <a:latin typeface="Times New Roman" pitchFamily="18" charset="0"/>
                <a:cs typeface="Times New Roman" pitchFamily="18" charset="0"/>
                <a:sym typeface="Quattrocento Sans"/>
              </a:rPr>
              <a:t>Web phim online</a:t>
            </a:r>
            <a:endParaRPr lang="en" b="0" i="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8" name="Shape 71"/>
          <p:cNvSpPr/>
          <p:nvPr/>
        </p:nvSpPr>
        <p:spPr>
          <a:xfrm>
            <a:off x="0" y="4653601"/>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7" name="TextBox 6"/>
          <p:cNvSpPr txBox="1"/>
          <p:nvPr/>
        </p:nvSpPr>
        <p:spPr>
          <a:xfrm>
            <a:off x="5148064" y="4744661"/>
            <a:ext cx="3995936" cy="307777"/>
          </a:xfrm>
          <a:prstGeom prst="rect">
            <a:avLst/>
          </a:prstGeom>
          <a:noFill/>
        </p:spPr>
        <p:txBody>
          <a:bodyPr wrap="square" rtlCol="0">
            <a:spAutoFit/>
          </a:bodyPr>
          <a:lstStyle/>
          <a:p>
            <a:pPr algn="r"/>
            <a:r>
              <a:rPr lang="en-US" dirty="0" smtClean="0">
                <a:latin typeface="Segoe UI" pitchFamily="34" charset="0"/>
                <a:ea typeface="Segoe UI" pitchFamily="34" charset="0"/>
                <a:cs typeface="Segoe UI" pitchFamily="34" charset="0"/>
              </a:rPr>
              <a:t>Copyright: git@github.com/vq0412</a:t>
            </a:r>
            <a:endParaRPr lang="vi-VN" dirty="0">
              <a:latin typeface="Segoe UI" pitchFamily="34" charset="0"/>
              <a:ea typeface="Segoe UI" pitchFamily="34" charset="0"/>
              <a:cs typeface="Segoe UI" pitchFamily="34" charset="0"/>
            </a:endParaRPr>
          </a:p>
        </p:txBody>
      </p:sp>
      <p:sp>
        <p:nvSpPr>
          <p:cNvPr id="10" name="TextBox 9"/>
          <p:cNvSpPr txBox="1"/>
          <p:nvPr/>
        </p:nvSpPr>
        <p:spPr>
          <a:xfrm>
            <a:off x="0" y="4744660"/>
            <a:ext cx="2915816" cy="307777"/>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@HUST-SOICT: Project #20151 </a:t>
            </a:r>
            <a:endParaRPr lang="vi-VN" dirty="0">
              <a:latin typeface="Segoe UI" pitchFamily="34" charset="0"/>
              <a:ea typeface="Segoe UI" pitchFamily="34" charset="0"/>
              <a:cs typeface="Segoe UI" pitchFamily="34" charset="0"/>
            </a:endParaRPr>
          </a:p>
        </p:txBody>
      </p:sp>
      <p:sp>
        <p:nvSpPr>
          <p:cNvPr id="4" name="TextBox 3"/>
          <p:cNvSpPr txBox="1"/>
          <p:nvPr/>
        </p:nvSpPr>
        <p:spPr>
          <a:xfrm>
            <a:off x="6344720" y="3450983"/>
            <a:ext cx="4067944" cy="307777"/>
          </a:xfrm>
          <a:prstGeom prst="rect">
            <a:avLst/>
          </a:prstGeom>
          <a:noFill/>
        </p:spPr>
        <p:txBody>
          <a:bodyPr wrap="square" rtlCol="0">
            <a:spAutoFit/>
          </a:bodyPr>
          <a:lstStyle/>
          <a:p>
            <a:r>
              <a:rPr lang="en-US" dirty="0" smtClean="0">
                <a:latin typeface="Segoe Script" pitchFamily="34" charset="0"/>
                <a:cs typeface="FrankRuehl" pitchFamily="34" charset="-79"/>
              </a:rPr>
              <a:t>JSP vs MySQL</a:t>
            </a:r>
            <a:endParaRPr lang="vi-VN" dirty="0">
              <a:cs typeface="FrankRuehl" pitchFamily="34" charset="-79"/>
            </a:endParaRPr>
          </a:p>
        </p:txBody>
      </p:sp>
      <p:grpSp>
        <p:nvGrpSpPr>
          <p:cNvPr id="20" name="Shape 831"/>
          <p:cNvGrpSpPr/>
          <p:nvPr/>
        </p:nvGrpSpPr>
        <p:grpSpPr>
          <a:xfrm>
            <a:off x="1159527" y="3450983"/>
            <a:ext cx="460615" cy="418653"/>
            <a:chOff x="4556450" y="4963575"/>
            <a:chExt cx="548025" cy="498100"/>
          </a:xfrm>
        </p:grpSpPr>
        <p:sp>
          <p:nvSpPr>
            <p:cNvPr id="21" name="Shape 832"/>
            <p:cNvSpPr/>
            <p:nvPr/>
          </p:nvSpPr>
          <p:spPr>
            <a:xfrm>
              <a:off x="4611850" y="5222350"/>
              <a:ext cx="436600" cy="239325"/>
            </a:xfrm>
            <a:custGeom>
              <a:avLst/>
              <a:gdLst/>
              <a:ahLst/>
              <a:cxnLst/>
              <a:rect l="0" t="0" r="0" b="0"/>
              <a:pathLst>
                <a:path w="17464" h="9573" fill="none" extrusionOk="0">
                  <a:moveTo>
                    <a:pt x="1" y="1"/>
                  </a:moveTo>
                  <a:lnTo>
                    <a:pt x="1" y="4677"/>
                  </a:lnTo>
                  <a:lnTo>
                    <a:pt x="8720" y="9572"/>
                  </a:lnTo>
                  <a:lnTo>
                    <a:pt x="17463" y="4677"/>
                  </a:lnTo>
                  <a:lnTo>
                    <a:pt x="1746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2" name="Shape 833"/>
            <p:cNvSpPr/>
            <p:nvPr/>
          </p:nvSpPr>
          <p:spPr>
            <a:xfrm>
              <a:off x="4612475" y="4963575"/>
              <a:ext cx="435975" cy="125450"/>
            </a:xfrm>
            <a:custGeom>
              <a:avLst/>
              <a:gdLst/>
              <a:ahLst/>
              <a:cxnLst/>
              <a:rect l="0" t="0" r="0" b="0"/>
              <a:pathLst>
                <a:path w="17439" h="5018" fill="none" extrusionOk="0">
                  <a:moveTo>
                    <a:pt x="17438" y="5018"/>
                  </a:moveTo>
                  <a:lnTo>
                    <a:pt x="8671" y="1"/>
                  </a:lnTo>
                  <a:lnTo>
                    <a:pt x="0" y="501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3" name="Shape 834"/>
            <p:cNvSpPr/>
            <p:nvPr/>
          </p:nvSpPr>
          <p:spPr>
            <a:xfrm>
              <a:off x="4556450" y="5089000"/>
              <a:ext cx="274025" cy="225925"/>
            </a:xfrm>
            <a:custGeom>
              <a:avLst/>
              <a:gdLst/>
              <a:ahLst/>
              <a:cxnLst/>
              <a:rect l="0" t="0" r="0" b="0"/>
              <a:pathLst>
                <a:path w="10961" h="9037" fill="none" extrusionOk="0">
                  <a:moveTo>
                    <a:pt x="8720" y="9037"/>
                  </a:moveTo>
                  <a:lnTo>
                    <a:pt x="1" y="4068"/>
                  </a:lnTo>
                  <a:lnTo>
                    <a:pt x="2241" y="1"/>
                  </a:lnTo>
                  <a:lnTo>
                    <a:pt x="10960" y="4969"/>
                  </a:lnTo>
                  <a:lnTo>
                    <a:pt x="8720" y="9037"/>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 name="Shape 835"/>
            <p:cNvSpPr/>
            <p:nvPr/>
          </p:nvSpPr>
          <p:spPr>
            <a:xfrm>
              <a:off x="4830450" y="5089000"/>
              <a:ext cx="274025" cy="225925"/>
            </a:xfrm>
            <a:custGeom>
              <a:avLst/>
              <a:gdLst/>
              <a:ahLst/>
              <a:cxnLst/>
              <a:rect l="0" t="0" r="0" b="0"/>
              <a:pathLst>
                <a:path w="10961" h="9037" fill="none" extrusionOk="0">
                  <a:moveTo>
                    <a:pt x="2241" y="9037"/>
                  </a:moveTo>
                  <a:lnTo>
                    <a:pt x="10960" y="4068"/>
                  </a:lnTo>
                  <a:lnTo>
                    <a:pt x="8719" y="1"/>
                  </a:lnTo>
                  <a:lnTo>
                    <a:pt x="0" y="4969"/>
                  </a:lnTo>
                  <a:lnTo>
                    <a:pt x="2241" y="9037"/>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5" name="Shape 836"/>
            <p:cNvSpPr/>
            <p:nvPr/>
          </p:nvSpPr>
          <p:spPr>
            <a:xfrm>
              <a:off x="4830450" y="5213225"/>
              <a:ext cx="25" cy="248450"/>
            </a:xfrm>
            <a:custGeom>
              <a:avLst/>
              <a:gdLst/>
              <a:ahLst/>
              <a:cxnLst/>
              <a:rect l="0" t="0" r="0" b="0"/>
              <a:pathLst>
                <a:path w="1" h="9938" fill="none" extrusionOk="0">
                  <a:moveTo>
                    <a:pt x="0" y="0"/>
                  </a:moveTo>
                  <a:lnTo>
                    <a:pt x="0" y="9937"/>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381250" y="915566"/>
            <a:ext cx="3550790" cy="435599"/>
          </a:xfrm>
          <a:prstGeom prst="rect">
            <a:avLst/>
          </a:prstGeom>
        </p:spPr>
        <p:txBody>
          <a:bodyPr lIns="91425" tIns="91425" rIns="91425" bIns="91425" anchor="ctr" anchorCtr="0">
            <a:noAutofit/>
          </a:bodyPr>
          <a:lstStyle/>
          <a:p>
            <a:pPr>
              <a:spcBef>
                <a:spcPts val="0"/>
              </a:spcBef>
              <a:buNone/>
            </a:pPr>
            <a:r>
              <a:rPr lang="vi-VN" dirty="0" smtClean="0">
                <a:latin typeface="Times New Roman" pitchFamily="18" charset="0"/>
                <a:cs typeface="Times New Roman" pitchFamily="18" charset="0"/>
              </a:rPr>
              <a:t>Chọn kiểu dữ liệu</a:t>
            </a:r>
            <a:r>
              <a:rPr lang="en" dirty="0" smtClean="0">
                <a:latin typeface="Times New Roman" pitchFamily="18" charset="0"/>
                <a:cs typeface="Times New Roman" pitchFamily="18" charset="0"/>
              </a:rPr>
              <a:t> </a:t>
            </a:r>
            <a:r>
              <a:rPr lang="vi-VN" dirty="0" smtClean="0">
                <a:highlight>
                  <a:srgbClr val="FFCD00"/>
                </a:highlight>
                <a:latin typeface="Times New Roman" pitchFamily="18" charset="0"/>
                <a:cs typeface="Times New Roman" pitchFamily="18" charset="0"/>
              </a:rPr>
              <a:t>phù hợp</a:t>
            </a:r>
            <a:endParaRPr lang="en" dirty="0">
              <a:highlight>
                <a:srgbClr val="FFCD00"/>
              </a:highlight>
              <a:latin typeface="Times New Roman" pitchFamily="18" charset="0"/>
              <a:cs typeface="Times New Roman" pitchFamily="18" charset="0"/>
            </a:endParaRPr>
          </a:p>
        </p:txBody>
      </p:sp>
      <p:grpSp>
        <p:nvGrpSpPr>
          <p:cNvPr id="109" name="Shape 109"/>
          <p:cNvGrpSpPr/>
          <p:nvPr/>
        </p:nvGrpSpPr>
        <p:grpSpPr>
          <a:xfrm>
            <a:off x="916458" y="1012648"/>
            <a:ext cx="214624" cy="214624"/>
            <a:chOff x="2594050" y="1631825"/>
            <a:chExt cx="439625" cy="439625"/>
          </a:xfrm>
        </p:grpSpPr>
        <p:sp>
          <p:nvSpPr>
            <p:cNvPr id="110" name="Shape 11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1" name="Shape 11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 name="Shape 11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 name="Shape 113"/>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20" name="Shape 71"/>
          <p:cNvSpPr/>
          <p:nvPr/>
        </p:nvSpPr>
        <p:spPr>
          <a:xfrm>
            <a:off x="0" y="4653601"/>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21" name="TextBox 20"/>
          <p:cNvSpPr txBox="1"/>
          <p:nvPr/>
        </p:nvSpPr>
        <p:spPr>
          <a:xfrm>
            <a:off x="5148064" y="4744661"/>
            <a:ext cx="3995936" cy="307777"/>
          </a:xfrm>
          <a:prstGeom prst="rect">
            <a:avLst/>
          </a:prstGeom>
          <a:noFill/>
        </p:spPr>
        <p:txBody>
          <a:bodyPr wrap="square" rtlCol="0">
            <a:spAutoFit/>
          </a:bodyPr>
          <a:lstStyle/>
          <a:p>
            <a:pPr algn="r"/>
            <a:r>
              <a:rPr lang="en-US" dirty="0" smtClean="0">
                <a:latin typeface="Segoe UI" pitchFamily="34" charset="0"/>
                <a:ea typeface="Segoe UI" pitchFamily="34" charset="0"/>
                <a:cs typeface="Segoe UI" pitchFamily="34" charset="0"/>
              </a:rPr>
              <a:t>Copyright: git@github.com/vq0412</a:t>
            </a:r>
            <a:endParaRPr lang="vi-VN" dirty="0">
              <a:latin typeface="Segoe UI" pitchFamily="34" charset="0"/>
              <a:ea typeface="Segoe UI" pitchFamily="34" charset="0"/>
              <a:cs typeface="Segoe UI" pitchFamily="34" charset="0"/>
            </a:endParaRPr>
          </a:p>
        </p:txBody>
      </p:sp>
      <p:sp>
        <p:nvSpPr>
          <p:cNvPr id="22" name="TextBox 21"/>
          <p:cNvSpPr txBox="1"/>
          <p:nvPr/>
        </p:nvSpPr>
        <p:spPr>
          <a:xfrm>
            <a:off x="0" y="4744660"/>
            <a:ext cx="2915816" cy="307777"/>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@HUST-SOICT: Project #20151 </a:t>
            </a:r>
            <a:endParaRPr lang="vi-VN" dirty="0">
              <a:latin typeface="Segoe UI" pitchFamily="34" charset="0"/>
              <a:ea typeface="Segoe UI" pitchFamily="34" charset="0"/>
              <a:cs typeface="Segoe UI" pitchFamily="34" charset="0"/>
            </a:endParaRPr>
          </a:p>
        </p:txBody>
      </p:sp>
      <p:sp>
        <p:nvSpPr>
          <p:cNvPr id="2" name="TextBox 1"/>
          <p:cNvSpPr txBox="1"/>
          <p:nvPr/>
        </p:nvSpPr>
        <p:spPr>
          <a:xfrm>
            <a:off x="1492424" y="1456908"/>
            <a:ext cx="6336704" cy="307777"/>
          </a:xfrm>
          <a:prstGeom prst="rect">
            <a:avLst/>
          </a:prstGeom>
          <a:noFill/>
        </p:spPr>
        <p:txBody>
          <a:bodyPr wrap="square" rtlCol="0">
            <a:spAutoFit/>
          </a:bodyPr>
          <a:lstStyle/>
          <a:p>
            <a:r>
              <a:rPr lang="en-US" dirty="0" smtClean="0"/>
              <a:t>Tại sao chọn kiểu dữ liệu thời gian là </a:t>
            </a:r>
            <a:r>
              <a:rPr lang="en-US" dirty="0" smtClean="0">
                <a:solidFill>
                  <a:srgbClr val="FF0000"/>
                </a:solidFill>
              </a:rPr>
              <a:t>int unsigned</a:t>
            </a:r>
            <a:r>
              <a:rPr lang="en-US" dirty="0" smtClean="0"/>
              <a:t> mà không phải </a:t>
            </a:r>
            <a:r>
              <a:rPr lang="en-US" dirty="0" smtClean="0">
                <a:solidFill>
                  <a:schemeClr val="accent1"/>
                </a:solidFill>
              </a:rPr>
              <a:t>DateTime</a:t>
            </a:r>
            <a:r>
              <a:rPr lang="en-US" dirty="0" smtClean="0"/>
              <a: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7" y="1923678"/>
            <a:ext cx="4824536"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hape 71"/>
          <p:cNvSpPr/>
          <p:nvPr/>
        </p:nvSpPr>
        <p:spPr>
          <a:xfrm>
            <a:off x="0" y="-3"/>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4" name="TextBox 13"/>
          <p:cNvSpPr txBox="1"/>
          <p:nvPr/>
        </p:nvSpPr>
        <p:spPr>
          <a:xfrm>
            <a:off x="0" y="91060"/>
            <a:ext cx="9144000" cy="400110"/>
          </a:xfrm>
          <a:prstGeom prst="rect">
            <a:avLst/>
          </a:prstGeom>
          <a:noFill/>
        </p:spPr>
        <p:txBody>
          <a:bodyPr wrap="square" rtlCol="0">
            <a:spAutoFit/>
          </a:bodyPr>
          <a:lstStyle/>
          <a:p>
            <a:pPr algn="ctr"/>
            <a:r>
              <a:rPr lang="en-US" sz="2000" b="1" dirty="0" smtClean="0">
                <a:latin typeface="+mj-lt"/>
                <a:ea typeface="Segoe UI" pitchFamily="34" charset="0"/>
                <a:cs typeface="Segoe UI" pitchFamily="34" charset="0"/>
              </a:rPr>
              <a:t>LÊN Ý TƯỞNG</a:t>
            </a:r>
            <a:endParaRPr lang="vi-VN" sz="2000" b="1" dirty="0">
              <a:latin typeface="+mj-lt"/>
              <a:ea typeface="Segoe UI" pitchFamily="34" charset="0"/>
              <a:cs typeface="Segoe UI" pitchFamily="34" charset="0"/>
            </a:endParaRPr>
          </a:p>
        </p:txBody>
      </p:sp>
    </p:spTree>
    <p:extLst>
      <p:ext uri="{BB962C8B-B14F-4D97-AF65-F5344CB8AC3E}">
        <p14:creationId xmlns:p14="http://schemas.microsoft.com/office/powerpoint/2010/main" val="679458803"/>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381250" y="915566"/>
            <a:ext cx="3878399" cy="435599"/>
          </a:xfrm>
          <a:prstGeom prst="rect">
            <a:avLst/>
          </a:prstGeom>
        </p:spPr>
        <p:txBody>
          <a:bodyPr lIns="91425" tIns="91425" rIns="91425" bIns="91425" anchor="ctr" anchorCtr="0">
            <a:noAutofit/>
          </a:bodyPr>
          <a:lstStyle/>
          <a:p>
            <a:pPr>
              <a:spcBef>
                <a:spcPts val="0"/>
              </a:spcBef>
              <a:buNone/>
            </a:pPr>
            <a:r>
              <a:rPr lang="en" dirty="0" smtClean="0">
                <a:latin typeface="Times New Roman" pitchFamily="18" charset="0"/>
                <a:cs typeface="Times New Roman" pitchFamily="18" charset="0"/>
              </a:rPr>
              <a:t>Thiết lập </a:t>
            </a:r>
            <a:r>
              <a:rPr lang="en" dirty="0" smtClean="0">
                <a:highlight>
                  <a:srgbClr val="FFCD00"/>
                </a:highlight>
                <a:latin typeface="Times New Roman" pitchFamily="18" charset="0"/>
                <a:cs typeface="Times New Roman" pitchFamily="18" charset="0"/>
              </a:rPr>
              <a:t>sơ đồ quan hệ</a:t>
            </a:r>
            <a:endParaRPr lang="en" dirty="0">
              <a:highlight>
                <a:srgbClr val="FFCD00"/>
              </a:highlight>
              <a:latin typeface="Times New Roman" pitchFamily="18" charset="0"/>
              <a:cs typeface="Times New Roman" pitchFamily="18" charset="0"/>
            </a:endParaRPr>
          </a:p>
        </p:txBody>
      </p:sp>
      <p:grpSp>
        <p:nvGrpSpPr>
          <p:cNvPr id="109" name="Shape 109"/>
          <p:cNvGrpSpPr/>
          <p:nvPr/>
        </p:nvGrpSpPr>
        <p:grpSpPr>
          <a:xfrm>
            <a:off x="916458" y="1012648"/>
            <a:ext cx="214624" cy="214624"/>
            <a:chOff x="2594050" y="1631825"/>
            <a:chExt cx="439625" cy="439625"/>
          </a:xfrm>
        </p:grpSpPr>
        <p:sp>
          <p:nvSpPr>
            <p:cNvPr id="110" name="Shape 11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1" name="Shape 11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 name="Shape 11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 name="Shape 113"/>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4" name="Shape 71"/>
          <p:cNvSpPr/>
          <p:nvPr/>
        </p:nvSpPr>
        <p:spPr>
          <a:xfrm>
            <a:off x="0" y="4653601"/>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5" name="TextBox 14"/>
          <p:cNvSpPr txBox="1"/>
          <p:nvPr/>
        </p:nvSpPr>
        <p:spPr>
          <a:xfrm>
            <a:off x="5148064" y="4744661"/>
            <a:ext cx="3995936" cy="307777"/>
          </a:xfrm>
          <a:prstGeom prst="rect">
            <a:avLst/>
          </a:prstGeom>
          <a:noFill/>
        </p:spPr>
        <p:txBody>
          <a:bodyPr wrap="square" rtlCol="0">
            <a:spAutoFit/>
          </a:bodyPr>
          <a:lstStyle/>
          <a:p>
            <a:pPr algn="r"/>
            <a:r>
              <a:rPr lang="en-US" dirty="0" smtClean="0">
                <a:latin typeface="Segoe UI" pitchFamily="34" charset="0"/>
                <a:ea typeface="Segoe UI" pitchFamily="34" charset="0"/>
                <a:cs typeface="Segoe UI" pitchFamily="34" charset="0"/>
              </a:rPr>
              <a:t>Copyright: git@github.com/vq0412</a:t>
            </a:r>
            <a:endParaRPr lang="vi-VN" dirty="0">
              <a:latin typeface="Segoe UI" pitchFamily="34" charset="0"/>
              <a:ea typeface="Segoe UI" pitchFamily="34" charset="0"/>
              <a:cs typeface="Segoe UI" pitchFamily="34" charset="0"/>
            </a:endParaRPr>
          </a:p>
        </p:txBody>
      </p:sp>
      <p:sp>
        <p:nvSpPr>
          <p:cNvPr id="16" name="TextBox 15"/>
          <p:cNvSpPr txBox="1"/>
          <p:nvPr/>
        </p:nvSpPr>
        <p:spPr>
          <a:xfrm>
            <a:off x="0" y="4744660"/>
            <a:ext cx="2915816" cy="307777"/>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@HUST-SOICT: Project #20151 </a:t>
            </a:r>
            <a:endParaRPr lang="vi-VN" dirty="0">
              <a:latin typeface="Segoe UI" pitchFamily="34" charset="0"/>
              <a:ea typeface="Segoe UI" pitchFamily="34" charset="0"/>
              <a:cs typeface="Segoe UI" pitchFamily="34"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47614"/>
            <a:ext cx="9144000" cy="3319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Shape 71"/>
          <p:cNvSpPr/>
          <p:nvPr/>
        </p:nvSpPr>
        <p:spPr>
          <a:xfrm>
            <a:off x="0" y="-3"/>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3" name="TextBox 12"/>
          <p:cNvSpPr txBox="1"/>
          <p:nvPr/>
        </p:nvSpPr>
        <p:spPr>
          <a:xfrm>
            <a:off x="0" y="91060"/>
            <a:ext cx="9144000" cy="400110"/>
          </a:xfrm>
          <a:prstGeom prst="rect">
            <a:avLst/>
          </a:prstGeom>
          <a:noFill/>
        </p:spPr>
        <p:txBody>
          <a:bodyPr wrap="square" rtlCol="0">
            <a:spAutoFit/>
          </a:bodyPr>
          <a:lstStyle/>
          <a:p>
            <a:pPr algn="ctr"/>
            <a:r>
              <a:rPr lang="en-US" sz="2000" b="1" dirty="0" smtClean="0">
                <a:latin typeface="+mj-lt"/>
                <a:ea typeface="Segoe UI" pitchFamily="34" charset="0"/>
                <a:cs typeface="Segoe UI" pitchFamily="34" charset="0"/>
              </a:rPr>
              <a:t>LÊN Ý TƯỞNG</a:t>
            </a:r>
            <a:endParaRPr lang="vi-VN" sz="2000" b="1" dirty="0">
              <a:latin typeface="+mj-lt"/>
              <a:ea typeface="Segoe UI" pitchFamily="34" charset="0"/>
              <a:cs typeface="Segoe UI" pitchFamily="34" charset="0"/>
            </a:endParaRPr>
          </a:p>
        </p:txBody>
      </p:sp>
    </p:spTree>
    <p:extLst>
      <p:ext uri="{BB962C8B-B14F-4D97-AF65-F5344CB8AC3E}">
        <p14:creationId xmlns:p14="http://schemas.microsoft.com/office/powerpoint/2010/main" val="3858828967"/>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381250" y="915566"/>
            <a:ext cx="3878399" cy="435599"/>
          </a:xfrm>
          <a:prstGeom prst="rect">
            <a:avLst/>
          </a:prstGeom>
        </p:spPr>
        <p:txBody>
          <a:bodyPr lIns="91425" tIns="91425" rIns="91425" bIns="91425" anchor="ctr" anchorCtr="0">
            <a:noAutofit/>
          </a:bodyPr>
          <a:lstStyle/>
          <a:p>
            <a:pPr>
              <a:spcBef>
                <a:spcPts val="0"/>
              </a:spcBef>
              <a:buNone/>
            </a:pPr>
            <a:r>
              <a:rPr lang="en" dirty="0" smtClean="0">
                <a:latin typeface="Times New Roman" pitchFamily="18" charset="0"/>
                <a:cs typeface="Times New Roman" pitchFamily="18" charset="0"/>
              </a:rPr>
              <a:t>Cài đặt bảng dữ liệu </a:t>
            </a:r>
            <a:r>
              <a:rPr lang="en" dirty="0" smtClean="0">
                <a:highlight>
                  <a:srgbClr val="FFCD00"/>
                </a:highlight>
                <a:latin typeface="Times New Roman" pitchFamily="18" charset="0"/>
                <a:cs typeface="Times New Roman" pitchFamily="18" charset="0"/>
              </a:rPr>
              <a:t>MySQL</a:t>
            </a:r>
            <a:endParaRPr lang="en" dirty="0">
              <a:highlight>
                <a:srgbClr val="FFCD00"/>
              </a:highlight>
              <a:latin typeface="Times New Roman" pitchFamily="18" charset="0"/>
              <a:cs typeface="Times New Roman" pitchFamily="18" charset="0"/>
            </a:endParaRPr>
          </a:p>
        </p:txBody>
      </p:sp>
      <p:grpSp>
        <p:nvGrpSpPr>
          <p:cNvPr id="109" name="Shape 109"/>
          <p:cNvGrpSpPr/>
          <p:nvPr/>
        </p:nvGrpSpPr>
        <p:grpSpPr>
          <a:xfrm>
            <a:off x="916458" y="1012648"/>
            <a:ext cx="214624" cy="214624"/>
            <a:chOff x="2594050" y="1631825"/>
            <a:chExt cx="439625" cy="439625"/>
          </a:xfrm>
        </p:grpSpPr>
        <p:sp>
          <p:nvSpPr>
            <p:cNvPr id="110" name="Shape 11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1" name="Shape 11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 name="Shape 11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 name="Shape 113"/>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4" name="Shape 71"/>
          <p:cNvSpPr/>
          <p:nvPr/>
        </p:nvSpPr>
        <p:spPr>
          <a:xfrm>
            <a:off x="0" y="4653601"/>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5" name="TextBox 14"/>
          <p:cNvSpPr txBox="1"/>
          <p:nvPr/>
        </p:nvSpPr>
        <p:spPr>
          <a:xfrm>
            <a:off x="5148064" y="4744661"/>
            <a:ext cx="3995936" cy="307777"/>
          </a:xfrm>
          <a:prstGeom prst="rect">
            <a:avLst/>
          </a:prstGeom>
          <a:noFill/>
        </p:spPr>
        <p:txBody>
          <a:bodyPr wrap="square" rtlCol="0">
            <a:spAutoFit/>
          </a:bodyPr>
          <a:lstStyle/>
          <a:p>
            <a:pPr algn="r"/>
            <a:r>
              <a:rPr lang="en-US" dirty="0" smtClean="0">
                <a:latin typeface="Segoe UI" pitchFamily="34" charset="0"/>
                <a:ea typeface="Segoe UI" pitchFamily="34" charset="0"/>
                <a:cs typeface="Segoe UI" pitchFamily="34" charset="0"/>
              </a:rPr>
              <a:t>Copyright: git@github.com/vq0412</a:t>
            </a:r>
            <a:endParaRPr lang="vi-VN" dirty="0">
              <a:latin typeface="Segoe UI" pitchFamily="34" charset="0"/>
              <a:ea typeface="Segoe UI" pitchFamily="34" charset="0"/>
              <a:cs typeface="Segoe UI" pitchFamily="34" charset="0"/>
            </a:endParaRPr>
          </a:p>
        </p:txBody>
      </p:sp>
      <p:sp>
        <p:nvSpPr>
          <p:cNvPr id="16" name="TextBox 15"/>
          <p:cNvSpPr txBox="1"/>
          <p:nvPr/>
        </p:nvSpPr>
        <p:spPr>
          <a:xfrm>
            <a:off x="0" y="4744660"/>
            <a:ext cx="2915816" cy="307777"/>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@HUST-SOICT: Project #20151 </a:t>
            </a:r>
            <a:endParaRPr lang="vi-VN" dirty="0">
              <a:latin typeface="Segoe UI" pitchFamily="34" charset="0"/>
              <a:ea typeface="Segoe UI" pitchFamily="34" charset="0"/>
              <a:cs typeface="Segoe UI"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623" y="1586551"/>
            <a:ext cx="6589713"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Shape 71"/>
          <p:cNvSpPr/>
          <p:nvPr/>
        </p:nvSpPr>
        <p:spPr>
          <a:xfrm>
            <a:off x="0" y="-3"/>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3" name="TextBox 12"/>
          <p:cNvSpPr txBox="1"/>
          <p:nvPr/>
        </p:nvSpPr>
        <p:spPr>
          <a:xfrm>
            <a:off x="0" y="91060"/>
            <a:ext cx="9144000" cy="400110"/>
          </a:xfrm>
          <a:prstGeom prst="rect">
            <a:avLst/>
          </a:prstGeom>
          <a:noFill/>
        </p:spPr>
        <p:txBody>
          <a:bodyPr wrap="square" rtlCol="0">
            <a:spAutoFit/>
          </a:bodyPr>
          <a:lstStyle/>
          <a:p>
            <a:pPr algn="ctr"/>
            <a:r>
              <a:rPr lang="en-US" sz="2000" b="1" dirty="0" smtClean="0">
                <a:latin typeface="+mj-lt"/>
                <a:ea typeface="Segoe UI" pitchFamily="34" charset="0"/>
                <a:cs typeface="Segoe UI" pitchFamily="34" charset="0"/>
              </a:rPr>
              <a:t>LÊN Ý TƯỞNG</a:t>
            </a:r>
            <a:endParaRPr lang="vi-VN" sz="2000" b="1" dirty="0">
              <a:latin typeface="+mj-lt"/>
              <a:ea typeface="Segoe UI" pitchFamily="34" charset="0"/>
              <a:cs typeface="Segoe UI" pitchFamily="34" charset="0"/>
            </a:endParaRPr>
          </a:p>
        </p:txBody>
      </p:sp>
    </p:spTree>
    <p:extLst>
      <p:ext uri="{BB962C8B-B14F-4D97-AF65-F5344CB8AC3E}">
        <p14:creationId xmlns:p14="http://schemas.microsoft.com/office/powerpoint/2010/main" val="2060208928"/>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33" name="Shape 306"/>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rtl="0">
              <a:spcBef>
                <a:spcPts val="0"/>
              </a:spcBef>
              <a:buNone/>
            </a:pPr>
            <a:r>
              <a:rPr lang="en" dirty="0" smtClean="0">
                <a:latin typeface="Times New Roman" pitchFamily="18" charset="0"/>
                <a:cs typeface="Times New Roman" pitchFamily="18" charset="0"/>
              </a:rPr>
              <a:t>Chức năng của Web phim</a:t>
            </a:r>
            <a:endParaRPr lang="en" dirty="0">
              <a:latin typeface="Times New Roman" pitchFamily="18" charset="0"/>
              <a:cs typeface="Times New Roman" pitchFamily="18" charset="0"/>
            </a:endParaRPr>
          </a:p>
        </p:txBody>
      </p:sp>
      <p:sp>
        <p:nvSpPr>
          <p:cNvPr id="34" name="Shape 307"/>
          <p:cNvSpPr txBox="1">
            <a:spLocks noGrp="1"/>
          </p:cNvSpPr>
          <p:nvPr>
            <p:ph type="body" idx="1"/>
          </p:nvPr>
        </p:nvSpPr>
        <p:spPr>
          <a:xfrm>
            <a:off x="1381250" y="1638975"/>
            <a:ext cx="2333999" cy="1211400"/>
          </a:xfrm>
          <a:prstGeom prst="rect">
            <a:avLst/>
          </a:prstGeom>
        </p:spPr>
        <p:txBody>
          <a:bodyPr lIns="91425" tIns="91425" rIns="91425" bIns="91425" anchor="t" anchorCtr="0">
            <a:noAutofit/>
          </a:bodyPr>
          <a:lstStyle/>
          <a:p>
            <a:pPr lvl="0" rtl="0">
              <a:spcBef>
                <a:spcPts val="0"/>
              </a:spcBef>
              <a:buNone/>
            </a:pPr>
            <a:r>
              <a:rPr lang="en" sz="1200" b="1" dirty="0" smtClean="0">
                <a:highlight>
                  <a:srgbClr val="FFCD00"/>
                </a:highlight>
                <a:latin typeface="Times New Roman" pitchFamily="18" charset="0"/>
                <a:cs typeface="Times New Roman" pitchFamily="18" charset="0"/>
              </a:rPr>
              <a:t>Đăng ký</a:t>
            </a:r>
          </a:p>
          <a:p>
            <a:pPr lvl="0" rtl="0">
              <a:spcBef>
                <a:spcPts val="0"/>
              </a:spcBef>
              <a:buNone/>
            </a:pPr>
            <a:endParaRPr lang="en" sz="1200" b="1" dirty="0" smtClean="0">
              <a:highlight>
                <a:srgbClr val="FFCD00"/>
              </a:highlight>
              <a:latin typeface="Times New Roman" pitchFamily="18" charset="0"/>
              <a:cs typeface="Times New Roman" pitchFamily="18" charset="0"/>
            </a:endParaRPr>
          </a:p>
          <a:p>
            <a:pPr lvl="0" rtl="0">
              <a:spcBef>
                <a:spcPts val="0"/>
              </a:spcBef>
              <a:buNone/>
            </a:pPr>
            <a:r>
              <a:rPr lang="en" sz="1200" dirty="0">
                <a:latin typeface="Times New Roman" pitchFamily="18" charset="0"/>
                <a:cs typeface="Times New Roman" pitchFamily="18" charset="0"/>
              </a:rPr>
              <a:t>X</a:t>
            </a:r>
            <a:r>
              <a:rPr lang="en" sz="1200" dirty="0" smtClean="0">
                <a:latin typeface="Times New Roman" pitchFamily="18" charset="0"/>
                <a:cs typeface="Times New Roman" pitchFamily="18" charset="0"/>
              </a:rPr>
              <a:t>ây dựng một form đăng ký. Dữ liệu nhập vào sẽ được chèn vào bảng Account.</a:t>
            </a:r>
            <a:endParaRPr lang="en" sz="1200" dirty="0">
              <a:latin typeface="Times New Roman" pitchFamily="18" charset="0"/>
              <a:cs typeface="Times New Roman" pitchFamily="18" charset="0"/>
            </a:endParaRPr>
          </a:p>
        </p:txBody>
      </p:sp>
      <p:sp>
        <p:nvSpPr>
          <p:cNvPr id="35" name="Shape 308"/>
          <p:cNvSpPr txBox="1">
            <a:spLocks/>
          </p:cNvSpPr>
          <p:nvPr/>
        </p:nvSpPr>
        <p:spPr>
          <a:xfrm>
            <a:off x="3834914" y="1638975"/>
            <a:ext cx="2333999" cy="1211400"/>
          </a:xfrm>
          <a:prstGeom prst="rect">
            <a:avLst/>
          </a:prstGeom>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 sz="1200" b="1" dirty="0" smtClean="0">
                <a:highlight>
                  <a:srgbClr val="FFCD00"/>
                </a:highlight>
                <a:latin typeface="Times New Roman" pitchFamily="18" charset="0"/>
                <a:cs typeface="Times New Roman" pitchFamily="18" charset="0"/>
              </a:rPr>
              <a:t>Đăng nhập</a:t>
            </a:r>
          </a:p>
          <a:p>
            <a:endParaRPr lang="en" sz="1200" b="1" dirty="0">
              <a:highlight>
                <a:srgbClr val="FFCD00"/>
              </a:highlight>
              <a:latin typeface="Times New Roman" pitchFamily="18" charset="0"/>
              <a:cs typeface="Times New Roman" pitchFamily="18" charset="0"/>
            </a:endParaRPr>
          </a:p>
          <a:p>
            <a:r>
              <a:rPr lang="en" sz="1200" dirty="0">
                <a:latin typeface="Times New Roman" pitchFamily="18" charset="0"/>
                <a:cs typeface="Times New Roman" pitchFamily="18" charset="0"/>
              </a:rPr>
              <a:t>X</a:t>
            </a:r>
            <a:r>
              <a:rPr lang="en" sz="1200" dirty="0" smtClean="0">
                <a:latin typeface="Times New Roman" pitchFamily="18" charset="0"/>
                <a:cs typeface="Times New Roman" pitchFamily="18" charset="0"/>
              </a:rPr>
              <a:t>ây dựng một form đăng nhập.</a:t>
            </a:r>
          </a:p>
          <a:p>
            <a:r>
              <a:rPr lang="en" sz="1200" dirty="0" smtClean="0">
                <a:latin typeface="Times New Roman" pitchFamily="18" charset="0"/>
                <a:cs typeface="Times New Roman" pitchFamily="18" charset="0"/>
              </a:rPr>
              <a:t>Dữ liệu nhập vào sẽ được kiểm tra với các bản ghi bảng Account.</a:t>
            </a:r>
            <a:endParaRPr lang="en" sz="1200" dirty="0">
              <a:latin typeface="Times New Roman" pitchFamily="18" charset="0"/>
              <a:cs typeface="Times New Roman" pitchFamily="18" charset="0"/>
            </a:endParaRPr>
          </a:p>
        </p:txBody>
      </p:sp>
      <p:sp>
        <p:nvSpPr>
          <p:cNvPr id="36" name="Shape 309"/>
          <p:cNvSpPr txBox="1">
            <a:spLocks/>
          </p:cNvSpPr>
          <p:nvPr/>
        </p:nvSpPr>
        <p:spPr>
          <a:xfrm>
            <a:off x="6288578" y="1638975"/>
            <a:ext cx="2333999" cy="1211400"/>
          </a:xfrm>
          <a:prstGeom prst="rect">
            <a:avLst/>
          </a:prstGeom>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vi-VN" sz="1200" b="1" dirty="0" smtClean="0">
                <a:highlight>
                  <a:srgbClr val="FFCD00"/>
                </a:highlight>
                <a:latin typeface="Times New Roman" pitchFamily="18" charset="0"/>
                <a:cs typeface="Times New Roman" pitchFamily="18" charset="0"/>
              </a:rPr>
              <a:t>Liên hệ</a:t>
            </a:r>
          </a:p>
          <a:p>
            <a:endParaRPr lang="vi-VN" sz="1200" b="1" dirty="0" smtClean="0">
              <a:highlight>
                <a:srgbClr val="FFCD00"/>
              </a:highlight>
              <a:latin typeface="Times New Roman" pitchFamily="18" charset="0"/>
              <a:cs typeface="Times New Roman" pitchFamily="18" charset="0"/>
            </a:endParaRPr>
          </a:p>
          <a:p>
            <a:r>
              <a:rPr lang="vi-VN" sz="1200" dirty="0" smtClean="0">
                <a:latin typeface="Times New Roman" pitchFamily="18" charset="0"/>
                <a:cs typeface="Times New Roman" pitchFamily="18" charset="0"/>
              </a:rPr>
              <a:t>Xây dựng form liên hệ. Dữ liệu nhập vào sẽ được chèn vào bảng Contact </a:t>
            </a:r>
          </a:p>
          <a:p>
            <a:endParaRPr lang="vi-VN" sz="1200" dirty="0">
              <a:latin typeface="Times New Roman" pitchFamily="18" charset="0"/>
              <a:cs typeface="Times New Roman" pitchFamily="18" charset="0"/>
            </a:endParaRPr>
          </a:p>
        </p:txBody>
      </p:sp>
      <p:sp>
        <p:nvSpPr>
          <p:cNvPr id="37" name="Shape 310"/>
          <p:cNvSpPr txBox="1">
            <a:spLocks/>
          </p:cNvSpPr>
          <p:nvPr/>
        </p:nvSpPr>
        <p:spPr>
          <a:xfrm>
            <a:off x="1381250" y="3237224"/>
            <a:ext cx="2333999" cy="1211400"/>
          </a:xfrm>
          <a:prstGeom prst="rect">
            <a:avLst/>
          </a:prstGeom>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vi-VN" sz="1200" b="1" dirty="0" smtClean="0">
                <a:highlight>
                  <a:srgbClr val="FFCD00"/>
                </a:highlight>
                <a:latin typeface="Times New Roman" pitchFamily="18" charset="0"/>
                <a:cs typeface="Times New Roman" pitchFamily="18" charset="0"/>
              </a:rPr>
              <a:t>Thông tin tài khoản</a:t>
            </a:r>
          </a:p>
          <a:p>
            <a:endParaRPr lang="en" sz="1200" b="1" dirty="0" smtClean="0">
              <a:highlight>
                <a:srgbClr val="FFCD00"/>
              </a:highlight>
              <a:latin typeface="Times New Roman" pitchFamily="18" charset="0"/>
              <a:cs typeface="Times New Roman" pitchFamily="18" charset="0"/>
            </a:endParaRPr>
          </a:p>
          <a:p>
            <a:r>
              <a:rPr lang="vi-VN" sz="1200" dirty="0" smtClean="0">
                <a:latin typeface="Times New Roman" pitchFamily="18" charset="0"/>
                <a:cs typeface="Times New Roman" pitchFamily="18" charset="0"/>
              </a:rPr>
              <a:t>Truy xuất dữ liệu từ bảng Account dựa trên dữ liệu nhập vào tại hàm Đăng nhập. Có thêm tùy chọn Sửa, Xóa tài khoản</a:t>
            </a:r>
          </a:p>
        </p:txBody>
      </p:sp>
      <p:sp>
        <p:nvSpPr>
          <p:cNvPr id="38" name="Shape 311"/>
          <p:cNvSpPr txBox="1">
            <a:spLocks/>
          </p:cNvSpPr>
          <p:nvPr/>
        </p:nvSpPr>
        <p:spPr>
          <a:xfrm>
            <a:off x="3834914" y="3237224"/>
            <a:ext cx="2333999" cy="1211400"/>
          </a:xfrm>
          <a:prstGeom prst="rect">
            <a:avLst/>
          </a:prstGeom>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vi-VN" sz="1200" b="1" dirty="0" smtClean="0">
                <a:highlight>
                  <a:srgbClr val="FFCD00"/>
                </a:highlight>
                <a:latin typeface="+mj-lt"/>
              </a:rPr>
              <a:t>Nạp tiền</a:t>
            </a:r>
          </a:p>
          <a:p>
            <a:endParaRPr lang="en" sz="1200" b="1" dirty="0" smtClean="0">
              <a:highlight>
                <a:srgbClr val="FFCD00"/>
              </a:highlight>
              <a:latin typeface="+mj-lt"/>
            </a:endParaRPr>
          </a:p>
          <a:p>
            <a:r>
              <a:rPr lang="vi-VN" sz="1200" dirty="0" smtClean="0">
                <a:latin typeface="+mj-lt"/>
              </a:rPr>
              <a:t>Dữ liệu nhập vào được đối chiếu với bảng Card. Nếu thành công, cập nhật lại điểm trên Account, xóa bản ghi Card tương ứng.</a:t>
            </a:r>
            <a:endParaRPr lang="en" sz="1200" dirty="0">
              <a:latin typeface="+mj-lt"/>
            </a:endParaRPr>
          </a:p>
        </p:txBody>
      </p:sp>
      <p:sp>
        <p:nvSpPr>
          <p:cNvPr id="39" name="Shape 312"/>
          <p:cNvSpPr txBox="1">
            <a:spLocks/>
          </p:cNvSpPr>
          <p:nvPr/>
        </p:nvSpPr>
        <p:spPr>
          <a:xfrm>
            <a:off x="6288578" y="3237224"/>
            <a:ext cx="2333999" cy="1211400"/>
          </a:xfrm>
          <a:prstGeom prst="rect">
            <a:avLst/>
          </a:prstGeom>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vi-VN" sz="1200" b="1" dirty="0" smtClean="0">
                <a:highlight>
                  <a:srgbClr val="FFCD00"/>
                </a:highlight>
                <a:latin typeface="+mj-lt"/>
              </a:rPr>
              <a:t>Thành viên VIP</a:t>
            </a:r>
          </a:p>
          <a:p>
            <a:endParaRPr lang="vi-VN" sz="1200" dirty="0" smtClean="0">
              <a:latin typeface="+mj-lt"/>
            </a:endParaRPr>
          </a:p>
          <a:p>
            <a:r>
              <a:rPr lang="vi-VN" sz="1200" dirty="0" smtClean="0">
                <a:latin typeface="+mj-lt"/>
              </a:rPr>
              <a:t>Dựa vào gói cước được lựa chọn, cập nhật thời gian VIP tương ứng cho người dùng trên bảng Account</a:t>
            </a:r>
            <a:endParaRPr lang="vi-VN" sz="1200" dirty="0">
              <a:latin typeface="+mj-lt"/>
            </a:endParaRPr>
          </a:p>
        </p:txBody>
      </p:sp>
      <p:grpSp>
        <p:nvGrpSpPr>
          <p:cNvPr id="40" name="Shape 313"/>
          <p:cNvGrpSpPr/>
          <p:nvPr/>
        </p:nvGrpSpPr>
        <p:grpSpPr>
          <a:xfrm>
            <a:off x="916458" y="1019750"/>
            <a:ext cx="214624" cy="214624"/>
            <a:chOff x="2594050" y="1631825"/>
            <a:chExt cx="439625" cy="439625"/>
          </a:xfrm>
        </p:grpSpPr>
        <p:sp>
          <p:nvSpPr>
            <p:cNvPr id="41" name="Shape 3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2" name="Shape 3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3" name="Shape 3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sp>
          <p:nvSpPr>
            <p:cNvPr id="44" name="Shape 3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7" name="Shape 71"/>
          <p:cNvSpPr/>
          <p:nvPr/>
        </p:nvSpPr>
        <p:spPr>
          <a:xfrm>
            <a:off x="0" y="4653601"/>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8" name="TextBox 17"/>
          <p:cNvSpPr txBox="1"/>
          <p:nvPr/>
        </p:nvSpPr>
        <p:spPr>
          <a:xfrm>
            <a:off x="5148064" y="4744661"/>
            <a:ext cx="3995936" cy="307777"/>
          </a:xfrm>
          <a:prstGeom prst="rect">
            <a:avLst/>
          </a:prstGeom>
          <a:noFill/>
        </p:spPr>
        <p:txBody>
          <a:bodyPr wrap="square" rtlCol="0">
            <a:spAutoFit/>
          </a:bodyPr>
          <a:lstStyle/>
          <a:p>
            <a:pPr algn="r"/>
            <a:r>
              <a:rPr lang="en-US" dirty="0" smtClean="0">
                <a:latin typeface="Segoe UI" pitchFamily="34" charset="0"/>
                <a:ea typeface="Segoe UI" pitchFamily="34" charset="0"/>
                <a:cs typeface="Segoe UI" pitchFamily="34" charset="0"/>
              </a:rPr>
              <a:t>Copyright: git@github.com/vq0412</a:t>
            </a:r>
            <a:endParaRPr lang="vi-VN" dirty="0">
              <a:latin typeface="Segoe UI" pitchFamily="34" charset="0"/>
              <a:ea typeface="Segoe UI" pitchFamily="34" charset="0"/>
              <a:cs typeface="Segoe UI" pitchFamily="34" charset="0"/>
            </a:endParaRPr>
          </a:p>
        </p:txBody>
      </p:sp>
      <p:sp>
        <p:nvSpPr>
          <p:cNvPr id="19" name="TextBox 18"/>
          <p:cNvSpPr txBox="1"/>
          <p:nvPr/>
        </p:nvSpPr>
        <p:spPr>
          <a:xfrm>
            <a:off x="0" y="4744660"/>
            <a:ext cx="2915816" cy="307777"/>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@HUST-SOICT: Project #20151 </a:t>
            </a:r>
            <a:endParaRPr lang="vi-VN" dirty="0">
              <a:latin typeface="Segoe UI" pitchFamily="34" charset="0"/>
              <a:ea typeface="Segoe UI" pitchFamily="34" charset="0"/>
              <a:cs typeface="Segoe UI" pitchFamily="34" charset="0"/>
            </a:endParaRPr>
          </a:p>
        </p:txBody>
      </p:sp>
      <p:sp>
        <p:nvSpPr>
          <p:cNvPr id="20" name="Shape 71"/>
          <p:cNvSpPr/>
          <p:nvPr/>
        </p:nvSpPr>
        <p:spPr>
          <a:xfrm>
            <a:off x="0" y="-3"/>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21" name="TextBox 20"/>
          <p:cNvSpPr txBox="1"/>
          <p:nvPr/>
        </p:nvSpPr>
        <p:spPr>
          <a:xfrm>
            <a:off x="0" y="91060"/>
            <a:ext cx="9144000" cy="400110"/>
          </a:xfrm>
          <a:prstGeom prst="rect">
            <a:avLst/>
          </a:prstGeom>
          <a:noFill/>
        </p:spPr>
        <p:txBody>
          <a:bodyPr wrap="square" rtlCol="0">
            <a:spAutoFit/>
          </a:bodyPr>
          <a:lstStyle/>
          <a:p>
            <a:pPr algn="ctr"/>
            <a:r>
              <a:rPr lang="en-US" sz="2000" b="1" dirty="0" smtClean="0">
                <a:latin typeface="+mj-lt"/>
                <a:ea typeface="Segoe UI" pitchFamily="34" charset="0"/>
                <a:cs typeface="Segoe UI" pitchFamily="34" charset="0"/>
              </a:rPr>
              <a:t>LÊN Ý TƯỞNG</a:t>
            </a:r>
            <a:endParaRPr lang="vi-VN" sz="2000" b="1" dirty="0">
              <a:latin typeface="+mj-lt"/>
              <a:ea typeface="Segoe UI" pitchFamily="34" charset="0"/>
              <a:cs typeface="Segoe UI" pitchFamily="34" charset="0"/>
            </a:endParaRPr>
          </a:p>
        </p:txBody>
      </p:sp>
    </p:spTree>
    <p:extLst>
      <p:ext uri="{BB962C8B-B14F-4D97-AF65-F5344CB8AC3E}">
        <p14:creationId xmlns:p14="http://schemas.microsoft.com/office/powerpoint/2010/main" val="3653160110"/>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grpSp>
        <p:nvGrpSpPr>
          <p:cNvPr id="109" name="Shape 109"/>
          <p:cNvGrpSpPr/>
          <p:nvPr/>
        </p:nvGrpSpPr>
        <p:grpSpPr>
          <a:xfrm>
            <a:off x="916458" y="1012648"/>
            <a:ext cx="214624" cy="214624"/>
            <a:chOff x="2594050" y="1631825"/>
            <a:chExt cx="439625" cy="439625"/>
          </a:xfrm>
        </p:grpSpPr>
        <p:sp>
          <p:nvSpPr>
            <p:cNvPr id="110" name="Shape 11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1" name="Shape 11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 name="Shape 11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 name="Shape 113"/>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21" name="Shape 306"/>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rtl="0">
              <a:spcBef>
                <a:spcPts val="0"/>
              </a:spcBef>
              <a:buNone/>
            </a:pPr>
            <a:r>
              <a:rPr lang="en" dirty="0" smtClean="0">
                <a:latin typeface="Times New Roman" pitchFamily="18" charset="0"/>
                <a:cs typeface="Times New Roman" pitchFamily="18" charset="0"/>
              </a:rPr>
              <a:t>Chức năng của Web phim</a:t>
            </a:r>
            <a:endParaRPr lang="en" dirty="0">
              <a:latin typeface="Times New Roman" pitchFamily="18" charset="0"/>
              <a:cs typeface="Times New Roman" pitchFamily="18" charset="0"/>
            </a:endParaRPr>
          </a:p>
        </p:txBody>
      </p:sp>
      <p:sp>
        <p:nvSpPr>
          <p:cNvPr id="22" name="Shape 307"/>
          <p:cNvSpPr txBox="1">
            <a:spLocks noGrp="1"/>
          </p:cNvSpPr>
          <p:nvPr>
            <p:ph type="body" idx="1"/>
          </p:nvPr>
        </p:nvSpPr>
        <p:spPr>
          <a:xfrm>
            <a:off x="1381250" y="1638975"/>
            <a:ext cx="2333999" cy="1211400"/>
          </a:xfrm>
          <a:prstGeom prst="rect">
            <a:avLst/>
          </a:prstGeom>
        </p:spPr>
        <p:txBody>
          <a:bodyPr lIns="91425" tIns="91425" rIns="91425" bIns="91425" anchor="t" anchorCtr="0">
            <a:noAutofit/>
          </a:bodyPr>
          <a:lstStyle/>
          <a:p>
            <a:pPr lvl="0" rtl="0">
              <a:spcBef>
                <a:spcPts val="0"/>
              </a:spcBef>
              <a:buNone/>
            </a:pPr>
            <a:r>
              <a:rPr lang="vi-VN" sz="1200" b="1" dirty="0" smtClean="0">
                <a:highlight>
                  <a:srgbClr val="FFCD00"/>
                </a:highlight>
                <a:latin typeface="Times New Roman" pitchFamily="18" charset="0"/>
                <a:cs typeface="Times New Roman" pitchFamily="18" charset="0"/>
              </a:rPr>
              <a:t>Quản lý người dùng</a:t>
            </a:r>
            <a:endParaRPr lang="en" sz="1200" b="1" dirty="0" smtClean="0">
              <a:highlight>
                <a:srgbClr val="FFCD00"/>
              </a:highlight>
              <a:latin typeface="Times New Roman" pitchFamily="18" charset="0"/>
              <a:cs typeface="Times New Roman" pitchFamily="18" charset="0"/>
            </a:endParaRPr>
          </a:p>
          <a:p>
            <a:pPr lvl="0" rtl="0">
              <a:spcBef>
                <a:spcPts val="0"/>
              </a:spcBef>
              <a:buNone/>
            </a:pPr>
            <a:endParaRPr lang="en" sz="1200" b="1" dirty="0" smtClean="0">
              <a:highlight>
                <a:srgbClr val="FFCD00"/>
              </a:highlight>
              <a:latin typeface="Times New Roman" pitchFamily="18" charset="0"/>
              <a:cs typeface="Times New Roman" pitchFamily="18" charset="0"/>
            </a:endParaRPr>
          </a:p>
          <a:p>
            <a:pPr lvl="0" rtl="0">
              <a:spcBef>
                <a:spcPts val="0"/>
              </a:spcBef>
              <a:buNone/>
            </a:pPr>
            <a:r>
              <a:rPr lang="vi-VN" sz="1200" dirty="0" smtClean="0">
                <a:latin typeface="Times New Roman" pitchFamily="18" charset="0"/>
                <a:cs typeface="Times New Roman" pitchFamily="18" charset="0"/>
              </a:rPr>
              <a:t>Giao diện quản lý dành cho tài khoản Admin. Có các chức năng cơ bản: thêm, sửa, xóa tài khoản người dùng</a:t>
            </a:r>
            <a:endParaRPr lang="en" sz="1200" dirty="0">
              <a:latin typeface="Times New Roman" pitchFamily="18" charset="0"/>
              <a:cs typeface="Times New Roman" pitchFamily="18" charset="0"/>
            </a:endParaRPr>
          </a:p>
        </p:txBody>
      </p:sp>
      <p:sp>
        <p:nvSpPr>
          <p:cNvPr id="23" name="Shape 308"/>
          <p:cNvSpPr txBox="1">
            <a:spLocks/>
          </p:cNvSpPr>
          <p:nvPr/>
        </p:nvSpPr>
        <p:spPr>
          <a:xfrm>
            <a:off x="3834914" y="1638975"/>
            <a:ext cx="2333999" cy="1211400"/>
          </a:xfrm>
          <a:prstGeom prst="rect">
            <a:avLst/>
          </a:prstGeom>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vi-VN" sz="1200" b="1" dirty="0" smtClean="0">
                <a:highlight>
                  <a:srgbClr val="FFCD00"/>
                </a:highlight>
                <a:latin typeface="Times New Roman" pitchFamily="18" charset="0"/>
                <a:cs typeface="Times New Roman" pitchFamily="18" charset="0"/>
              </a:rPr>
              <a:t>Quản lý phim</a:t>
            </a:r>
            <a:endParaRPr lang="en" sz="1200" b="1" dirty="0" smtClean="0">
              <a:highlight>
                <a:srgbClr val="FFCD00"/>
              </a:highlight>
              <a:latin typeface="Times New Roman" pitchFamily="18" charset="0"/>
              <a:cs typeface="Times New Roman" pitchFamily="18" charset="0"/>
            </a:endParaRPr>
          </a:p>
          <a:p>
            <a:endParaRPr lang="en" sz="1200" b="1" dirty="0">
              <a:highlight>
                <a:srgbClr val="FFCD00"/>
              </a:highlight>
              <a:latin typeface="Times New Roman" pitchFamily="18" charset="0"/>
              <a:cs typeface="Times New Roman" pitchFamily="18" charset="0"/>
            </a:endParaRPr>
          </a:p>
          <a:p>
            <a:pPr lvl="0"/>
            <a:r>
              <a:rPr lang="vi-VN" sz="1200" dirty="0">
                <a:latin typeface="Times New Roman" pitchFamily="18" charset="0"/>
                <a:cs typeface="Times New Roman" pitchFamily="18" charset="0"/>
              </a:rPr>
              <a:t>Giao diện quản lý dành cho tài khoản Admin. Có các chức năng cơ bản: thêm, sửa, xóa </a:t>
            </a:r>
            <a:r>
              <a:rPr lang="vi-VN" sz="1200" dirty="0" smtClean="0">
                <a:latin typeface="Times New Roman" pitchFamily="18" charset="0"/>
                <a:cs typeface="Times New Roman" pitchFamily="18" charset="0"/>
              </a:rPr>
              <a:t>dữ liệu phim</a:t>
            </a:r>
            <a:endParaRPr lang="en" sz="1200" dirty="0">
              <a:latin typeface="Times New Roman" pitchFamily="18" charset="0"/>
              <a:cs typeface="Times New Roman" pitchFamily="18" charset="0"/>
            </a:endParaRPr>
          </a:p>
        </p:txBody>
      </p:sp>
      <p:sp>
        <p:nvSpPr>
          <p:cNvPr id="24" name="Shape 309"/>
          <p:cNvSpPr txBox="1">
            <a:spLocks/>
          </p:cNvSpPr>
          <p:nvPr/>
        </p:nvSpPr>
        <p:spPr>
          <a:xfrm>
            <a:off x="6288578" y="1638975"/>
            <a:ext cx="2333999" cy="1211400"/>
          </a:xfrm>
          <a:prstGeom prst="rect">
            <a:avLst/>
          </a:prstGeom>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vi-VN" sz="1200" b="1" dirty="0" smtClean="0">
                <a:highlight>
                  <a:srgbClr val="FFCD00"/>
                </a:highlight>
                <a:latin typeface="Times New Roman" pitchFamily="18" charset="0"/>
                <a:cs typeface="Times New Roman" pitchFamily="18" charset="0"/>
              </a:rPr>
              <a:t>Lịch sử</a:t>
            </a:r>
          </a:p>
          <a:p>
            <a:endParaRPr lang="vi-VN" sz="1200" b="1" dirty="0" smtClean="0">
              <a:highlight>
                <a:srgbClr val="FFCD00"/>
              </a:highlight>
              <a:latin typeface="Times New Roman" pitchFamily="18" charset="0"/>
              <a:cs typeface="Times New Roman" pitchFamily="18" charset="0"/>
            </a:endParaRPr>
          </a:p>
          <a:p>
            <a:r>
              <a:rPr lang="vi-VN" sz="1200" dirty="0">
                <a:latin typeface="Times New Roman" pitchFamily="18" charset="0"/>
                <a:cs typeface="Times New Roman" pitchFamily="18" charset="0"/>
              </a:rPr>
              <a:t>Giao diện quản lý dành cho tài khoản </a:t>
            </a:r>
            <a:r>
              <a:rPr lang="vi-VN" sz="1200" dirty="0" smtClean="0">
                <a:latin typeface="Times New Roman" pitchFamily="18" charset="0"/>
                <a:cs typeface="Times New Roman" pitchFamily="18" charset="0"/>
              </a:rPr>
              <a:t>Admin.</a:t>
            </a:r>
            <a:r>
              <a:rPr lang="vi-VN" sz="1200" dirty="0">
                <a:latin typeface="Times New Roman" pitchFamily="18" charset="0"/>
                <a:cs typeface="Times New Roman" pitchFamily="18" charset="0"/>
              </a:rPr>
              <a:t> </a:t>
            </a:r>
            <a:r>
              <a:rPr lang="vi-VN" sz="1200" dirty="0" smtClean="0">
                <a:latin typeface="Times New Roman" pitchFamily="18" charset="0"/>
                <a:cs typeface="Times New Roman" pitchFamily="18" charset="0"/>
              </a:rPr>
              <a:t>Ghi lại các thao tác đăng nhập, đăng kí, đăng xuất, nạp tiền, thành viên VIP,...</a:t>
            </a:r>
            <a:endParaRPr lang="vi-VN" sz="1200" dirty="0">
              <a:latin typeface="Times New Roman" pitchFamily="18" charset="0"/>
              <a:cs typeface="Times New Roman" pitchFamily="18" charset="0"/>
            </a:endParaRPr>
          </a:p>
        </p:txBody>
      </p:sp>
      <p:sp>
        <p:nvSpPr>
          <p:cNvPr id="25" name="Shape 310"/>
          <p:cNvSpPr txBox="1">
            <a:spLocks/>
          </p:cNvSpPr>
          <p:nvPr/>
        </p:nvSpPr>
        <p:spPr>
          <a:xfrm>
            <a:off x="1381250" y="3237224"/>
            <a:ext cx="2333999" cy="1211400"/>
          </a:xfrm>
          <a:prstGeom prst="rect">
            <a:avLst/>
          </a:prstGeom>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vi-VN" sz="1200" b="1" dirty="0" smtClean="0">
                <a:highlight>
                  <a:srgbClr val="FFCD00"/>
                </a:highlight>
                <a:latin typeface="Times New Roman" pitchFamily="18" charset="0"/>
                <a:cs typeface="Times New Roman" pitchFamily="18" charset="0"/>
              </a:rPr>
              <a:t>Tin nhắn</a:t>
            </a:r>
          </a:p>
          <a:p>
            <a:endParaRPr lang="en" sz="1200" b="1" dirty="0" smtClean="0">
              <a:highlight>
                <a:srgbClr val="FFCD00"/>
              </a:highlight>
              <a:latin typeface="Times New Roman" pitchFamily="18" charset="0"/>
              <a:cs typeface="Times New Roman" pitchFamily="18" charset="0"/>
            </a:endParaRPr>
          </a:p>
          <a:p>
            <a:r>
              <a:rPr lang="vi-VN" sz="1200" dirty="0">
                <a:latin typeface="Times New Roman" pitchFamily="18" charset="0"/>
                <a:cs typeface="Times New Roman" pitchFamily="18" charset="0"/>
              </a:rPr>
              <a:t>Giao diện quản lý dành cho tài khoản Admin. </a:t>
            </a:r>
            <a:r>
              <a:rPr lang="vi-VN" sz="1200" dirty="0" smtClean="0">
                <a:latin typeface="Times New Roman" pitchFamily="18" charset="0"/>
                <a:cs typeface="Times New Roman" pitchFamily="18" charset="0"/>
              </a:rPr>
              <a:t>Hiển thị các bản ghi từ bảng Contact</a:t>
            </a:r>
          </a:p>
        </p:txBody>
      </p:sp>
      <p:sp>
        <p:nvSpPr>
          <p:cNvPr id="26" name="Shape 311"/>
          <p:cNvSpPr txBox="1">
            <a:spLocks/>
          </p:cNvSpPr>
          <p:nvPr/>
        </p:nvSpPr>
        <p:spPr>
          <a:xfrm>
            <a:off x="3834914" y="3237224"/>
            <a:ext cx="2333999" cy="1211400"/>
          </a:xfrm>
          <a:prstGeom prst="rect">
            <a:avLst/>
          </a:prstGeom>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vi-VN" sz="1200" b="1" dirty="0" smtClean="0">
                <a:highlight>
                  <a:srgbClr val="FFCD00"/>
                </a:highlight>
                <a:latin typeface="+mj-lt"/>
              </a:rPr>
              <a:t>Đăng xuất</a:t>
            </a:r>
          </a:p>
          <a:p>
            <a:endParaRPr lang="en" sz="1200" b="1" dirty="0" smtClean="0">
              <a:highlight>
                <a:srgbClr val="FFCD00"/>
              </a:highlight>
              <a:latin typeface="+mj-lt"/>
            </a:endParaRPr>
          </a:p>
          <a:p>
            <a:r>
              <a:rPr lang="vi-VN" sz="1200" dirty="0" smtClean="0">
                <a:latin typeface="+mj-lt"/>
              </a:rPr>
              <a:t>Ghi vào Log. Xóa mọi thông tin lưu trữ trong phiên sử dụng.</a:t>
            </a:r>
            <a:endParaRPr lang="en" sz="1200" dirty="0">
              <a:latin typeface="+mj-lt"/>
            </a:endParaRPr>
          </a:p>
        </p:txBody>
      </p:sp>
      <p:sp>
        <p:nvSpPr>
          <p:cNvPr id="27" name="Shape 312"/>
          <p:cNvSpPr txBox="1">
            <a:spLocks/>
          </p:cNvSpPr>
          <p:nvPr/>
        </p:nvSpPr>
        <p:spPr>
          <a:xfrm>
            <a:off x="6288578" y="3237224"/>
            <a:ext cx="2333999" cy="1211400"/>
          </a:xfrm>
          <a:prstGeom prst="rect">
            <a:avLst/>
          </a:prstGeom>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vi-VN" sz="1200" b="1" dirty="0" smtClean="0">
                <a:highlight>
                  <a:srgbClr val="FFCD00"/>
                </a:highlight>
                <a:latin typeface="+mj-lt"/>
              </a:rPr>
              <a:t>Sắp xếp/Tìm kiếm phim</a:t>
            </a:r>
          </a:p>
          <a:p>
            <a:endParaRPr lang="vi-VN" sz="1200" dirty="0" smtClean="0">
              <a:latin typeface="+mj-lt"/>
            </a:endParaRPr>
          </a:p>
          <a:p>
            <a:r>
              <a:rPr lang="vi-VN" sz="1200" dirty="0" smtClean="0">
                <a:latin typeface="+mj-lt"/>
              </a:rPr>
              <a:t>Sử dụng các hàm, toán tử LIKE, MAX,... để có được câu truy vấn trả về dữ liệu như mong muốn</a:t>
            </a:r>
            <a:endParaRPr lang="vi-VN" sz="1200" dirty="0">
              <a:latin typeface="+mj-lt"/>
            </a:endParaRPr>
          </a:p>
        </p:txBody>
      </p:sp>
      <p:grpSp>
        <p:nvGrpSpPr>
          <p:cNvPr id="28" name="Shape 313"/>
          <p:cNvGrpSpPr/>
          <p:nvPr/>
        </p:nvGrpSpPr>
        <p:grpSpPr>
          <a:xfrm>
            <a:off x="916458" y="1019750"/>
            <a:ext cx="214624" cy="214624"/>
            <a:chOff x="2594050" y="1631825"/>
            <a:chExt cx="439625" cy="439625"/>
          </a:xfrm>
        </p:grpSpPr>
        <p:sp>
          <p:nvSpPr>
            <p:cNvPr id="29" name="Shape 3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0" name="Shape 3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1" name="Shape 3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 name="Shape 3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36" name="Shape 71"/>
          <p:cNvSpPr/>
          <p:nvPr/>
        </p:nvSpPr>
        <p:spPr>
          <a:xfrm>
            <a:off x="0" y="4653601"/>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37" name="TextBox 36"/>
          <p:cNvSpPr txBox="1"/>
          <p:nvPr/>
        </p:nvSpPr>
        <p:spPr>
          <a:xfrm>
            <a:off x="5148064" y="4744661"/>
            <a:ext cx="3995936" cy="307777"/>
          </a:xfrm>
          <a:prstGeom prst="rect">
            <a:avLst/>
          </a:prstGeom>
          <a:noFill/>
        </p:spPr>
        <p:txBody>
          <a:bodyPr wrap="square" rtlCol="0">
            <a:spAutoFit/>
          </a:bodyPr>
          <a:lstStyle/>
          <a:p>
            <a:pPr algn="r"/>
            <a:r>
              <a:rPr lang="en-US" dirty="0" smtClean="0">
                <a:latin typeface="Segoe UI" pitchFamily="34" charset="0"/>
                <a:ea typeface="Segoe UI" pitchFamily="34" charset="0"/>
                <a:cs typeface="Segoe UI" pitchFamily="34" charset="0"/>
              </a:rPr>
              <a:t>Copyright: git@github.com/vq0412</a:t>
            </a:r>
            <a:endParaRPr lang="vi-VN" dirty="0">
              <a:latin typeface="Segoe UI" pitchFamily="34" charset="0"/>
              <a:ea typeface="Segoe UI" pitchFamily="34" charset="0"/>
              <a:cs typeface="Segoe UI" pitchFamily="34" charset="0"/>
            </a:endParaRPr>
          </a:p>
        </p:txBody>
      </p:sp>
      <p:sp>
        <p:nvSpPr>
          <p:cNvPr id="38" name="TextBox 37"/>
          <p:cNvSpPr txBox="1"/>
          <p:nvPr/>
        </p:nvSpPr>
        <p:spPr>
          <a:xfrm>
            <a:off x="0" y="4744660"/>
            <a:ext cx="2915816" cy="307777"/>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@HUST-SOICT: Project #20151 </a:t>
            </a:r>
            <a:endParaRPr lang="vi-VN" dirty="0">
              <a:latin typeface="Segoe UI" pitchFamily="34" charset="0"/>
              <a:ea typeface="Segoe UI" pitchFamily="34" charset="0"/>
              <a:cs typeface="Segoe UI" pitchFamily="34" charset="0"/>
            </a:endParaRPr>
          </a:p>
        </p:txBody>
      </p:sp>
      <p:sp>
        <p:nvSpPr>
          <p:cNvPr id="33" name="Shape 71"/>
          <p:cNvSpPr/>
          <p:nvPr/>
        </p:nvSpPr>
        <p:spPr>
          <a:xfrm>
            <a:off x="0" y="-3"/>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34" name="TextBox 33"/>
          <p:cNvSpPr txBox="1"/>
          <p:nvPr/>
        </p:nvSpPr>
        <p:spPr>
          <a:xfrm>
            <a:off x="0" y="91060"/>
            <a:ext cx="9144000" cy="400110"/>
          </a:xfrm>
          <a:prstGeom prst="rect">
            <a:avLst/>
          </a:prstGeom>
          <a:noFill/>
        </p:spPr>
        <p:txBody>
          <a:bodyPr wrap="square" rtlCol="0">
            <a:spAutoFit/>
          </a:bodyPr>
          <a:lstStyle/>
          <a:p>
            <a:pPr algn="ctr"/>
            <a:r>
              <a:rPr lang="en-US" sz="2000" b="1" dirty="0" smtClean="0">
                <a:latin typeface="+mj-lt"/>
                <a:ea typeface="Segoe UI" pitchFamily="34" charset="0"/>
                <a:cs typeface="Segoe UI" pitchFamily="34" charset="0"/>
              </a:rPr>
              <a:t>LÊN Ý TƯỞNG</a:t>
            </a:r>
            <a:endParaRPr lang="vi-VN" sz="2000" b="1" dirty="0">
              <a:latin typeface="+mj-lt"/>
              <a:ea typeface="Segoe UI" pitchFamily="34" charset="0"/>
              <a:cs typeface="Segoe UI" pitchFamily="34" charset="0"/>
            </a:endParaRPr>
          </a:p>
        </p:txBody>
      </p:sp>
    </p:spTree>
    <p:extLst>
      <p:ext uri="{BB962C8B-B14F-4D97-AF65-F5344CB8AC3E}">
        <p14:creationId xmlns:p14="http://schemas.microsoft.com/office/powerpoint/2010/main" val="3653160110"/>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2022225" y="1693523"/>
            <a:ext cx="3787799" cy="1159799"/>
          </a:xfrm>
          <a:prstGeom prst="rect">
            <a:avLst/>
          </a:prstGeom>
        </p:spPr>
        <p:txBody>
          <a:bodyPr lIns="91425" tIns="91425" rIns="91425" bIns="91425" anchor="b" anchorCtr="0">
            <a:noAutofit/>
          </a:bodyPr>
          <a:lstStyle/>
          <a:p>
            <a:pPr lvl="0" rtl="0">
              <a:spcBef>
                <a:spcPts val="0"/>
              </a:spcBef>
              <a:buNone/>
            </a:pPr>
            <a:r>
              <a:rPr lang="vi-VN" dirty="0" smtClean="0">
                <a:latin typeface="Times New Roman" pitchFamily="18" charset="0"/>
                <a:cs typeface="Times New Roman" pitchFamily="18" charset="0"/>
              </a:rPr>
              <a:t>Triển khai</a:t>
            </a:r>
            <a:endParaRPr lang="en" dirty="0">
              <a:latin typeface="Times New Roman" pitchFamily="18" charset="0"/>
              <a:cs typeface="Times New Roman" pitchFamily="18" charset="0"/>
            </a:endParaRPr>
          </a:p>
        </p:txBody>
      </p:sp>
      <p:sp>
        <p:nvSpPr>
          <p:cNvPr id="97" name="Shape 97"/>
          <p:cNvSpPr txBox="1"/>
          <p:nvPr/>
        </p:nvSpPr>
        <p:spPr>
          <a:xfrm>
            <a:off x="1133975" y="2291150"/>
            <a:ext cx="543899" cy="562199"/>
          </a:xfrm>
          <a:prstGeom prst="rect">
            <a:avLst/>
          </a:prstGeom>
          <a:noFill/>
          <a:ln>
            <a:noFill/>
          </a:ln>
        </p:spPr>
        <p:txBody>
          <a:bodyPr lIns="91425" tIns="91425" rIns="91425" bIns="91425" anchor="ctr" anchorCtr="0">
            <a:noAutofit/>
          </a:bodyPr>
          <a:lstStyle/>
          <a:p>
            <a:pPr algn="ctr">
              <a:spcBef>
                <a:spcPts val="0"/>
              </a:spcBef>
              <a:buNone/>
            </a:pPr>
            <a:endParaRPr lang="en" sz="2400" dirty="0">
              <a:solidFill>
                <a:schemeClr val="dk1"/>
              </a:solidFill>
              <a:latin typeface="Lora"/>
              <a:ea typeface="Lora"/>
              <a:cs typeface="Lora"/>
              <a:sym typeface="Lora"/>
            </a:endParaRPr>
          </a:p>
        </p:txBody>
      </p:sp>
      <p:sp>
        <p:nvSpPr>
          <p:cNvPr id="5" name="TextBox 4"/>
          <p:cNvSpPr txBox="1"/>
          <p:nvPr/>
        </p:nvSpPr>
        <p:spPr>
          <a:xfrm>
            <a:off x="2987824" y="3113496"/>
            <a:ext cx="3384376" cy="276999"/>
          </a:xfrm>
          <a:prstGeom prst="rect">
            <a:avLst/>
          </a:prstGeom>
          <a:noFill/>
        </p:spPr>
        <p:txBody>
          <a:bodyPr wrap="square" rtlCol="0">
            <a:spAutoFit/>
          </a:bodyPr>
          <a:lstStyle/>
          <a:p>
            <a:pPr marL="171450" indent="-171450">
              <a:buFont typeface="Wingdings" pitchFamily="2" charset="2"/>
              <a:buChar char="Ø"/>
            </a:pPr>
            <a:r>
              <a:rPr lang="en-US" sz="1200" dirty="0" smtClean="0"/>
              <a:t>Lý do chọn Java-JSP</a:t>
            </a:r>
            <a:endParaRPr lang="en-US" sz="1200" dirty="0"/>
          </a:p>
        </p:txBody>
      </p:sp>
      <p:sp>
        <p:nvSpPr>
          <p:cNvPr id="6" name="Subtitle 5"/>
          <p:cNvSpPr>
            <a:spLocks noGrp="1"/>
          </p:cNvSpPr>
          <p:nvPr>
            <p:ph type="subTitle" idx="1"/>
          </p:nvPr>
        </p:nvSpPr>
        <p:spPr/>
        <p:txBody>
          <a:bodyPr/>
          <a:lstStyle/>
          <a:p>
            <a:r>
              <a:rPr lang="en-US" dirty="0" smtClean="0">
                <a:latin typeface="Times New Roman" pitchFamily="18" charset="0"/>
                <a:cs typeface="Times New Roman" pitchFamily="18" charset="0"/>
              </a:rPr>
              <a:t>#Chọn ngôn ngữ lập trình phù hợp</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#Trình tự xây dựng trang Web</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10" name="TextBox 9"/>
          <p:cNvSpPr txBox="1"/>
          <p:nvPr/>
        </p:nvSpPr>
        <p:spPr>
          <a:xfrm>
            <a:off x="3002668" y="3755312"/>
            <a:ext cx="3066656" cy="646331"/>
          </a:xfrm>
          <a:prstGeom prst="rect">
            <a:avLst/>
          </a:prstGeom>
          <a:noFill/>
        </p:spPr>
        <p:txBody>
          <a:bodyPr wrap="square" rtlCol="0">
            <a:spAutoFit/>
          </a:bodyPr>
          <a:lstStyle/>
          <a:p>
            <a:pPr marL="171450" indent="-171450">
              <a:buFont typeface="Wingdings" pitchFamily="2" charset="2"/>
              <a:buChar char="Ø"/>
            </a:pPr>
            <a:r>
              <a:rPr lang="en-US" sz="1200" dirty="0"/>
              <a:t>Thiết kế giao </a:t>
            </a:r>
            <a:r>
              <a:rPr lang="en-US" sz="1200" dirty="0" smtClean="0"/>
              <a:t>diện</a:t>
            </a:r>
          </a:p>
          <a:p>
            <a:pPr marL="171450" indent="-171450">
              <a:buFont typeface="Wingdings" pitchFamily="2" charset="2"/>
              <a:buChar char="Ø"/>
            </a:pPr>
            <a:r>
              <a:rPr lang="en-US" sz="1200" dirty="0" smtClean="0"/>
              <a:t>Phát triển các mô-đun chức năng</a:t>
            </a:r>
          </a:p>
          <a:p>
            <a:pPr marL="171450" indent="-171450">
              <a:buFont typeface="Wingdings" pitchFamily="2" charset="2"/>
              <a:buChar char="Ø"/>
            </a:pPr>
            <a:r>
              <a:rPr lang="en-US" sz="1200" dirty="0" smtClean="0"/>
              <a:t>Các vấn đề gặp phải - Hướng giải quyết</a:t>
            </a:r>
          </a:p>
        </p:txBody>
      </p:sp>
      <p:grpSp>
        <p:nvGrpSpPr>
          <p:cNvPr id="7" name="Shape 819"/>
          <p:cNvGrpSpPr/>
          <p:nvPr/>
        </p:nvGrpSpPr>
        <p:grpSpPr>
          <a:xfrm>
            <a:off x="1179714" y="2355253"/>
            <a:ext cx="452420" cy="433992"/>
            <a:chOff x="5233525" y="4954450"/>
            <a:chExt cx="538275" cy="516350"/>
          </a:xfrm>
        </p:grpSpPr>
        <p:sp>
          <p:nvSpPr>
            <p:cNvPr id="8" name="Shape 820"/>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 name="Shape 821"/>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 name="Shape 822"/>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 name="Shape 823"/>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 name="Shape 824"/>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 name="Shape 825"/>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 name="Shape 826"/>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 name="Shape 827"/>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7" name="Shape 828"/>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8" name="Shape 829"/>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 name="Shape 830"/>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23" name="Shape 71"/>
          <p:cNvSpPr/>
          <p:nvPr/>
        </p:nvSpPr>
        <p:spPr>
          <a:xfrm>
            <a:off x="0" y="4653601"/>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24" name="TextBox 23"/>
          <p:cNvSpPr txBox="1"/>
          <p:nvPr/>
        </p:nvSpPr>
        <p:spPr>
          <a:xfrm>
            <a:off x="5148064" y="4744661"/>
            <a:ext cx="3995936" cy="307777"/>
          </a:xfrm>
          <a:prstGeom prst="rect">
            <a:avLst/>
          </a:prstGeom>
          <a:noFill/>
        </p:spPr>
        <p:txBody>
          <a:bodyPr wrap="square" rtlCol="0">
            <a:spAutoFit/>
          </a:bodyPr>
          <a:lstStyle/>
          <a:p>
            <a:pPr algn="r"/>
            <a:r>
              <a:rPr lang="en-US" dirty="0" smtClean="0">
                <a:latin typeface="Segoe UI" pitchFamily="34" charset="0"/>
                <a:ea typeface="Segoe UI" pitchFamily="34" charset="0"/>
                <a:cs typeface="Segoe UI" pitchFamily="34" charset="0"/>
              </a:rPr>
              <a:t>Copyright: git@github.com/vq0412</a:t>
            </a:r>
            <a:endParaRPr lang="vi-VN" dirty="0">
              <a:latin typeface="Segoe UI" pitchFamily="34" charset="0"/>
              <a:ea typeface="Segoe UI" pitchFamily="34" charset="0"/>
              <a:cs typeface="Segoe UI" pitchFamily="34" charset="0"/>
            </a:endParaRPr>
          </a:p>
        </p:txBody>
      </p:sp>
      <p:sp>
        <p:nvSpPr>
          <p:cNvPr id="25" name="TextBox 24"/>
          <p:cNvSpPr txBox="1"/>
          <p:nvPr/>
        </p:nvSpPr>
        <p:spPr>
          <a:xfrm>
            <a:off x="0" y="4744660"/>
            <a:ext cx="2915816" cy="307777"/>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@HUST-SOICT: Project #20151 </a:t>
            </a:r>
            <a:endParaRPr lang="vi-VN"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41310134"/>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381250" y="915566"/>
            <a:ext cx="3878399" cy="435599"/>
          </a:xfrm>
          <a:prstGeom prst="rect">
            <a:avLst/>
          </a:prstGeom>
        </p:spPr>
        <p:txBody>
          <a:bodyPr lIns="91425" tIns="91425" rIns="91425" bIns="91425" anchor="ctr" anchorCtr="0">
            <a:noAutofit/>
          </a:bodyPr>
          <a:lstStyle/>
          <a:p>
            <a:pPr>
              <a:spcBef>
                <a:spcPts val="0"/>
              </a:spcBef>
              <a:buNone/>
            </a:pPr>
            <a:r>
              <a:rPr lang="vi-VN" dirty="0" smtClean="0">
                <a:latin typeface="Times New Roman" pitchFamily="18" charset="0"/>
                <a:cs typeface="Times New Roman" pitchFamily="18" charset="0"/>
              </a:rPr>
              <a:t>Lý do chọn</a:t>
            </a:r>
            <a:r>
              <a:rPr lang="en" dirty="0" smtClean="0">
                <a:latin typeface="Times New Roman" pitchFamily="18" charset="0"/>
                <a:cs typeface="Times New Roman" pitchFamily="18" charset="0"/>
              </a:rPr>
              <a:t> </a:t>
            </a:r>
            <a:r>
              <a:rPr lang="vi-VN" dirty="0" smtClean="0">
                <a:highlight>
                  <a:srgbClr val="FFCD00"/>
                </a:highlight>
                <a:latin typeface="Times New Roman" pitchFamily="18" charset="0"/>
                <a:cs typeface="Times New Roman" pitchFamily="18" charset="0"/>
              </a:rPr>
              <a:t>Java-JSP</a:t>
            </a:r>
            <a:endParaRPr lang="en" dirty="0">
              <a:highlight>
                <a:srgbClr val="FFCD00"/>
              </a:highlight>
              <a:latin typeface="Times New Roman" pitchFamily="18" charset="0"/>
              <a:cs typeface="Times New Roman" pitchFamily="18" charset="0"/>
            </a:endParaRPr>
          </a:p>
        </p:txBody>
      </p:sp>
      <p:grpSp>
        <p:nvGrpSpPr>
          <p:cNvPr id="109" name="Shape 109"/>
          <p:cNvGrpSpPr/>
          <p:nvPr/>
        </p:nvGrpSpPr>
        <p:grpSpPr>
          <a:xfrm>
            <a:off x="916458" y="1012648"/>
            <a:ext cx="214624" cy="214624"/>
            <a:chOff x="2594050" y="1631825"/>
            <a:chExt cx="439625" cy="439625"/>
          </a:xfrm>
        </p:grpSpPr>
        <p:sp>
          <p:nvSpPr>
            <p:cNvPr id="110" name="Shape 11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1" name="Shape 11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 name="Shape 11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 name="Shape 113"/>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1" name="Shape 78"/>
          <p:cNvSpPr txBox="1"/>
          <p:nvPr/>
        </p:nvSpPr>
        <p:spPr>
          <a:xfrm>
            <a:off x="1364289" y="1491630"/>
            <a:ext cx="7031099" cy="931168"/>
          </a:xfrm>
          <a:prstGeom prst="rect">
            <a:avLst/>
          </a:prstGeom>
          <a:noFill/>
          <a:ln>
            <a:noFill/>
          </a:ln>
        </p:spPr>
        <p:txBody>
          <a:bodyPr lIns="91425" tIns="91425" rIns="91425" bIns="91425" anchor="t" anchorCtr="0">
            <a:noAutofit/>
          </a:bodyPr>
          <a:lstStyle/>
          <a:p>
            <a:pPr lvl="0">
              <a:spcBef>
                <a:spcPts val="600"/>
              </a:spcBef>
            </a:pPr>
            <a:r>
              <a:rPr lang="vi-VN" sz="1200" dirty="0" smtClean="0">
                <a:latin typeface="+mn-lt"/>
                <a:ea typeface="Quattrocento Sans"/>
                <a:cs typeface="Times New Roman" pitchFamily="18" charset="0"/>
                <a:sym typeface="Quattrocento Sans"/>
              </a:rPr>
              <a:t>JSP (</a:t>
            </a:r>
            <a:r>
              <a:rPr lang="vi-VN" sz="1200" b="1" dirty="0"/>
              <a:t>Java Scripting Preprocessor</a:t>
            </a:r>
            <a:r>
              <a:rPr lang="vi-VN" sz="1200" dirty="0" smtClean="0">
                <a:latin typeface="+mn-lt"/>
                <a:ea typeface="Quattrocento Sans"/>
                <a:cs typeface="Times New Roman" pitchFamily="18" charset="0"/>
                <a:sym typeface="Quattrocento Sans"/>
              </a:rPr>
              <a:t>) là một công nghệ Java cho phép phát triển, xử lý nội dung HTML một cách năng động. Nhìn chung để bắt đầu làm quen với lập trình Web, có thể nói JSP tương đối dễ học.</a:t>
            </a:r>
          </a:p>
          <a:p>
            <a:pPr lvl="0">
              <a:spcBef>
                <a:spcPts val="600"/>
              </a:spcBef>
            </a:pPr>
            <a:endParaRPr lang="vi-VN" sz="1200" dirty="0" smtClean="0">
              <a:latin typeface="+mn-lt"/>
              <a:ea typeface="Quattrocento Sans"/>
              <a:cs typeface="Times New Roman" pitchFamily="18" charset="0"/>
              <a:sym typeface="Quattrocento Sans"/>
            </a:endParaRPr>
          </a:p>
          <a:p>
            <a:pPr lvl="0">
              <a:spcBef>
                <a:spcPts val="600"/>
              </a:spcBef>
            </a:pPr>
            <a:r>
              <a:rPr lang="vi-VN" sz="1200" dirty="0" smtClean="0">
                <a:latin typeface="+mn-lt"/>
                <a:ea typeface="Quattrocento Sans"/>
                <a:cs typeface="Times New Roman" pitchFamily="18" charset="0"/>
                <a:sym typeface="Quattrocento Sans"/>
              </a:rPr>
              <a:t>Do hiển thị dựa trên HTML nên việc thiết kế giao diện không quá khó khăn.</a:t>
            </a:r>
          </a:p>
        </p:txBody>
      </p:sp>
      <p:sp>
        <p:nvSpPr>
          <p:cNvPr id="12" name="Shape 71"/>
          <p:cNvSpPr/>
          <p:nvPr/>
        </p:nvSpPr>
        <p:spPr>
          <a:xfrm>
            <a:off x="0" y="4653601"/>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3" name="TextBox 12"/>
          <p:cNvSpPr txBox="1"/>
          <p:nvPr/>
        </p:nvSpPr>
        <p:spPr>
          <a:xfrm>
            <a:off x="5148064" y="4744661"/>
            <a:ext cx="3995936" cy="307777"/>
          </a:xfrm>
          <a:prstGeom prst="rect">
            <a:avLst/>
          </a:prstGeom>
          <a:noFill/>
        </p:spPr>
        <p:txBody>
          <a:bodyPr wrap="square" rtlCol="0">
            <a:spAutoFit/>
          </a:bodyPr>
          <a:lstStyle/>
          <a:p>
            <a:pPr algn="r"/>
            <a:r>
              <a:rPr lang="en-US" dirty="0" smtClean="0">
                <a:latin typeface="Segoe UI" pitchFamily="34" charset="0"/>
                <a:ea typeface="Segoe UI" pitchFamily="34" charset="0"/>
                <a:cs typeface="Segoe UI" pitchFamily="34" charset="0"/>
              </a:rPr>
              <a:t>Copyright: git@github.com/vq0412</a:t>
            </a:r>
            <a:endParaRPr lang="vi-VN" dirty="0">
              <a:latin typeface="Segoe UI" pitchFamily="34" charset="0"/>
              <a:ea typeface="Segoe UI" pitchFamily="34" charset="0"/>
              <a:cs typeface="Segoe UI" pitchFamily="34" charset="0"/>
            </a:endParaRPr>
          </a:p>
        </p:txBody>
      </p:sp>
      <p:sp>
        <p:nvSpPr>
          <p:cNvPr id="14" name="TextBox 13"/>
          <p:cNvSpPr txBox="1"/>
          <p:nvPr/>
        </p:nvSpPr>
        <p:spPr>
          <a:xfrm>
            <a:off x="0" y="4744660"/>
            <a:ext cx="2915816" cy="307777"/>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@HUST-SOICT: Project #20151 </a:t>
            </a:r>
            <a:endParaRPr lang="vi-VN" dirty="0">
              <a:latin typeface="Segoe UI" pitchFamily="34" charset="0"/>
              <a:ea typeface="Segoe UI" pitchFamily="34" charset="0"/>
              <a:cs typeface="Segoe UI" pitchFamily="34" charset="0"/>
            </a:endParaRPr>
          </a:p>
        </p:txBody>
      </p:sp>
      <p:sp>
        <p:nvSpPr>
          <p:cNvPr id="15" name="Shape 71"/>
          <p:cNvSpPr/>
          <p:nvPr/>
        </p:nvSpPr>
        <p:spPr>
          <a:xfrm>
            <a:off x="0" y="-3"/>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6" name="TextBox 15"/>
          <p:cNvSpPr txBox="1"/>
          <p:nvPr/>
        </p:nvSpPr>
        <p:spPr>
          <a:xfrm>
            <a:off x="0" y="91060"/>
            <a:ext cx="9144000" cy="400110"/>
          </a:xfrm>
          <a:prstGeom prst="rect">
            <a:avLst/>
          </a:prstGeom>
          <a:noFill/>
        </p:spPr>
        <p:txBody>
          <a:bodyPr wrap="square" rtlCol="0">
            <a:spAutoFit/>
          </a:bodyPr>
          <a:lstStyle/>
          <a:p>
            <a:pPr algn="ctr"/>
            <a:r>
              <a:rPr lang="en-US" sz="2000" b="1" dirty="0" smtClean="0">
                <a:latin typeface="+mj-lt"/>
                <a:ea typeface="Segoe UI" pitchFamily="34" charset="0"/>
                <a:cs typeface="Segoe UI" pitchFamily="34" charset="0"/>
              </a:rPr>
              <a:t>TRIỂN KHAI</a:t>
            </a:r>
            <a:endParaRPr lang="vi-VN" sz="2000" b="1" dirty="0">
              <a:latin typeface="+mj-lt"/>
              <a:ea typeface="Segoe UI" pitchFamily="34" charset="0"/>
              <a:cs typeface="Segoe UI" pitchFamily="34" charset="0"/>
            </a:endParaRPr>
          </a:p>
        </p:txBody>
      </p:sp>
    </p:spTree>
    <p:extLst>
      <p:ext uri="{BB962C8B-B14F-4D97-AF65-F5344CB8AC3E}">
        <p14:creationId xmlns:p14="http://schemas.microsoft.com/office/powerpoint/2010/main" val="785464753"/>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381250" y="915566"/>
            <a:ext cx="3878399" cy="435599"/>
          </a:xfrm>
          <a:prstGeom prst="rect">
            <a:avLst/>
          </a:prstGeom>
        </p:spPr>
        <p:txBody>
          <a:bodyPr lIns="91425" tIns="91425" rIns="91425" bIns="91425" anchor="ctr" anchorCtr="0">
            <a:noAutofit/>
          </a:bodyPr>
          <a:lstStyle/>
          <a:p>
            <a:pPr>
              <a:spcBef>
                <a:spcPts val="0"/>
              </a:spcBef>
              <a:buNone/>
            </a:pPr>
            <a:r>
              <a:rPr lang="vi-VN" dirty="0" smtClean="0">
                <a:latin typeface="Times New Roman" pitchFamily="18" charset="0"/>
                <a:cs typeface="Times New Roman" pitchFamily="18" charset="0"/>
              </a:rPr>
              <a:t>Thiết kế</a:t>
            </a:r>
            <a:r>
              <a:rPr lang="en" dirty="0" smtClean="0">
                <a:latin typeface="Times New Roman" pitchFamily="18" charset="0"/>
                <a:cs typeface="Times New Roman" pitchFamily="18" charset="0"/>
              </a:rPr>
              <a:t> </a:t>
            </a:r>
            <a:r>
              <a:rPr lang="vi-VN" dirty="0" smtClean="0">
                <a:highlight>
                  <a:srgbClr val="FFCD00"/>
                </a:highlight>
                <a:latin typeface="Times New Roman" pitchFamily="18" charset="0"/>
                <a:cs typeface="Times New Roman" pitchFamily="18" charset="0"/>
              </a:rPr>
              <a:t>giao diện</a:t>
            </a:r>
            <a:endParaRPr lang="en" dirty="0">
              <a:highlight>
                <a:srgbClr val="FFCD00"/>
              </a:highlight>
              <a:latin typeface="Times New Roman" pitchFamily="18" charset="0"/>
              <a:cs typeface="Times New Roman" pitchFamily="18" charset="0"/>
            </a:endParaRPr>
          </a:p>
        </p:txBody>
      </p:sp>
      <p:grpSp>
        <p:nvGrpSpPr>
          <p:cNvPr id="109" name="Shape 109"/>
          <p:cNvGrpSpPr/>
          <p:nvPr/>
        </p:nvGrpSpPr>
        <p:grpSpPr>
          <a:xfrm>
            <a:off x="916458" y="1012648"/>
            <a:ext cx="214624" cy="214624"/>
            <a:chOff x="2594050" y="1631825"/>
            <a:chExt cx="439625" cy="439625"/>
          </a:xfrm>
        </p:grpSpPr>
        <p:sp>
          <p:nvSpPr>
            <p:cNvPr id="110" name="Shape 11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1" name="Shape 11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 name="Shape 11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 name="Shape 113"/>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1" name="Shape 78"/>
          <p:cNvSpPr txBox="1"/>
          <p:nvPr/>
        </p:nvSpPr>
        <p:spPr>
          <a:xfrm>
            <a:off x="1364289" y="1491630"/>
            <a:ext cx="7031099" cy="931168"/>
          </a:xfrm>
          <a:prstGeom prst="rect">
            <a:avLst/>
          </a:prstGeom>
          <a:noFill/>
          <a:ln>
            <a:noFill/>
          </a:ln>
        </p:spPr>
        <p:txBody>
          <a:bodyPr lIns="91425" tIns="91425" rIns="91425" bIns="91425" anchor="t" anchorCtr="0">
            <a:noAutofit/>
          </a:bodyPr>
          <a:lstStyle/>
          <a:p>
            <a:pPr marL="171450" lvl="0" indent="-171450">
              <a:spcBef>
                <a:spcPts val="600"/>
              </a:spcBef>
              <a:buFont typeface="Wingdings" pitchFamily="2" charset="2"/>
              <a:buChar char="ü"/>
            </a:pPr>
            <a:r>
              <a:rPr lang="vi-VN" sz="1200" dirty="0" smtClean="0">
                <a:latin typeface="+mn-lt"/>
                <a:ea typeface="Quattrocento Sans"/>
                <a:cs typeface="Times New Roman" pitchFamily="18" charset="0"/>
                <a:sym typeface="Quattrocento Sans"/>
              </a:rPr>
              <a:t>Mô-đun hóa giao diện thành các phần nhỏ, thuận lợi cho việc lập trình cũng như xử lí lỗi.</a:t>
            </a:r>
          </a:p>
          <a:p>
            <a:pPr marL="171450" lvl="0" indent="-171450">
              <a:spcBef>
                <a:spcPts val="600"/>
              </a:spcBef>
              <a:buFont typeface="Wingdings" pitchFamily="2" charset="2"/>
              <a:buChar char="ü"/>
            </a:pPr>
            <a:endParaRPr lang="vi-VN" sz="1200" dirty="0" smtClean="0">
              <a:latin typeface="+mn-lt"/>
              <a:ea typeface="Quattrocento Sans"/>
              <a:cs typeface="Times New Roman" pitchFamily="18" charset="0"/>
              <a:sym typeface="Quattrocento Sans"/>
            </a:endParaRPr>
          </a:p>
          <a:p>
            <a:pPr marL="171450" lvl="0" indent="-171450">
              <a:spcBef>
                <a:spcPts val="600"/>
              </a:spcBef>
              <a:buFont typeface="Wingdings" pitchFamily="2" charset="2"/>
              <a:buChar char="ü"/>
            </a:pPr>
            <a:r>
              <a:rPr lang="vi-VN" sz="1200" dirty="0" smtClean="0">
                <a:latin typeface="+mn-lt"/>
                <a:ea typeface="Quattrocento Sans"/>
                <a:cs typeface="Times New Roman" pitchFamily="18" charset="0"/>
                <a:sym typeface="Quattrocento Sans"/>
              </a:rPr>
              <a:t>Một trang hiển thị cơ bản gồm có các thành phần sau: #Header, #Menu, #Body, #Footer</a:t>
            </a:r>
          </a:p>
          <a:p>
            <a:pPr marL="171450" lvl="0" indent="-171450">
              <a:spcBef>
                <a:spcPts val="600"/>
              </a:spcBef>
              <a:buFont typeface="Wingdings" pitchFamily="2" charset="2"/>
              <a:buChar char="ü"/>
            </a:pPr>
            <a:endParaRPr lang="vi-VN" sz="1200" dirty="0" smtClean="0">
              <a:latin typeface="+mn-lt"/>
              <a:ea typeface="Quattrocento Sans"/>
              <a:cs typeface="Times New Roman" pitchFamily="18" charset="0"/>
              <a:sym typeface="Quattrocento Sans"/>
            </a:endParaRPr>
          </a:p>
          <a:p>
            <a:pPr marL="171450" lvl="0" indent="-171450">
              <a:spcBef>
                <a:spcPts val="600"/>
              </a:spcBef>
              <a:buFont typeface="Wingdings" pitchFamily="2" charset="2"/>
              <a:buChar char="ü"/>
            </a:pPr>
            <a:r>
              <a:rPr lang="vi-VN" sz="1200" dirty="0" smtClean="0">
                <a:latin typeface="+mn-lt"/>
                <a:ea typeface="Quattrocento Sans"/>
                <a:cs typeface="Times New Roman" pitchFamily="18" charset="0"/>
                <a:sym typeface="Quattrocento Sans"/>
              </a:rPr>
              <a:t>Dựa trên việc phân loại người dùng, ta có 3 giao diện dành cho 3 nhóm người dùng:</a:t>
            </a:r>
          </a:p>
          <a:p>
            <a:pPr lvl="0">
              <a:spcBef>
                <a:spcPts val="600"/>
              </a:spcBef>
            </a:pPr>
            <a:r>
              <a:rPr lang="vi-VN" sz="1200" dirty="0" smtClean="0">
                <a:latin typeface="+mn-lt"/>
                <a:ea typeface="Quattrocento Sans"/>
                <a:cs typeface="Times New Roman" pitchFamily="18" charset="0"/>
                <a:sym typeface="Quattrocento Sans"/>
              </a:rPr>
              <a:t>    Guest, Registered User và Administrator.</a:t>
            </a:r>
          </a:p>
          <a:p>
            <a:pPr marL="171450" lvl="0" indent="-171450">
              <a:spcBef>
                <a:spcPts val="600"/>
              </a:spcBef>
              <a:buFont typeface="Wingdings" pitchFamily="2" charset="2"/>
              <a:buChar char="ü"/>
            </a:pPr>
            <a:endParaRPr lang="vi-VN" sz="1200" dirty="0">
              <a:latin typeface="+mn-lt"/>
              <a:ea typeface="Quattrocento Sans"/>
              <a:cs typeface="Times New Roman" pitchFamily="18" charset="0"/>
              <a:sym typeface="Quattrocento Sans"/>
            </a:endParaRPr>
          </a:p>
          <a:p>
            <a:pPr marL="171450" lvl="0" indent="-171450">
              <a:spcBef>
                <a:spcPts val="600"/>
              </a:spcBef>
              <a:buFont typeface="Wingdings" pitchFamily="2" charset="2"/>
              <a:buChar char="ü"/>
            </a:pPr>
            <a:r>
              <a:rPr lang="vi-VN" sz="1200" dirty="0" smtClean="0">
                <a:latin typeface="+mn-lt"/>
                <a:ea typeface="Quattrocento Sans"/>
                <a:cs typeface="Times New Roman" pitchFamily="18" charset="0"/>
                <a:sym typeface="Quattrocento Sans"/>
              </a:rPr>
              <a:t>Các chức năng sẽ được gắn tương ứng cho từng giao diện người dùng cụ thể</a:t>
            </a:r>
            <a:endParaRPr lang="vi-VN" sz="1200" dirty="0">
              <a:latin typeface="+mn-lt"/>
              <a:ea typeface="Quattrocento Sans"/>
              <a:cs typeface="Times New Roman" pitchFamily="18" charset="0"/>
              <a:sym typeface="Quattrocento Sans"/>
            </a:endParaRPr>
          </a:p>
        </p:txBody>
      </p:sp>
      <p:sp>
        <p:nvSpPr>
          <p:cNvPr id="12" name="Shape 71"/>
          <p:cNvSpPr/>
          <p:nvPr/>
        </p:nvSpPr>
        <p:spPr>
          <a:xfrm>
            <a:off x="0" y="4653601"/>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3" name="TextBox 12"/>
          <p:cNvSpPr txBox="1"/>
          <p:nvPr/>
        </p:nvSpPr>
        <p:spPr>
          <a:xfrm>
            <a:off x="5148064" y="4744661"/>
            <a:ext cx="3995936" cy="307777"/>
          </a:xfrm>
          <a:prstGeom prst="rect">
            <a:avLst/>
          </a:prstGeom>
          <a:noFill/>
        </p:spPr>
        <p:txBody>
          <a:bodyPr wrap="square" rtlCol="0">
            <a:spAutoFit/>
          </a:bodyPr>
          <a:lstStyle/>
          <a:p>
            <a:pPr algn="r"/>
            <a:r>
              <a:rPr lang="en-US" dirty="0" smtClean="0">
                <a:latin typeface="Segoe UI" pitchFamily="34" charset="0"/>
                <a:ea typeface="Segoe UI" pitchFamily="34" charset="0"/>
                <a:cs typeface="Segoe UI" pitchFamily="34" charset="0"/>
              </a:rPr>
              <a:t>Copyright: git@github.com/vq0412</a:t>
            </a:r>
            <a:endParaRPr lang="vi-VN" dirty="0">
              <a:latin typeface="Segoe UI" pitchFamily="34" charset="0"/>
              <a:ea typeface="Segoe UI" pitchFamily="34" charset="0"/>
              <a:cs typeface="Segoe UI" pitchFamily="34" charset="0"/>
            </a:endParaRPr>
          </a:p>
        </p:txBody>
      </p:sp>
      <p:sp>
        <p:nvSpPr>
          <p:cNvPr id="14" name="TextBox 13"/>
          <p:cNvSpPr txBox="1"/>
          <p:nvPr/>
        </p:nvSpPr>
        <p:spPr>
          <a:xfrm>
            <a:off x="0" y="4744660"/>
            <a:ext cx="2915816" cy="307777"/>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@HUST-SOICT: Project #20151 </a:t>
            </a:r>
            <a:endParaRPr lang="vi-VN" dirty="0">
              <a:latin typeface="Segoe UI" pitchFamily="34" charset="0"/>
              <a:ea typeface="Segoe UI" pitchFamily="34" charset="0"/>
              <a:cs typeface="Segoe UI" pitchFamily="34" charset="0"/>
            </a:endParaRPr>
          </a:p>
        </p:txBody>
      </p:sp>
      <p:sp>
        <p:nvSpPr>
          <p:cNvPr id="15" name="Shape 71"/>
          <p:cNvSpPr/>
          <p:nvPr/>
        </p:nvSpPr>
        <p:spPr>
          <a:xfrm>
            <a:off x="0" y="-3"/>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6" name="TextBox 15"/>
          <p:cNvSpPr txBox="1"/>
          <p:nvPr/>
        </p:nvSpPr>
        <p:spPr>
          <a:xfrm>
            <a:off x="0" y="91060"/>
            <a:ext cx="9144000" cy="400110"/>
          </a:xfrm>
          <a:prstGeom prst="rect">
            <a:avLst/>
          </a:prstGeom>
          <a:noFill/>
        </p:spPr>
        <p:txBody>
          <a:bodyPr wrap="square" rtlCol="0">
            <a:spAutoFit/>
          </a:bodyPr>
          <a:lstStyle/>
          <a:p>
            <a:pPr algn="ctr"/>
            <a:r>
              <a:rPr lang="en-US" sz="2000" b="1" dirty="0" smtClean="0">
                <a:latin typeface="+mj-lt"/>
                <a:ea typeface="Segoe UI" pitchFamily="34" charset="0"/>
                <a:cs typeface="Segoe UI" pitchFamily="34" charset="0"/>
              </a:rPr>
              <a:t>TRIỂN KHAI</a:t>
            </a:r>
            <a:endParaRPr lang="vi-VN" sz="2000" b="1" dirty="0">
              <a:latin typeface="+mj-lt"/>
              <a:ea typeface="Segoe UI" pitchFamily="34" charset="0"/>
              <a:cs typeface="Segoe UI" pitchFamily="34" charset="0"/>
            </a:endParaRPr>
          </a:p>
        </p:txBody>
      </p:sp>
    </p:spTree>
    <p:extLst>
      <p:ext uri="{BB962C8B-B14F-4D97-AF65-F5344CB8AC3E}">
        <p14:creationId xmlns:p14="http://schemas.microsoft.com/office/powerpoint/2010/main" val="166694826"/>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757170" y="915566"/>
            <a:ext cx="5050030" cy="435599"/>
          </a:xfrm>
          <a:prstGeom prst="rect">
            <a:avLst/>
          </a:prstGeom>
        </p:spPr>
        <p:txBody>
          <a:bodyPr lIns="91425" tIns="91425" rIns="91425" bIns="91425" anchor="ctr" anchorCtr="0">
            <a:noAutofit/>
          </a:bodyPr>
          <a:lstStyle/>
          <a:p>
            <a:pPr>
              <a:spcBef>
                <a:spcPts val="0"/>
              </a:spcBef>
              <a:buNone/>
            </a:pPr>
            <a:r>
              <a:rPr lang="vi-VN" dirty="0" smtClean="0">
                <a:latin typeface="Times New Roman" pitchFamily="18" charset="0"/>
                <a:cs typeface="Times New Roman" pitchFamily="18" charset="0"/>
              </a:rPr>
              <a:t>Mô-đun hóa giao diện -</a:t>
            </a:r>
            <a:r>
              <a:rPr lang="en" dirty="0" smtClean="0">
                <a:latin typeface="Times New Roman" pitchFamily="18" charset="0"/>
                <a:cs typeface="Times New Roman" pitchFamily="18" charset="0"/>
              </a:rPr>
              <a:t> </a:t>
            </a:r>
            <a:r>
              <a:rPr lang="vi-VN" dirty="0" smtClean="0">
                <a:highlight>
                  <a:srgbClr val="FFCD00"/>
                </a:highlight>
                <a:latin typeface="Times New Roman" pitchFamily="18" charset="0"/>
                <a:cs typeface="Times New Roman" pitchFamily="18" charset="0"/>
              </a:rPr>
              <a:t>#Header &amp; #Footer</a:t>
            </a:r>
            <a:endParaRPr lang="en" dirty="0">
              <a:highlight>
                <a:srgbClr val="FFCD00"/>
              </a:highlight>
              <a:latin typeface="Times New Roman" pitchFamily="18" charset="0"/>
              <a:cs typeface="Times New Roman" pitchFamily="18" charset="0"/>
            </a:endParaRPr>
          </a:p>
        </p:txBody>
      </p:sp>
      <p:grpSp>
        <p:nvGrpSpPr>
          <p:cNvPr id="109" name="Shape 109"/>
          <p:cNvGrpSpPr/>
          <p:nvPr/>
        </p:nvGrpSpPr>
        <p:grpSpPr>
          <a:xfrm>
            <a:off x="916458" y="1012648"/>
            <a:ext cx="214624" cy="214624"/>
            <a:chOff x="2594050" y="1631825"/>
            <a:chExt cx="439625" cy="439625"/>
          </a:xfrm>
        </p:grpSpPr>
        <p:sp>
          <p:nvSpPr>
            <p:cNvPr id="110" name="Shape 11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1" name="Shape 11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 name="Shape 11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 name="Shape 113"/>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3" name="Shape 71"/>
          <p:cNvSpPr/>
          <p:nvPr/>
        </p:nvSpPr>
        <p:spPr>
          <a:xfrm>
            <a:off x="0" y="4653601"/>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5" name="TextBox 14"/>
          <p:cNvSpPr txBox="1"/>
          <p:nvPr/>
        </p:nvSpPr>
        <p:spPr>
          <a:xfrm>
            <a:off x="5148064" y="4744661"/>
            <a:ext cx="3995936" cy="307777"/>
          </a:xfrm>
          <a:prstGeom prst="rect">
            <a:avLst/>
          </a:prstGeom>
          <a:noFill/>
        </p:spPr>
        <p:txBody>
          <a:bodyPr wrap="square" rtlCol="0">
            <a:spAutoFit/>
          </a:bodyPr>
          <a:lstStyle/>
          <a:p>
            <a:pPr algn="r"/>
            <a:r>
              <a:rPr lang="en-US" dirty="0" smtClean="0">
                <a:latin typeface="Segoe UI" pitchFamily="34" charset="0"/>
                <a:ea typeface="Segoe UI" pitchFamily="34" charset="0"/>
                <a:cs typeface="Segoe UI" pitchFamily="34" charset="0"/>
              </a:rPr>
              <a:t>Copyright: git@github.com/vq0412</a:t>
            </a:r>
            <a:endParaRPr lang="vi-VN" dirty="0">
              <a:latin typeface="Segoe UI" pitchFamily="34" charset="0"/>
              <a:ea typeface="Segoe UI" pitchFamily="34" charset="0"/>
              <a:cs typeface="Segoe UI" pitchFamily="34" charset="0"/>
            </a:endParaRPr>
          </a:p>
        </p:txBody>
      </p:sp>
      <p:sp>
        <p:nvSpPr>
          <p:cNvPr id="16" name="TextBox 15"/>
          <p:cNvSpPr txBox="1"/>
          <p:nvPr/>
        </p:nvSpPr>
        <p:spPr>
          <a:xfrm>
            <a:off x="0" y="4744660"/>
            <a:ext cx="2915816" cy="307777"/>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@HUST-SOICT: Project #20151 </a:t>
            </a:r>
            <a:endParaRPr lang="vi-VN" dirty="0">
              <a:latin typeface="Segoe UI" pitchFamily="34" charset="0"/>
              <a:ea typeface="Segoe UI" pitchFamily="34" charset="0"/>
              <a:cs typeface="Segoe U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4" y="1491630"/>
            <a:ext cx="8313737"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6" y="3846532"/>
            <a:ext cx="8313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335" y="2643758"/>
            <a:ext cx="8313737"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Shape 71"/>
          <p:cNvSpPr/>
          <p:nvPr/>
        </p:nvSpPr>
        <p:spPr>
          <a:xfrm>
            <a:off x="0" y="-3"/>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8" name="TextBox 17"/>
          <p:cNvSpPr txBox="1"/>
          <p:nvPr/>
        </p:nvSpPr>
        <p:spPr>
          <a:xfrm>
            <a:off x="0" y="91060"/>
            <a:ext cx="9144000" cy="400110"/>
          </a:xfrm>
          <a:prstGeom prst="rect">
            <a:avLst/>
          </a:prstGeom>
          <a:noFill/>
        </p:spPr>
        <p:txBody>
          <a:bodyPr wrap="square" rtlCol="0">
            <a:spAutoFit/>
          </a:bodyPr>
          <a:lstStyle/>
          <a:p>
            <a:pPr algn="ctr"/>
            <a:r>
              <a:rPr lang="en-US" sz="2000" b="1" dirty="0" smtClean="0">
                <a:latin typeface="+mj-lt"/>
                <a:ea typeface="Segoe UI" pitchFamily="34" charset="0"/>
                <a:cs typeface="Segoe UI" pitchFamily="34" charset="0"/>
              </a:rPr>
              <a:t>TRIỂN KHAI</a:t>
            </a:r>
            <a:endParaRPr lang="vi-VN" sz="2000" b="1" dirty="0">
              <a:latin typeface="+mj-lt"/>
              <a:ea typeface="Segoe UI" pitchFamily="34" charset="0"/>
              <a:cs typeface="Segoe UI" pitchFamily="34" charset="0"/>
            </a:endParaRPr>
          </a:p>
        </p:txBody>
      </p:sp>
    </p:spTree>
    <p:extLst>
      <p:ext uri="{BB962C8B-B14F-4D97-AF65-F5344CB8AC3E}">
        <p14:creationId xmlns:p14="http://schemas.microsoft.com/office/powerpoint/2010/main" val="166694826"/>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381250" y="915566"/>
            <a:ext cx="3878399" cy="435599"/>
          </a:xfrm>
          <a:prstGeom prst="rect">
            <a:avLst/>
          </a:prstGeom>
        </p:spPr>
        <p:txBody>
          <a:bodyPr lIns="91425" tIns="91425" rIns="91425" bIns="91425" anchor="ctr" anchorCtr="0">
            <a:noAutofit/>
          </a:bodyPr>
          <a:lstStyle/>
          <a:p>
            <a:r>
              <a:rPr lang="vi-VN" dirty="0">
                <a:latin typeface="Times New Roman" pitchFamily="18" charset="0"/>
                <a:cs typeface="Times New Roman" pitchFamily="18" charset="0"/>
              </a:rPr>
              <a:t>Mô-đun hóa giao diện -</a:t>
            </a:r>
            <a:r>
              <a:rPr lang="en" dirty="0" smtClean="0">
                <a:latin typeface="Times New Roman" pitchFamily="18" charset="0"/>
                <a:cs typeface="Times New Roman" pitchFamily="18" charset="0"/>
              </a:rPr>
              <a:t> </a:t>
            </a:r>
            <a:r>
              <a:rPr lang="vi-VN" dirty="0" smtClean="0">
                <a:highlight>
                  <a:srgbClr val="FFCD00"/>
                </a:highlight>
                <a:latin typeface="Times New Roman" pitchFamily="18" charset="0"/>
                <a:cs typeface="Times New Roman" pitchFamily="18" charset="0"/>
              </a:rPr>
              <a:t>#Menu</a:t>
            </a:r>
            <a:endParaRPr lang="en" dirty="0">
              <a:highlight>
                <a:srgbClr val="FFCD00"/>
              </a:highlight>
              <a:latin typeface="Times New Roman" pitchFamily="18" charset="0"/>
              <a:cs typeface="Times New Roman" pitchFamily="18" charset="0"/>
            </a:endParaRPr>
          </a:p>
        </p:txBody>
      </p:sp>
      <p:grpSp>
        <p:nvGrpSpPr>
          <p:cNvPr id="109" name="Shape 109"/>
          <p:cNvGrpSpPr/>
          <p:nvPr/>
        </p:nvGrpSpPr>
        <p:grpSpPr>
          <a:xfrm>
            <a:off x="916458" y="1012648"/>
            <a:ext cx="214624" cy="214624"/>
            <a:chOff x="2594050" y="1631825"/>
            <a:chExt cx="439625" cy="439625"/>
          </a:xfrm>
        </p:grpSpPr>
        <p:sp>
          <p:nvSpPr>
            <p:cNvPr id="110" name="Shape 11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1" name="Shape 11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 name="Shape 11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 name="Shape 113"/>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4" name="Shape 71"/>
          <p:cNvSpPr/>
          <p:nvPr/>
        </p:nvSpPr>
        <p:spPr>
          <a:xfrm>
            <a:off x="0" y="4653601"/>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5" name="TextBox 14"/>
          <p:cNvSpPr txBox="1"/>
          <p:nvPr/>
        </p:nvSpPr>
        <p:spPr>
          <a:xfrm>
            <a:off x="5148064" y="4744661"/>
            <a:ext cx="3995936" cy="307777"/>
          </a:xfrm>
          <a:prstGeom prst="rect">
            <a:avLst/>
          </a:prstGeom>
          <a:noFill/>
        </p:spPr>
        <p:txBody>
          <a:bodyPr wrap="square" rtlCol="0">
            <a:spAutoFit/>
          </a:bodyPr>
          <a:lstStyle/>
          <a:p>
            <a:pPr algn="r"/>
            <a:r>
              <a:rPr lang="en-US" dirty="0" smtClean="0">
                <a:latin typeface="Segoe UI" pitchFamily="34" charset="0"/>
                <a:ea typeface="Segoe UI" pitchFamily="34" charset="0"/>
                <a:cs typeface="Segoe UI" pitchFamily="34" charset="0"/>
              </a:rPr>
              <a:t>Copyright: git@github.com/vq0412</a:t>
            </a:r>
            <a:endParaRPr lang="vi-VN" dirty="0">
              <a:latin typeface="Segoe UI" pitchFamily="34" charset="0"/>
              <a:ea typeface="Segoe UI" pitchFamily="34" charset="0"/>
              <a:cs typeface="Segoe UI" pitchFamily="34" charset="0"/>
            </a:endParaRPr>
          </a:p>
        </p:txBody>
      </p:sp>
      <p:sp>
        <p:nvSpPr>
          <p:cNvPr id="16" name="TextBox 15"/>
          <p:cNvSpPr txBox="1"/>
          <p:nvPr/>
        </p:nvSpPr>
        <p:spPr>
          <a:xfrm>
            <a:off x="0" y="4744660"/>
            <a:ext cx="2915816" cy="307777"/>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@HUST-SOICT: Project #20151 </a:t>
            </a:r>
            <a:endParaRPr lang="vi-VN" dirty="0">
              <a:latin typeface="Segoe UI" pitchFamily="34" charset="0"/>
              <a:ea typeface="Segoe UI" pitchFamily="34" charset="0"/>
              <a:cs typeface="Segoe UI"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31" y="1635646"/>
            <a:ext cx="8313737"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288" y="2571750"/>
            <a:ext cx="831373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289" y="3507854"/>
            <a:ext cx="831373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Shape 71"/>
          <p:cNvSpPr/>
          <p:nvPr/>
        </p:nvSpPr>
        <p:spPr>
          <a:xfrm>
            <a:off x="0" y="-3"/>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8" name="TextBox 17"/>
          <p:cNvSpPr txBox="1"/>
          <p:nvPr/>
        </p:nvSpPr>
        <p:spPr>
          <a:xfrm>
            <a:off x="0" y="91060"/>
            <a:ext cx="9144000" cy="400110"/>
          </a:xfrm>
          <a:prstGeom prst="rect">
            <a:avLst/>
          </a:prstGeom>
          <a:noFill/>
        </p:spPr>
        <p:txBody>
          <a:bodyPr wrap="square" rtlCol="0">
            <a:spAutoFit/>
          </a:bodyPr>
          <a:lstStyle/>
          <a:p>
            <a:pPr algn="ctr"/>
            <a:r>
              <a:rPr lang="en-US" sz="2000" b="1" dirty="0" smtClean="0">
                <a:latin typeface="+mj-lt"/>
                <a:ea typeface="Segoe UI" pitchFamily="34" charset="0"/>
                <a:cs typeface="Segoe UI" pitchFamily="34" charset="0"/>
              </a:rPr>
              <a:t>TRIỂN KHAI</a:t>
            </a:r>
            <a:endParaRPr lang="vi-VN" sz="2000" b="1" dirty="0">
              <a:latin typeface="+mj-lt"/>
              <a:ea typeface="Segoe UI" pitchFamily="34" charset="0"/>
              <a:cs typeface="Segoe UI" pitchFamily="34" charset="0"/>
            </a:endParaRPr>
          </a:p>
        </p:txBody>
      </p:sp>
    </p:spTree>
    <p:extLst>
      <p:ext uri="{BB962C8B-B14F-4D97-AF65-F5344CB8AC3E}">
        <p14:creationId xmlns:p14="http://schemas.microsoft.com/office/powerpoint/2010/main" val="187264942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Shape 72"/>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rtl="0">
              <a:spcBef>
                <a:spcPts val="0"/>
              </a:spcBef>
              <a:buNone/>
            </a:pPr>
            <a:r>
              <a:rPr lang="en" dirty="0" smtClean="0">
                <a:latin typeface="Times New Roman" pitchFamily="18" charset="0"/>
                <a:cs typeface="Times New Roman" pitchFamily="18" charset="0"/>
              </a:rPr>
              <a:t>Lý do lựa chọn đề tài</a:t>
            </a:r>
            <a:endParaRPr lang="en" dirty="0">
              <a:latin typeface="Times New Roman" pitchFamily="18" charset="0"/>
              <a:cs typeface="Times New Roman" pitchFamily="18" charset="0"/>
            </a:endParaRPr>
          </a:p>
        </p:txBody>
      </p:sp>
      <p:sp>
        <p:nvSpPr>
          <p:cNvPr id="78" name="Shape 78"/>
          <p:cNvSpPr txBox="1"/>
          <p:nvPr/>
        </p:nvSpPr>
        <p:spPr>
          <a:xfrm>
            <a:off x="1201598" y="1315212"/>
            <a:ext cx="7031099" cy="931168"/>
          </a:xfrm>
          <a:prstGeom prst="rect">
            <a:avLst/>
          </a:prstGeom>
          <a:noFill/>
          <a:ln>
            <a:noFill/>
          </a:ln>
        </p:spPr>
        <p:txBody>
          <a:bodyPr lIns="91425" tIns="91425" rIns="91425" bIns="91425" anchor="t" anchorCtr="0">
            <a:noAutofit/>
          </a:bodyPr>
          <a:lstStyle/>
          <a:p>
            <a:pPr lvl="0" rtl="0">
              <a:spcBef>
                <a:spcPts val="600"/>
              </a:spcBef>
              <a:buNone/>
            </a:pPr>
            <a:endParaRPr lang="en" dirty="0" smtClean="0">
              <a:latin typeface="Arial" pitchFamily="34" charset="0"/>
              <a:ea typeface="Quattrocento Sans"/>
              <a:cs typeface="Arial" pitchFamily="34" charset="0"/>
              <a:sym typeface="Quattrocento Sans"/>
            </a:endParaRPr>
          </a:p>
          <a:p>
            <a:pPr lvl="0" rtl="0">
              <a:spcBef>
                <a:spcPts val="600"/>
              </a:spcBef>
              <a:buNone/>
            </a:pPr>
            <a:r>
              <a:rPr lang="en" dirty="0" smtClean="0">
                <a:latin typeface="Arial" pitchFamily="34" charset="0"/>
                <a:ea typeface="Quattrocento Sans"/>
                <a:cs typeface="Arial" pitchFamily="34" charset="0"/>
                <a:sym typeface="Quattrocento Sans"/>
              </a:rPr>
              <a:t>Đây là đề tài có tính ứng dụng thực tế cao. Phần lớn các dịch vụ xem phim trực tuyến hiện nay đều hỗ trợ chủ yếu trên nền tảng Web.</a:t>
            </a:r>
            <a:endParaRPr lang="en" dirty="0">
              <a:latin typeface="Arial" pitchFamily="34" charset="0"/>
              <a:ea typeface="Quattrocento Sans"/>
              <a:cs typeface="Arial" pitchFamily="34" charset="0"/>
              <a:sym typeface="Quattrocento Sans"/>
            </a:endParaRPr>
          </a:p>
          <a:p>
            <a:pPr lvl="0" rtl="0">
              <a:spcBef>
                <a:spcPts val="600"/>
              </a:spcBef>
              <a:buNone/>
            </a:pPr>
            <a:endParaRPr lang="en" b="1" dirty="0" smtClean="0">
              <a:latin typeface="Arial" pitchFamily="34" charset="0"/>
              <a:ea typeface="Quattrocento Sans"/>
              <a:cs typeface="Arial" pitchFamily="34" charset="0"/>
              <a:sym typeface="Quattrocento Sans"/>
            </a:endParaRPr>
          </a:p>
          <a:p>
            <a:pPr lvl="0" rtl="0">
              <a:spcBef>
                <a:spcPts val="600"/>
              </a:spcBef>
              <a:buNone/>
            </a:pPr>
            <a:r>
              <a:rPr lang="en" b="1" dirty="0" smtClean="0">
                <a:latin typeface="Arial" pitchFamily="34" charset="0"/>
                <a:ea typeface="Quattrocento Sans"/>
                <a:cs typeface="Arial" pitchFamily="34" charset="0"/>
                <a:sym typeface="Quattrocento Sans"/>
              </a:rPr>
              <a:t>Cơ sở dữ liệu về phim thường rất đồ sộ. Do vậy việc quản lý, tổ chức dữ liệu hiệu quả sẽ giúp ích cho cả người quản lý lẫn người dùng.</a:t>
            </a:r>
            <a:endParaRPr lang="en" b="1" dirty="0">
              <a:latin typeface="Arial" pitchFamily="34" charset="0"/>
              <a:ea typeface="Quattrocento Sans"/>
              <a:cs typeface="Arial" pitchFamily="34" charset="0"/>
              <a:sym typeface="Quattrocento Sans"/>
            </a:endParaRPr>
          </a:p>
        </p:txBody>
      </p:sp>
      <p:sp>
        <p:nvSpPr>
          <p:cNvPr id="13" name="Shape 71"/>
          <p:cNvSpPr/>
          <p:nvPr/>
        </p:nvSpPr>
        <p:spPr>
          <a:xfrm>
            <a:off x="0" y="4653601"/>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7" name="TextBox 16"/>
          <p:cNvSpPr txBox="1"/>
          <p:nvPr/>
        </p:nvSpPr>
        <p:spPr>
          <a:xfrm>
            <a:off x="5148064" y="4744661"/>
            <a:ext cx="3995936" cy="307777"/>
          </a:xfrm>
          <a:prstGeom prst="rect">
            <a:avLst/>
          </a:prstGeom>
          <a:noFill/>
        </p:spPr>
        <p:txBody>
          <a:bodyPr wrap="square" rtlCol="0">
            <a:spAutoFit/>
          </a:bodyPr>
          <a:lstStyle/>
          <a:p>
            <a:pPr algn="r"/>
            <a:r>
              <a:rPr lang="en-US" dirty="0" smtClean="0">
                <a:latin typeface="Segoe UI" pitchFamily="34" charset="0"/>
                <a:ea typeface="Segoe UI" pitchFamily="34" charset="0"/>
                <a:cs typeface="Segoe UI" pitchFamily="34" charset="0"/>
              </a:rPr>
              <a:t>Copyright: git@github.com/vq0412</a:t>
            </a:r>
            <a:endParaRPr lang="vi-VN" dirty="0">
              <a:latin typeface="Segoe UI" pitchFamily="34" charset="0"/>
              <a:ea typeface="Segoe UI" pitchFamily="34" charset="0"/>
              <a:cs typeface="Segoe UI" pitchFamily="34" charset="0"/>
            </a:endParaRPr>
          </a:p>
        </p:txBody>
      </p:sp>
      <p:sp>
        <p:nvSpPr>
          <p:cNvPr id="18" name="TextBox 17"/>
          <p:cNvSpPr txBox="1"/>
          <p:nvPr/>
        </p:nvSpPr>
        <p:spPr>
          <a:xfrm>
            <a:off x="0" y="4744660"/>
            <a:ext cx="2915816" cy="307777"/>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@HUST-SOICT: Project #20151 </a:t>
            </a:r>
            <a:endParaRPr lang="vi-VN" dirty="0">
              <a:latin typeface="Segoe UI" pitchFamily="34" charset="0"/>
              <a:ea typeface="Segoe UI" pitchFamily="34" charset="0"/>
              <a:cs typeface="Segoe UI" pitchFamily="34" charset="0"/>
            </a:endParaRPr>
          </a:p>
        </p:txBody>
      </p:sp>
      <p:grpSp>
        <p:nvGrpSpPr>
          <p:cNvPr id="14" name="Shape 528"/>
          <p:cNvGrpSpPr/>
          <p:nvPr/>
        </p:nvGrpSpPr>
        <p:grpSpPr>
          <a:xfrm>
            <a:off x="851303" y="963016"/>
            <a:ext cx="320377" cy="320377"/>
            <a:chOff x="1278900" y="2333250"/>
            <a:chExt cx="381175" cy="381175"/>
          </a:xfrm>
        </p:grpSpPr>
        <p:sp>
          <p:nvSpPr>
            <p:cNvPr id="15" name="Shape 529"/>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 name="Shape 530"/>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 name="Shape 531"/>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6" name="Shape 532"/>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381250" y="915566"/>
            <a:ext cx="3878399" cy="435599"/>
          </a:xfrm>
          <a:prstGeom prst="rect">
            <a:avLst/>
          </a:prstGeom>
        </p:spPr>
        <p:txBody>
          <a:bodyPr lIns="91425" tIns="91425" rIns="91425" bIns="91425" anchor="ctr" anchorCtr="0">
            <a:noAutofit/>
          </a:bodyPr>
          <a:lstStyle/>
          <a:p>
            <a:r>
              <a:rPr lang="vi-VN" dirty="0">
                <a:latin typeface="Times New Roman" pitchFamily="18" charset="0"/>
                <a:cs typeface="Times New Roman" pitchFamily="18" charset="0"/>
              </a:rPr>
              <a:t>Mô-đun hóa giao diện -</a:t>
            </a:r>
            <a:r>
              <a:rPr lang="en" dirty="0" smtClean="0">
                <a:latin typeface="Times New Roman" pitchFamily="18" charset="0"/>
                <a:cs typeface="Times New Roman" pitchFamily="18" charset="0"/>
              </a:rPr>
              <a:t> </a:t>
            </a:r>
            <a:r>
              <a:rPr lang="vi-VN" dirty="0" smtClean="0">
                <a:highlight>
                  <a:srgbClr val="FFCD00"/>
                </a:highlight>
                <a:latin typeface="Times New Roman" pitchFamily="18" charset="0"/>
                <a:cs typeface="Times New Roman" pitchFamily="18" charset="0"/>
              </a:rPr>
              <a:t>#Body</a:t>
            </a:r>
            <a:endParaRPr lang="en" dirty="0">
              <a:highlight>
                <a:srgbClr val="FFCD00"/>
              </a:highlight>
              <a:latin typeface="Times New Roman" pitchFamily="18" charset="0"/>
              <a:cs typeface="Times New Roman" pitchFamily="18" charset="0"/>
            </a:endParaRPr>
          </a:p>
        </p:txBody>
      </p:sp>
      <p:grpSp>
        <p:nvGrpSpPr>
          <p:cNvPr id="109" name="Shape 109"/>
          <p:cNvGrpSpPr/>
          <p:nvPr/>
        </p:nvGrpSpPr>
        <p:grpSpPr>
          <a:xfrm>
            <a:off x="916458" y="1012648"/>
            <a:ext cx="214624" cy="214624"/>
            <a:chOff x="2594050" y="1631825"/>
            <a:chExt cx="439625" cy="439625"/>
          </a:xfrm>
        </p:grpSpPr>
        <p:sp>
          <p:nvSpPr>
            <p:cNvPr id="110" name="Shape 11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1" name="Shape 11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 name="Shape 11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 name="Shape 113"/>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18" y="1509908"/>
            <a:ext cx="8285163"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Shape 71"/>
          <p:cNvSpPr/>
          <p:nvPr/>
        </p:nvSpPr>
        <p:spPr>
          <a:xfrm>
            <a:off x="0" y="4653601"/>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3" name="TextBox 12"/>
          <p:cNvSpPr txBox="1"/>
          <p:nvPr/>
        </p:nvSpPr>
        <p:spPr>
          <a:xfrm>
            <a:off x="5148064" y="4744661"/>
            <a:ext cx="3995936" cy="307777"/>
          </a:xfrm>
          <a:prstGeom prst="rect">
            <a:avLst/>
          </a:prstGeom>
          <a:noFill/>
        </p:spPr>
        <p:txBody>
          <a:bodyPr wrap="square" rtlCol="0">
            <a:spAutoFit/>
          </a:bodyPr>
          <a:lstStyle/>
          <a:p>
            <a:pPr algn="r"/>
            <a:r>
              <a:rPr lang="en-US" dirty="0" smtClean="0">
                <a:latin typeface="Segoe UI" pitchFamily="34" charset="0"/>
                <a:ea typeface="Segoe UI" pitchFamily="34" charset="0"/>
                <a:cs typeface="Segoe UI" pitchFamily="34" charset="0"/>
              </a:rPr>
              <a:t>Copyright: git@github.com/vq0412</a:t>
            </a:r>
            <a:endParaRPr lang="vi-VN" dirty="0">
              <a:latin typeface="Segoe UI" pitchFamily="34" charset="0"/>
              <a:ea typeface="Segoe UI" pitchFamily="34" charset="0"/>
              <a:cs typeface="Segoe UI" pitchFamily="34" charset="0"/>
            </a:endParaRPr>
          </a:p>
        </p:txBody>
      </p:sp>
      <p:sp>
        <p:nvSpPr>
          <p:cNvPr id="14" name="TextBox 13"/>
          <p:cNvSpPr txBox="1"/>
          <p:nvPr/>
        </p:nvSpPr>
        <p:spPr>
          <a:xfrm>
            <a:off x="0" y="4744660"/>
            <a:ext cx="2915816" cy="307777"/>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@HUST-SOICT: Project #20151 </a:t>
            </a:r>
            <a:endParaRPr lang="vi-VN" dirty="0">
              <a:latin typeface="Segoe UI" pitchFamily="34" charset="0"/>
              <a:ea typeface="Segoe UI" pitchFamily="34" charset="0"/>
              <a:cs typeface="Segoe UI" pitchFamily="34" charset="0"/>
            </a:endParaRPr>
          </a:p>
        </p:txBody>
      </p:sp>
      <p:sp>
        <p:nvSpPr>
          <p:cNvPr id="15" name="Shape 71"/>
          <p:cNvSpPr/>
          <p:nvPr/>
        </p:nvSpPr>
        <p:spPr>
          <a:xfrm>
            <a:off x="0" y="-3"/>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6" name="TextBox 15"/>
          <p:cNvSpPr txBox="1"/>
          <p:nvPr/>
        </p:nvSpPr>
        <p:spPr>
          <a:xfrm>
            <a:off x="0" y="91060"/>
            <a:ext cx="9144000" cy="400110"/>
          </a:xfrm>
          <a:prstGeom prst="rect">
            <a:avLst/>
          </a:prstGeom>
          <a:noFill/>
        </p:spPr>
        <p:txBody>
          <a:bodyPr wrap="square" rtlCol="0">
            <a:spAutoFit/>
          </a:bodyPr>
          <a:lstStyle/>
          <a:p>
            <a:pPr algn="ctr"/>
            <a:r>
              <a:rPr lang="en-US" sz="2000" b="1" dirty="0" smtClean="0">
                <a:latin typeface="+mj-lt"/>
                <a:ea typeface="Segoe UI" pitchFamily="34" charset="0"/>
                <a:cs typeface="Segoe UI" pitchFamily="34" charset="0"/>
              </a:rPr>
              <a:t>TRIỂN KHAI</a:t>
            </a:r>
            <a:endParaRPr lang="vi-VN" sz="2000" b="1" dirty="0">
              <a:latin typeface="+mj-lt"/>
              <a:ea typeface="Segoe UI" pitchFamily="34" charset="0"/>
              <a:cs typeface="Segoe UI" pitchFamily="34" charset="0"/>
            </a:endParaRPr>
          </a:p>
        </p:txBody>
      </p:sp>
    </p:spTree>
    <p:extLst>
      <p:ext uri="{BB962C8B-B14F-4D97-AF65-F5344CB8AC3E}">
        <p14:creationId xmlns:p14="http://schemas.microsoft.com/office/powerpoint/2010/main" val="2336082132"/>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p:nvPr/>
        </p:nvSpPr>
        <p:spPr>
          <a:xfrm>
            <a:off x="4778025" y="938707"/>
            <a:ext cx="3855147" cy="3001275"/>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latin typeface="Quattrocento Sans"/>
              <a:ea typeface="Quattrocento Sans"/>
              <a:cs typeface="Quattrocento Sans"/>
              <a:sym typeface="Quattrocento Sans"/>
            </a:endParaRPr>
          </a:p>
        </p:txBody>
      </p:sp>
      <p:sp>
        <p:nvSpPr>
          <p:cNvPr id="363" name="Shape 363"/>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a:spcBef>
                <a:spcPts val="0"/>
              </a:spcBef>
              <a:buNone/>
            </a:pPr>
            <a:r>
              <a:rPr lang="vi-VN" dirty="0" smtClean="0">
                <a:latin typeface="+mj-lt"/>
              </a:rPr>
              <a:t>Giao diện hoàn chỉnh</a:t>
            </a:r>
            <a:endParaRPr lang="en" dirty="0">
              <a:latin typeface="+mj-lt"/>
            </a:endParaRPr>
          </a:p>
        </p:txBody>
      </p:sp>
      <p:grpSp>
        <p:nvGrpSpPr>
          <p:cNvPr id="365" name="Shape 365"/>
          <p:cNvGrpSpPr/>
          <p:nvPr/>
        </p:nvGrpSpPr>
        <p:grpSpPr>
          <a:xfrm>
            <a:off x="889983" y="1007707"/>
            <a:ext cx="270225" cy="238343"/>
            <a:chOff x="5247525" y="3007275"/>
            <a:chExt cx="517575" cy="456510"/>
          </a:xfrm>
        </p:grpSpPr>
        <p:sp>
          <p:nvSpPr>
            <p:cNvPr id="366" name="Shape 366"/>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67" name="Shape 367"/>
            <p:cNvSpPr/>
            <p:nvPr/>
          </p:nvSpPr>
          <p:spPr>
            <a:xfrm>
              <a:off x="5566575" y="3265260"/>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4" name="Shape 71"/>
          <p:cNvSpPr/>
          <p:nvPr/>
        </p:nvSpPr>
        <p:spPr>
          <a:xfrm>
            <a:off x="0" y="4653601"/>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5" name="TextBox 14"/>
          <p:cNvSpPr txBox="1"/>
          <p:nvPr/>
        </p:nvSpPr>
        <p:spPr>
          <a:xfrm>
            <a:off x="5148064" y="4744661"/>
            <a:ext cx="3995936" cy="307777"/>
          </a:xfrm>
          <a:prstGeom prst="rect">
            <a:avLst/>
          </a:prstGeom>
          <a:noFill/>
        </p:spPr>
        <p:txBody>
          <a:bodyPr wrap="square" rtlCol="0">
            <a:spAutoFit/>
          </a:bodyPr>
          <a:lstStyle/>
          <a:p>
            <a:pPr algn="r"/>
            <a:r>
              <a:rPr lang="en-US" dirty="0" smtClean="0">
                <a:latin typeface="Segoe UI" pitchFamily="34" charset="0"/>
                <a:ea typeface="Segoe UI" pitchFamily="34" charset="0"/>
                <a:cs typeface="Segoe UI" pitchFamily="34" charset="0"/>
              </a:rPr>
              <a:t>Copyright: git@github.com/vq0412</a:t>
            </a:r>
            <a:endParaRPr lang="vi-VN" dirty="0">
              <a:latin typeface="Segoe UI" pitchFamily="34" charset="0"/>
              <a:ea typeface="Segoe UI" pitchFamily="34" charset="0"/>
              <a:cs typeface="Segoe UI" pitchFamily="34" charset="0"/>
            </a:endParaRPr>
          </a:p>
        </p:txBody>
      </p:sp>
      <p:sp>
        <p:nvSpPr>
          <p:cNvPr id="16" name="TextBox 15"/>
          <p:cNvSpPr txBox="1"/>
          <p:nvPr/>
        </p:nvSpPr>
        <p:spPr>
          <a:xfrm>
            <a:off x="0" y="4744660"/>
            <a:ext cx="2915816" cy="307777"/>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@HUST-SOICT: Project #20151 </a:t>
            </a:r>
            <a:endParaRPr lang="vi-VN" dirty="0">
              <a:latin typeface="Segoe UI" pitchFamily="34" charset="0"/>
              <a:ea typeface="Segoe UI" pitchFamily="34" charset="0"/>
              <a:cs typeface="Segoe UI"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8918" y="1098787"/>
            <a:ext cx="3553357" cy="2281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Shape 71"/>
          <p:cNvSpPr/>
          <p:nvPr/>
        </p:nvSpPr>
        <p:spPr>
          <a:xfrm>
            <a:off x="0" y="-3"/>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3" name="TextBox 12"/>
          <p:cNvSpPr txBox="1"/>
          <p:nvPr/>
        </p:nvSpPr>
        <p:spPr>
          <a:xfrm>
            <a:off x="0" y="91060"/>
            <a:ext cx="9144000" cy="400110"/>
          </a:xfrm>
          <a:prstGeom prst="rect">
            <a:avLst/>
          </a:prstGeom>
          <a:noFill/>
        </p:spPr>
        <p:txBody>
          <a:bodyPr wrap="square" rtlCol="0">
            <a:spAutoFit/>
          </a:bodyPr>
          <a:lstStyle/>
          <a:p>
            <a:pPr algn="ctr"/>
            <a:r>
              <a:rPr lang="en-US" sz="2000" b="1" dirty="0" smtClean="0">
                <a:latin typeface="+mj-lt"/>
                <a:ea typeface="Segoe UI" pitchFamily="34" charset="0"/>
                <a:cs typeface="Segoe UI" pitchFamily="34" charset="0"/>
              </a:rPr>
              <a:t>TRIỂN KHAI</a:t>
            </a:r>
            <a:endParaRPr lang="vi-VN" sz="2000" b="1" dirty="0">
              <a:latin typeface="+mj-lt"/>
              <a:ea typeface="Segoe UI" pitchFamily="34" charset="0"/>
              <a:cs typeface="Segoe UI" pitchFamily="34" charset="0"/>
            </a:endParaRPr>
          </a:p>
        </p:txBody>
      </p:sp>
    </p:spTree>
    <p:extLst>
      <p:ext uri="{BB962C8B-B14F-4D97-AF65-F5344CB8AC3E}">
        <p14:creationId xmlns:p14="http://schemas.microsoft.com/office/powerpoint/2010/main" val="862255658"/>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381250" y="915566"/>
            <a:ext cx="3878399" cy="435599"/>
          </a:xfrm>
          <a:prstGeom prst="rect">
            <a:avLst/>
          </a:prstGeom>
        </p:spPr>
        <p:txBody>
          <a:bodyPr lIns="91425" tIns="91425" rIns="91425" bIns="91425" anchor="ctr" anchorCtr="0">
            <a:noAutofit/>
          </a:bodyPr>
          <a:lstStyle/>
          <a:p>
            <a:pPr>
              <a:spcBef>
                <a:spcPts val="0"/>
              </a:spcBef>
              <a:buNone/>
            </a:pPr>
            <a:r>
              <a:rPr lang="vi-VN" dirty="0" smtClean="0">
                <a:latin typeface="Times New Roman" pitchFamily="18" charset="0"/>
                <a:cs typeface="Times New Roman" pitchFamily="18" charset="0"/>
              </a:rPr>
              <a:t>Các vấn đề gặp phải</a:t>
            </a:r>
            <a:endParaRPr lang="en" dirty="0">
              <a:highlight>
                <a:srgbClr val="FFCD00"/>
              </a:highlight>
              <a:latin typeface="Times New Roman" pitchFamily="18" charset="0"/>
              <a:cs typeface="Times New Roman" pitchFamily="18" charset="0"/>
            </a:endParaRPr>
          </a:p>
        </p:txBody>
      </p:sp>
      <p:grpSp>
        <p:nvGrpSpPr>
          <p:cNvPr id="109" name="Shape 109"/>
          <p:cNvGrpSpPr/>
          <p:nvPr/>
        </p:nvGrpSpPr>
        <p:grpSpPr>
          <a:xfrm>
            <a:off x="916458" y="1012648"/>
            <a:ext cx="214624" cy="214624"/>
            <a:chOff x="2594050" y="1631825"/>
            <a:chExt cx="439625" cy="439625"/>
          </a:xfrm>
        </p:grpSpPr>
        <p:sp>
          <p:nvSpPr>
            <p:cNvPr id="110" name="Shape 11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1" name="Shape 11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 name="Shape 11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 name="Shape 113"/>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1" name="Shape 78"/>
          <p:cNvSpPr txBox="1"/>
          <p:nvPr/>
        </p:nvSpPr>
        <p:spPr>
          <a:xfrm>
            <a:off x="1364289" y="1491630"/>
            <a:ext cx="7031099" cy="931168"/>
          </a:xfrm>
          <a:prstGeom prst="rect">
            <a:avLst/>
          </a:prstGeom>
          <a:noFill/>
          <a:ln>
            <a:noFill/>
          </a:ln>
        </p:spPr>
        <p:txBody>
          <a:bodyPr lIns="91425" tIns="91425" rIns="91425" bIns="91425" anchor="t" anchorCtr="0">
            <a:noAutofit/>
          </a:bodyPr>
          <a:lstStyle/>
          <a:p>
            <a:pPr marL="171450" lvl="0" indent="-171450">
              <a:spcBef>
                <a:spcPts val="600"/>
              </a:spcBef>
              <a:buFont typeface="Wingdings" pitchFamily="2" charset="2"/>
              <a:buChar char="ü"/>
            </a:pPr>
            <a:r>
              <a:rPr lang="vi-VN" sz="1200" dirty="0" smtClean="0">
                <a:latin typeface="+mn-lt"/>
                <a:ea typeface="Quattrocento Sans"/>
                <a:cs typeface="Times New Roman" pitchFamily="18" charset="0"/>
                <a:sym typeface="Quattrocento Sans"/>
              </a:rPr>
              <a:t>Cần có 1 cơ chế kiểm tra các ràng buộc toàn vẹn trong Database.</a:t>
            </a:r>
          </a:p>
          <a:p>
            <a:pPr marL="171450" lvl="0" indent="-171450">
              <a:spcBef>
                <a:spcPts val="600"/>
              </a:spcBef>
              <a:buFont typeface="Wingdings" pitchFamily="2" charset="2"/>
              <a:buChar char="ü"/>
            </a:pPr>
            <a:endParaRPr lang="vi-VN" sz="1200" dirty="0">
              <a:latin typeface="+mn-lt"/>
              <a:ea typeface="Quattrocento Sans"/>
              <a:cs typeface="Times New Roman" pitchFamily="18" charset="0"/>
              <a:sym typeface="Quattrocento Sans"/>
            </a:endParaRPr>
          </a:p>
          <a:p>
            <a:pPr marL="171450" lvl="0" indent="-171450">
              <a:spcBef>
                <a:spcPts val="600"/>
              </a:spcBef>
              <a:buFont typeface="Wingdings" pitchFamily="2" charset="2"/>
              <a:buChar char="ü"/>
            </a:pPr>
            <a:r>
              <a:rPr lang="vi-VN" sz="1200" dirty="0" smtClean="0">
                <a:latin typeface="+mn-lt"/>
                <a:ea typeface="Quattrocento Sans"/>
                <a:cs typeface="Times New Roman" pitchFamily="18" charset="0"/>
                <a:sym typeface="Quattrocento Sans"/>
              </a:rPr>
              <a:t>Cần có 1 cơ chế giúp bảo mật cơ sở dữ liệu.</a:t>
            </a:r>
          </a:p>
          <a:p>
            <a:pPr marL="171450" lvl="0" indent="-171450">
              <a:spcBef>
                <a:spcPts val="600"/>
              </a:spcBef>
              <a:buFont typeface="Wingdings" pitchFamily="2" charset="2"/>
              <a:buChar char="ü"/>
            </a:pPr>
            <a:endParaRPr lang="vi-VN" sz="1200" dirty="0" smtClean="0">
              <a:latin typeface="+mn-lt"/>
              <a:ea typeface="Quattrocento Sans"/>
              <a:cs typeface="Times New Roman" pitchFamily="18" charset="0"/>
              <a:sym typeface="Quattrocento Sans"/>
            </a:endParaRPr>
          </a:p>
          <a:p>
            <a:pPr marL="171450" lvl="0" indent="-171450">
              <a:spcBef>
                <a:spcPts val="600"/>
              </a:spcBef>
              <a:buFont typeface="Wingdings" pitchFamily="2" charset="2"/>
              <a:buChar char="ü"/>
            </a:pPr>
            <a:r>
              <a:rPr lang="vi-VN" sz="1200" dirty="0" smtClean="0">
                <a:latin typeface="+mn-lt"/>
                <a:ea typeface="Quattrocento Sans"/>
                <a:cs typeface="Times New Roman" pitchFamily="18" charset="0"/>
                <a:sym typeface="Quattrocento Sans"/>
              </a:rPr>
              <a:t>Cần tăng hiệu năng cho hệ cơ sở dữ liệu.</a:t>
            </a:r>
          </a:p>
          <a:p>
            <a:pPr marL="171450" lvl="0" indent="-171450">
              <a:spcBef>
                <a:spcPts val="600"/>
              </a:spcBef>
              <a:buFont typeface="Wingdings" pitchFamily="2" charset="2"/>
              <a:buChar char="ü"/>
            </a:pPr>
            <a:endParaRPr lang="vi-VN" sz="1200" dirty="0">
              <a:latin typeface="+mn-lt"/>
              <a:ea typeface="Quattrocento Sans"/>
              <a:cs typeface="Times New Roman" pitchFamily="18" charset="0"/>
              <a:sym typeface="Quattrocento Sans"/>
            </a:endParaRPr>
          </a:p>
          <a:p>
            <a:pPr marL="171450" lvl="0" indent="-171450">
              <a:spcBef>
                <a:spcPts val="600"/>
              </a:spcBef>
              <a:buFont typeface="Wingdings" pitchFamily="2" charset="2"/>
              <a:buChar char="ü"/>
            </a:pPr>
            <a:r>
              <a:rPr lang="vi-VN" sz="1200" dirty="0" smtClean="0">
                <a:latin typeface="+mn-lt"/>
                <a:ea typeface="Quattrocento Sans"/>
                <a:cs typeface="Times New Roman" pitchFamily="18" charset="0"/>
                <a:sym typeface="Quattrocento Sans"/>
              </a:rPr>
              <a:t>Cần xử lí các tranh chấp xảy ra (nếu có)</a:t>
            </a:r>
          </a:p>
        </p:txBody>
      </p:sp>
      <p:sp>
        <p:nvSpPr>
          <p:cNvPr id="12" name="Shape 71"/>
          <p:cNvSpPr/>
          <p:nvPr/>
        </p:nvSpPr>
        <p:spPr>
          <a:xfrm>
            <a:off x="0" y="4653601"/>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3" name="TextBox 12"/>
          <p:cNvSpPr txBox="1"/>
          <p:nvPr/>
        </p:nvSpPr>
        <p:spPr>
          <a:xfrm>
            <a:off x="5148064" y="4744661"/>
            <a:ext cx="3995936" cy="307777"/>
          </a:xfrm>
          <a:prstGeom prst="rect">
            <a:avLst/>
          </a:prstGeom>
          <a:noFill/>
        </p:spPr>
        <p:txBody>
          <a:bodyPr wrap="square" rtlCol="0">
            <a:spAutoFit/>
          </a:bodyPr>
          <a:lstStyle/>
          <a:p>
            <a:pPr algn="r"/>
            <a:r>
              <a:rPr lang="en-US" dirty="0" smtClean="0">
                <a:latin typeface="Segoe UI" pitchFamily="34" charset="0"/>
                <a:ea typeface="Segoe UI" pitchFamily="34" charset="0"/>
                <a:cs typeface="Segoe UI" pitchFamily="34" charset="0"/>
              </a:rPr>
              <a:t>Copyright: git@github.com/vq0412</a:t>
            </a:r>
            <a:endParaRPr lang="vi-VN" dirty="0">
              <a:latin typeface="Segoe UI" pitchFamily="34" charset="0"/>
              <a:ea typeface="Segoe UI" pitchFamily="34" charset="0"/>
              <a:cs typeface="Segoe UI" pitchFamily="34" charset="0"/>
            </a:endParaRPr>
          </a:p>
        </p:txBody>
      </p:sp>
      <p:sp>
        <p:nvSpPr>
          <p:cNvPr id="14" name="TextBox 13"/>
          <p:cNvSpPr txBox="1"/>
          <p:nvPr/>
        </p:nvSpPr>
        <p:spPr>
          <a:xfrm>
            <a:off x="0" y="4744660"/>
            <a:ext cx="2915816" cy="307777"/>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@HUST-SOICT: Project #20151 </a:t>
            </a:r>
            <a:endParaRPr lang="vi-VN" dirty="0">
              <a:latin typeface="Segoe UI" pitchFamily="34" charset="0"/>
              <a:ea typeface="Segoe UI" pitchFamily="34" charset="0"/>
              <a:cs typeface="Segoe UI" pitchFamily="34" charset="0"/>
            </a:endParaRPr>
          </a:p>
        </p:txBody>
      </p:sp>
      <p:sp>
        <p:nvSpPr>
          <p:cNvPr id="15" name="Shape 71"/>
          <p:cNvSpPr/>
          <p:nvPr/>
        </p:nvSpPr>
        <p:spPr>
          <a:xfrm>
            <a:off x="0" y="-3"/>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6" name="TextBox 15"/>
          <p:cNvSpPr txBox="1"/>
          <p:nvPr/>
        </p:nvSpPr>
        <p:spPr>
          <a:xfrm>
            <a:off x="0" y="91060"/>
            <a:ext cx="9144000" cy="400110"/>
          </a:xfrm>
          <a:prstGeom prst="rect">
            <a:avLst/>
          </a:prstGeom>
          <a:noFill/>
        </p:spPr>
        <p:txBody>
          <a:bodyPr wrap="square" rtlCol="0">
            <a:spAutoFit/>
          </a:bodyPr>
          <a:lstStyle/>
          <a:p>
            <a:pPr algn="ctr"/>
            <a:r>
              <a:rPr lang="en-US" sz="2000" b="1" dirty="0" smtClean="0">
                <a:latin typeface="+mj-lt"/>
                <a:ea typeface="Segoe UI" pitchFamily="34" charset="0"/>
                <a:cs typeface="Segoe UI" pitchFamily="34" charset="0"/>
              </a:rPr>
              <a:t>TRIỂN KHAI</a:t>
            </a:r>
            <a:endParaRPr lang="vi-VN" sz="2000" b="1" dirty="0">
              <a:latin typeface="+mj-lt"/>
              <a:ea typeface="Segoe UI" pitchFamily="34" charset="0"/>
              <a:cs typeface="Segoe UI" pitchFamily="34" charset="0"/>
            </a:endParaRPr>
          </a:p>
        </p:txBody>
      </p:sp>
    </p:spTree>
    <p:extLst>
      <p:ext uri="{BB962C8B-B14F-4D97-AF65-F5344CB8AC3E}">
        <p14:creationId xmlns:p14="http://schemas.microsoft.com/office/powerpoint/2010/main" val="1247281960"/>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381250" y="915566"/>
            <a:ext cx="4270870" cy="435599"/>
          </a:xfrm>
          <a:prstGeom prst="rect">
            <a:avLst/>
          </a:prstGeom>
        </p:spPr>
        <p:txBody>
          <a:bodyPr lIns="91425" tIns="91425" rIns="91425" bIns="91425" anchor="ctr" anchorCtr="0">
            <a:noAutofit/>
          </a:bodyPr>
          <a:lstStyle/>
          <a:p>
            <a:pPr>
              <a:spcBef>
                <a:spcPts val="0"/>
              </a:spcBef>
              <a:buNone/>
            </a:pPr>
            <a:r>
              <a:rPr lang="vi-VN" dirty="0" smtClean="0">
                <a:latin typeface="Times New Roman" pitchFamily="18" charset="0"/>
                <a:cs typeface="Times New Roman" pitchFamily="18" charset="0"/>
              </a:rPr>
              <a:t>Cơ chế kiểm tra</a:t>
            </a:r>
            <a:r>
              <a:rPr lang="en" dirty="0" smtClean="0">
                <a:latin typeface="Times New Roman" pitchFamily="18" charset="0"/>
                <a:cs typeface="Times New Roman" pitchFamily="18" charset="0"/>
              </a:rPr>
              <a:t> </a:t>
            </a:r>
            <a:r>
              <a:rPr lang="vi-VN" dirty="0" smtClean="0">
                <a:highlight>
                  <a:srgbClr val="FFCD00"/>
                </a:highlight>
                <a:latin typeface="Times New Roman" pitchFamily="18" charset="0"/>
                <a:cs typeface="Times New Roman" pitchFamily="18" charset="0"/>
              </a:rPr>
              <a:t>ràng buộc toàn vẹn</a:t>
            </a:r>
            <a:endParaRPr lang="en" dirty="0">
              <a:highlight>
                <a:srgbClr val="FFCD00"/>
              </a:highlight>
              <a:latin typeface="Times New Roman" pitchFamily="18" charset="0"/>
              <a:cs typeface="Times New Roman" pitchFamily="18" charset="0"/>
            </a:endParaRPr>
          </a:p>
        </p:txBody>
      </p:sp>
      <p:grpSp>
        <p:nvGrpSpPr>
          <p:cNvPr id="109" name="Shape 109"/>
          <p:cNvGrpSpPr/>
          <p:nvPr/>
        </p:nvGrpSpPr>
        <p:grpSpPr>
          <a:xfrm>
            <a:off x="916458" y="1012648"/>
            <a:ext cx="214624" cy="214624"/>
            <a:chOff x="2594050" y="1631825"/>
            <a:chExt cx="439625" cy="439625"/>
          </a:xfrm>
        </p:grpSpPr>
        <p:sp>
          <p:nvSpPr>
            <p:cNvPr id="110" name="Shape 11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1" name="Shape 11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 name="Shape 11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 name="Shape 113"/>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1" name="Shape 78"/>
          <p:cNvSpPr txBox="1"/>
          <p:nvPr/>
        </p:nvSpPr>
        <p:spPr>
          <a:xfrm>
            <a:off x="1364289" y="1274508"/>
            <a:ext cx="7031099" cy="931168"/>
          </a:xfrm>
          <a:prstGeom prst="rect">
            <a:avLst/>
          </a:prstGeom>
          <a:noFill/>
          <a:ln>
            <a:noFill/>
          </a:ln>
        </p:spPr>
        <p:txBody>
          <a:bodyPr lIns="91425" tIns="91425" rIns="91425" bIns="91425" anchor="t" anchorCtr="0">
            <a:noAutofit/>
          </a:bodyPr>
          <a:lstStyle/>
          <a:p>
            <a:pPr lvl="0">
              <a:spcBef>
                <a:spcPts val="600"/>
              </a:spcBef>
            </a:pPr>
            <a:r>
              <a:rPr lang="vi-VN" sz="1200" dirty="0" smtClean="0">
                <a:latin typeface="+mn-lt"/>
                <a:ea typeface="Quattrocento Sans"/>
                <a:cs typeface="Times New Roman" pitchFamily="18" charset="0"/>
                <a:sym typeface="Quattrocento Sans"/>
              </a:rPr>
              <a:t>Sử dụng Trigger bắt lỗi</a:t>
            </a:r>
          </a:p>
        </p:txBody>
      </p:sp>
      <p:sp>
        <p:nvSpPr>
          <p:cNvPr id="12" name="Shape 71"/>
          <p:cNvSpPr/>
          <p:nvPr/>
        </p:nvSpPr>
        <p:spPr>
          <a:xfrm>
            <a:off x="0" y="4653601"/>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3" name="TextBox 12"/>
          <p:cNvSpPr txBox="1"/>
          <p:nvPr/>
        </p:nvSpPr>
        <p:spPr>
          <a:xfrm>
            <a:off x="5148064" y="4744661"/>
            <a:ext cx="3995936" cy="307777"/>
          </a:xfrm>
          <a:prstGeom prst="rect">
            <a:avLst/>
          </a:prstGeom>
          <a:noFill/>
        </p:spPr>
        <p:txBody>
          <a:bodyPr wrap="square" rtlCol="0">
            <a:spAutoFit/>
          </a:bodyPr>
          <a:lstStyle/>
          <a:p>
            <a:pPr algn="r"/>
            <a:r>
              <a:rPr lang="en-US" dirty="0" smtClean="0">
                <a:latin typeface="Segoe UI" pitchFamily="34" charset="0"/>
                <a:ea typeface="Segoe UI" pitchFamily="34" charset="0"/>
                <a:cs typeface="Segoe UI" pitchFamily="34" charset="0"/>
              </a:rPr>
              <a:t>Copyright: git@github.com/vq0412</a:t>
            </a:r>
            <a:endParaRPr lang="vi-VN" dirty="0">
              <a:latin typeface="Segoe UI" pitchFamily="34" charset="0"/>
              <a:ea typeface="Segoe UI" pitchFamily="34" charset="0"/>
              <a:cs typeface="Segoe UI" pitchFamily="34" charset="0"/>
            </a:endParaRPr>
          </a:p>
        </p:txBody>
      </p:sp>
      <p:sp>
        <p:nvSpPr>
          <p:cNvPr id="14" name="TextBox 13"/>
          <p:cNvSpPr txBox="1"/>
          <p:nvPr/>
        </p:nvSpPr>
        <p:spPr>
          <a:xfrm>
            <a:off x="0" y="4744660"/>
            <a:ext cx="2915816" cy="307777"/>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@HUST-SOICT: Project #20151 </a:t>
            </a:r>
            <a:endParaRPr lang="vi-VN" dirty="0">
              <a:latin typeface="Segoe UI" pitchFamily="34" charset="0"/>
              <a:ea typeface="Segoe UI" pitchFamily="34" charset="0"/>
              <a:cs typeface="Segoe UI" pitchFamily="34" charset="0"/>
            </a:endParaRPr>
          </a:p>
        </p:txBody>
      </p:sp>
      <p:sp>
        <p:nvSpPr>
          <p:cNvPr id="15" name="Shape 71"/>
          <p:cNvSpPr/>
          <p:nvPr/>
        </p:nvSpPr>
        <p:spPr>
          <a:xfrm>
            <a:off x="0" y="-3"/>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6" name="TextBox 15"/>
          <p:cNvSpPr txBox="1"/>
          <p:nvPr/>
        </p:nvSpPr>
        <p:spPr>
          <a:xfrm>
            <a:off x="0" y="91060"/>
            <a:ext cx="9144000" cy="400110"/>
          </a:xfrm>
          <a:prstGeom prst="rect">
            <a:avLst/>
          </a:prstGeom>
          <a:noFill/>
        </p:spPr>
        <p:txBody>
          <a:bodyPr wrap="square" rtlCol="0">
            <a:spAutoFit/>
          </a:bodyPr>
          <a:lstStyle/>
          <a:p>
            <a:pPr algn="ctr"/>
            <a:r>
              <a:rPr lang="en-US" sz="2000" b="1" dirty="0" smtClean="0">
                <a:latin typeface="+mj-lt"/>
                <a:ea typeface="Segoe UI" pitchFamily="34" charset="0"/>
                <a:cs typeface="Segoe UI" pitchFamily="34" charset="0"/>
              </a:rPr>
              <a:t>TRIỂN KHAI</a:t>
            </a:r>
            <a:endParaRPr lang="vi-VN" sz="2000" b="1" dirty="0">
              <a:latin typeface="+mj-lt"/>
              <a:ea typeface="Segoe UI" pitchFamily="34" charset="0"/>
              <a:cs typeface="Segoe U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2045" y="1598940"/>
            <a:ext cx="440055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7281960"/>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381250" y="915566"/>
            <a:ext cx="4270870" cy="435599"/>
          </a:xfrm>
          <a:prstGeom prst="rect">
            <a:avLst/>
          </a:prstGeom>
        </p:spPr>
        <p:txBody>
          <a:bodyPr lIns="91425" tIns="91425" rIns="91425" bIns="91425" anchor="ctr" anchorCtr="0">
            <a:noAutofit/>
          </a:bodyPr>
          <a:lstStyle/>
          <a:p>
            <a:pPr>
              <a:spcBef>
                <a:spcPts val="0"/>
              </a:spcBef>
              <a:buNone/>
            </a:pPr>
            <a:r>
              <a:rPr lang="vi-VN" dirty="0" smtClean="0">
                <a:latin typeface="Times New Roman" pitchFamily="18" charset="0"/>
                <a:cs typeface="Times New Roman" pitchFamily="18" charset="0"/>
              </a:rPr>
              <a:t>Cơ chế</a:t>
            </a:r>
            <a:r>
              <a:rPr lang="en" dirty="0" smtClean="0">
                <a:latin typeface="Times New Roman" pitchFamily="18" charset="0"/>
                <a:cs typeface="Times New Roman" pitchFamily="18" charset="0"/>
              </a:rPr>
              <a:t> </a:t>
            </a:r>
            <a:r>
              <a:rPr lang="vi-VN" dirty="0" smtClean="0">
                <a:highlight>
                  <a:srgbClr val="FFCD00"/>
                </a:highlight>
                <a:latin typeface="Times New Roman" pitchFamily="18" charset="0"/>
                <a:cs typeface="Times New Roman" pitchFamily="18" charset="0"/>
              </a:rPr>
              <a:t>bảo mật dữ liệu</a:t>
            </a:r>
            <a:endParaRPr lang="en" dirty="0">
              <a:highlight>
                <a:srgbClr val="FFCD00"/>
              </a:highlight>
              <a:latin typeface="Times New Roman" pitchFamily="18" charset="0"/>
              <a:cs typeface="Times New Roman" pitchFamily="18" charset="0"/>
            </a:endParaRPr>
          </a:p>
        </p:txBody>
      </p:sp>
      <p:grpSp>
        <p:nvGrpSpPr>
          <p:cNvPr id="109" name="Shape 109"/>
          <p:cNvGrpSpPr/>
          <p:nvPr/>
        </p:nvGrpSpPr>
        <p:grpSpPr>
          <a:xfrm>
            <a:off x="916458" y="1012648"/>
            <a:ext cx="214624" cy="214624"/>
            <a:chOff x="2594050" y="1631825"/>
            <a:chExt cx="439625" cy="439625"/>
          </a:xfrm>
        </p:grpSpPr>
        <p:sp>
          <p:nvSpPr>
            <p:cNvPr id="110" name="Shape 11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1" name="Shape 11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 name="Shape 11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 name="Shape 113"/>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1" name="Shape 78"/>
          <p:cNvSpPr txBox="1"/>
          <p:nvPr/>
        </p:nvSpPr>
        <p:spPr>
          <a:xfrm>
            <a:off x="1364289" y="1491630"/>
            <a:ext cx="7031099" cy="931168"/>
          </a:xfrm>
          <a:prstGeom prst="rect">
            <a:avLst/>
          </a:prstGeom>
          <a:noFill/>
          <a:ln>
            <a:noFill/>
          </a:ln>
        </p:spPr>
        <p:txBody>
          <a:bodyPr lIns="91425" tIns="91425" rIns="91425" bIns="91425" anchor="t" anchorCtr="0">
            <a:noAutofit/>
          </a:bodyPr>
          <a:lstStyle/>
          <a:p>
            <a:pPr lvl="0">
              <a:spcBef>
                <a:spcPts val="600"/>
              </a:spcBef>
            </a:pPr>
            <a:r>
              <a:rPr lang="vi-VN" sz="1200" dirty="0" smtClean="0">
                <a:latin typeface="+mn-lt"/>
                <a:ea typeface="Quattrocento Sans"/>
                <a:cs typeface="Times New Roman" pitchFamily="18" charset="0"/>
                <a:sym typeface="Quattrocento Sans"/>
              </a:rPr>
              <a:t>Tạo các bảng ảo (View) dành cho việc đọc dữ liệu </a:t>
            </a:r>
            <a:r>
              <a:rPr lang="vi-VN" sz="1200" dirty="0">
                <a:ea typeface="Quattrocento Sans"/>
                <a:cs typeface="Times New Roman" pitchFamily="18" charset="0"/>
                <a:sym typeface="Quattrocento Sans"/>
              </a:rPr>
              <a:t>(read-only</a:t>
            </a:r>
            <a:r>
              <a:rPr lang="vi-VN" sz="1200" dirty="0" smtClean="0">
                <a:ea typeface="Quattrocento Sans"/>
                <a:cs typeface="Times New Roman" pitchFamily="18" charset="0"/>
                <a:sym typeface="Quattrocento Sans"/>
              </a:rPr>
              <a:t>).</a:t>
            </a:r>
            <a:endParaRPr lang="vi-VN" sz="1200" dirty="0" smtClean="0">
              <a:latin typeface="+mn-lt"/>
              <a:ea typeface="Quattrocento Sans"/>
              <a:cs typeface="Times New Roman" pitchFamily="18" charset="0"/>
              <a:sym typeface="Quattrocento Sans"/>
            </a:endParaRPr>
          </a:p>
        </p:txBody>
      </p:sp>
      <p:sp>
        <p:nvSpPr>
          <p:cNvPr id="12" name="Shape 71"/>
          <p:cNvSpPr/>
          <p:nvPr/>
        </p:nvSpPr>
        <p:spPr>
          <a:xfrm>
            <a:off x="0" y="4653601"/>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3" name="TextBox 12"/>
          <p:cNvSpPr txBox="1"/>
          <p:nvPr/>
        </p:nvSpPr>
        <p:spPr>
          <a:xfrm>
            <a:off x="5148064" y="4744661"/>
            <a:ext cx="3995936" cy="307777"/>
          </a:xfrm>
          <a:prstGeom prst="rect">
            <a:avLst/>
          </a:prstGeom>
          <a:noFill/>
        </p:spPr>
        <p:txBody>
          <a:bodyPr wrap="square" rtlCol="0">
            <a:spAutoFit/>
          </a:bodyPr>
          <a:lstStyle/>
          <a:p>
            <a:pPr algn="r"/>
            <a:r>
              <a:rPr lang="en-US" dirty="0" smtClean="0">
                <a:latin typeface="Segoe UI" pitchFamily="34" charset="0"/>
                <a:ea typeface="Segoe UI" pitchFamily="34" charset="0"/>
                <a:cs typeface="Segoe UI" pitchFamily="34" charset="0"/>
              </a:rPr>
              <a:t>Copyright: git@github.com/vq0412</a:t>
            </a:r>
            <a:endParaRPr lang="vi-VN" dirty="0">
              <a:latin typeface="Segoe UI" pitchFamily="34" charset="0"/>
              <a:ea typeface="Segoe UI" pitchFamily="34" charset="0"/>
              <a:cs typeface="Segoe UI" pitchFamily="34" charset="0"/>
            </a:endParaRPr>
          </a:p>
        </p:txBody>
      </p:sp>
      <p:sp>
        <p:nvSpPr>
          <p:cNvPr id="14" name="TextBox 13"/>
          <p:cNvSpPr txBox="1"/>
          <p:nvPr/>
        </p:nvSpPr>
        <p:spPr>
          <a:xfrm>
            <a:off x="0" y="4744660"/>
            <a:ext cx="2915816" cy="307777"/>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@HUST-SOICT: Project #20151 </a:t>
            </a:r>
            <a:endParaRPr lang="vi-VN" dirty="0">
              <a:latin typeface="Segoe UI" pitchFamily="34" charset="0"/>
              <a:ea typeface="Segoe UI" pitchFamily="34" charset="0"/>
              <a:cs typeface="Segoe UI" pitchFamily="34" charset="0"/>
            </a:endParaRPr>
          </a:p>
        </p:txBody>
      </p:sp>
      <p:sp>
        <p:nvSpPr>
          <p:cNvPr id="15" name="Shape 71"/>
          <p:cNvSpPr/>
          <p:nvPr/>
        </p:nvSpPr>
        <p:spPr>
          <a:xfrm>
            <a:off x="0" y="-3"/>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6" name="TextBox 15"/>
          <p:cNvSpPr txBox="1"/>
          <p:nvPr/>
        </p:nvSpPr>
        <p:spPr>
          <a:xfrm>
            <a:off x="0" y="91060"/>
            <a:ext cx="9144000" cy="400110"/>
          </a:xfrm>
          <a:prstGeom prst="rect">
            <a:avLst/>
          </a:prstGeom>
          <a:noFill/>
        </p:spPr>
        <p:txBody>
          <a:bodyPr wrap="square" rtlCol="0">
            <a:spAutoFit/>
          </a:bodyPr>
          <a:lstStyle/>
          <a:p>
            <a:pPr algn="ctr"/>
            <a:r>
              <a:rPr lang="en-US" sz="2000" b="1" dirty="0" smtClean="0">
                <a:latin typeface="+mj-lt"/>
                <a:ea typeface="Segoe UI" pitchFamily="34" charset="0"/>
                <a:cs typeface="Segoe UI" pitchFamily="34" charset="0"/>
              </a:rPr>
              <a:t>TRIỂN KHAI</a:t>
            </a:r>
            <a:endParaRPr lang="vi-VN" sz="2000" b="1" dirty="0">
              <a:latin typeface="+mj-lt"/>
              <a:ea typeface="Segoe UI" pitchFamily="34" charset="0"/>
              <a:cs typeface="Segoe UI"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067694"/>
            <a:ext cx="6904037"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0653068"/>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381250" y="915566"/>
            <a:ext cx="4270870" cy="435599"/>
          </a:xfrm>
          <a:prstGeom prst="rect">
            <a:avLst/>
          </a:prstGeom>
        </p:spPr>
        <p:txBody>
          <a:bodyPr lIns="91425" tIns="91425" rIns="91425" bIns="91425" anchor="ctr" anchorCtr="0">
            <a:noAutofit/>
          </a:bodyPr>
          <a:lstStyle/>
          <a:p>
            <a:pPr>
              <a:spcBef>
                <a:spcPts val="0"/>
              </a:spcBef>
              <a:buNone/>
            </a:pPr>
            <a:r>
              <a:rPr lang="vi-VN" dirty="0" smtClean="0">
                <a:latin typeface="Times New Roman" pitchFamily="18" charset="0"/>
                <a:cs typeface="Times New Roman" pitchFamily="18" charset="0"/>
              </a:rPr>
              <a:t>Cơ chế</a:t>
            </a:r>
            <a:r>
              <a:rPr lang="en" dirty="0" smtClean="0">
                <a:latin typeface="Times New Roman" pitchFamily="18" charset="0"/>
                <a:cs typeface="Times New Roman" pitchFamily="18" charset="0"/>
              </a:rPr>
              <a:t> </a:t>
            </a:r>
            <a:r>
              <a:rPr lang="vi-VN" dirty="0" smtClean="0">
                <a:highlight>
                  <a:srgbClr val="FFCD00"/>
                </a:highlight>
                <a:latin typeface="Times New Roman" pitchFamily="18" charset="0"/>
                <a:cs typeface="Times New Roman" pitchFamily="18" charset="0"/>
              </a:rPr>
              <a:t>bảo mật dữ liệu</a:t>
            </a:r>
            <a:endParaRPr lang="en" dirty="0">
              <a:highlight>
                <a:srgbClr val="FFCD00"/>
              </a:highlight>
              <a:latin typeface="Times New Roman" pitchFamily="18" charset="0"/>
              <a:cs typeface="Times New Roman" pitchFamily="18" charset="0"/>
            </a:endParaRPr>
          </a:p>
        </p:txBody>
      </p:sp>
      <p:grpSp>
        <p:nvGrpSpPr>
          <p:cNvPr id="109" name="Shape 109"/>
          <p:cNvGrpSpPr/>
          <p:nvPr/>
        </p:nvGrpSpPr>
        <p:grpSpPr>
          <a:xfrm>
            <a:off x="916458" y="1012648"/>
            <a:ext cx="214624" cy="214624"/>
            <a:chOff x="2594050" y="1631825"/>
            <a:chExt cx="439625" cy="439625"/>
          </a:xfrm>
        </p:grpSpPr>
        <p:sp>
          <p:nvSpPr>
            <p:cNvPr id="110" name="Shape 11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1" name="Shape 11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 name="Shape 11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 name="Shape 113"/>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1" name="Shape 78"/>
          <p:cNvSpPr txBox="1"/>
          <p:nvPr/>
        </p:nvSpPr>
        <p:spPr>
          <a:xfrm>
            <a:off x="1403452" y="1700818"/>
            <a:ext cx="7031099" cy="931168"/>
          </a:xfrm>
          <a:prstGeom prst="rect">
            <a:avLst/>
          </a:prstGeom>
          <a:noFill/>
          <a:ln>
            <a:noFill/>
          </a:ln>
        </p:spPr>
        <p:txBody>
          <a:bodyPr lIns="91425" tIns="91425" rIns="91425" bIns="91425" anchor="t" anchorCtr="0">
            <a:noAutofit/>
          </a:bodyPr>
          <a:lstStyle/>
          <a:p>
            <a:pPr marL="171450" indent="-171450">
              <a:spcBef>
                <a:spcPts val="600"/>
              </a:spcBef>
              <a:buFont typeface="Wingdings" pitchFamily="2" charset="2"/>
              <a:buChar char="ü"/>
            </a:pPr>
            <a:r>
              <a:rPr lang="vi-VN" sz="1200" dirty="0">
                <a:ea typeface="Quattrocento Sans"/>
                <a:cs typeface="Times New Roman" pitchFamily="18" charset="0"/>
                <a:sym typeface="Quattrocento Sans"/>
              </a:rPr>
              <a:t>Kiểm tra quyền hạn người dùng </a:t>
            </a:r>
            <a:r>
              <a:rPr lang="vi-VN" sz="1200" dirty="0" smtClean="0">
                <a:ea typeface="Quattrocento Sans"/>
                <a:cs typeface="Times New Roman" pitchFamily="18" charset="0"/>
                <a:sym typeface="Quattrocento Sans"/>
              </a:rPr>
              <a:t>trước </a:t>
            </a:r>
            <a:r>
              <a:rPr lang="vi-VN" sz="1200" dirty="0">
                <a:ea typeface="Quattrocento Sans"/>
                <a:cs typeface="Times New Roman" pitchFamily="18" charset="0"/>
                <a:sym typeface="Quattrocento Sans"/>
              </a:rPr>
              <a:t>khi chạy 1 chức năng.</a:t>
            </a:r>
          </a:p>
          <a:p>
            <a:pPr marL="171450" lvl="0" indent="-171450">
              <a:spcBef>
                <a:spcPts val="600"/>
              </a:spcBef>
              <a:buFont typeface="Wingdings" pitchFamily="2" charset="2"/>
              <a:buChar char="ü"/>
            </a:pPr>
            <a:endParaRPr lang="vi-VN" sz="1200" dirty="0">
              <a:latin typeface="+mn-lt"/>
              <a:ea typeface="Quattrocento Sans"/>
              <a:cs typeface="Times New Roman" pitchFamily="18" charset="0"/>
              <a:sym typeface="Quattrocento Sans"/>
            </a:endParaRPr>
          </a:p>
          <a:p>
            <a:pPr marL="171450" lvl="0" indent="-171450">
              <a:spcBef>
                <a:spcPts val="600"/>
              </a:spcBef>
              <a:buFont typeface="Wingdings" pitchFamily="2" charset="2"/>
              <a:buChar char="ü"/>
            </a:pPr>
            <a:r>
              <a:rPr lang="vi-VN" sz="1200" dirty="0" smtClean="0">
                <a:latin typeface="+mn-lt"/>
                <a:ea typeface="Quattrocento Sans"/>
                <a:cs typeface="Times New Roman" pitchFamily="18" charset="0"/>
                <a:sym typeface="Quattrocento Sans"/>
              </a:rPr>
              <a:t>Sử dụng Captcha cho khung đăng ký tài khoản và khung liên hệ.</a:t>
            </a:r>
          </a:p>
          <a:p>
            <a:pPr marL="171450" lvl="0" indent="-171450">
              <a:spcBef>
                <a:spcPts val="600"/>
              </a:spcBef>
              <a:buFont typeface="Wingdings" pitchFamily="2" charset="2"/>
              <a:buChar char="ü"/>
            </a:pPr>
            <a:endParaRPr lang="vi-VN" sz="1200" dirty="0">
              <a:latin typeface="+mn-lt"/>
              <a:ea typeface="Quattrocento Sans"/>
              <a:cs typeface="Times New Roman" pitchFamily="18" charset="0"/>
              <a:sym typeface="Quattrocento Sans"/>
            </a:endParaRPr>
          </a:p>
          <a:p>
            <a:pPr marL="171450" lvl="0" indent="-171450">
              <a:spcBef>
                <a:spcPts val="600"/>
              </a:spcBef>
              <a:buFont typeface="Wingdings" pitchFamily="2" charset="2"/>
              <a:buChar char="ü"/>
            </a:pPr>
            <a:r>
              <a:rPr lang="vi-VN" sz="1200" dirty="0" smtClean="0">
                <a:latin typeface="+mn-lt"/>
                <a:ea typeface="Quattrocento Sans"/>
                <a:cs typeface="Times New Roman" pitchFamily="18" charset="0"/>
                <a:sym typeface="Quattrocento Sans"/>
              </a:rPr>
              <a:t>Sử dụng Trigger hiệu quả, quản lý chặt việc update dữ liệu.</a:t>
            </a:r>
          </a:p>
        </p:txBody>
      </p:sp>
      <p:sp>
        <p:nvSpPr>
          <p:cNvPr id="12" name="Shape 71"/>
          <p:cNvSpPr/>
          <p:nvPr/>
        </p:nvSpPr>
        <p:spPr>
          <a:xfrm>
            <a:off x="0" y="4653601"/>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3" name="TextBox 12"/>
          <p:cNvSpPr txBox="1"/>
          <p:nvPr/>
        </p:nvSpPr>
        <p:spPr>
          <a:xfrm>
            <a:off x="5148064" y="4744661"/>
            <a:ext cx="3995936" cy="307777"/>
          </a:xfrm>
          <a:prstGeom prst="rect">
            <a:avLst/>
          </a:prstGeom>
          <a:noFill/>
        </p:spPr>
        <p:txBody>
          <a:bodyPr wrap="square" rtlCol="0">
            <a:spAutoFit/>
          </a:bodyPr>
          <a:lstStyle/>
          <a:p>
            <a:pPr algn="r"/>
            <a:r>
              <a:rPr lang="en-US" dirty="0" smtClean="0">
                <a:latin typeface="Segoe UI" pitchFamily="34" charset="0"/>
                <a:ea typeface="Segoe UI" pitchFamily="34" charset="0"/>
                <a:cs typeface="Segoe UI" pitchFamily="34" charset="0"/>
              </a:rPr>
              <a:t>Copyright: git@github.com/vq0412</a:t>
            </a:r>
            <a:endParaRPr lang="vi-VN" dirty="0">
              <a:latin typeface="Segoe UI" pitchFamily="34" charset="0"/>
              <a:ea typeface="Segoe UI" pitchFamily="34" charset="0"/>
              <a:cs typeface="Segoe UI" pitchFamily="34" charset="0"/>
            </a:endParaRPr>
          </a:p>
        </p:txBody>
      </p:sp>
      <p:sp>
        <p:nvSpPr>
          <p:cNvPr id="14" name="TextBox 13"/>
          <p:cNvSpPr txBox="1"/>
          <p:nvPr/>
        </p:nvSpPr>
        <p:spPr>
          <a:xfrm>
            <a:off x="0" y="4744660"/>
            <a:ext cx="2915816" cy="307777"/>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@HUST-SOICT: Project #20151 </a:t>
            </a:r>
            <a:endParaRPr lang="vi-VN" dirty="0">
              <a:latin typeface="Segoe UI" pitchFamily="34" charset="0"/>
              <a:ea typeface="Segoe UI" pitchFamily="34" charset="0"/>
              <a:cs typeface="Segoe UI" pitchFamily="34" charset="0"/>
            </a:endParaRPr>
          </a:p>
        </p:txBody>
      </p:sp>
      <p:sp>
        <p:nvSpPr>
          <p:cNvPr id="15" name="Shape 71"/>
          <p:cNvSpPr/>
          <p:nvPr/>
        </p:nvSpPr>
        <p:spPr>
          <a:xfrm>
            <a:off x="0" y="-3"/>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6" name="TextBox 15"/>
          <p:cNvSpPr txBox="1"/>
          <p:nvPr/>
        </p:nvSpPr>
        <p:spPr>
          <a:xfrm>
            <a:off x="0" y="91060"/>
            <a:ext cx="9144000" cy="400110"/>
          </a:xfrm>
          <a:prstGeom prst="rect">
            <a:avLst/>
          </a:prstGeom>
          <a:noFill/>
        </p:spPr>
        <p:txBody>
          <a:bodyPr wrap="square" rtlCol="0">
            <a:spAutoFit/>
          </a:bodyPr>
          <a:lstStyle/>
          <a:p>
            <a:pPr algn="ctr"/>
            <a:r>
              <a:rPr lang="en-US" sz="2000" b="1" dirty="0" smtClean="0">
                <a:latin typeface="+mj-lt"/>
                <a:ea typeface="Segoe UI" pitchFamily="34" charset="0"/>
                <a:cs typeface="Segoe UI" pitchFamily="34" charset="0"/>
              </a:rPr>
              <a:t>TRIỂN KHAI</a:t>
            </a:r>
            <a:endParaRPr lang="vi-VN" sz="2000" b="1" dirty="0">
              <a:latin typeface="+mj-lt"/>
              <a:ea typeface="Segoe UI" pitchFamily="34" charset="0"/>
              <a:cs typeface="Segoe UI" pitchFamily="34" charset="0"/>
            </a:endParaRPr>
          </a:p>
        </p:txBody>
      </p:sp>
    </p:spTree>
    <p:extLst>
      <p:ext uri="{BB962C8B-B14F-4D97-AF65-F5344CB8AC3E}">
        <p14:creationId xmlns:p14="http://schemas.microsoft.com/office/powerpoint/2010/main" val="1098543966"/>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381250" y="915566"/>
            <a:ext cx="4270870" cy="435599"/>
          </a:xfrm>
          <a:prstGeom prst="rect">
            <a:avLst/>
          </a:prstGeom>
        </p:spPr>
        <p:txBody>
          <a:bodyPr lIns="91425" tIns="91425" rIns="91425" bIns="91425" anchor="ctr" anchorCtr="0">
            <a:noAutofit/>
          </a:bodyPr>
          <a:lstStyle/>
          <a:p>
            <a:pPr>
              <a:spcBef>
                <a:spcPts val="0"/>
              </a:spcBef>
              <a:buNone/>
            </a:pPr>
            <a:r>
              <a:rPr lang="vi-VN" dirty="0" smtClean="0">
                <a:latin typeface="Times New Roman" pitchFamily="18" charset="0"/>
                <a:cs typeface="Times New Roman" pitchFamily="18" charset="0"/>
              </a:rPr>
              <a:t>Cơ chế</a:t>
            </a:r>
            <a:r>
              <a:rPr lang="en" dirty="0" smtClean="0">
                <a:latin typeface="Times New Roman" pitchFamily="18" charset="0"/>
                <a:cs typeface="Times New Roman" pitchFamily="18" charset="0"/>
              </a:rPr>
              <a:t> </a:t>
            </a:r>
            <a:r>
              <a:rPr lang="vi-VN" dirty="0" smtClean="0">
                <a:highlight>
                  <a:srgbClr val="FFCD00"/>
                </a:highlight>
                <a:latin typeface="Times New Roman" pitchFamily="18" charset="0"/>
                <a:cs typeface="Times New Roman" pitchFamily="18" charset="0"/>
              </a:rPr>
              <a:t>tăng hiệu năng</a:t>
            </a:r>
            <a:endParaRPr lang="en" dirty="0">
              <a:highlight>
                <a:srgbClr val="FFCD00"/>
              </a:highlight>
              <a:latin typeface="Times New Roman" pitchFamily="18" charset="0"/>
              <a:cs typeface="Times New Roman" pitchFamily="18" charset="0"/>
            </a:endParaRPr>
          </a:p>
        </p:txBody>
      </p:sp>
      <p:grpSp>
        <p:nvGrpSpPr>
          <p:cNvPr id="109" name="Shape 109"/>
          <p:cNvGrpSpPr/>
          <p:nvPr/>
        </p:nvGrpSpPr>
        <p:grpSpPr>
          <a:xfrm>
            <a:off x="916458" y="1012648"/>
            <a:ext cx="214624" cy="214624"/>
            <a:chOff x="2594050" y="1631825"/>
            <a:chExt cx="439625" cy="439625"/>
          </a:xfrm>
        </p:grpSpPr>
        <p:sp>
          <p:nvSpPr>
            <p:cNvPr id="110" name="Shape 11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1" name="Shape 11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 name="Shape 11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 name="Shape 113"/>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1" name="Shape 78"/>
          <p:cNvSpPr txBox="1"/>
          <p:nvPr/>
        </p:nvSpPr>
        <p:spPr>
          <a:xfrm>
            <a:off x="1364289" y="1491630"/>
            <a:ext cx="7031099" cy="931168"/>
          </a:xfrm>
          <a:prstGeom prst="rect">
            <a:avLst/>
          </a:prstGeom>
          <a:noFill/>
          <a:ln>
            <a:noFill/>
          </a:ln>
        </p:spPr>
        <p:txBody>
          <a:bodyPr lIns="91425" tIns="91425" rIns="91425" bIns="91425" anchor="t" anchorCtr="0">
            <a:noAutofit/>
          </a:bodyPr>
          <a:lstStyle/>
          <a:p>
            <a:pPr lvl="0">
              <a:spcBef>
                <a:spcPts val="600"/>
              </a:spcBef>
            </a:pPr>
            <a:r>
              <a:rPr lang="vi-VN" sz="1200" dirty="0" smtClean="0">
                <a:latin typeface="+mn-lt"/>
                <a:ea typeface="Quattrocento Sans"/>
                <a:cs typeface="Times New Roman" pitchFamily="18" charset="0"/>
                <a:sym typeface="Quattrocento Sans"/>
              </a:rPr>
              <a:t>Sử dụng Stored Procedure</a:t>
            </a:r>
          </a:p>
        </p:txBody>
      </p:sp>
      <p:sp>
        <p:nvSpPr>
          <p:cNvPr id="12" name="Shape 71"/>
          <p:cNvSpPr/>
          <p:nvPr/>
        </p:nvSpPr>
        <p:spPr>
          <a:xfrm>
            <a:off x="0" y="4653601"/>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3" name="TextBox 12"/>
          <p:cNvSpPr txBox="1"/>
          <p:nvPr/>
        </p:nvSpPr>
        <p:spPr>
          <a:xfrm>
            <a:off x="5148064" y="4744661"/>
            <a:ext cx="3995936" cy="307777"/>
          </a:xfrm>
          <a:prstGeom prst="rect">
            <a:avLst/>
          </a:prstGeom>
          <a:noFill/>
        </p:spPr>
        <p:txBody>
          <a:bodyPr wrap="square" rtlCol="0">
            <a:spAutoFit/>
          </a:bodyPr>
          <a:lstStyle/>
          <a:p>
            <a:pPr algn="r"/>
            <a:r>
              <a:rPr lang="en-US" dirty="0" smtClean="0">
                <a:latin typeface="Segoe UI" pitchFamily="34" charset="0"/>
                <a:ea typeface="Segoe UI" pitchFamily="34" charset="0"/>
                <a:cs typeface="Segoe UI" pitchFamily="34" charset="0"/>
              </a:rPr>
              <a:t>Copyright: git@github.com/vq0412</a:t>
            </a:r>
            <a:endParaRPr lang="vi-VN" dirty="0">
              <a:latin typeface="Segoe UI" pitchFamily="34" charset="0"/>
              <a:ea typeface="Segoe UI" pitchFamily="34" charset="0"/>
              <a:cs typeface="Segoe UI" pitchFamily="34" charset="0"/>
            </a:endParaRPr>
          </a:p>
        </p:txBody>
      </p:sp>
      <p:sp>
        <p:nvSpPr>
          <p:cNvPr id="14" name="TextBox 13"/>
          <p:cNvSpPr txBox="1"/>
          <p:nvPr/>
        </p:nvSpPr>
        <p:spPr>
          <a:xfrm>
            <a:off x="0" y="4744660"/>
            <a:ext cx="2915816" cy="307777"/>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@HUST-SOICT: Project #20151 </a:t>
            </a:r>
            <a:endParaRPr lang="vi-VN" dirty="0">
              <a:latin typeface="Segoe UI" pitchFamily="34" charset="0"/>
              <a:ea typeface="Segoe UI" pitchFamily="34" charset="0"/>
              <a:cs typeface="Segoe UI" pitchFamily="34" charset="0"/>
            </a:endParaRPr>
          </a:p>
        </p:txBody>
      </p:sp>
      <p:sp>
        <p:nvSpPr>
          <p:cNvPr id="15" name="Shape 71"/>
          <p:cNvSpPr/>
          <p:nvPr/>
        </p:nvSpPr>
        <p:spPr>
          <a:xfrm>
            <a:off x="0" y="-3"/>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6" name="TextBox 15"/>
          <p:cNvSpPr txBox="1"/>
          <p:nvPr/>
        </p:nvSpPr>
        <p:spPr>
          <a:xfrm>
            <a:off x="0" y="91060"/>
            <a:ext cx="9144000" cy="400110"/>
          </a:xfrm>
          <a:prstGeom prst="rect">
            <a:avLst/>
          </a:prstGeom>
          <a:noFill/>
        </p:spPr>
        <p:txBody>
          <a:bodyPr wrap="square" rtlCol="0">
            <a:spAutoFit/>
          </a:bodyPr>
          <a:lstStyle/>
          <a:p>
            <a:pPr algn="ctr"/>
            <a:r>
              <a:rPr lang="en-US" sz="2000" b="1" dirty="0" smtClean="0">
                <a:latin typeface="+mj-lt"/>
                <a:ea typeface="Segoe UI" pitchFamily="34" charset="0"/>
                <a:cs typeface="Segoe UI" pitchFamily="34" charset="0"/>
              </a:rPr>
              <a:t>TRIỂN KHAI</a:t>
            </a:r>
            <a:endParaRPr lang="vi-VN" sz="2000" b="1" dirty="0">
              <a:latin typeface="+mj-lt"/>
              <a:ea typeface="Segoe UI" pitchFamily="34" charset="0"/>
              <a:cs typeface="Segoe UI"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1957214"/>
            <a:ext cx="489585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114986"/>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381250" y="915566"/>
            <a:ext cx="4270870" cy="435599"/>
          </a:xfrm>
          <a:prstGeom prst="rect">
            <a:avLst/>
          </a:prstGeom>
        </p:spPr>
        <p:txBody>
          <a:bodyPr lIns="91425" tIns="91425" rIns="91425" bIns="91425" anchor="ctr" anchorCtr="0">
            <a:noAutofit/>
          </a:bodyPr>
          <a:lstStyle/>
          <a:p>
            <a:pPr>
              <a:spcBef>
                <a:spcPts val="0"/>
              </a:spcBef>
              <a:buNone/>
            </a:pPr>
            <a:r>
              <a:rPr lang="vi-VN" dirty="0" smtClean="0">
                <a:latin typeface="Times New Roman" pitchFamily="18" charset="0"/>
                <a:cs typeface="Times New Roman" pitchFamily="18" charset="0"/>
              </a:rPr>
              <a:t>Vấn đề</a:t>
            </a:r>
            <a:r>
              <a:rPr lang="en" dirty="0" smtClean="0">
                <a:latin typeface="Times New Roman" pitchFamily="18" charset="0"/>
                <a:cs typeface="Times New Roman" pitchFamily="18" charset="0"/>
              </a:rPr>
              <a:t> </a:t>
            </a:r>
            <a:r>
              <a:rPr lang="vi-VN" dirty="0" smtClean="0">
                <a:highlight>
                  <a:srgbClr val="FFCD00"/>
                </a:highlight>
                <a:latin typeface="Times New Roman" pitchFamily="18" charset="0"/>
                <a:cs typeface="Times New Roman" pitchFamily="18" charset="0"/>
              </a:rPr>
              <a:t>giải quyết tranh chấp</a:t>
            </a:r>
            <a:endParaRPr lang="en" dirty="0">
              <a:highlight>
                <a:srgbClr val="FFCD00"/>
              </a:highlight>
              <a:latin typeface="Times New Roman" pitchFamily="18" charset="0"/>
              <a:cs typeface="Times New Roman" pitchFamily="18" charset="0"/>
            </a:endParaRPr>
          </a:p>
        </p:txBody>
      </p:sp>
      <p:grpSp>
        <p:nvGrpSpPr>
          <p:cNvPr id="109" name="Shape 109"/>
          <p:cNvGrpSpPr/>
          <p:nvPr/>
        </p:nvGrpSpPr>
        <p:grpSpPr>
          <a:xfrm>
            <a:off x="916458" y="1012648"/>
            <a:ext cx="214624" cy="214624"/>
            <a:chOff x="2594050" y="1631825"/>
            <a:chExt cx="439625" cy="439625"/>
          </a:xfrm>
        </p:grpSpPr>
        <p:sp>
          <p:nvSpPr>
            <p:cNvPr id="110" name="Shape 11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1" name="Shape 11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 name="Shape 11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 name="Shape 113"/>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1" name="Shape 78"/>
          <p:cNvSpPr txBox="1"/>
          <p:nvPr/>
        </p:nvSpPr>
        <p:spPr>
          <a:xfrm>
            <a:off x="1364289" y="1491630"/>
            <a:ext cx="7031099" cy="931168"/>
          </a:xfrm>
          <a:prstGeom prst="rect">
            <a:avLst/>
          </a:prstGeom>
          <a:noFill/>
          <a:ln>
            <a:noFill/>
          </a:ln>
        </p:spPr>
        <p:txBody>
          <a:bodyPr lIns="91425" tIns="91425" rIns="91425" bIns="91425" anchor="t" anchorCtr="0">
            <a:noAutofit/>
          </a:bodyPr>
          <a:lstStyle/>
          <a:p>
            <a:pPr lvl="0">
              <a:spcBef>
                <a:spcPts val="600"/>
              </a:spcBef>
            </a:pPr>
            <a:r>
              <a:rPr lang="vi-VN" sz="1200" dirty="0" smtClean="0">
                <a:latin typeface="+mn-lt"/>
                <a:ea typeface="Quattrocento Sans"/>
                <a:cs typeface="Times New Roman" pitchFamily="18" charset="0"/>
                <a:sym typeface="Quattrocento Sans"/>
              </a:rPr>
              <a:t>Giải quyết tranh chấp khi có nhiều người dùng cùng đăng nhập vào 1 tài khoản.</a:t>
            </a:r>
          </a:p>
          <a:p>
            <a:pPr lvl="0">
              <a:spcBef>
                <a:spcPts val="600"/>
              </a:spcBef>
            </a:pPr>
            <a:endParaRPr lang="vi-VN" sz="1200" dirty="0" smtClean="0">
              <a:latin typeface="+mn-lt"/>
              <a:ea typeface="Quattrocento Sans"/>
              <a:cs typeface="Times New Roman" pitchFamily="18" charset="0"/>
              <a:sym typeface="Quattrocento Sans"/>
            </a:endParaRPr>
          </a:p>
          <a:p>
            <a:pPr lvl="0">
              <a:spcBef>
                <a:spcPts val="600"/>
              </a:spcBef>
            </a:pPr>
            <a:r>
              <a:rPr lang="vi-VN" sz="1200" dirty="0" smtClean="0">
                <a:latin typeface="+mn-lt"/>
                <a:ea typeface="Quattrocento Sans"/>
                <a:cs typeface="Times New Roman" pitchFamily="18" charset="0"/>
                <a:sym typeface="Quattrocento Sans"/>
              </a:rPr>
              <a:t>Người dùng nào đăng nhập sau sẽ bị chặn không cho đăng nhập.</a:t>
            </a:r>
          </a:p>
          <a:p>
            <a:pPr lvl="0">
              <a:spcBef>
                <a:spcPts val="600"/>
              </a:spcBef>
            </a:pPr>
            <a:endParaRPr lang="vi-VN" sz="1200" dirty="0">
              <a:latin typeface="+mn-lt"/>
              <a:ea typeface="Quattrocento Sans"/>
              <a:cs typeface="Times New Roman" pitchFamily="18" charset="0"/>
              <a:sym typeface="Quattrocento Sans"/>
            </a:endParaRPr>
          </a:p>
          <a:p>
            <a:pPr lvl="0">
              <a:spcBef>
                <a:spcPts val="600"/>
              </a:spcBef>
            </a:pPr>
            <a:r>
              <a:rPr lang="vi-VN" sz="1200" i="1" dirty="0" smtClean="0">
                <a:latin typeface="+mn-lt"/>
                <a:ea typeface="Quattrocento Sans"/>
                <a:cs typeface="Times New Roman" pitchFamily="18" charset="0"/>
                <a:sym typeface="Quattrocento Sans"/>
              </a:rPr>
              <a:t>(Căn cứ vào trạng thái của tài khoản Online/Offline)</a:t>
            </a:r>
          </a:p>
        </p:txBody>
      </p:sp>
      <p:sp>
        <p:nvSpPr>
          <p:cNvPr id="12" name="Shape 71"/>
          <p:cNvSpPr/>
          <p:nvPr/>
        </p:nvSpPr>
        <p:spPr>
          <a:xfrm>
            <a:off x="0" y="4653601"/>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3" name="TextBox 12"/>
          <p:cNvSpPr txBox="1"/>
          <p:nvPr/>
        </p:nvSpPr>
        <p:spPr>
          <a:xfrm>
            <a:off x="5148064" y="4744661"/>
            <a:ext cx="3995936" cy="307777"/>
          </a:xfrm>
          <a:prstGeom prst="rect">
            <a:avLst/>
          </a:prstGeom>
          <a:noFill/>
        </p:spPr>
        <p:txBody>
          <a:bodyPr wrap="square" rtlCol="0">
            <a:spAutoFit/>
          </a:bodyPr>
          <a:lstStyle/>
          <a:p>
            <a:pPr algn="r"/>
            <a:r>
              <a:rPr lang="en-US" dirty="0" smtClean="0">
                <a:latin typeface="Segoe UI" pitchFamily="34" charset="0"/>
                <a:ea typeface="Segoe UI" pitchFamily="34" charset="0"/>
                <a:cs typeface="Segoe UI" pitchFamily="34" charset="0"/>
              </a:rPr>
              <a:t>Copyright: git@github.com/vq0412</a:t>
            </a:r>
            <a:endParaRPr lang="vi-VN" dirty="0">
              <a:latin typeface="Segoe UI" pitchFamily="34" charset="0"/>
              <a:ea typeface="Segoe UI" pitchFamily="34" charset="0"/>
              <a:cs typeface="Segoe UI" pitchFamily="34" charset="0"/>
            </a:endParaRPr>
          </a:p>
        </p:txBody>
      </p:sp>
      <p:sp>
        <p:nvSpPr>
          <p:cNvPr id="14" name="TextBox 13"/>
          <p:cNvSpPr txBox="1"/>
          <p:nvPr/>
        </p:nvSpPr>
        <p:spPr>
          <a:xfrm>
            <a:off x="0" y="4744660"/>
            <a:ext cx="2915816" cy="307777"/>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@HUST-SOICT: Project #20151 </a:t>
            </a:r>
            <a:endParaRPr lang="vi-VN" dirty="0">
              <a:latin typeface="Segoe UI" pitchFamily="34" charset="0"/>
              <a:ea typeface="Segoe UI" pitchFamily="34" charset="0"/>
              <a:cs typeface="Segoe UI" pitchFamily="34" charset="0"/>
            </a:endParaRPr>
          </a:p>
        </p:txBody>
      </p:sp>
      <p:sp>
        <p:nvSpPr>
          <p:cNvPr id="15" name="Shape 71"/>
          <p:cNvSpPr/>
          <p:nvPr/>
        </p:nvSpPr>
        <p:spPr>
          <a:xfrm>
            <a:off x="0" y="-3"/>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6" name="TextBox 15"/>
          <p:cNvSpPr txBox="1"/>
          <p:nvPr/>
        </p:nvSpPr>
        <p:spPr>
          <a:xfrm>
            <a:off x="0" y="91060"/>
            <a:ext cx="9144000" cy="400110"/>
          </a:xfrm>
          <a:prstGeom prst="rect">
            <a:avLst/>
          </a:prstGeom>
          <a:noFill/>
        </p:spPr>
        <p:txBody>
          <a:bodyPr wrap="square" rtlCol="0">
            <a:spAutoFit/>
          </a:bodyPr>
          <a:lstStyle/>
          <a:p>
            <a:pPr algn="ctr"/>
            <a:r>
              <a:rPr lang="en-US" sz="2000" b="1" dirty="0" smtClean="0">
                <a:latin typeface="+mj-lt"/>
                <a:ea typeface="Segoe UI" pitchFamily="34" charset="0"/>
                <a:cs typeface="Segoe UI" pitchFamily="34" charset="0"/>
              </a:rPr>
              <a:t>TRIỂN KHAI</a:t>
            </a:r>
            <a:endParaRPr lang="vi-VN" sz="2000" b="1" dirty="0">
              <a:latin typeface="+mj-lt"/>
              <a:ea typeface="Segoe UI" pitchFamily="34" charset="0"/>
              <a:cs typeface="Segoe UI" pitchFamily="34" charset="0"/>
            </a:endParaRPr>
          </a:p>
        </p:txBody>
      </p:sp>
    </p:spTree>
    <p:extLst>
      <p:ext uri="{BB962C8B-B14F-4D97-AF65-F5344CB8AC3E}">
        <p14:creationId xmlns:p14="http://schemas.microsoft.com/office/powerpoint/2010/main" val="1792735704"/>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2022225" y="1693523"/>
            <a:ext cx="3787799" cy="1159799"/>
          </a:xfrm>
          <a:prstGeom prst="rect">
            <a:avLst/>
          </a:prstGeom>
        </p:spPr>
        <p:txBody>
          <a:bodyPr lIns="91425" tIns="91425" rIns="91425" bIns="91425" anchor="b" anchorCtr="0">
            <a:noAutofit/>
          </a:bodyPr>
          <a:lstStyle/>
          <a:p>
            <a:pPr lvl="0" rtl="0">
              <a:spcBef>
                <a:spcPts val="0"/>
              </a:spcBef>
              <a:buNone/>
            </a:pPr>
            <a:r>
              <a:rPr lang="vi-VN" dirty="0" smtClean="0">
                <a:latin typeface="Times New Roman" pitchFamily="18" charset="0"/>
                <a:cs typeface="Times New Roman" pitchFamily="18" charset="0"/>
              </a:rPr>
              <a:t>Hoàn thiện</a:t>
            </a:r>
            <a:endParaRPr lang="en" dirty="0">
              <a:latin typeface="Times New Roman" pitchFamily="18" charset="0"/>
              <a:cs typeface="Times New Roman" pitchFamily="18" charset="0"/>
            </a:endParaRPr>
          </a:p>
        </p:txBody>
      </p:sp>
      <p:sp>
        <p:nvSpPr>
          <p:cNvPr id="6" name="Subtitle 5"/>
          <p:cNvSpPr>
            <a:spLocks noGrp="1"/>
          </p:cNvSpPr>
          <p:nvPr>
            <p:ph type="subTitle" idx="1"/>
          </p:nvPr>
        </p:nvSpPr>
        <p:spPr/>
        <p:txBody>
          <a:bodyPr/>
          <a:lstStyle/>
          <a:p>
            <a:r>
              <a:rPr lang="en-US" dirty="0" smtClean="0">
                <a:latin typeface="Times New Roman" pitchFamily="18" charset="0"/>
                <a:cs typeface="Times New Roman" pitchFamily="18" charset="0"/>
              </a:rPr>
              <a:t>#Debug/Khắc phục những lỗi còn tồn tại</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#Đưa sản phẩm vào hoạt động thử nghiệm</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23" name="Shape 71"/>
          <p:cNvSpPr/>
          <p:nvPr/>
        </p:nvSpPr>
        <p:spPr>
          <a:xfrm>
            <a:off x="0" y="4653601"/>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24" name="TextBox 23"/>
          <p:cNvSpPr txBox="1"/>
          <p:nvPr/>
        </p:nvSpPr>
        <p:spPr>
          <a:xfrm>
            <a:off x="5148064" y="4744661"/>
            <a:ext cx="3995936" cy="307777"/>
          </a:xfrm>
          <a:prstGeom prst="rect">
            <a:avLst/>
          </a:prstGeom>
          <a:noFill/>
        </p:spPr>
        <p:txBody>
          <a:bodyPr wrap="square" rtlCol="0">
            <a:spAutoFit/>
          </a:bodyPr>
          <a:lstStyle/>
          <a:p>
            <a:pPr algn="r"/>
            <a:r>
              <a:rPr lang="en-US" dirty="0" smtClean="0">
                <a:latin typeface="Segoe UI" pitchFamily="34" charset="0"/>
                <a:ea typeface="Segoe UI" pitchFamily="34" charset="0"/>
                <a:cs typeface="Segoe UI" pitchFamily="34" charset="0"/>
              </a:rPr>
              <a:t>Copyright: git@github.com/vq0412</a:t>
            </a:r>
            <a:endParaRPr lang="vi-VN" dirty="0">
              <a:latin typeface="Segoe UI" pitchFamily="34" charset="0"/>
              <a:ea typeface="Segoe UI" pitchFamily="34" charset="0"/>
              <a:cs typeface="Segoe UI" pitchFamily="34" charset="0"/>
            </a:endParaRPr>
          </a:p>
        </p:txBody>
      </p:sp>
      <p:sp>
        <p:nvSpPr>
          <p:cNvPr id="25" name="TextBox 24"/>
          <p:cNvSpPr txBox="1"/>
          <p:nvPr/>
        </p:nvSpPr>
        <p:spPr>
          <a:xfrm>
            <a:off x="0" y="4744660"/>
            <a:ext cx="2915816" cy="307777"/>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@HUST-SOICT: Project #20151 </a:t>
            </a:r>
            <a:endParaRPr lang="vi-VN" dirty="0">
              <a:latin typeface="Segoe UI" pitchFamily="34" charset="0"/>
              <a:ea typeface="Segoe UI" pitchFamily="34" charset="0"/>
              <a:cs typeface="Segoe UI" pitchFamily="34" charset="0"/>
            </a:endParaRPr>
          </a:p>
        </p:txBody>
      </p:sp>
      <p:sp>
        <p:nvSpPr>
          <p:cNvPr id="34" name="Shape 570"/>
          <p:cNvSpPr/>
          <p:nvPr/>
        </p:nvSpPr>
        <p:spPr>
          <a:xfrm>
            <a:off x="1165279" y="2335197"/>
            <a:ext cx="454393" cy="452577"/>
          </a:xfrm>
          <a:custGeom>
            <a:avLst/>
            <a:gdLst/>
            <a:ahLst/>
            <a:cxnLst/>
            <a:rect l="0" t="0" r="0" b="0"/>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extLst>
      <p:ext uri="{BB962C8B-B14F-4D97-AF65-F5344CB8AC3E}">
        <p14:creationId xmlns:p14="http://schemas.microsoft.com/office/powerpoint/2010/main" val="1882863511"/>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body" idx="4294967295"/>
          </p:nvPr>
        </p:nvSpPr>
        <p:spPr>
          <a:xfrm>
            <a:off x="4361975" y="878850"/>
            <a:ext cx="4173000" cy="3654299"/>
          </a:xfrm>
          <a:prstGeom prst="rect">
            <a:avLst/>
          </a:prstGeom>
          <a:noFill/>
          <a:ln>
            <a:noFill/>
          </a:ln>
        </p:spPr>
        <p:txBody>
          <a:bodyPr lIns="91425" tIns="91425" rIns="91425" bIns="91425" anchor="ctr" anchorCtr="0">
            <a:noAutofit/>
          </a:bodyPr>
          <a:lstStyle/>
          <a:p>
            <a:pPr lvl="0" rtl="0">
              <a:spcBef>
                <a:spcPts val="0"/>
              </a:spcBef>
              <a:buClr>
                <a:schemeClr val="dk1"/>
              </a:buClr>
              <a:buSzPct val="55000"/>
              <a:buFont typeface="Arial"/>
              <a:buNone/>
            </a:pPr>
            <a:r>
              <a:rPr lang="en" sz="2000" b="1" dirty="0" smtClean="0">
                <a:solidFill>
                  <a:schemeClr val="dk1"/>
                </a:solidFill>
                <a:latin typeface="+mj-lt"/>
                <a:ea typeface="Lora"/>
                <a:cs typeface="Lora"/>
                <a:sym typeface="Lora"/>
              </a:rPr>
              <a:t>Introduce you to </a:t>
            </a:r>
            <a:r>
              <a:rPr lang="en" sz="2000" b="1" dirty="0" smtClean="0">
                <a:solidFill>
                  <a:schemeClr val="dk1"/>
                </a:solidFill>
                <a:highlight>
                  <a:srgbClr val="FFCD00"/>
                </a:highlight>
                <a:latin typeface="+mj-lt"/>
                <a:ea typeface="Lora"/>
                <a:cs typeface="Lora"/>
                <a:sym typeface="Lora"/>
              </a:rPr>
              <a:t>our project</a:t>
            </a:r>
          </a:p>
          <a:p>
            <a:pPr lvl="0" rtl="0">
              <a:spcBef>
                <a:spcPts val="0"/>
              </a:spcBef>
              <a:buNone/>
            </a:pPr>
            <a:endParaRPr lang="en" sz="2000" dirty="0" smtClean="0"/>
          </a:p>
          <a:p>
            <a:pPr marL="285750" lvl="0" indent="-285750" rtl="0">
              <a:spcBef>
                <a:spcPts val="0"/>
              </a:spcBef>
              <a:buFont typeface="Wingdings" pitchFamily="2" charset="2"/>
              <a:buChar char="q"/>
            </a:pPr>
            <a:r>
              <a:rPr lang="en" sz="1800" dirty="0" smtClean="0">
                <a:latin typeface="Times New Roman" pitchFamily="18" charset="0"/>
                <a:cs typeface="Times New Roman" pitchFamily="18" charset="0"/>
              </a:rPr>
              <a:t>Current version: HDMovie </a:t>
            </a:r>
            <a:r>
              <a:rPr lang="en" sz="1800" dirty="0" smtClean="0">
                <a:latin typeface="Times New Roman" pitchFamily="18" charset="0"/>
                <a:cs typeface="Times New Roman" pitchFamily="18" charset="0"/>
              </a:rPr>
              <a:t>v1.0beta4</a:t>
            </a:r>
          </a:p>
          <a:p>
            <a:pPr marL="285750" lvl="0" indent="-285750" rtl="0">
              <a:spcBef>
                <a:spcPts val="0"/>
              </a:spcBef>
              <a:buFont typeface="Wingdings" pitchFamily="2" charset="2"/>
              <a:buChar char="q"/>
            </a:pPr>
            <a:r>
              <a:rPr lang="en" sz="1800" smtClean="0">
                <a:latin typeface="Times New Roman" pitchFamily="18" charset="0"/>
                <a:cs typeface="Times New Roman" pitchFamily="18" charset="0"/>
              </a:rPr>
              <a:t>Hosted on Apache vs Tomcat</a:t>
            </a:r>
            <a:endParaRPr lang="en" sz="1800" dirty="0" smtClean="0">
              <a:latin typeface="Times New Roman" pitchFamily="18" charset="0"/>
              <a:cs typeface="Times New Roman" pitchFamily="18" charset="0"/>
            </a:endParaRPr>
          </a:p>
          <a:p>
            <a:pPr marL="285750" lvl="0" indent="-285750" rtl="0">
              <a:spcBef>
                <a:spcPts val="0"/>
              </a:spcBef>
              <a:buFont typeface="Wingdings" pitchFamily="2" charset="2"/>
              <a:buChar char="q"/>
            </a:pPr>
            <a:r>
              <a:rPr lang="en" sz="1800" dirty="0" smtClean="0">
                <a:latin typeface="Times New Roman" pitchFamily="18" charset="0"/>
                <a:cs typeface="Times New Roman" pitchFamily="18" charset="0"/>
              </a:rPr>
              <a:t>Demo running on Google Chrome</a:t>
            </a:r>
            <a:endParaRPr lang="en" sz="1800" dirty="0">
              <a:latin typeface="Times New Roman" pitchFamily="18" charset="0"/>
              <a:cs typeface="Times New Roman" pitchFamily="18" charset="0"/>
            </a:endParaRPr>
          </a:p>
        </p:txBody>
      </p:sp>
      <p:cxnSp>
        <p:nvCxnSpPr>
          <p:cNvPr id="164" name="Shape 164"/>
          <p:cNvCxnSpPr/>
          <p:nvPr/>
        </p:nvCxnSpPr>
        <p:spPr>
          <a:xfrm>
            <a:off x="-6450" y="1131725"/>
            <a:ext cx="9150599" cy="0"/>
          </a:xfrm>
          <a:prstGeom prst="straightConnector1">
            <a:avLst/>
          </a:prstGeom>
          <a:noFill/>
          <a:ln w="9525" cap="flat" cmpd="sng">
            <a:solidFill>
              <a:srgbClr val="CCCCCC"/>
            </a:solidFill>
            <a:prstDash val="solid"/>
            <a:round/>
            <a:headEnd type="none" w="lg" len="lg"/>
            <a:tailEnd type="none" w="lg" len="lg"/>
          </a:ln>
        </p:spPr>
      </p:cxnSp>
      <p:pic>
        <p:nvPicPr>
          <p:cNvPr id="165" name="Shape 165"/>
          <p:cNvPicPr preferRelativeResize="0"/>
          <p:nvPr/>
        </p:nvPicPr>
        <p:blipFill>
          <a:blip r:embed="rId3">
            <a:extLst>
              <a:ext uri="{28A0092B-C50C-407E-A947-70E740481C1C}">
                <a14:useLocalDpi xmlns:a14="http://schemas.microsoft.com/office/drawing/2010/main" val="0"/>
              </a:ext>
            </a:extLst>
          </a:blip>
          <a:stretch>
            <a:fillRect/>
          </a:stretch>
        </p:blipFill>
        <p:spPr>
          <a:xfrm>
            <a:off x="421988" y="878850"/>
            <a:ext cx="3579722" cy="3654299"/>
          </a:xfrm>
          <a:prstGeom prst="ellipse">
            <a:avLst/>
          </a:prstGeom>
          <a:noFill/>
          <a:ln>
            <a:noFill/>
          </a:ln>
        </p:spPr>
      </p:pic>
    </p:spTree>
    <p:extLst>
      <p:ext uri="{BB962C8B-B14F-4D97-AF65-F5344CB8AC3E}">
        <p14:creationId xmlns:p14="http://schemas.microsoft.com/office/powerpoint/2010/main" val="153372469"/>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1381250" y="937125"/>
            <a:ext cx="3878399" cy="435599"/>
          </a:xfrm>
          <a:prstGeom prst="rect">
            <a:avLst/>
          </a:prstGeom>
        </p:spPr>
        <p:txBody>
          <a:bodyPr lIns="91425" tIns="91425" rIns="91425" bIns="91425" anchor="ctr" anchorCtr="0">
            <a:noAutofit/>
          </a:bodyPr>
          <a:lstStyle/>
          <a:p>
            <a:pPr lvl="0" rtl="0">
              <a:spcBef>
                <a:spcPts val="0"/>
              </a:spcBef>
              <a:buNone/>
            </a:pPr>
            <a:r>
              <a:rPr lang="en" dirty="0" smtClean="0">
                <a:latin typeface="+mn-lt"/>
              </a:rPr>
              <a:t>Quá trình thực hiện Project</a:t>
            </a:r>
            <a:endParaRPr lang="en" dirty="0">
              <a:latin typeface="+mn-lt"/>
            </a:endParaRPr>
          </a:p>
        </p:txBody>
      </p:sp>
      <p:sp>
        <p:nvSpPr>
          <p:cNvPr id="297" name="Shape 297"/>
          <p:cNvSpPr/>
          <p:nvPr/>
        </p:nvSpPr>
        <p:spPr>
          <a:xfrm>
            <a:off x="1499591" y="2053050"/>
            <a:ext cx="1685099" cy="1685099"/>
          </a:xfrm>
          <a:prstGeom prst="ellipse">
            <a:avLst/>
          </a:prstGeom>
          <a:noFill/>
          <a:ln w="114300" cap="flat" cmpd="sng">
            <a:solidFill>
              <a:srgbClr val="FFCD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dirty="0" smtClean="0">
                <a:latin typeface="Lora"/>
                <a:ea typeface="Lora"/>
                <a:cs typeface="Lora"/>
                <a:sym typeface="Lora"/>
              </a:rPr>
              <a:t>Phân tích &amp;Thiết kế</a:t>
            </a:r>
            <a:endParaRPr lang="en" b="1" dirty="0">
              <a:latin typeface="Lora"/>
              <a:ea typeface="Lora"/>
              <a:cs typeface="Lora"/>
              <a:sym typeface="Lora"/>
            </a:endParaRPr>
          </a:p>
        </p:txBody>
      </p:sp>
      <p:sp>
        <p:nvSpPr>
          <p:cNvPr id="298" name="Shape 298"/>
          <p:cNvSpPr/>
          <p:nvPr/>
        </p:nvSpPr>
        <p:spPr>
          <a:xfrm>
            <a:off x="6721257" y="2053050"/>
            <a:ext cx="1685099" cy="1685099"/>
          </a:xfrm>
          <a:prstGeom prst="ellipse">
            <a:avLst/>
          </a:prstGeom>
          <a:noFill/>
          <a:ln w="114300" cap="flat" cmpd="sng">
            <a:solidFill>
              <a:srgbClr val="FFCD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dirty="0" smtClean="0">
                <a:latin typeface="Lora"/>
                <a:ea typeface="Lora"/>
                <a:cs typeface="Lora"/>
                <a:sym typeface="Lora"/>
              </a:rPr>
              <a:t>Hoàn thiện</a:t>
            </a:r>
            <a:endParaRPr lang="en" b="1" dirty="0">
              <a:latin typeface="Lora"/>
              <a:ea typeface="Lora"/>
              <a:cs typeface="Lora"/>
              <a:sym typeface="Lora"/>
            </a:endParaRPr>
          </a:p>
        </p:txBody>
      </p:sp>
      <p:sp>
        <p:nvSpPr>
          <p:cNvPr id="299" name="Shape 299"/>
          <p:cNvSpPr/>
          <p:nvPr/>
        </p:nvSpPr>
        <p:spPr>
          <a:xfrm>
            <a:off x="4110400" y="2053050"/>
            <a:ext cx="1685099" cy="1685099"/>
          </a:xfrm>
          <a:prstGeom prst="ellipse">
            <a:avLst/>
          </a:prstGeom>
          <a:noFill/>
          <a:ln w="114300" cap="flat" cmpd="sng">
            <a:solidFill>
              <a:srgbClr val="FFCD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dirty="0" smtClean="0">
                <a:latin typeface="Lora"/>
                <a:ea typeface="Lora"/>
                <a:cs typeface="Lora"/>
                <a:sym typeface="Lora"/>
              </a:rPr>
              <a:t>Triển khai</a:t>
            </a:r>
            <a:endParaRPr lang="en" b="1" dirty="0">
              <a:latin typeface="Lora"/>
              <a:ea typeface="Lora"/>
              <a:cs typeface="Lora"/>
              <a:sym typeface="Lora"/>
            </a:endParaRPr>
          </a:p>
        </p:txBody>
      </p:sp>
      <p:cxnSp>
        <p:nvCxnSpPr>
          <p:cNvPr id="300" name="Shape 300"/>
          <p:cNvCxnSpPr>
            <a:endCxn id="299" idx="2"/>
          </p:cNvCxnSpPr>
          <p:nvPr/>
        </p:nvCxnSpPr>
        <p:spPr>
          <a:xfrm>
            <a:off x="3184599" y="2895599"/>
            <a:ext cx="925800" cy="0"/>
          </a:xfrm>
          <a:prstGeom prst="straightConnector1">
            <a:avLst/>
          </a:prstGeom>
          <a:noFill/>
          <a:ln w="38100" cap="flat" cmpd="sng">
            <a:solidFill>
              <a:srgbClr val="FFCD00"/>
            </a:solidFill>
            <a:prstDash val="solid"/>
            <a:round/>
            <a:headEnd type="none" w="med" len="med"/>
            <a:tailEnd type="triangle" w="med" len="med"/>
          </a:ln>
        </p:spPr>
      </p:cxnSp>
      <p:cxnSp>
        <p:nvCxnSpPr>
          <p:cNvPr id="301" name="Shape 301"/>
          <p:cNvCxnSpPr>
            <a:endCxn id="298" idx="2"/>
          </p:cNvCxnSpPr>
          <p:nvPr/>
        </p:nvCxnSpPr>
        <p:spPr>
          <a:xfrm>
            <a:off x="5795457" y="2895599"/>
            <a:ext cx="925800" cy="0"/>
          </a:xfrm>
          <a:prstGeom prst="straightConnector1">
            <a:avLst/>
          </a:prstGeom>
          <a:noFill/>
          <a:ln w="38100" cap="flat" cmpd="sng">
            <a:solidFill>
              <a:srgbClr val="FFCD00"/>
            </a:solidFill>
            <a:prstDash val="solid"/>
            <a:round/>
            <a:headEnd type="none" w="med" len="med"/>
            <a:tailEnd type="triangle" w="med" len="med"/>
          </a:ln>
        </p:spPr>
      </p:cxnSp>
      <p:grpSp>
        <p:nvGrpSpPr>
          <p:cNvPr id="13" name="Shape 615"/>
          <p:cNvGrpSpPr/>
          <p:nvPr/>
        </p:nvGrpSpPr>
        <p:grpSpPr>
          <a:xfrm>
            <a:off x="899592" y="1019454"/>
            <a:ext cx="234916" cy="219055"/>
            <a:chOff x="4604550" y="3714775"/>
            <a:chExt cx="439625" cy="319075"/>
          </a:xfrm>
        </p:grpSpPr>
        <p:sp>
          <p:nvSpPr>
            <p:cNvPr id="14" name="Shape 616"/>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 name="Shape 617"/>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Tree>
    <p:extLst>
      <p:ext uri="{BB962C8B-B14F-4D97-AF65-F5344CB8AC3E}">
        <p14:creationId xmlns:p14="http://schemas.microsoft.com/office/powerpoint/2010/main" val="2512377832"/>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a:spLocks noGrp="1"/>
          </p:cNvSpPr>
          <p:nvPr>
            <p:ph type="subTitle" idx="4294967295"/>
          </p:nvPr>
        </p:nvSpPr>
        <p:spPr>
          <a:xfrm>
            <a:off x="2345451" y="2571750"/>
            <a:ext cx="5021399" cy="784799"/>
          </a:xfrm>
          <a:prstGeom prst="rect">
            <a:avLst/>
          </a:prstGeom>
          <a:noFill/>
          <a:ln>
            <a:noFill/>
          </a:ln>
        </p:spPr>
        <p:txBody>
          <a:bodyPr lIns="91425" tIns="91425" rIns="91425" bIns="91425" anchor="t" anchorCtr="0">
            <a:noAutofit/>
          </a:bodyPr>
          <a:lstStyle/>
          <a:p>
            <a:pPr lvl="0" rtl="0">
              <a:spcBef>
                <a:spcPts val="0"/>
              </a:spcBef>
              <a:buNone/>
            </a:pPr>
            <a:r>
              <a:rPr lang="en" sz="2500" b="1" i="1" dirty="0">
                <a:latin typeface="Lora"/>
                <a:ea typeface="Lora"/>
                <a:cs typeface="Lora"/>
                <a:sym typeface="Lora"/>
              </a:rPr>
              <a:t>Any </a:t>
            </a:r>
            <a:r>
              <a:rPr lang="en" sz="2500" b="1" i="1" dirty="0">
                <a:highlight>
                  <a:srgbClr val="FFCD00"/>
                </a:highlight>
                <a:latin typeface="Lora"/>
                <a:ea typeface="Lora"/>
                <a:cs typeface="Lora"/>
                <a:sym typeface="Lora"/>
              </a:rPr>
              <a:t>questions</a:t>
            </a:r>
            <a:r>
              <a:rPr lang="en" sz="2500" b="1" i="1" dirty="0">
                <a:latin typeface="Lora"/>
                <a:ea typeface="Lora"/>
                <a:cs typeface="Lora"/>
                <a:sym typeface="Lora"/>
              </a:rPr>
              <a:t> ?</a:t>
            </a:r>
          </a:p>
          <a:p>
            <a:pPr lvl="0" rtl="0">
              <a:spcBef>
                <a:spcPts val="0"/>
              </a:spcBef>
              <a:buNone/>
            </a:pPr>
            <a:endParaRPr sz="1800" dirty="0">
              <a:solidFill>
                <a:schemeClr val="dk1"/>
              </a:solidFill>
            </a:endParaRPr>
          </a:p>
        </p:txBody>
      </p:sp>
      <p:cxnSp>
        <p:nvCxnSpPr>
          <p:cNvPr id="373" name="Shape 373"/>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sp>
        <p:nvSpPr>
          <p:cNvPr id="374" name="Shape 374"/>
          <p:cNvSpPr txBox="1">
            <a:spLocks noGrp="1"/>
          </p:cNvSpPr>
          <p:nvPr>
            <p:ph type="ctrTitle" idx="4294967295"/>
          </p:nvPr>
        </p:nvSpPr>
        <p:spPr>
          <a:xfrm>
            <a:off x="2371625" y="816550"/>
            <a:ext cx="4908000" cy="1159799"/>
          </a:xfrm>
          <a:prstGeom prst="rect">
            <a:avLst/>
          </a:prstGeom>
          <a:noFill/>
          <a:ln>
            <a:noFill/>
          </a:ln>
        </p:spPr>
        <p:txBody>
          <a:bodyPr lIns="91425" tIns="91425" rIns="91425" bIns="91425" anchor="ctr" anchorCtr="0">
            <a:noAutofit/>
          </a:bodyPr>
          <a:lstStyle/>
          <a:p>
            <a:pPr lvl="0" rtl="0">
              <a:spcBef>
                <a:spcPts val="0"/>
              </a:spcBef>
              <a:buNone/>
            </a:pPr>
            <a:r>
              <a:rPr lang="en" sz="2500" dirty="0" smtClean="0"/>
              <a:t>Thank you for your attention</a:t>
            </a:r>
            <a:endParaRPr lang="en" sz="2500" dirty="0"/>
          </a:p>
        </p:txBody>
      </p:sp>
      <p:cxnSp>
        <p:nvCxnSpPr>
          <p:cNvPr id="375" name="Shape 375"/>
          <p:cNvCxnSpPr/>
          <p:nvPr/>
        </p:nvCxnSpPr>
        <p:spPr>
          <a:xfrm>
            <a:off x="6948264" y="1428642"/>
            <a:ext cx="2195636" cy="108"/>
          </a:xfrm>
          <a:prstGeom prst="straightConnector1">
            <a:avLst/>
          </a:prstGeom>
          <a:noFill/>
          <a:ln w="9525" cap="flat" cmpd="sng">
            <a:solidFill>
              <a:srgbClr val="CCCCCC"/>
            </a:solidFill>
            <a:prstDash val="solid"/>
            <a:round/>
            <a:headEnd type="none" w="lg" len="lg"/>
            <a:tailEnd type="none" w="lg" len="lg"/>
          </a:ln>
        </p:spPr>
      </p:cxnSp>
      <p:sp>
        <p:nvSpPr>
          <p:cNvPr id="376" name="Shape 376"/>
          <p:cNvSpPr/>
          <p:nvPr/>
        </p:nvSpPr>
        <p:spPr>
          <a:xfrm>
            <a:off x="831925" y="859175"/>
            <a:ext cx="1139100" cy="1139100"/>
          </a:xfrm>
          <a:prstGeom prst="ellipse">
            <a:avLst/>
          </a:prstGeom>
          <a:solidFill>
            <a:srgbClr val="FFCD00"/>
          </a:solidFill>
          <a:ln>
            <a:noFill/>
          </a:ln>
        </p:spPr>
        <p:txBody>
          <a:bodyPr lIns="91425" tIns="91425" rIns="91425" bIns="91425" anchor="ctr" anchorCtr="0">
            <a:noAutofit/>
          </a:bodyPr>
          <a:lstStyle/>
          <a:p>
            <a:pPr>
              <a:spcBef>
                <a:spcPts val="0"/>
              </a:spcBef>
              <a:buNone/>
            </a:pPr>
            <a:endParaRPr/>
          </a:p>
        </p:txBody>
      </p:sp>
      <p:grpSp>
        <p:nvGrpSpPr>
          <p:cNvPr id="377" name="Shape 377"/>
          <p:cNvGrpSpPr/>
          <p:nvPr/>
        </p:nvGrpSpPr>
        <p:grpSpPr>
          <a:xfrm>
            <a:off x="1148888" y="1190759"/>
            <a:ext cx="505722" cy="475767"/>
            <a:chOff x="5972700" y="2330200"/>
            <a:chExt cx="411625" cy="387275"/>
          </a:xfrm>
        </p:grpSpPr>
        <p:sp>
          <p:nvSpPr>
            <p:cNvPr id="378" name="Shape 378"/>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79" name="Shape 379"/>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Tree>
    <p:extLst>
      <p:ext uri="{BB962C8B-B14F-4D97-AF65-F5344CB8AC3E}">
        <p14:creationId xmlns:p14="http://schemas.microsoft.com/office/powerpoint/2010/main" val="784823960"/>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2022225" y="1693523"/>
            <a:ext cx="3787799" cy="1159799"/>
          </a:xfrm>
          <a:prstGeom prst="rect">
            <a:avLst/>
          </a:prstGeom>
        </p:spPr>
        <p:txBody>
          <a:bodyPr lIns="91425" tIns="91425" rIns="91425" bIns="91425" anchor="b" anchorCtr="0">
            <a:noAutofit/>
          </a:bodyPr>
          <a:lstStyle/>
          <a:p>
            <a:pPr lvl="0" rtl="0">
              <a:spcBef>
                <a:spcPts val="0"/>
              </a:spcBef>
              <a:buNone/>
            </a:pPr>
            <a:r>
              <a:rPr lang="en" dirty="0" smtClean="0">
                <a:latin typeface="Times New Roman" pitchFamily="18" charset="0"/>
                <a:cs typeface="Times New Roman" pitchFamily="18" charset="0"/>
              </a:rPr>
              <a:t>Lên ý tưởng</a:t>
            </a:r>
            <a:endParaRPr lang="en" dirty="0">
              <a:latin typeface="Times New Roman" pitchFamily="18" charset="0"/>
              <a:cs typeface="Times New Roman" pitchFamily="18" charset="0"/>
            </a:endParaRPr>
          </a:p>
        </p:txBody>
      </p:sp>
      <p:sp>
        <p:nvSpPr>
          <p:cNvPr id="5" name="TextBox 4"/>
          <p:cNvSpPr txBox="1"/>
          <p:nvPr/>
        </p:nvSpPr>
        <p:spPr>
          <a:xfrm>
            <a:off x="2987824" y="3113496"/>
            <a:ext cx="3384376" cy="276999"/>
          </a:xfrm>
          <a:prstGeom prst="rect">
            <a:avLst/>
          </a:prstGeom>
          <a:noFill/>
        </p:spPr>
        <p:txBody>
          <a:bodyPr wrap="square" rtlCol="0">
            <a:spAutoFit/>
          </a:bodyPr>
          <a:lstStyle/>
          <a:p>
            <a:pPr marL="171450" indent="-171450">
              <a:buFont typeface="Wingdings" pitchFamily="2" charset="2"/>
              <a:buChar char="Ø"/>
            </a:pPr>
            <a:r>
              <a:rPr lang="en-US" sz="1200" dirty="0" smtClean="0"/>
              <a:t>Xây dựng mô hình </a:t>
            </a:r>
            <a:r>
              <a:rPr lang="en-US" sz="1200" dirty="0"/>
              <a:t>quản lý, tổ chức dữ liệu</a:t>
            </a:r>
          </a:p>
        </p:txBody>
      </p:sp>
      <p:sp>
        <p:nvSpPr>
          <p:cNvPr id="6" name="Subtitle 5"/>
          <p:cNvSpPr>
            <a:spLocks noGrp="1"/>
          </p:cNvSpPr>
          <p:nvPr>
            <p:ph type="subTitle" idx="1"/>
          </p:nvPr>
        </p:nvSpPr>
        <p:spPr/>
        <p:txBody>
          <a:bodyPr/>
          <a:lstStyle/>
          <a:p>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Dữ liệu </a:t>
            </a:r>
            <a:r>
              <a:rPr lang="en-US" dirty="0">
                <a:latin typeface="Times New Roman" pitchFamily="18" charset="0"/>
                <a:cs typeface="Times New Roman" pitchFamily="18" charset="0"/>
              </a:rPr>
              <a:t>cần có của một Web phim</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#Một Web phim cần có những chức năng gì?</a:t>
            </a:r>
          </a:p>
          <a:p>
            <a:endParaRPr lang="en-US" dirty="0">
              <a:latin typeface="Times New Roman" pitchFamily="18" charset="0"/>
              <a:cs typeface="Times New Roman" pitchFamily="18" charset="0"/>
            </a:endParaRPr>
          </a:p>
        </p:txBody>
      </p:sp>
      <p:sp>
        <p:nvSpPr>
          <p:cNvPr id="10" name="TextBox 9"/>
          <p:cNvSpPr txBox="1"/>
          <p:nvPr/>
        </p:nvSpPr>
        <p:spPr>
          <a:xfrm>
            <a:off x="3002668" y="3755312"/>
            <a:ext cx="3066656" cy="276999"/>
          </a:xfrm>
          <a:prstGeom prst="rect">
            <a:avLst/>
          </a:prstGeom>
          <a:noFill/>
        </p:spPr>
        <p:txBody>
          <a:bodyPr wrap="square" rtlCol="0">
            <a:spAutoFit/>
          </a:bodyPr>
          <a:lstStyle/>
          <a:p>
            <a:pPr marL="171450" indent="-171450">
              <a:buFont typeface="Wingdings" pitchFamily="2" charset="2"/>
              <a:buChar char="Ø"/>
            </a:pPr>
            <a:r>
              <a:rPr lang="en-US" sz="1200" dirty="0" smtClean="0"/>
              <a:t>Xây dựng ý tưởng cho các thuật toán</a:t>
            </a:r>
            <a:endParaRPr lang="en-US" sz="1200" dirty="0"/>
          </a:p>
        </p:txBody>
      </p:sp>
      <p:sp>
        <p:nvSpPr>
          <p:cNvPr id="20" name="Shape 71"/>
          <p:cNvSpPr/>
          <p:nvPr/>
        </p:nvSpPr>
        <p:spPr>
          <a:xfrm>
            <a:off x="0" y="4653601"/>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21" name="TextBox 20"/>
          <p:cNvSpPr txBox="1"/>
          <p:nvPr/>
        </p:nvSpPr>
        <p:spPr>
          <a:xfrm>
            <a:off x="5148064" y="4744661"/>
            <a:ext cx="3995936" cy="307777"/>
          </a:xfrm>
          <a:prstGeom prst="rect">
            <a:avLst/>
          </a:prstGeom>
          <a:noFill/>
        </p:spPr>
        <p:txBody>
          <a:bodyPr wrap="square" rtlCol="0">
            <a:spAutoFit/>
          </a:bodyPr>
          <a:lstStyle/>
          <a:p>
            <a:pPr algn="r"/>
            <a:r>
              <a:rPr lang="en-US" dirty="0" smtClean="0">
                <a:latin typeface="Segoe UI" pitchFamily="34" charset="0"/>
                <a:ea typeface="Segoe UI" pitchFamily="34" charset="0"/>
                <a:cs typeface="Segoe UI" pitchFamily="34" charset="0"/>
              </a:rPr>
              <a:t>Copyright: git@github.com/vq0412</a:t>
            </a:r>
            <a:endParaRPr lang="vi-VN" dirty="0">
              <a:latin typeface="Segoe UI" pitchFamily="34" charset="0"/>
              <a:ea typeface="Segoe UI" pitchFamily="34" charset="0"/>
              <a:cs typeface="Segoe UI" pitchFamily="34" charset="0"/>
            </a:endParaRPr>
          </a:p>
        </p:txBody>
      </p:sp>
      <p:sp>
        <p:nvSpPr>
          <p:cNvPr id="22" name="TextBox 21"/>
          <p:cNvSpPr txBox="1"/>
          <p:nvPr/>
        </p:nvSpPr>
        <p:spPr>
          <a:xfrm>
            <a:off x="0" y="4744660"/>
            <a:ext cx="2915816" cy="307777"/>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@HUST-SOICT: Project #20151 </a:t>
            </a:r>
            <a:endParaRPr lang="vi-VN" dirty="0">
              <a:latin typeface="Segoe UI" pitchFamily="34" charset="0"/>
              <a:ea typeface="Segoe UI" pitchFamily="34" charset="0"/>
              <a:cs typeface="Segoe UI" pitchFamily="34" charset="0"/>
            </a:endParaRPr>
          </a:p>
        </p:txBody>
      </p:sp>
      <p:grpSp>
        <p:nvGrpSpPr>
          <p:cNvPr id="17" name="Shape 480"/>
          <p:cNvGrpSpPr/>
          <p:nvPr/>
        </p:nvGrpSpPr>
        <p:grpSpPr>
          <a:xfrm>
            <a:off x="1223329" y="2382076"/>
            <a:ext cx="366457" cy="366436"/>
            <a:chOff x="1923675" y="1633650"/>
            <a:chExt cx="436000" cy="435975"/>
          </a:xfrm>
        </p:grpSpPr>
        <p:sp>
          <p:nvSpPr>
            <p:cNvPr id="18" name="Shape 481"/>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 name="Shape 482"/>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3" name="Shape 483"/>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 name="Shape 484"/>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5" name="Shape 485"/>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6" name="Shape 486"/>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381250" y="915566"/>
            <a:ext cx="4630910" cy="435599"/>
          </a:xfrm>
          <a:prstGeom prst="rect">
            <a:avLst/>
          </a:prstGeom>
        </p:spPr>
        <p:txBody>
          <a:bodyPr lIns="91425" tIns="91425" rIns="91425" bIns="91425" anchor="ctr" anchorCtr="0">
            <a:noAutofit/>
          </a:bodyPr>
          <a:lstStyle/>
          <a:p>
            <a:pPr>
              <a:spcBef>
                <a:spcPts val="0"/>
              </a:spcBef>
              <a:buNone/>
            </a:pPr>
            <a:r>
              <a:rPr lang="en" dirty="0" smtClean="0">
                <a:latin typeface="Times New Roman" pitchFamily="18" charset="0"/>
                <a:cs typeface="Times New Roman" pitchFamily="18" charset="0"/>
              </a:rPr>
              <a:t>Xây dựng </a:t>
            </a:r>
            <a:r>
              <a:rPr lang="en" dirty="0" smtClean="0">
                <a:highlight>
                  <a:srgbClr val="FFCD00"/>
                </a:highlight>
                <a:latin typeface="Times New Roman" pitchFamily="18" charset="0"/>
                <a:cs typeface="Times New Roman" pitchFamily="18" charset="0"/>
              </a:rPr>
              <a:t>mô hình thực thể liên kết</a:t>
            </a:r>
            <a:endParaRPr lang="en" dirty="0">
              <a:highlight>
                <a:srgbClr val="FFCD00"/>
              </a:highlight>
              <a:latin typeface="Times New Roman" pitchFamily="18" charset="0"/>
              <a:cs typeface="Times New Roman" pitchFamily="18" charset="0"/>
            </a:endParaRPr>
          </a:p>
        </p:txBody>
      </p:sp>
      <p:grpSp>
        <p:nvGrpSpPr>
          <p:cNvPr id="109" name="Shape 109"/>
          <p:cNvGrpSpPr/>
          <p:nvPr/>
        </p:nvGrpSpPr>
        <p:grpSpPr>
          <a:xfrm>
            <a:off x="916458" y="1012648"/>
            <a:ext cx="214624" cy="214624"/>
            <a:chOff x="2594050" y="1631825"/>
            <a:chExt cx="439625" cy="439625"/>
          </a:xfrm>
        </p:grpSpPr>
        <p:sp>
          <p:nvSpPr>
            <p:cNvPr id="110" name="Shape 11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1" name="Shape 11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 name="Shape 11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 name="Shape 113"/>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20" name="Shape 71"/>
          <p:cNvSpPr/>
          <p:nvPr/>
        </p:nvSpPr>
        <p:spPr>
          <a:xfrm>
            <a:off x="0" y="4653601"/>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21" name="TextBox 20"/>
          <p:cNvSpPr txBox="1"/>
          <p:nvPr/>
        </p:nvSpPr>
        <p:spPr>
          <a:xfrm>
            <a:off x="5148064" y="4744661"/>
            <a:ext cx="3995936" cy="307777"/>
          </a:xfrm>
          <a:prstGeom prst="rect">
            <a:avLst/>
          </a:prstGeom>
          <a:noFill/>
        </p:spPr>
        <p:txBody>
          <a:bodyPr wrap="square" rtlCol="0">
            <a:spAutoFit/>
          </a:bodyPr>
          <a:lstStyle/>
          <a:p>
            <a:pPr algn="r"/>
            <a:r>
              <a:rPr lang="en-US" dirty="0" smtClean="0">
                <a:latin typeface="Segoe UI" pitchFamily="34" charset="0"/>
                <a:ea typeface="Segoe UI" pitchFamily="34" charset="0"/>
                <a:cs typeface="Segoe UI" pitchFamily="34" charset="0"/>
              </a:rPr>
              <a:t>Copyright: git@github.com/vq0412</a:t>
            </a:r>
            <a:endParaRPr lang="vi-VN" dirty="0">
              <a:latin typeface="Segoe UI" pitchFamily="34" charset="0"/>
              <a:ea typeface="Segoe UI" pitchFamily="34" charset="0"/>
              <a:cs typeface="Segoe UI" pitchFamily="34" charset="0"/>
            </a:endParaRPr>
          </a:p>
        </p:txBody>
      </p:sp>
      <p:sp>
        <p:nvSpPr>
          <p:cNvPr id="22" name="TextBox 21"/>
          <p:cNvSpPr txBox="1"/>
          <p:nvPr/>
        </p:nvSpPr>
        <p:spPr>
          <a:xfrm>
            <a:off x="0" y="4744660"/>
            <a:ext cx="2915816" cy="307777"/>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@HUST-SOICT: Project #20151 </a:t>
            </a:r>
            <a:endParaRPr lang="vi-VN" dirty="0">
              <a:latin typeface="Segoe UI" pitchFamily="34" charset="0"/>
              <a:ea typeface="Segoe UI" pitchFamily="34" charset="0"/>
              <a:cs typeface="Segoe UI" pitchFamily="34" charset="0"/>
            </a:endParaRPr>
          </a:p>
        </p:txBody>
      </p:sp>
      <p:sp>
        <p:nvSpPr>
          <p:cNvPr id="12" name="Shape 71"/>
          <p:cNvSpPr/>
          <p:nvPr/>
        </p:nvSpPr>
        <p:spPr>
          <a:xfrm>
            <a:off x="0" y="-3"/>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3" name="TextBox 12"/>
          <p:cNvSpPr txBox="1"/>
          <p:nvPr/>
        </p:nvSpPr>
        <p:spPr>
          <a:xfrm>
            <a:off x="0" y="91060"/>
            <a:ext cx="9144000" cy="400110"/>
          </a:xfrm>
          <a:prstGeom prst="rect">
            <a:avLst/>
          </a:prstGeom>
          <a:noFill/>
        </p:spPr>
        <p:txBody>
          <a:bodyPr wrap="square" rtlCol="0">
            <a:spAutoFit/>
          </a:bodyPr>
          <a:lstStyle/>
          <a:p>
            <a:pPr algn="ctr"/>
            <a:r>
              <a:rPr lang="en-US" sz="2000" b="1" dirty="0" smtClean="0">
                <a:latin typeface="+mj-lt"/>
                <a:ea typeface="Segoe UI" pitchFamily="34" charset="0"/>
                <a:cs typeface="Segoe UI" pitchFamily="34" charset="0"/>
              </a:rPr>
              <a:t>LÊN Ý TƯỞNG</a:t>
            </a:r>
            <a:endParaRPr lang="vi-VN" sz="2000" b="1" dirty="0">
              <a:latin typeface="+mj-lt"/>
              <a:ea typeface="Segoe UI" pitchFamily="34" charset="0"/>
              <a:cs typeface="Segoe UI"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538" y="1419622"/>
            <a:ext cx="5781675"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381250" y="915566"/>
            <a:ext cx="3550790" cy="435599"/>
          </a:xfrm>
          <a:prstGeom prst="rect">
            <a:avLst/>
          </a:prstGeom>
        </p:spPr>
        <p:txBody>
          <a:bodyPr lIns="91425" tIns="91425" rIns="91425" bIns="91425" anchor="ctr" anchorCtr="0">
            <a:noAutofit/>
          </a:bodyPr>
          <a:lstStyle/>
          <a:p>
            <a:pPr>
              <a:spcBef>
                <a:spcPts val="0"/>
              </a:spcBef>
              <a:buNone/>
            </a:pPr>
            <a:r>
              <a:rPr lang="en" dirty="0" smtClean="0">
                <a:latin typeface="Times New Roman" pitchFamily="18" charset="0"/>
                <a:cs typeface="Times New Roman" pitchFamily="18" charset="0"/>
              </a:rPr>
              <a:t>Biến đổi sang </a:t>
            </a:r>
            <a:r>
              <a:rPr lang="en" dirty="0" smtClean="0">
                <a:highlight>
                  <a:srgbClr val="FFCD00"/>
                </a:highlight>
                <a:latin typeface="Times New Roman" pitchFamily="18" charset="0"/>
                <a:cs typeface="Times New Roman" pitchFamily="18" charset="0"/>
              </a:rPr>
              <a:t>mô hình quan hệ</a:t>
            </a:r>
            <a:endParaRPr lang="en" dirty="0">
              <a:highlight>
                <a:srgbClr val="FFCD00"/>
              </a:highlight>
              <a:latin typeface="Times New Roman" pitchFamily="18" charset="0"/>
              <a:cs typeface="Times New Roman" pitchFamily="18" charset="0"/>
            </a:endParaRPr>
          </a:p>
        </p:txBody>
      </p:sp>
      <p:grpSp>
        <p:nvGrpSpPr>
          <p:cNvPr id="109" name="Shape 109"/>
          <p:cNvGrpSpPr/>
          <p:nvPr/>
        </p:nvGrpSpPr>
        <p:grpSpPr>
          <a:xfrm>
            <a:off x="916458" y="1012648"/>
            <a:ext cx="214624" cy="214624"/>
            <a:chOff x="2594050" y="1631825"/>
            <a:chExt cx="439625" cy="439625"/>
          </a:xfrm>
        </p:grpSpPr>
        <p:sp>
          <p:nvSpPr>
            <p:cNvPr id="110" name="Shape 11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1" name="Shape 11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 name="Shape 11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 name="Shape 113"/>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20" name="Shape 71"/>
          <p:cNvSpPr/>
          <p:nvPr/>
        </p:nvSpPr>
        <p:spPr>
          <a:xfrm>
            <a:off x="0" y="4653601"/>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21" name="TextBox 20"/>
          <p:cNvSpPr txBox="1"/>
          <p:nvPr/>
        </p:nvSpPr>
        <p:spPr>
          <a:xfrm>
            <a:off x="5148064" y="4744661"/>
            <a:ext cx="3995936" cy="307777"/>
          </a:xfrm>
          <a:prstGeom prst="rect">
            <a:avLst/>
          </a:prstGeom>
          <a:noFill/>
        </p:spPr>
        <p:txBody>
          <a:bodyPr wrap="square" rtlCol="0">
            <a:spAutoFit/>
          </a:bodyPr>
          <a:lstStyle/>
          <a:p>
            <a:pPr algn="r"/>
            <a:r>
              <a:rPr lang="en-US" dirty="0" smtClean="0">
                <a:latin typeface="Segoe UI" pitchFamily="34" charset="0"/>
                <a:ea typeface="Segoe UI" pitchFamily="34" charset="0"/>
                <a:cs typeface="Segoe UI" pitchFamily="34" charset="0"/>
              </a:rPr>
              <a:t>Copyright: git@github.com/vq0412</a:t>
            </a:r>
            <a:endParaRPr lang="vi-VN" dirty="0">
              <a:latin typeface="Segoe UI" pitchFamily="34" charset="0"/>
              <a:ea typeface="Segoe UI" pitchFamily="34" charset="0"/>
              <a:cs typeface="Segoe UI" pitchFamily="34" charset="0"/>
            </a:endParaRPr>
          </a:p>
        </p:txBody>
      </p:sp>
      <p:sp>
        <p:nvSpPr>
          <p:cNvPr id="22" name="TextBox 21"/>
          <p:cNvSpPr txBox="1"/>
          <p:nvPr/>
        </p:nvSpPr>
        <p:spPr>
          <a:xfrm>
            <a:off x="0" y="4744660"/>
            <a:ext cx="2915816" cy="307777"/>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@HUST-SOICT: Project #20151 </a:t>
            </a:r>
            <a:endParaRPr lang="vi-VN" dirty="0">
              <a:latin typeface="Segoe UI" pitchFamily="34" charset="0"/>
              <a:ea typeface="Segoe UI" pitchFamily="34" charset="0"/>
              <a:cs typeface="Segoe UI" pitchFamily="34" charset="0"/>
            </a:endParaRPr>
          </a:p>
        </p:txBody>
      </p:sp>
      <p:sp>
        <p:nvSpPr>
          <p:cNvPr id="2" name="TextBox 1"/>
          <p:cNvSpPr txBox="1"/>
          <p:nvPr/>
        </p:nvSpPr>
        <p:spPr>
          <a:xfrm>
            <a:off x="1763688" y="1384588"/>
            <a:ext cx="6969310" cy="3093154"/>
          </a:xfrm>
          <a:prstGeom prst="rect">
            <a:avLst/>
          </a:prstGeom>
          <a:noFill/>
        </p:spPr>
        <p:txBody>
          <a:bodyPr wrap="square" rtlCol="0">
            <a:spAutoFit/>
          </a:bodyPr>
          <a:lstStyle/>
          <a:p>
            <a:pPr algn="just"/>
            <a:r>
              <a:rPr lang="en-US" sz="1300" dirty="0" smtClean="0"/>
              <a:t>Account(</a:t>
            </a:r>
            <a:r>
              <a:rPr lang="en-US" sz="1300" u="sng" dirty="0" smtClean="0"/>
              <a:t>USER_NAME</a:t>
            </a:r>
            <a:r>
              <a:rPr lang="en-US" sz="1300" dirty="0" smtClean="0"/>
              <a:t>, PASSWORD, EMAIL, VIP_POINT, VIP_TIME, PER)</a:t>
            </a:r>
          </a:p>
          <a:p>
            <a:pPr algn="just"/>
            <a:endParaRPr lang="en-US" sz="1300" dirty="0" smtClean="0"/>
          </a:p>
          <a:p>
            <a:pPr algn="just"/>
            <a:r>
              <a:rPr lang="en-US" sz="1300" dirty="0" smtClean="0"/>
              <a:t>Movie(</a:t>
            </a:r>
            <a:r>
              <a:rPr lang="en-US" sz="1300" u="sng" dirty="0" smtClean="0"/>
              <a:t>MID</a:t>
            </a:r>
            <a:r>
              <a:rPr lang="en-US" sz="1300" dirty="0" smtClean="0"/>
              <a:t>, NAME, IMG, YEAR, TYPE, DES, URL, VIEW)</a:t>
            </a:r>
          </a:p>
          <a:p>
            <a:pPr algn="just"/>
            <a:endParaRPr lang="en-US" sz="1300" dirty="0" smtClean="0"/>
          </a:p>
          <a:p>
            <a:pPr algn="just"/>
            <a:r>
              <a:rPr lang="en-US" sz="1300" dirty="0" smtClean="0"/>
              <a:t>History(USER_NAME, ACTION, </a:t>
            </a:r>
            <a:r>
              <a:rPr lang="en-US" sz="1300" u="sng" dirty="0" smtClean="0"/>
              <a:t>LOG_TIME</a:t>
            </a:r>
            <a:r>
              <a:rPr lang="en-US" sz="1300" dirty="0" smtClean="0"/>
              <a:t>, TOPUP, POINT_USED)</a:t>
            </a:r>
          </a:p>
          <a:p>
            <a:pPr algn="just"/>
            <a:endParaRPr lang="en-US" sz="1300" dirty="0" smtClean="0"/>
          </a:p>
          <a:p>
            <a:pPr algn="just"/>
            <a:r>
              <a:rPr lang="en-US" sz="1300" dirty="0" smtClean="0"/>
              <a:t>Session(</a:t>
            </a:r>
            <a:r>
              <a:rPr lang="en-US" sz="1300" u="sng" dirty="0" smtClean="0"/>
              <a:t>USER_NAME, LOG_TIME</a:t>
            </a:r>
            <a:r>
              <a:rPr lang="en-US" sz="1300" dirty="0" smtClean="0"/>
              <a:t>)</a:t>
            </a:r>
          </a:p>
          <a:p>
            <a:pPr algn="just"/>
            <a:endParaRPr lang="en-US" sz="1300" dirty="0" smtClean="0"/>
          </a:p>
          <a:p>
            <a:pPr algn="just"/>
            <a:r>
              <a:rPr lang="en-US" sz="1300" dirty="0" smtClean="0"/>
              <a:t>Contact(NAME, EMAIL, MESSAGE, </a:t>
            </a:r>
            <a:r>
              <a:rPr lang="en-US" sz="1300" u="sng" dirty="0" smtClean="0"/>
              <a:t>SEND_TIME</a:t>
            </a:r>
            <a:r>
              <a:rPr lang="en-US" sz="1300" dirty="0" smtClean="0"/>
              <a:t>)</a:t>
            </a:r>
          </a:p>
          <a:p>
            <a:pPr algn="just"/>
            <a:endParaRPr lang="en-US" sz="1300" dirty="0" smtClean="0"/>
          </a:p>
          <a:p>
            <a:pPr algn="just"/>
            <a:r>
              <a:rPr lang="en-US" sz="1300" dirty="0" smtClean="0"/>
              <a:t>Card(</a:t>
            </a:r>
            <a:r>
              <a:rPr lang="en-US" sz="1300" u="sng" dirty="0" smtClean="0"/>
              <a:t>CODE</a:t>
            </a:r>
            <a:r>
              <a:rPr lang="en-US" sz="1300" dirty="0" smtClean="0"/>
              <a:t>, POINT)</a:t>
            </a:r>
          </a:p>
          <a:p>
            <a:pPr algn="just"/>
            <a:endParaRPr lang="en-US" sz="1300" dirty="0" smtClean="0"/>
          </a:p>
          <a:p>
            <a:pPr algn="just"/>
            <a:r>
              <a:rPr lang="en-US" sz="1300" dirty="0" smtClean="0"/>
              <a:t>Captcha(</a:t>
            </a:r>
            <a:r>
              <a:rPr lang="en-US" sz="1300" u="sng" dirty="0" smtClean="0"/>
              <a:t>IMG</a:t>
            </a:r>
            <a:r>
              <a:rPr lang="en-US" sz="1300" dirty="0" smtClean="0"/>
              <a:t>, CODE)</a:t>
            </a:r>
          </a:p>
          <a:p>
            <a:pPr algn="just"/>
            <a:endParaRPr lang="en-US" sz="1300" dirty="0" smtClean="0"/>
          </a:p>
          <a:p>
            <a:pPr algn="just"/>
            <a:r>
              <a:rPr lang="en-US" sz="1300" dirty="0" smtClean="0"/>
              <a:t>Manage(</a:t>
            </a:r>
            <a:r>
              <a:rPr lang="en-US" sz="1300" u="sng" dirty="0" smtClean="0"/>
              <a:t>USER_NAME, MID, LOG_TIME, MESSAGE_TIME</a:t>
            </a:r>
            <a:r>
              <a:rPr lang="en-US" sz="1300" dirty="0" smtClean="0"/>
              <a:t>, ADMIN_NAME)</a:t>
            </a:r>
            <a:endParaRPr lang="vi-VN" sz="1300" dirty="0"/>
          </a:p>
        </p:txBody>
      </p:sp>
      <p:sp>
        <p:nvSpPr>
          <p:cNvPr id="12" name="Shape 71"/>
          <p:cNvSpPr/>
          <p:nvPr/>
        </p:nvSpPr>
        <p:spPr>
          <a:xfrm>
            <a:off x="0" y="-3"/>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3" name="TextBox 12"/>
          <p:cNvSpPr txBox="1"/>
          <p:nvPr/>
        </p:nvSpPr>
        <p:spPr>
          <a:xfrm>
            <a:off x="0" y="91060"/>
            <a:ext cx="9144000" cy="400110"/>
          </a:xfrm>
          <a:prstGeom prst="rect">
            <a:avLst/>
          </a:prstGeom>
          <a:noFill/>
        </p:spPr>
        <p:txBody>
          <a:bodyPr wrap="square" rtlCol="0">
            <a:spAutoFit/>
          </a:bodyPr>
          <a:lstStyle/>
          <a:p>
            <a:pPr algn="ctr"/>
            <a:r>
              <a:rPr lang="en-US" sz="2000" b="1" dirty="0" smtClean="0">
                <a:latin typeface="+mj-lt"/>
                <a:ea typeface="Segoe UI" pitchFamily="34" charset="0"/>
                <a:cs typeface="Segoe UI" pitchFamily="34" charset="0"/>
              </a:rPr>
              <a:t>LÊN Ý TƯỞNG</a:t>
            </a:r>
            <a:endParaRPr lang="vi-VN" sz="2000" b="1" dirty="0">
              <a:latin typeface="+mj-lt"/>
              <a:ea typeface="Segoe UI" pitchFamily="34" charset="0"/>
              <a:cs typeface="Segoe UI" pitchFamily="34" charset="0"/>
            </a:endParaRPr>
          </a:p>
        </p:txBody>
      </p:sp>
    </p:spTree>
    <p:extLst>
      <p:ext uri="{BB962C8B-B14F-4D97-AF65-F5344CB8AC3E}">
        <p14:creationId xmlns:p14="http://schemas.microsoft.com/office/powerpoint/2010/main" val="1041312594"/>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381250" y="915566"/>
            <a:ext cx="3550790" cy="435599"/>
          </a:xfrm>
          <a:prstGeom prst="rect">
            <a:avLst/>
          </a:prstGeom>
        </p:spPr>
        <p:txBody>
          <a:bodyPr lIns="91425" tIns="91425" rIns="91425" bIns="91425" anchor="ctr" anchorCtr="0">
            <a:noAutofit/>
          </a:bodyPr>
          <a:lstStyle/>
          <a:p>
            <a:pPr>
              <a:spcBef>
                <a:spcPts val="0"/>
              </a:spcBef>
              <a:buNone/>
            </a:pPr>
            <a:r>
              <a:rPr lang="en" dirty="0" smtClean="0">
                <a:latin typeface="Times New Roman" pitchFamily="18" charset="0"/>
                <a:cs typeface="Times New Roman" pitchFamily="18" charset="0"/>
              </a:rPr>
              <a:t>Biến đổi sang </a:t>
            </a:r>
            <a:r>
              <a:rPr lang="en" dirty="0" smtClean="0">
                <a:highlight>
                  <a:srgbClr val="FFCD00"/>
                </a:highlight>
                <a:latin typeface="Times New Roman" pitchFamily="18" charset="0"/>
                <a:cs typeface="Times New Roman" pitchFamily="18" charset="0"/>
              </a:rPr>
              <a:t>mô hình quan hệ</a:t>
            </a:r>
            <a:endParaRPr lang="en" dirty="0">
              <a:highlight>
                <a:srgbClr val="FFCD00"/>
              </a:highlight>
              <a:latin typeface="Times New Roman" pitchFamily="18" charset="0"/>
              <a:cs typeface="Times New Roman" pitchFamily="18" charset="0"/>
            </a:endParaRPr>
          </a:p>
        </p:txBody>
      </p:sp>
      <p:grpSp>
        <p:nvGrpSpPr>
          <p:cNvPr id="109" name="Shape 109"/>
          <p:cNvGrpSpPr/>
          <p:nvPr/>
        </p:nvGrpSpPr>
        <p:grpSpPr>
          <a:xfrm>
            <a:off x="916458" y="1012648"/>
            <a:ext cx="214624" cy="214624"/>
            <a:chOff x="2594050" y="1631825"/>
            <a:chExt cx="439625" cy="439625"/>
          </a:xfrm>
        </p:grpSpPr>
        <p:sp>
          <p:nvSpPr>
            <p:cNvPr id="110" name="Shape 11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1" name="Shape 11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 name="Shape 11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 name="Shape 113"/>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20" name="Shape 71"/>
          <p:cNvSpPr/>
          <p:nvPr/>
        </p:nvSpPr>
        <p:spPr>
          <a:xfrm>
            <a:off x="0" y="4653601"/>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21" name="TextBox 20"/>
          <p:cNvSpPr txBox="1"/>
          <p:nvPr/>
        </p:nvSpPr>
        <p:spPr>
          <a:xfrm>
            <a:off x="5148064" y="4744661"/>
            <a:ext cx="3995936" cy="307777"/>
          </a:xfrm>
          <a:prstGeom prst="rect">
            <a:avLst/>
          </a:prstGeom>
          <a:noFill/>
        </p:spPr>
        <p:txBody>
          <a:bodyPr wrap="square" rtlCol="0">
            <a:spAutoFit/>
          </a:bodyPr>
          <a:lstStyle/>
          <a:p>
            <a:pPr algn="r"/>
            <a:r>
              <a:rPr lang="en-US" dirty="0" smtClean="0">
                <a:latin typeface="Segoe UI" pitchFamily="34" charset="0"/>
                <a:ea typeface="Segoe UI" pitchFamily="34" charset="0"/>
                <a:cs typeface="Segoe UI" pitchFamily="34" charset="0"/>
              </a:rPr>
              <a:t>Copyright: git@github.com/vq0412</a:t>
            </a:r>
            <a:endParaRPr lang="vi-VN" dirty="0">
              <a:latin typeface="Segoe UI" pitchFamily="34" charset="0"/>
              <a:ea typeface="Segoe UI" pitchFamily="34" charset="0"/>
              <a:cs typeface="Segoe UI" pitchFamily="34" charset="0"/>
            </a:endParaRPr>
          </a:p>
        </p:txBody>
      </p:sp>
      <p:sp>
        <p:nvSpPr>
          <p:cNvPr id="22" name="TextBox 21"/>
          <p:cNvSpPr txBox="1"/>
          <p:nvPr/>
        </p:nvSpPr>
        <p:spPr>
          <a:xfrm>
            <a:off x="0" y="4744660"/>
            <a:ext cx="2915816" cy="307777"/>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@HUST-SOICT: Project #20151 </a:t>
            </a:r>
            <a:endParaRPr lang="vi-VN" dirty="0">
              <a:latin typeface="Segoe UI" pitchFamily="34" charset="0"/>
              <a:ea typeface="Segoe UI" pitchFamily="34" charset="0"/>
              <a:cs typeface="Segoe UI" pitchFamily="34" charset="0"/>
            </a:endParaRPr>
          </a:p>
        </p:txBody>
      </p:sp>
      <p:sp>
        <p:nvSpPr>
          <p:cNvPr id="2" name="TextBox 1"/>
          <p:cNvSpPr txBox="1"/>
          <p:nvPr/>
        </p:nvSpPr>
        <p:spPr>
          <a:xfrm>
            <a:off x="1763688" y="1384588"/>
            <a:ext cx="6969310" cy="2723823"/>
          </a:xfrm>
          <a:prstGeom prst="rect">
            <a:avLst/>
          </a:prstGeom>
          <a:noFill/>
        </p:spPr>
        <p:txBody>
          <a:bodyPr wrap="square" rtlCol="0">
            <a:spAutoFit/>
          </a:bodyPr>
          <a:lstStyle/>
          <a:p>
            <a:pPr algn="just"/>
            <a:r>
              <a:rPr lang="en-US" dirty="0" smtClean="0"/>
              <a:t>Cải tiến thiết kế, kết hợp thu gọn lại ta được:</a:t>
            </a:r>
          </a:p>
          <a:p>
            <a:pPr algn="just"/>
            <a:endParaRPr lang="en-US" dirty="0"/>
          </a:p>
          <a:p>
            <a:pPr algn="just"/>
            <a:r>
              <a:rPr lang="en-US" sz="1300" dirty="0"/>
              <a:t>Account(</a:t>
            </a:r>
            <a:r>
              <a:rPr lang="en-US" sz="1300" u="sng" dirty="0"/>
              <a:t>USER_NAME</a:t>
            </a:r>
            <a:r>
              <a:rPr lang="en-US" sz="1300" dirty="0"/>
              <a:t>, PASSWORD, EMAIL, VIP_POINT, VIP_TIME, PER)</a:t>
            </a:r>
          </a:p>
          <a:p>
            <a:pPr algn="just"/>
            <a:endParaRPr lang="en-US" sz="1300" dirty="0"/>
          </a:p>
          <a:p>
            <a:pPr algn="just"/>
            <a:r>
              <a:rPr lang="en-US" sz="1300" dirty="0"/>
              <a:t>Movie(</a:t>
            </a:r>
            <a:r>
              <a:rPr lang="en-US" sz="1300" u="sng" dirty="0"/>
              <a:t>MID</a:t>
            </a:r>
            <a:r>
              <a:rPr lang="en-US" sz="1300" dirty="0"/>
              <a:t>, NAME, IMG, YEAR, TYPE, DES, URL, VIEW)</a:t>
            </a:r>
          </a:p>
          <a:p>
            <a:pPr algn="just"/>
            <a:endParaRPr lang="en-US" sz="1300" dirty="0"/>
          </a:p>
          <a:p>
            <a:pPr algn="just"/>
            <a:r>
              <a:rPr lang="en-US" sz="1300" dirty="0"/>
              <a:t>History(USER_NAME, ACTION, </a:t>
            </a:r>
            <a:r>
              <a:rPr lang="en-US" sz="1300" u="sng" dirty="0"/>
              <a:t>LOG_TIME</a:t>
            </a:r>
            <a:r>
              <a:rPr lang="en-US" sz="1300" dirty="0"/>
              <a:t>, TOPUP, POINT_USED)</a:t>
            </a:r>
          </a:p>
          <a:p>
            <a:pPr algn="just"/>
            <a:endParaRPr lang="en-US" sz="1300" dirty="0"/>
          </a:p>
          <a:p>
            <a:pPr algn="just"/>
            <a:r>
              <a:rPr lang="en-US" sz="1300" dirty="0" smtClean="0"/>
              <a:t>Contact(NAME</a:t>
            </a:r>
            <a:r>
              <a:rPr lang="en-US" sz="1300" dirty="0"/>
              <a:t>, EMAIL, MESSAGE, </a:t>
            </a:r>
            <a:r>
              <a:rPr lang="en-US" sz="1300" u="sng" dirty="0"/>
              <a:t>SEND_TIME</a:t>
            </a:r>
            <a:r>
              <a:rPr lang="en-US" sz="1300" dirty="0"/>
              <a:t>)</a:t>
            </a:r>
          </a:p>
          <a:p>
            <a:pPr algn="just"/>
            <a:endParaRPr lang="en-US" sz="1300" dirty="0"/>
          </a:p>
          <a:p>
            <a:pPr algn="just"/>
            <a:r>
              <a:rPr lang="en-US" sz="1300" dirty="0"/>
              <a:t>Card(</a:t>
            </a:r>
            <a:r>
              <a:rPr lang="en-US" sz="1300" u="sng" dirty="0"/>
              <a:t>CODE</a:t>
            </a:r>
            <a:r>
              <a:rPr lang="en-US" sz="1300" dirty="0"/>
              <a:t>, POINT)</a:t>
            </a:r>
          </a:p>
          <a:p>
            <a:pPr algn="just"/>
            <a:endParaRPr lang="en-US" sz="1300" dirty="0"/>
          </a:p>
          <a:p>
            <a:pPr algn="just"/>
            <a:r>
              <a:rPr lang="en-US" sz="1300" dirty="0"/>
              <a:t>Captcha(</a:t>
            </a:r>
            <a:r>
              <a:rPr lang="en-US" sz="1300" u="sng" dirty="0"/>
              <a:t>IMG</a:t>
            </a:r>
            <a:r>
              <a:rPr lang="en-US" sz="1300" dirty="0"/>
              <a:t>, CODE</a:t>
            </a:r>
            <a:r>
              <a:rPr lang="en-US" sz="1300" dirty="0" smtClean="0"/>
              <a:t>)</a:t>
            </a:r>
            <a:endParaRPr lang="en-US" sz="1300" dirty="0"/>
          </a:p>
        </p:txBody>
      </p:sp>
      <p:sp>
        <p:nvSpPr>
          <p:cNvPr id="12" name="Shape 71"/>
          <p:cNvSpPr/>
          <p:nvPr/>
        </p:nvSpPr>
        <p:spPr>
          <a:xfrm>
            <a:off x="0" y="-3"/>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3" name="TextBox 12"/>
          <p:cNvSpPr txBox="1"/>
          <p:nvPr/>
        </p:nvSpPr>
        <p:spPr>
          <a:xfrm>
            <a:off x="0" y="91060"/>
            <a:ext cx="9144000" cy="400110"/>
          </a:xfrm>
          <a:prstGeom prst="rect">
            <a:avLst/>
          </a:prstGeom>
          <a:noFill/>
        </p:spPr>
        <p:txBody>
          <a:bodyPr wrap="square" rtlCol="0">
            <a:spAutoFit/>
          </a:bodyPr>
          <a:lstStyle/>
          <a:p>
            <a:pPr algn="ctr"/>
            <a:r>
              <a:rPr lang="en-US" sz="2000" b="1" dirty="0" smtClean="0">
                <a:latin typeface="+mj-lt"/>
                <a:ea typeface="Segoe UI" pitchFamily="34" charset="0"/>
                <a:cs typeface="Segoe UI" pitchFamily="34" charset="0"/>
              </a:rPr>
              <a:t>LÊN Ý TƯỞNG</a:t>
            </a:r>
            <a:endParaRPr lang="vi-VN" sz="2000" b="1" dirty="0">
              <a:latin typeface="+mj-lt"/>
              <a:ea typeface="Segoe UI" pitchFamily="34" charset="0"/>
              <a:cs typeface="Segoe UI" pitchFamily="34" charset="0"/>
            </a:endParaRPr>
          </a:p>
        </p:txBody>
      </p:sp>
    </p:spTree>
    <p:extLst>
      <p:ext uri="{BB962C8B-B14F-4D97-AF65-F5344CB8AC3E}">
        <p14:creationId xmlns:p14="http://schemas.microsoft.com/office/powerpoint/2010/main" val="1625868223"/>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381250" y="915566"/>
            <a:ext cx="3550790" cy="435599"/>
          </a:xfrm>
          <a:prstGeom prst="rect">
            <a:avLst/>
          </a:prstGeom>
        </p:spPr>
        <p:txBody>
          <a:bodyPr lIns="91425" tIns="91425" rIns="91425" bIns="91425" anchor="ctr" anchorCtr="0">
            <a:noAutofit/>
          </a:bodyPr>
          <a:lstStyle/>
          <a:p>
            <a:pPr>
              <a:spcBef>
                <a:spcPts val="0"/>
              </a:spcBef>
              <a:buNone/>
            </a:pPr>
            <a:r>
              <a:rPr lang="vi-VN" dirty="0" smtClean="0">
                <a:latin typeface="Times New Roman" pitchFamily="18" charset="0"/>
                <a:cs typeface="Times New Roman" pitchFamily="18" charset="0"/>
              </a:rPr>
              <a:t>Chọn kiểu dữ liệu</a:t>
            </a:r>
            <a:r>
              <a:rPr lang="en" dirty="0" smtClean="0">
                <a:latin typeface="Times New Roman" pitchFamily="18" charset="0"/>
                <a:cs typeface="Times New Roman" pitchFamily="18" charset="0"/>
              </a:rPr>
              <a:t> </a:t>
            </a:r>
            <a:r>
              <a:rPr lang="vi-VN" dirty="0" smtClean="0">
                <a:highlight>
                  <a:srgbClr val="FFCD00"/>
                </a:highlight>
                <a:latin typeface="Times New Roman" pitchFamily="18" charset="0"/>
                <a:cs typeface="Times New Roman" pitchFamily="18" charset="0"/>
              </a:rPr>
              <a:t>phù hợp</a:t>
            </a:r>
            <a:endParaRPr lang="en" dirty="0">
              <a:highlight>
                <a:srgbClr val="FFCD00"/>
              </a:highlight>
              <a:latin typeface="Times New Roman" pitchFamily="18" charset="0"/>
              <a:cs typeface="Times New Roman" pitchFamily="18" charset="0"/>
            </a:endParaRPr>
          </a:p>
        </p:txBody>
      </p:sp>
      <p:grpSp>
        <p:nvGrpSpPr>
          <p:cNvPr id="109" name="Shape 109"/>
          <p:cNvGrpSpPr/>
          <p:nvPr/>
        </p:nvGrpSpPr>
        <p:grpSpPr>
          <a:xfrm>
            <a:off x="916458" y="1012648"/>
            <a:ext cx="214624" cy="214624"/>
            <a:chOff x="2594050" y="1631825"/>
            <a:chExt cx="439625" cy="439625"/>
          </a:xfrm>
        </p:grpSpPr>
        <p:sp>
          <p:nvSpPr>
            <p:cNvPr id="110" name="Shape 11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1" name="Shape 11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 name="Shape 11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 name="Shape 113"/>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20" name="Shape 71"/>
          <p:cNvSpPr/>
          <p:nvPr/>
        </p:nvSpPr>
        <p:spPr>
          <a:xfrm>
            <a:off x="0" y="4653601"/>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21" name="TextBox 20"/>
          <p:cNvSpPr txBox="1"/>
          <p:nvPr/>
        </p:nvSpPr>
        <p:spPr>
          <a:xfrm>
            <a:off x="5148064" y="4744661"/>
            <a:ext cx="3995936" cy="307777"/>
          </a:xfrm>
          <a:prstGeom prst="rect">
            <a:avLst/>
          </a:prstGeom>
          <a:noFill/>
        </p:spPr>
        <p:txBody>
          <a:bodyPr wrap="square" rtlCol="0">
            <a:spAutoFit/>
          </a:bodyPr>
          <a:lstStyle/>
          <a:p>
            <a:pPr algn="r"/>
            <a:r>
              <a:rPr lang="en-US" dirty="0" smtClean="0">
                <a:latin typeface="Segoe UI" pitchFamily="34" charset="0"/>
                <a:ea typeface="Segoe UI" pitchFamily="34" charset="0"/>
                <a:cs typeface="Segoe UI" pitchFamily="34" charset="0"/>
              </a:rPr>
              <a:t>Copyright: git@github.com/vq0412</a:t>
            </a:r>
            <a:endParaRPr lang="vi-VN" dirty="0">
              <a:latin typeface="Segoe UI" pitchFamily="34" charset="0"/>
              <a:ea typeface="Segoe UI" pitchFamily="34" charset="0"/>
              <a:cs typeface="Segoe UI" pitchFamily="34" charset="0"/>
            </a:endParaRPr>
          </a:p>
        </p:txBody>
      </p:sp>
      <p:sp>
        <p:nvSpPr>
          <p:cNvPr id="22" name="TextBox 21"/>
          <p:cNvSpPr txBox="1"/>
          <p:nvPr/>
        </p:nvSpPr>
        <p:spPr>
          <a:xfrm>
            <a:off x="0" y="4744660"/>
            <a:ext cx="2915816" cy="307777"/>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@HUST-SOICT: Project #20151 </a:t>
            </a:r>
            <a:endParaRPr lang="vi-VN" dirty="0">
              <a:latin typeface="Segoe UI" pitchFamily="34" charset="0"/>
              <a:ea typeface="Segoe UI" pitchFamily="34" charset="0"/>
              <a:cs typeface="Segoe U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349956"/>
            <a:ext cx="5248275" cy="3303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Shape 71"/>
          <p:cNvSpPr/>
          <p:nvPr/>
        </p:nvSpPr>
        <p:spPr>
          <a:xfrm>
            <a:off x="0" y="-3"/>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3" name="TextBox 12"/>
          <p:cNvSpPr txBox="1"/>
          <p:nvPr/>
        </p:nvSpPr>
        <p:spPr>
          <a:xfrm>
            <a:off x="0" y="91060"/>
            <a:ext cx="9144000" cy="400110"/>
          </a:xfrm>
          <a:prstGeom prst="rect">
            <a:avLst/>
          </a:prstGeom>
          <a:noFill/>
        </p:spPr>
        <p:txBody>
          <a:bodyPr wrap="square" rtlCol="0">
            <a:spAutoFit/>
          </a:bodyPr>
          <a:lstStyle/>
          <a:p>
            <a:pPr algn="ctr"/>
            <a:r>
              <a:rPr lang="en-US" sz="2000" b="1" dirty="0" smtClean="0">
                <a:latin typeface="+mj-lt"/>
                <a:ea typeface="Segoe UI" pitchFamily="34" charset="0"/>
                <a:cs typeface="Segoe UI" pitchFamily="34" charset="0"/>
              </a:rPr>
              <a:t>LÊN Ý TƯỞNG</a:t>
            </a:r>
            <a:endParaRPr lang="vi-VN" sz="2000" b="1" dirty="0">
              <a:latin typeface="+mj-lt"/>
              <a:ea typeface="Segoe UI" pitchFamily="34" charset="0"/>
              <a:cs typeface="Segoe UI" pitchFamily="34" charset="0"/>
            </a:endParaRPr>
          </a:p>
        </p:txBody>
      </p:sp>
    </p:spTree>
    <p:extLst>
      <p:ext uri="{BB962C8B-B14F-4D97-AF65-F5344CB8AC3E}">
        <p14:creationId xmlns:p14="http://schemas.microsoft.com/office/powerpoint/2010/main" val="3587646937"/>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381250" y="915566"/>
            <a:ext cx="3550790" cy="435599"/>
          </a:xfrm>
          <a:prstGeom prst="rect">
            <a:avLst/>
          </a:prstGeom>
        </p:spPr>
        <p:txBody>
          <a:bodyPr lIns="91425" tIns="91425" rIns="91425" bIns="91425" anchor="ctr" anchorCtr="0">
            <a:noAutofit/>
          </a:bodyPr>
          <a:lstStyle/>
          <a:p>
            <a:pPr>
              <a:spcBef>
                <a:spcPts val="0"/>
              </a:spcBef>
              <a:buNone/>
            </a:pPr>
            <a:r>
              <a:rPr lang="vi-VN" dirty="0" smtClean="0">
                <a:latin typeface="Times New Roman" pitchFamily="18" charset="0"/>
                <a:cs typeface="Times New Roman" pitchFamily="18" charset="0"/>
              </a:rPr>
              <a:t>Chọn kiểu dữ liệu</a:t>
            </a:r>
            <a:r>
              <a:rPr lang="en" dirty="0" smtClean="0">
                <a:latin typeface="Times New Roman" pitchFamily="18" charset="0"/>
                <a:cs typeface="Times New Roman" pitchFamily="18" charset="0"/>
              </a:rPr>
              <a:t> </a:t>
            </a:r>
            <a:r>
              <a:rPr lang="vi-VN" dirty="0" smtClean="0">
                <a:highlight>
                  <a:srgbClr val="FFCD00"/>
                </a:highlight>
                <a:latin typeface="Times New Roman" pitchFamily="18" charset="0"/>
                <a:cs typeface="Times New Roman" pitchFamily="18" charset="0"/>
              </a:rPr>
              <a:t>phù hợp</a:t>
            </a:r>
            <a:endParaRPr lang="en" dirty="0">
              <a:highlight>
                <a:srgbClr val="FFCD00"/>
              </a:highlight>
              <a:latin typeface="Times New Roman" pitchFamily="18" charset="0"/>
              <a:cs typeface="Times New Roman" pitchFamily="18" charset="0"/>
            </a:endParaRPr>
          </a:p>
        </p:txBody>
      </p:sp>
      <p:grpSp>
        <p:nvGrpSpPr>
          <p:cNvPr id="109" name="Shape 109"/>
          <p:cNvGrpSpPr/>
          <p:nvPr/>
        </p:nvGrpSpPr>
        <p:grpSpPr>
          <a:xfrm>
            <a:off x="916458" y="1012648"/>
            <a:ext cx="214624" cy="214624"/>
            <a:chOff x="2594050" y="1631825"/>
            <a:chExt cx="439625" cy="439625"/>
          </a:xfrm>
        </p:grpSpPr>
        <p:sp>
          <p:nvSpPr>
            <p:cNvPr id="110" name="Shape 11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1" name="Shape 11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 name="Shape 11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 name="Shape 113"/>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20" name="Shape 71"/>
          <p:cNvSpPr/>
          <p:nvPr/>
        </p:nvSpPr>
        <p:spPr>
          <a:xfrm>
            <a:off x="0" y="4653601"/>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21" name="TextBox 20"/>
          <p:cNvSpPr txBox="1"/>
          <p:nvPr/>
        </p:nvSpPr>
        <p:spPr>
          <a:xfrm>
            <a:off x="5148064" y="4744661"/>
            <a:ext cx="3995936" cy="307777"/>
          </a:xfrm>
          <a:prstGeom prst="rect">
            <a:avLst/>
          </a:prstGeom>
          <a:noFill/>
        </p:spPr>
        <p:txBody>
          <a:bodyPr wrap="square" rtlCol="0">
            <a:spAutoFit/>
          </a:bodyPr>
          <a:lstStyle/>
          <a:p>
            <a:pPr algn="r"/>
            <a:r>
              <a:rPr lang="en-US" dirty="0" smtClean="0">
                <a:latin typeface="Segoe UI" pitchFamily="34" charset="0"/>
                <a:ea typeface="Segoe UI" pitchFamily="34" charset="0"/>
                <a:cs typeface="Segoe UI" pitchFamily="34" charset="0"/>
              </a:rPr>
              <a:t>Copyright: git@github.com/vq0412</a:t>
            </a:r>
            <a:endParaRPr lang="vi-VN" dirty="0">
              <a:latin typeface="Segoe UI" pitchFamily="34" charset="0"/>
              <a:ea typeface="Segoe UI" pitchFamily="34" charset="0"/>
              <a:cs typeface="Segoe UI" pitchFamily="34" charset="0"/>
            </a:endParaRPr>
          </a:p>
        </p:txBody>
      </p:sp>
      <p:sp>
        <p:nvSpPr>
          <p:cNvPr id="22" name="TextBox 21"/>
          <p:cNvSpPr txBox="1"/>
          <p:nvPr/>
        </p:nvSpPr>
        <p:spPr>
          <a:xfrm>
            <a:off x="0" y="4744660"/>
            <a:ext cx="2915816" cy="307777"/>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@HUST-SOICT: Project #20151 </a:t>
            </a:r>
            <a:endParaRPr lang="vi-VN" dirty="0">
              <a:latin typeface="Segoe UI" pitchFamily="34" charset="0"/>
              <a:ea typeface="Segoe UI" pitchFamily="34" charset="0"/>
              <a:cs typeface="Segoe UI"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355100"/>
            <a:ext cx="5715000" cy="321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Shape 71"/>
          <p:cNvSpPr/>
          <p:nvPr/>
        </p:nvSpPr>
        <p:spPr>
          <a:xfrm>
            <a:off x="0" y="-3"/>
            <a:ext cx="9144000" cy="489899"/>
          </a:xfrm>
          <a:prstGeom prst="rect">
            <a:avLst/>
          </a:prstGeom>
          <a:solidFill>
            <a:srgbClr val="FFCD00"/>
          </a:solidFill>
          <a:ln>
            <a:noFill/>
          </a:ln>
        </p:spPr>
        <p:txBody>
          <a:bodyPr lIns="91425" tIns="91425" rIns="91425" bIns="91425" anchor="ctr" anchorCtr="0">
            <a:noAutofit/>
          </a:bodyPr>
          <a:lstStyle/>
          <a:p>
            <a:pPr>
              <a:spcBef>
                <a:spcPts val="0"/>
              </a:spcBef>
              <a:buNone/>
            </a:pPr>
            <a:endParaRPr/>
          </a:p>
        </p:txBody>
      </p:sp>
      <p:sp>
        <p:nvSpPr>
          <p:cNvPr id="13" name="TextBox 12"/>
          <p:cNvSpPr txBox="1"/>
          <p:nvPr/>
        </p:nvSpPr>
        <p:spPr>
          <a:xfrm>
            <a:off x="0" y="91060"/>
            <a:ext cx="9144000" cy="400110"/>
          </a:xfrm>
          <a:prstGeom prst="rect">
            <a:avLst/>
          </a:prstGeom>
          <a:noFill/>
        </p:spPr>
        <p:txBody>
          <a:bodyPr wrap="square" rtlCol="0">
            <a:spAutoFit/>
          </a:bodyPr>
          <a:lstStyle/>
          <a:p>
            <a:pPr algn="ctr"/>
            <a:r>
              <a:rPr lang="en-US" sz="2000" b="1" dirty="0" smtClean="0">
                <a:latin typeface="+mj-lt"/>
                <a:ea typeface="Segoe UI" pitchFamily="34" charset="0"/>
                <a:cs typeface="Segoe UI" pitchFamily="34" charset="0"/>
              </a:rPr>
              <a:t>LÊN Ý TƯỞNG</a:t>
            </a:r>
            <a:endParaRPr lang="vi-VN" sz="2000" b="1" dirty="0">
              <a:latin typeface="+mj-lt"/>
              <a:ea typeface="Segoe UI" pitchFamily="34" charset="0"/>
              <a:cs typeface="Segoe UI" pitchFamily="34" charset="0"/>
            </a:endParaRPr>
          </a:p>
        </p:txBody>
      </p:sp>
    </p:spTree>
    <p:extLst>
      <p:ext uri="{BB962C8B-B14F-4D97-AF65-F5344CB8AC3E}">
        <p14:creationId xmlns:p14="http://schemas.microsoft.com/office/powerpoint/2010/main" val="2538589486"/>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1184</TotalTime>
  <Words>1421</Words>
  <Application>Microsoft Office PowerPoint</Application>
  <PresentationFormat>On-screen Show (16:9)</PresentationFormat>
  <Paragraphs>234</Paragraphs>
  <Slides>30</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Times New Roman</vt:lpstr>
      <vt:lpstr>Wingdings</vt:lpstr>
      <vt:lpstr>FrankRuehl</vt:lpstr>
      <vt:lpstr>Lora</vt:lpstr>
      <vt:lpstr>Segoe Script</vt:lpstr>
      <vt:lpstr>Quattrocento Sans</vt:lpstr>
      <vt:lpstr>Segoe UI</vt:lpstr>
      <vt:lpstr>Viola template</vt:lpstr>
      <vt:lpstr>Xây dựng Web phim online</vt:lpstr>
      <vt:lpstr>Lý do lựa chọn đề tài</vt:lpstr>
      <vt:lpstr>Quá trình thực hiện Project</vt:lpstr>
      <vt:lpstr>Lên ý tưởng</vt:lpstr>
      <vt:lpstr>Xây dựng mô hình thực thể liên kết</vt:lpstr>
      <vt:lpstr>Biến đổi sang mô hình quan hệ</vt:lpstr>
      <vt:lpstr>Biến đổi sang mô hình quan hệ</vt:lpstr>
      <vt:lpstr>Chọn kiểu dữ liệu phù hợp</vt:lpstr>
      <vt:lpstr>Chọn kiểu dữ liệu phù hợp</vt:lpstr>
      <vt:lpstr>Chọn kiểu dữ liệu phù hợp</vt:lpstr>
      <vt:lpstr>Thiết lập sơ đồ quan hệ</vt:lpstr>
      <vt:lpstr>Cài đặt bảng dữ liệu MySQL</vt:lpstr>
      <vt:lpstr>Chức năng của Web phim</vt:lpstr>
      <vt:lpstr>Chức năng của Web phim</vt:lpstr>
      <vt:lpstr>Triển khai</vt:lpstr>
      <vt:lpstr>Lý do chọn Java-JSP</vt:lpstr>
      <vt:lpstr>Thiết kế giao diện</vt:lpstr>
      <vt:lpstr>Mô-đun hóa giao diện - #Header &amp; #Footer</vt:lpstr>
      <vt:lpstr>Mô-đun hóa giao diện - #Menu</vt:lpstr>
      <vt:lpstr>Mô-đun hóa giao diện - #Body</vt:lpstr>
      <vt:lpstr>Giao diện hoàn chỉnh</vt:lpstr>
      <vt:lpstr>Các vấn đề gặp phải</vt:lpstr>
      <vt:lpstr>Cơ chế kiểm tra ràng buộc toàn vẹn</vt:lpstr>
      <vt:lpstr>Cơ chế bảo mật dữ liệu</vt:lpstr>
      <vt:lpstr>Cơ chế bảo mật dữ liệu</vt:lpstr>
      <vt:lpstr>Cơ chế tăng hiệu năng</vt:lpstr>
      <vt:lpstr>Vấn đề giải quyết tranh chấp</vt:lpstr>
      <vt:lpstr>Hoàn thiện</vt:lpstr>
      <vt:lpstr>PowerPoint Presentation</vt:lpstr>
      <vt:lpstr>Thank you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Web phim online</dc:title>
  <cp:lastModifiedBy>Mr. Light</cp:lastModifiedBy>
  <cp:revision>67</cp:revision>
  <dcterms:modified xsi:type="dcterms:W3CDTF">2015-12-10T07:22:56Z</dcterms:modified>
</cp:coreProperties>
</file>