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0" r:id="rId5"/>
    <p:sldId id="333" r:id="rId6"/>
    <p:sldId id="334" r:id="rId7"/>
    <p:sldId id="273" r:id="rId8"/>
    <p:sldId id="278" r:id="rId9"/>
    <p:sldId id="307" r:id="rId10"/>
    <p:sldId id="285" r:id="rId11"/>
    <p:sldId id="279" r:id="rId12"/>
    <p:sldId id="286" r:id="rId13"/>
    <p:sldId id="327" r:id="rId14"/>
    <p:sldId id="287" r:id="rId15"/>
    <p:sldId id="274" r:id="rId16"/>
    <p:sldId id="291" r:id="rId17"/>
    <p:sldId id="329" r:id="rId18"/>
    <p:sldId id="280" r:id="rId19"/>
    <p:sldId id="325" r:id="rId20"/>
    <p:sldId id="326" r:id="rId21"/>
    <p:sldId id="275" r:id="rId22"/>
    <p:sldId id="281" r:id="rId23"/>
    <p:sldId id="328" r:id="rId24"/>
    <p:sldId id="290" r:id="rId25"/>
    <p:sldId id="302" r:id="rId26"/>
    <p:sldId id="276" r:id="rId27"/>
    <p:sldId id="330" r:id="rId28"/>
    <p:sldId id="331" r:id="rId29"/>
    <p:sldId id="332" r:id="rId30"/>
    <p:sldId id="303" r:id="rId31"/>
    <p:sldId id="26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howGuides="1">
      <p:cViewPr varScale="1">
        <p:scale>
          <a:sx n="83" d="100"/>
          <a:sy n="83" d="100"/>
        </p:scale>
        <p:origin x="1253" y="72"/>
      </p:cViewPr>
      <p:guideLst>
        <p:guide orient="horz" pos="2172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2635885"/>
            <a:ext cx="8583295" cy="2072005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MÁY HỌC </a:t>
            </a:r>
            <a:b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KẾT QUẢ CỦA</a:t>
            </a:r>
            <a:b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VÁN BÀI POKER</a:t>
            </a: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78735" y="1302385"/>
            <a:ext cx="3985895" cy="11372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MÁY HỌC ỨNG DỤNG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MÃ HỌC PHẦN: CT294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33600" y="48260"/>
            <a:ext cx="4891405" cy="1430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CNTT &amp; TT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MÁY TÍNH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8600" y="5029200"/>
            <a:ext cx="468566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  <a:endParaRPr lang="en-US" sz="2400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Thầy Lưu Tiến Đạo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14800" y="5000308"/>
            <a:ext cx="4685665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B2113328	Lê Tuấn Đạt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B2113329	Nguyễn Hoàng Điển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95955" y="1211580"/>
            <a:ext cx="3030220" cy="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8775"/>
            <a:ext cx="7086600" cy="944563"/>
          </a:xfrm>
        </p:spPr>
        <p:txBody>
          <a:bodyPr/>
          <a:lstStyle/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II.2. TIỀN XỬ LÝ DỮ LIỆU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320" y="1524000"/>
            <a:ext cx="8996680" cy="4766945"/>
          </a:xfrm>
        </p:spPr>
        <p:txBody>
          <a:bodyPr/>
          <a:lstStyle/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11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1-4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1-13.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 – 9.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tập dữ liệu Poker-hands: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6940" y="3485515"/>
          <a:ext cx="7213600" cy="30162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  <a:gridCol w="721360"/>
              </a:tblGrid>
              <a:tr h="111887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 of card 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Rank of card 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 of card 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Rank of card 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 of card 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/>
                        <a:t>Rank of card 3</a:t>
                      </a:r>
                      <a:endParaRPr lang="en-U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 of card 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/>
                        <a:t>Rank of card 4</a:t>
                      </a:r>
                      <a:endParaRPr lang="en-U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Suit of card 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/>
                        <a:t>Rank of card 5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90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90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32255"/>
            <a:ext cx="4313555" cy="4995545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/>
        </p:nvSpPr>
        <p:spPr>
          <a:xfrm>
            <a:off x="1828800" y="342900"/>
            <a:ext cx="7086600" cy="944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II.2. TIỀN XỬ LÝ DỮ LIỆU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79010" y="1541145"/>
            <a:ext cx="4288790" cy="4916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0: No Pair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1: One Pair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2: Two Pairs	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3: Three of a Kind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4: Straight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5: Flush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6: Full House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7: Four of a Kind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8: Straight Flush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9: Royal Flush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/>
        </p:nvSpPr>
        <p:spPr>
          <a:xfrm>
            <a:off x="1828800" y="342900"/>
            <a:ext cx="7086600" cy="944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II.2. TIỀN XỬ LÝ DỮ LIỆU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1447800"/>
            <a:ext cx="8804910" cy="488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II.2. TIỀN XỬ LÝ DỮ LIỆU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215" y="1447800"/>
            <a:ext cx="6718935" cy="503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" y="1778000"/>
            <a:ext cx="8848090" cy="45466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Áp dụng giải thuật máy học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ÁP DỤNG GIẢI THUẬT MÁY HỌC</a:t>
            </a:r>
            <a:endParaRPr lang="en-US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675" y="1633855"/>
            <a:ext cx="9001125" cy="476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lớn và bị lệnh dữ liệu nhãn: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Phân chia tập dữ liệu : K-fold 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Đánh giá mô hình : F1-score</a:t>
            </a:r>
            <a:endParaRPr lang="en-US" altLang="en-US" sz="2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giải thuật bằng K-fold: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35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lần chia: n_splits = 10 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Mỗi Fold: 102.501 dòng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35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dữ liệu để train: 922.509 dòng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Số lượng dữ liệu để test: 102.501 dòng</a:t>
            </a: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15" y="3481070"/>
            <a:ext cx="3473450" cy="2539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55" y="2051685"/>
            <a:ext cx="4518025" cy="1005205"/>
          </a:xfrm>
          <a:prstGeom prst="rect">
            <a:avLst/>
          </a:prstGeom>
        </p:spPr>
      </p:pic>
      <p:sp>
        <p:nvSpPr>
          <p:cNvPr id="13" name="Content Placeholder 2"/>
          <p:cNvSpPr txBox="1"/>
          <p:nvPr/>
        </p:nvSpPr>
        <p:spPr bwMode="auto">
          <a:xfrm>
            <a:off x="6386915" y="6019800"/>
            <a:ext cx="1676401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K-fold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5200" y="152400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45535" y="1676400"/>
            <a:ext cx="1327785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POKER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 flipH="1">
            <a:off x="1229360" y="2438400"/>
            <a:ext cx="3037840" cy="1497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 flipH="1">
            <a:off x="4258310" y="2434590"/>
            <a:ext cx="19050" cy="15144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4" idx="0"/>
          </p:cNvCxnSpPr>
          <p:nvPr/>
        </p:nvCxnSpPr>
        <p:spPr>
          <a:xfrm>
            <a:off x="4277360" y="2434590"/>
            <a:ext cx="3016250" cy="147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57200" y="3936365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79120" y="4086225"/>
            <a:ext cx="1270000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86150" y="3949065"/>
            <a:ext cx="1544320" cy="9525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562350" y="4019550"/>
            <a:ext cx="1403350" cy="772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3907790"/>
            <a:ext cx="1544320" cy="1024255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629400" y="3907790"/>
            <a:ext cx="1327785" cy="835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ÁP DỤNG GIẢI THUẬT MÁY HỌC</a:t>
            </a:r>
            <a:endParaRPr lang="en-US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/>
      <p:bldP spid="5" grpId="1"/>
      <p:bldP spid="9" grpId="0" bldLvl="0" animBg="1"/>
      <p:bldP spid="9" grpId="1" animBg="1"/>
      <p:bldP spid="10" grpId="0"/>
      <p:bldP spid="10" grpId="1"/>
      <p:bldP spid="11" grpId="0" bldLvl="0" animBg="1"/>
      <p:bldP spid="11" grpId="1" animBg="1"/>
      <p:bldP spid="12" grpId="0"/>
      <p:bldP spid="12" grpId="1"/>
      <p:bldP spid="13" grpId="0" bldLvl="0" animBg="1"/>
      <p:bldP spid="13" grpId="1" animBg="1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ÁP DỤNG GIẢI THUẬT MÁY HỌC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0335" y="1606550"/>
            <a:ext cx="8859520" cy="2690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KNN: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Biến: start_knn, end_knn, Model_KNN, knn_pred, knn_fc, knn_avg, time_avg_knn.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Huấn luyện: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+  Model_KNN = KNeighborsClassifier() với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101 láng giềng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4 CPU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(n_jobs = 4) để tăng tốc quá trình huấn luyện.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0970" y="4516755"/>
            <a:ext cx="8947150" cy="1871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Đánh giá: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+  Sử dụng hình thức F1_score để đánh giá và lưu vào knn_fc. Cộng dồn knn_fc của mỗi lần chia vào knn_avg.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ÁP DỤNG GIẢI THUẬT MÁY HỌC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0335" y="1606550"/>
            <a:ext cx="8859520" cy="3208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Biến: start_tree, end_tree, Model_DT, tree_pred, tree_fc, tree_avg, time_avg_tree.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Huấn luyện: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+  Model_DT = DecisionTreeClassifier() với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chỉ số “độ lợi thông tin” (Entropy)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độ sâu của cây là 4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(max_depth = 4) và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số mẫu ở mỗi lá ít nhất là 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(min_sample_leaf = 2).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0970" y="4787265"/>
            <a:ext cx="8947150" cy="1356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Đánh giá: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+  Sử dụng hình thức F1_score để đánh giá và lưu vào tree_fc. Cộng dồn tree_fc của mỗi lần chia vào tree_avg.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ÁP DỤNG GIẢI THUẬT MÁY HỌC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0335" y="1606550"/>
            <a:ext cx="8859520" cy="2659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Biến: start_rd, end_rd, Model_RD, rd_pred, rd_fc, rd_avg, time_avg_rd.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Huấn luyện: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+  Model_RD = RandomForestClassifier() với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chỉ số “độ lợi thông tin” (Entropy)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1130" y="4114800"/>
            <a:ext cx="8947150" cy="1668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-	Đánh giá: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+  Sử dụng hình thức F1_score để đánh giá và lưu vào rd_fc. Cộng dồn rd_fc của mỗi lần chia vào rd_avg.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981200"/>
            <a:ext cx="8858250" cy="243332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Giới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Cơ sở lý thuyết</a:t>
            </a:r>
            <a:endParaRPr lang="en-US" sz="30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Huấn luyện mô hình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45" y="1633855"/>
            <a:ext cx="8580755" cy="4690745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Áp dụng giải thuật máy học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09700"/>
            <a:ext cx="8887460" cy="57848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964055"/>
            <a:ext cx="6388735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959610"/>
            <a:ext cx="6096000" cy="4517390"/>
          </a:xfrm>
          <a:prstGeom prst="rect">
            <a:avLst/>
          </a:prstGeom>
        </p:spPr>
      </p:pic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76200" y="1409700"/>
            <a:ext cx="8887460" cy="578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huấn luyện trung bình của 3 thuật toán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ctr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10" y="282575"/>
            <a:ext cx="7303770" cy="944880"/>
          </a:xfrm>
        </p:spPr>
        <p:txBody>
          <a:bodyPr/>
          <a:lstStyle/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1447800"/>
            <a:ext cx="8229600" cy="5492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thuộc tính quan trọng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981200"/>
            <a:ext cx="743394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633538"/>
            <a:ext cx="5715001" cy="4691062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luật của Cây Quyết Định: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5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35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vi-VN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350">
                <a:latin typeface="Times New Roman" panose="02020603050405020304" pitchFamily="18" charset="0"/>
                <a:cs typeface="Times New Roman" panose="02020603050405020304" pitchFamily="18" charset="0"/>
              </a:rPr>
              <a:t>Nếu bộ bài của một tay poker chứa 5 lá bất kỳ và tất cả là cùng màu đỏ </a:t>
            </a: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50">
                <a:latin typeface="Times New Roman" panose="02020603050405020304" pitchFamily="18" charset="0"/>
                <a:cs typeface="Times New Roman" panose="02020603050405020304" pitchFamily="18" charset="0"/>
              </a:rPr>
              <a:t>có chứa ít nhất một lá bài với giá trị lớn hơn 10 (ví dụ: 10, J, Q, K, A</a:t>
            </a:r>
            <a:r>
              <a:rPr lang="vi-VN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5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vi-VN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350">
                <a:latin typeface="Times New Roman" panose="02020603050405020304" pitchFamily="18" charset="0"/>
                <a:cs typeface="Times New Roman" panose="02020603050405020304" pitchFamily="18" charset="0"/>
              </a:rPr>
              <a:t>Thì xếp hạng của tay poker đó là "Royal Flush</a:t>
            </a:r>
            <a:r>
              <a:rPr lang="vi-VN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350" b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50">
                <a:latin typeface="Times New Roman" panose="02020603050405020304" pitchFamily="18" charset="0"/>
                <a:cs typeface="Times New Roman" panose="02020603050405020304" pitchFamily="18" charset="0"/>
              </a:rPr>
              <a:t>Nếu bộ bài của một tay poker chứa 5 lá bài và chúng chia thành hai nhóm: 3 lá bài cùng giá trị và 2 lá bài cùng giá trị khác (ví dụ: 5, 5, 5, 8, </a:t>
            </a: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8). </a:t>
            </a:r>
            <a:r>
              <a:rPr lang="en-US" sz="235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50">
                <a:latin typeface="Times New Roman" panose="02020603050405020304" pitchFamily="18" charset="0"/>
                <a:cs typeface="Times New Roman" panose="02020603050405020304" pitchFamily="18" charset="0"/>
              </a:rPr>
              <a:t>Thì xếp hạng của tay poker đó là "Full House</a:t>
            </a:r>
            <a:r>
              <a:rPr lang="en-US" sz="235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US" sz="235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85" y="1633855"/>
            <a:ext cx="1983105" cy="232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70" y="4363085"/>
            <a:ext cx="1948815" cy="208978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66048" y="258668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66048" y="5257902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45" y="1633855"/>
            <a:ext cx="8580755" cy="4690745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Áp dụng giải thuật máy học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205" y="282575"/>
            <a:ext cx="7331075" cy="944880"/>
          </a:xfrm>
        </p:spPr>
        <p:txBody>
          <a:bodyPr/>
          <a:lstStyle/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LUẬN 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" y="344805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8920" y="3600450"/>
            <a:ext cx="1327785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POKER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344805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88920" y="3600450"/>
            <a:ext cx="1270000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1658620" y="3903345"/>
            <a:ext cx="1008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00625" y="1676400"/>
            <a:ext cx="4082415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153025" y="186055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huấn luyện: Thấp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 flipV="1">
            <a:off x="4211320" y="2131695"/>
            <a:ext cx="789305" cy="1771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105400" y="5146040"/>
            <a:ext cx="397764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257800" y="529844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chấp nhận được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8" idx="3"/>
            <a:endCxn id="18" idx="1"/>
          </p:cNvCxnSpPr>
          <p:nvPr/>
        </p:nvCxnSpPr>
        <p:spPr>
          <a:xfrm>
            <a:off x="4211320" y="3903345"/>
            <a:ext cx="894080" cy="16979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0" grpId="1"/>
      <p:bldP spid="7" grpId="1" animBg="1"/>
      <p:bldP spid="19" grpId="0"/>
      <p:bldP spid="18" grpId="0" bldLvl="0" animBg="1"/>
      <p:bldP spid="19" grpId="1"/>
      <p:bldP spid="1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205" y="282575"/>
            <a:ext cx="7331075" cy="944880"/>
          </a:xfrm>
        </p:spPr>
        <p:txBody>
          <a:bodyPr/>
          <a:lstStyle/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LUẬN 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" y="344805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8920" y="3600450"/>
            <a:ext cx="1327785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POKER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344805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12720" y="3537585"/>
            <a:ext cx="1452245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1658620" y="3903345"/>
            <a:ext cx="1008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00625" y="1676400"/>
            <a:ext cx="4082415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153025" y="186055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huấn luyện: Thấp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61585" y="4876800"/>
            <a:ext cx="404495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213985" y="506095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có thể diễn dịch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53000" y="3448050"/>
            <a:ext cx="404495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105400" y="363220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chấp nhận được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00525" y="2150745"/>
            <a:ext cx="809625" cy="1754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>
            <a:off x="4211320" y="3903345"/>
            <a:ext cx="741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8" idx="1"/>
          </p:cNvCxnSpPr>
          <p:nvPr/>
        </p:nvCxnSpPr>
        <p:spPr>
          <a:xfrm>
            <a:off x="4211320" y="3903345"/>
            <a:ext cx="850265" cy="1428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0" grpId="1"/>
      <p:bldP spid="7" grpId="1" animBg="1"/>
      <p:bldP spid="13" grpId="0"/>
      <p:bldP spid="12" grpId="0" animBg="1"/>
      <p:bldP spid="13" grpId="1"/>
      <p:bldP spid="12" grpId="1" animBg="1"/>
      <p:bldP spid="19" grpId="0"/>
      <p:bldP spid="18" grpId="0" animBg="1"/>
      <p:bldP spid="19" grpId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" y="344805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8920" y="3600450"/>
            <a:ext cx="1327785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POKER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3448050"/>
            <a:ext cx="154432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14625" y="3505200"/>
            <a:ext cx="1452245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1658620" y="3903345"/>
            <a:ext cx="1008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00625" y="1676400"/>
            <a:ext cx="4082415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153025" y="186055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huấn luyện: Cao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 flipV="1">
            <a:off x="4211320" y="2131695"/>
            <a:ext cx="789305" cy="1771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61585" y="4876800"/>
            <a:ext cx="404495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213985" y="506095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không thể diễn dịch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53000" y="3448050"/>
            <a:ext cx="4044950" cy="9105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105400" y="3632200"/>
            <a:ext cx="37719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khá cao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8" idx="1"/>
          </p:cNvCxnSpPr>
          <p:nvPr/>
        </p:nvCxnSpPr>
        <p:spPr>
          <a:xfrm>
            <a:off x="4211320" y="3903345"/>
            <a:ext cx="850265" cy="1428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191000" y="3886200"/>
            <a:ext cx="76200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205" y="282575"/>
            <a:ext cx="7331075" cy="944880"/>
          </a:xfrm>
        </p:spPr>
        <p:txBody>
          <a:bodyPr/>
          <a:lstStyle/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LUẬN 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0" grpId="0"/>
      <p:bldP spid="10" grpId="1"/>
      <p:bldP spid="12" grpId="0" animBg="1"/>
      <p:bldP spid="13" grpId="0"/>
      <p:bldP spid="12" grpId="1" animBg="1"/>
      <p:bldP spid="13" grpId="1"/>
      <p:bldP spid="19" grpId="0"/>
      <p:bldP spid="18" grpId="0" animBg="1"/>
      <p:bldP spid="19" grpId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0520" y="282575"/>
            <a:ext cx="7477760" cy="944880"/>
          </a:xfrm>
        </p:spPr>
        <p:txBody>
          <a:bodyPr/>
          <a:lstStyle/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KẾT LUẬN VÀ HƯỚNG PHÁT TRIỂN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3835" y="1905000"/>
            <a:ext cx="8786495" cy="448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Þ"/>
            </a:pPr>
            <a:r>
              <a:rPr lang="en-US" alt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Hướng</a:t>
            </a:r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vi-VN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</a:t>
            </a:r>
            <a:r>
              <a:rPr lang="vi-VN" sz="3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thống trí tuệ nhân tạo trong trò chơi poker trực tuyến.</a:t>
            </a:r>
            <a:endParaRPr lang="vi-VN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	Xây dựng mô hình cho các thể loại bài khác.</a:t>
            </a:r>
            <a:endParaRPr lang="en-US" sz="3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" y="1743075"/>
            <a:ext cx="8785225" cy="4690745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Áp dụng giải thuật máy học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23900" y="2667000"/>
            <a:ext cx="7696200" cy="1407160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VẤN ĐỀ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3855"/>
            <a:ext cx="8382000" cy="4832985"/>
          </a:xfrm>
        </p:spPr>
        <p:txBody>
          <a:bodyPr/>
          <a:lstStyle/>
          <a:p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55231"/>
            <a:ext cx="3733800" cy="2615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455" y="60162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Thoigioidong.com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59478"/>
            <a:ext cx="3733800" cy="2610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8445" y="6016253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mekongasean.vn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VẤN 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" y="1633855"/>
            <a:ext cx="8475980" cy="4690745"/>
          </a:xfrm>
        </p:spPr>
        <p:txBody>
          <a:bodyPr/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Poker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ằng sức mạnh tính toán siêu phàm, hệ thống AI mới đánh bại cao thủ poker thế giới, kiếm về trung bình 1.000 USD/giờ - Ảnh 1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799"/>
            <a:ext cx="3914337" cy="289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ằng sức mạnh tính toán siêu phàm, hệ thống AI mới đánh bại cao thủ poker thế giới, kiếm về trung bình 1.000 USD/giờ - Ảnh 4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63" y="2590799"/>
            <a:ext cx="3914337" cy="289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95542" y="5114760"/>
            <a:ext cx="10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genk.vn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4232" y="5112451"/>
            <a:ext cx="10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genk.vn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45" y="1809750"/>
            <a:ext cx="8580755" cy="451485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giải thuật máy học</a:t>
            </a:r>
            <a:endPara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II.1. </a:t>
            </a:r>
            <a:r>
              <a:rPr lang="en-US" alt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TẬP DỮ LIỆU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33855"/>
            <a:ext cx="8807450" cy="4766945"/>
          </a:xfrm>
        </p:spPr>
        <p:txBody>
          <a:bodyPr/>
          <a:lstStyle/>
          <a:p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Robert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Cattral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arletor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Canada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2007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2895600"/>
            <a:ext cx="5305425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8127" y="57239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duhocvinedu.edu.vn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II.1. </a:t>
            </a:r>
            <a:r>
              <a:rPr lang="en-US" alt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TẬP DỮ LIỆU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75260" y="1826895"/>
            <a:ext cx="8663940" cy="44977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gồm 1.025.010 dòng.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 vực: Trò chơi (Game).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 bài toán: Phân lớp (Classification).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có missing values.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II.1. GIỚI THIỆU TẬP DỮ LIỆU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" y="1419225"/>
            <a:ext cx="9001760" cy="50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4617</Words>
  <Application>WPS Presentation</Application>
  <PresentationFormat>On-screen Show (4:3)</PresentationFormat>
  <Paragraphs>374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Symbol</vt:lpstr>
      <vt:lpstr>Default Design</vt:lpstr>
      <vt:lpstr>XÂY DỰNG MÔ HÌNH MÁY HỌC  DỰ ĐOÁN KẾT QUẢ CỦA MỘT VÁN BÀI POKER</vt:lpstr>
      <vt:lpstr>NỘI DUNG</vt:lpstr>
      <vt:lpstr>NỘI DUNG</vt:lpstr>
      <vt:lpstr>I. GIỚI THIỆU VẤN ĐỀ</vt:lpstr>
      <vt:lpstr>I. GIỚI THIỆU VẤN ĐỀ</vt:lpstr>
      <vt:lpstr>NỘI DUNG</vt:lpstr>
      <vt:lpstr>II.1. GIỚI THIỆU TẬP DỮ LIỆU</vt:lpstr>
      <vt:lpstr>II.1. GIỚI THIỆU TẬP DỮ LIỆU</vt:lpstr>
      <vt:lpstr>II.1. GIỚI THIỆU TẬP DỮ LIỆU</vt:lpstr>
      <vt:lpstr>II.2. TIỀN XỬ LÝ DỮ LIỆU</vt:lpstr>
      <vt:lpstr>PowerPoint 演示文稿</vt:lpstr>
      <vt:lpstr>PowerPoint 演示文稿</vt:lpstr>
      <vt:lpstr>II.2. TIỀN XỬ LÝ DỮ LIỆU</vt:lpstr>
      <vt:lpstr>NỘI DUNG</vt:lpstr>
      <vt:lpstr>III. ÁP DỤNG GIẢI THUẬT MÁY HỌC</vt:lpstr>
      <vt:lpstr>III. ÁP DỤNG GIẢI THUẬT MÁY HỌC</vt:lpstr>
      <vt:lpstr>III. ÁP DỤNG GIẢI THUẬT MÁY HỌC</vt:lpstr>
      <vt:lpstr>III. ÁP DỤNG GIẢI THUẬT MÁY HỌC</vt:lpstr>
      <vt:lpstr>III. ÁP DỤNG GIẢI THUẬT MÁY HỌC</vt:lpstr>
      <vt:lpstr>NỘI DUNG</vt:lpstr>
      <vt:lpstr>IV. KẾT QUẢ</vt:lpstr>
      <vt:lpstr>IV. KẾT QUẢ</vt:lpstr>
      <vt:lpstr>IV. KẾT QUẢ</vt:lpstr>
      <vt:lpstr>IV. KẾT QUẢ</vt:lpstr>
      <vt:lpstr>NỘI DUNG</vt:lpstr>
      <vt:lpstr> KẾT LUẬN </vt:lpstr>
      <vt:lpstr> KẾT LUẬN </vt:lpstr>
      <vt:lpstr> KẾT LUẬN </vt:lpstr>
      <vt:lpstr>V. KẾT LUẬN VÀ HƯỚNG PHÁT TRIỂN</vt:lpstr>
      <vt:lpstr>THANKS FOR LISTENING!</vt:lpstr>
    </vt:vector>
  </TitlesOfParts>
  <Company>CANTHO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Le Tuan Dat B2113328</cp:lastModifiedBy>
  <cp:revision>308</cp:revision>
  <dcterms:created xsi:type="dcterms:W3CDTF">2008-08-06T06:37:00Z</dcterms:created>
  <dcterms:modified xsi:type="dcterms:W3CDTF">2024-05-12T23:04:00Z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C1D80D67981E402B8F59208C4293C7B7_12</vt:lpwstr>
  </property>
  <property fmtid="{D5CDD505-2E9C-101B-9397-08002B2CF9AE}" pid="3" name="KSOProductBuildVer">
    <vt:lpwstr>1033-12.2.0.16909</vt:lpwstr>
  </property>
</Properties>
</file>