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tOFYZ9X45E69jhgcPPEVrkT+W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A85D5B-C22E-4169-B2BA-5EDA81585C86}">
  <a:tblStyle styleId="{EAA85D5B-C22E-4169-B2BA-5EDA81585C86}" styleName="Table_0">
    <a:wholeTbl>
      <a:tcTxStyle b="off" i="off">
        <a:font>
          <a:latin typeface="Century Gothic"/>
          <a:ea typeface="Century Gothic"/>
          <a:cs typeface="Century Gothic"/>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1" name="Google Shape;41;p19"/>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2" name="Google Shape;42;p1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28"/>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2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29"/>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9" name="Google Shape;119;p2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
        <p:nvSpPr>
          <p:cNvPr id="120" name="Google Shape;120;p2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30"/>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3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3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36" name="Google Shape;136;p3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
        <p:nvSpPr>
          <p:cNvPr id="137" name="Google Shape;137;p3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s-E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32"/>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3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3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3"/>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4"/>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4"/>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9" name="Google Shape;49;p2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2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62" name="Google Shape;62;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23"/>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9" name="Google Shape;69;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3" name="Shape 73"/>
        <p:cNvGrpSpPr/>
        <p:nvPr/>
      </p:nvGrpSpPr>
      <p:grpSpPr>
        <a:xfrm>
          <a:off x="0" y="0"/>
          <a:ext cx="0" cy="0"/>
          <a:chOff x="0" y="0"/>
          <a:chExt cx="0" cy="0"/>
        </a:xfrm>
      </p:grpSpPr>
      <p:sp>
        <p:nvSpPr>
          <p:cNvPr id="74" name="Google Shape;74;p2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24"/>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24"/>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8" name="Google Shape;78;p24"/>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9" name="Google Shape;79;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26"/>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26"/>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27"/>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7"/>
          <p:cNvSpPr/>
          <p:nvPr>
            <p:ph idx="2" type="pic"/>
          </p:nvPr>
        </p:nvSpPr>
        <p:spPr>
          <a:xfrm>
            <a:off x="2589212" y="634965"/>
            <a:ext cx="8915400" cy="3854970"/>
          </a:xfrm>
          <a:prstGeom prst="rect">
            <a:avLst/>
          </a:prstGeom>
          <a:noFill/>
          <a:ln>
            <a:noFill/>
          </a:ln>
        </p:spPr>
      </p:sp>
      <p:sp>
        <p:nvSpPr>
          <p:cNvPr id="99" name="Google Shape;99;p27"/>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8"/>
          <p:cNvGrpSpPr/>
          <p:nvPr/>
        </p:nvGrpSpPr>
        <p:grpSpPr>
          <a:xfrm>
            <a:off x="1" y="228600"/>
            <a:ext cx="2851516" cy="6638628"/>
            <a:chOff x="2487613" y="285750"/>
            <a:chExt cx="2428875" cy="5654676"/>
          </a:xfrm>
        </p:grpSpPr>
        <p:sp>
          <p:nvSpPr>
            <p:cNvPr id="7" name="Google Shape;7;p1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8"/>
          <p:cNvGrpSpPr/>
          <p:nvPr/>
        </p:nvGrpSpPr>
        <p:grpSpPr>
          <a:xfrm>
            <a:off x="27221" y="157"/>
            <a:ext cx="2356674" cy="6853096"/>
            <a:chOff x="6627813" y="195610"/>
            <a:chExt cx="1952625" cy="5678141"/>
          </a:xfrm>
        </p:grpSpPr>
        <p:sp>
          <p:nvSpPr>
            <p:cNvPr id="20" name="Google Shape;20;p18"/>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8"/>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title"/>
          </p:nvPr>
        </p:nvSpPr>
        <p:spPr>
          <a:xfrm>
            <a:off x="2592924" y="624109"/>
            <a:ext cx="8911687" cy="284005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68DBA"/>
              </a:buClr>
              <a:buSzPts val="4200"/>
              <a:buFont typeface="Time s New Roman"/>
              <a:buNone/>
            </a:pPr>
            <a:r>
              <a:rPr b="1" lang="es-ES" sz="4200">
                <a:latin typeface="Time s New Roman"/>
                <a:ea typeface="Time s New Roman"/>
                <a:cs typeface="Time s New Roman"/>
                <a:sym typeface="Time s New Roman"/>
              </a:rPr>
              <a:t>Báo cáo học phần tin học lý thuyết</a:t>
            </a:r>
            <a:br>
              <a:rPr b="1" lang="es-ES" sz="4200">
                <a:latin typeface="Time s New Roman"/>
                <a:ea typeface="Time s New Roman"/>
                <a:cs typeface="Time s New Roman"/>
                <a:sym typeface="Time s New Roman"/>
              </a:rPr>
            </a:br>
            <a:r>
              <a:rPr b="1" lang="es-ES" sz="4200">
                <a:solidFill>
                  <a:schemeClr val="accent3"/>
                </a:solidFill>
                <a:latin typeface="Time s New Roman"/>
                <a:ea typeface="Time s New Roman"/>
                <a:cs typeface="Time s New Roman"/>
                <a:sym typeface="Time s New Roman"/>
              </a:rPr>
              <a:t>Đề tài:Demo chuyển NFAԑ sang DFA tương ứng</a:t>
            </a:r>
            <a:endParaRPr b="1" sz="4200">
              <a:solidFill>
                <a:schemeClr val="accent3"/>
              </a:solidFill>
              <a:latin typeface="Time s New Roman"/>
              <a:ea typeface="Time s New Roman"/>
              <a:cs typeface="Time s New Roman"/>
              <a:sym typeface="Time s New Roman"/>
            </a:endParaRPr>
          </a:p>
        </p:txBody>
      </p:sp>
      <p:sp>
        <p:nvSpPr>
          <p:cNvPr id="165" name="Google Shape;165;p1"/>
          <p:cNvSpPr txBox="1"/>
          <p:nvPr>
            <p:ph idx="1" type="body"/>
          </p:nvPr>
        </p:nvSpPr>
        <p:spPr>
          <a:xfrm>
            <a:off x="2589212" y="3464168"/>
            <a:ext cx="4233619" cy="244705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00"/>
              <a:buNone/>
            </a:pPr>
            <a:r>
              <a:rPr lang="es-ES" sz="2600">
                <a:latin typeface="Time s New Roman"/>
                <a:ea typeface="Time s New Roman"/>
                <a:cs typeface="Time s New Roman"/>
                <a:sym typeface="Time s New Roman"/>
              </a:rPr>
              <a:t>Giáo viên hướng dẫn:</a:t>
            </a:r>
            <a:endParaRPr/>
          </a:p>
          <a:p>
            <a:pPr indent="0" lvl="0" marL="0" rtl="0" algn="l">
              <a:spcBef>
                <a:spcPts val="1000"/>
              </a:spcBef>
              <a:spcAft>
                <a:spcPts val="0"/>
              </a:spcAft>
              <a:buSzPts val="2600"/>
              <a:buNone/>
            </a:pPr>
            <a:r>
              <a:rPr lang="es-ES" sz="2600">
                <a:latin typeface="Time s New Roman"/>
                <a:ea typeface="Time s New Roman"/>
                <a:cs typeface="Time s New Roman"/>
                <a:sym typeface="Time s New Roman"/>
              </a:rPr>
              <a:t>Phạm Xuân Hiền</a:t>
            </a:r>
            <a:endParaRPr sz="2600">
              <a:latin typeface="Time s New Roman"/>
              <a:ea typeface="Time s New Roman"/>
              <a:cs typeface="Time s New Roman"/>
              <a:sym typeface="Time s New Roman"/>
            </a:endParaRPr>
          </a:p>
          <a:p>
            <a:pPr indent="-228600" lvl="0" marL="342900" rtl="0" algn="l">
              <a:spcBef>
                <a:spcPts val="1000"/>
              </a:spcBef>
              <a:spcAft>
                <a:spcPts val="0"/>
              </a:spcAft>
              <a:buSzPts val="1800"/>
              <a:buNone/>
            </a:pPr>
            <a:r>
              <a:t/>
            </a:r>
            <a:endParaRPr/>
          </a:p>
        </p:txBody>
      </p:sp>
      <p:sp>
        <p:nvSpPr>
          <p:cNvPr id="166" name="Google Shape;166;p1"/>
          <p:cNvSpPr txBox="1"/>
          <p:nvPr>
            <p:ph idx="2" type="body"/>
          </p:nvPr>
        </p:nvSpPr>
        <p:spPr>
          <a:xfrm>
            <a:off x="7190747" y="3464168"/>
            <a:ext cx="4195291" cy="24396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00"/>
              <a:buNone/>
            </a:pPr>
            <a:r>
              <a:rPr lang="es-ES" sz="2600">
                <a:latin typeface="Time s New Roman"/>
                <a:ea typeface="Time s New Roman"/>
                <a:cs typeface="Time s New Roman"/>
                <a:sym typeface="Time s New Roman"/>
              </a:rPr>
              <a:t>  Nhóm 33:</a:t>
            </a:r>
            <a:endParaRPr/>
          </a:p>
          <a:p>
            <a:pPr indent="0" lvl="0" marL="127000" rtl="0" algn="l">
              <a:spcBef>
                <a:spcPts val="1000"/>
              </a:spcBef>
              <a:spcAft>
                <a:spcPts val="0"/>
              </a:spcAft>
              <a:buSzPts val="2600"/>
              <a:buNone/>
            </a:pPr>
            <a:r>
              <a:rPr lang="es-ES" sz="2600">
                <a:latin typeface="Time s New Roman"/>
                <a:ea typeface="Time s New Roman"/>
                <a:cs typeface="Time s New Roman"/>
                <a:sym typeface="Time s New Roman"/>
              </a:rPr>
              <a:t>Nguyễn Thanh Bình</a:t>
            </a:r>
            <a:endParaRPr/>
          </a:p>
          <a:p>
            <a:pPr indent="0" lvl="0" marL="127000" rtl="0" algn="l">
              <a:spcBef>
                <a:spcPts val="1000"/>
              </a:spcBef>
              <a:spcAft>
                <a:spcPts val="0"/>
              </a:spcAft>
              <a:buSzPts val="2600"/>
              <a:buNone/>
            </a:pPr>
            <a:r>
              <a:rPr lang="es-ES" sz="2600">
                <a:latin typeface="Time s New Roman"/>
                <a:ea typeface="Time s New Roman"/>
                <a:cs typeface="Time s New Roman"/>
                <a:sym typeface="Time s New Roman"/>
              </a:rPr>
              <a:t>Lê Tuấn Đạt</a:t>
            </a:r>
            <a:endParaRPr/>
          </a:p>
          <a:p>
            <a:pPr indent="0" lvl="0" marL="127000" rtl="0" algn="l">
              <a:spcBef>
                <a:spcPts val="1000"/>
              </a:spcBef>
              <a:spcAft>
                <a:spcPts val="0"/>
              </a:spcAft>
              <a:buSzPts val="2600"/>
              <a:buNone/>
            </a:pPr>
            <a:r>
              <a:rPr lang="es-ES" sz="2600">
                <a:latin typeface="Time s New Roman"/>
                <a:ea typeface="Time s New Roman"/>
                <a:cs typeface="Time s New Roman"/>
                <a:sym typeface="Time s New Roman"/>
              </a:rPr>
              <a:t>Nguyễn Thị Minh Nguyệt</a:t>
            </a:r>
            <a:endParaRPr sz="2600">
              <a:latin typeface="Time s New Roman"/>
              <a:ea typeface="Time s New Roman"/>
              <a:cs typeface="Time s New Roman"/>
              <a:sym typeface="Time s New Roman"/>
            </a:endParaRPr>
          </a:p>
          <a:p>
            <a:pPr indent="0" lvl="0" marL="0" rtl="0" algn="l">
              <a:spcBef>
                <a:spcPts val="100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Thiết kế thuật toán</a:t>
            </a:r>
            <a:endParaRPr sz="4200">
              <a:latin typeface="Time s New Roman"/>
              <a:ea typeface="Time s New Roman"/>
              <a:cs typeface="Time s New Roman"/>
              <a:sym typeface="Time s New Roman"/>
            </a:endParaRPr>
          </a:p>
        </p:txBody>
      </p:sp>
      <p:sp>
        <p:nvSpPr>
          <p:cNvPr id="294" name="Google Shape;294;p10"/>
          <p:cNvSpPr txBox="1"/>
          <p:nvPr>
            <p:ph idx="1" type="body"/>
          </p:nvPr>
        </p:nvSpPr>
        <p:spPr>
          <a:xfrm>
            <a:off x="2589212" y="1441938"/>
            <a:ext cx="8915400" cy="446928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lang="es-ES" sz="2600">
                <a:solidFill>
                  <a:schemeClr val="dk1"/>
                </a:solidFill>
                <a:latin typeface="Time s New Roman"/>
                <a:ea typeface="Time s New Roman"/>
                <a:cs typeface="Time s New Roman"/>
                <a:sym typeface="Time s New Roman"/>
              </a:rPr>
              <a:t>Ví dụ:Chuyển đổi NFAε sau về DFA tương đương</a:t>
            </a:r>
            <a:endParaRPr sz="2600">
              <a:solidFill>
                <a:schemeClr val="dk1"/>
              </a:solidFill>
              <a:latin typeface="Time s New Roman"/>
              <a:ea typeface="Time s New Roman"/>
              <a:cs typeface="Time s New Roman"/>
              <a:sym typeface="Time s New Roman"/>
            </a:endParaRPr>
          </a:p>
        </p:txBody>
      </p:sp>
      <p:pic>
        <p:nvPicPr>
          <p:cNvPr id="295" name="Google Shape;295;p10"/>
          <p:cNvPicPr preferRelativeResize="0"/>
          <p:nvPr/>
        </p:nvPicPr>
        <p:blipFill>
          <a:blip r:embed="rId3">
            <a:alphaModFix/>
          </a:blip>
          <a:stretch>
            <a:fillRect/>
          </a:stretch>
        </p:blipFill>
        <p:spPr>
          <a:xfrm>
            <a:off x="3923125" y="2008300"/>
            <a:ext cx="5489601" cy="4583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Century Gothic"/>
              <a:buNone/>
            </a:pPr>
            <a:r>
              <a:rPr lang="es-ES" sz="4200"/>
              <a:t>Cài đặt chương trình</a:t>
            </a:r>
            <a:endParaRPr sz="4200"/>
          </a:p>
        </p:txBody>
      </p:sp>
      <p:sp>
        <p:nvSpPr>
          <p:cNvPr id="301" name="Google Shape;301;p1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lang="es-ES" sz="2600"/>
              <a:t>Chương trình bao gồm 2 lớp NFAε và NFA</a:t>
            </a:r>
            <a:endParaRPr sz="2600"/>
          </a:p>
          <a:p>
            <a:pPr indent="-228600" lvl="0" marL="342900" rtl="0" algn="l">
              <a:spcBef>
                <a:spcPts val="1000"/>
              </a:spcBef>
              <a:spcAft>
                <a:spcPts val="0"/>
              </a:spcAft>
              <a:buSzPts val="1800"/>
              <a:buNone/>
            </a:pPr>
            <a:r>
              <a:t/>
            </a:r>
            <a:endParaRPr/>
          </a:p>
        </p:txBody>
      </p:sp>
      <p:graphicFrame>
        <p:nvGraphicFramePr>
          <p:cNvPr id="302" name="Google Shape;302;p11"/>
          <p:cNvGraphicFramePr/>
          <p:nvPr/>
        </p:nvGraphicFramePr>
        <p:xfrm>
          <a:off x="2589212" y="2620107"/>
          <a:ext cx="3000000" cy="3000000"/>
        </p:xfrm>
        <a:graphic>
          <a:graphicData uri="http://schemas.openxmlformats.org/drawingml/2006/table">
            <a:tbl>
              <a:tblPr bandRow="1" firstRow="1">
                <a:noFill/>
                <a:tableStyleId>{EAA85D5B-C22E-4169-B2BA-5EDA81585C86}</a:tableStyleId>
              </a:tblPr>
              <a:tblGrid>
                <a:gridCol w="3897250"/>
                <a:gridCol w="3897250"/>
              </a:tblGrid>
              <a:tr h="572350">
                <a:tc>
                  <a:txBody>
                    <a:bodyPr/>
                    <a:lstStyle/>
                    <a:p>
                      <a:pPr indent="0" lvl="0" marL="0" marR="0" rtl="0" algn="ctr">
                        <a:lnSpc>
                          <a:spcPct val="100000"/>
                        </a:lnSpc>
                        <a:spcBef>
                          <a:spcPts val="0"/>
                        </a:spcBef>
                        <a:spcAft>
                          <a:spcPts val="0"/>
                        </a:spcAft>
                        <a:buClr>
                          <a:schemeClr val="dk1"/>
                        </a:buClr>
                        <a:buSzPts val="1800"/>
                        <a:buFont typeface="Time s New Roman"/>
                        <a:buNone/>
                      </a:pPr>
                      <a:r>
                        <a:rPr b="1" i="0" lang="es-ES" sz="1800" u="none" cap="none" strike="noStrike">
                          <a:solidFill>
                            <a:schemeClr val="dk1"/>
                          </a:solidFill>
                          <a:latin typeface="Time s New Roman"/>
                          <a:ea typeface="Time s New Roman"/>
                          <a:cs typeface="Time s New Roman"/>
                          <a:sym typeface="Time s New Roman"/>
                        </a:rPr>
                        <a:t>NFAε</a:t>
                      </a:r>
                      <a:endParaRPr b="1" sz="1800" u="none" cap="none" strike="noStrike">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ES" sz="1800" u="none" cap="none" strike="noStrike">
                          <a:solidFill>
                            <a:schemeClr val="dk1"/>
                          </a:solidFill>
                          <a:latin typeface="Time s New Roman"/>
                          <a:ea typeface="Time s New Roman"/>
                          <a:cs typeface="Time s New Roman"/>
                          <a:sym typeface="Time s New Roman"/>
                        </a:rPr>
                        <a:t>DFA</a:t>
                      </a:r>
                      <a:endParaRPr sz="1800" u="none" cap="none" strike="noStrike">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600">
                <a:tc>
                  <a:txBody>
                    <a:bodyPr/>
                    <a:lstStyle/>
                    <a:p>
                      <a:pPr indent="0" lvl="0" marL="0" marR="0" rtl="0" algn="l">
                        <a:lnSpc>
                          <a:spcPct val="100000"/>
                        </a:lnSpc>
                        <a:spcBef>
                          <a:spcPts val="0"/>
                        </a:spcBef>
                        <a:spcAft>
                          <a:spcPts val="0"/>
                        </a:spcAft>
                        <a:buClr>
                          <a:schemeClr val="dk1"/>
                        </a:buClr>
                        <a:buSzPts val="1800"/>
                        <a:buFont typeface="Time s New Roman"/>
                        <a:buNone/>
                      </a:pPr>
                      <a:r>
                        <a:rPr lang="es-ES" sz="1800" u="none" cap="none" strike="noStrike">
                          <a:solidFill>
                            <a:schemeClr val="dk1"/>
                          </a:solidFill>
                          <a:latin typeface="Time s New Roman"/>
                          <a:ea typeface="Time s New Roman"/>
                          <a:cs typeface="Time s New Roman"/>
                          <a:sym typeface="Time s New Roman"/>
                        </a:rPr>
                        <a:t>Phương thức kh</a:t>
                      </a:r>
                      <a:r>
                        <a:rPr lang="es-ES" sz="1800">
                          <a:latin typeface="Time s New Roman"/>
                          <a:ea typeface="Time s New Roman"/>
                          <a:cs typeface="Time s New Roman"/>
                          <a:sym typeface="Time s New Roman"/>
                        </a:rPr>
                        <a:t>ở</a:t>
                      </a:r>
                      <a:r>
                        <a:rPr lang="es-ES" sz="1800" u="none" cap="none" strike="noStrike">
                          <a:solidFill>
                            <a:schemeClr val="dk1"/>
                          </a:solidFill>
                          <a:latin typeface="Time s New Roman"/>
                          <a:ea typeface="Time s New Roman"/>
                          <a:cs typeface="Time s New Roman"/>
                          <a:sym typeface="Time s New Roman"/>
                        </a:rPr>
                        <a:t>i tạo</a:t>
                      </a:r>
                      <a:endParaRPr sz="1800" u="none" cap="none" strike="noStrike">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 s New Roman"/>
                        <a:buNone/>
                      </a:pPr>
                      <a:r>
                        <a:rPr lang="es-ES" sz="1800" u="none" cap="none" strike="noStrike">
                          <a:solidFill>
                            <a:schemeClr val="dk1"/>
                          </a:solidFill>
                          <a:latin typeface="Time s New Roman"/>
                          <a:ea typeface="Time s New Roman"/>
                          <a:cs typeface="Time s New Roman"/>
                          <a:sym typeface="Time s New Roman"/>
                        </a:rPr>
                        <a:t>Phương thức kh</a:t>
                      </a:r>
                      <a:r>
                        <a:rPr lang="es-ES" sz="1800">
                          <a:latin typeface="Time s New Roman"/>
                          <a:ea typeface="Time s New Roman"/>
                          <a:cs typeface="Time s New Roman"/>
                          <a:sym typeface="Time s New Roman"/>
                        </a:rPr>
                        <a:t>ở</a:t>
                      </a:r>
                      <a:r>
                        <a:rPr lang="es-ES" sz="1800" u="none" cap="none" strike="noStrike">
                          <a:solidFill>
                            <a:schemeClr val="dk1"/>
                          </a:solidFill>
                          <a:latin typeface="Time s New Roman"/>
                          <a:ea typeface="Time s New Roman"/>
                          <a:cs typeface="Time s New Roman"/>
                          <a:sym typeface="Time s New Roman"/>
                        </a:rPr>
                        <a:t>i tạo</a:t>
                      </a:r>
                      <a:endParaRPr sz="1800" u="none" cap="none" strike="noStrike">
                        <a:solidFill>
                          <a:schemeClr val="dk1"/>
                        </a:solidFill>
                        <a:latin typeface="Time s New Roman"/>
                        <a:ea typeface="Time s New Roman"/>
                        <a:cs typeface="Time s New Roman"/>
                        <a:sym typeface="Time s New Roman"/>
                      </a:endParaRPr>
                    </a:p>
                    <a:p>
                      <a:pPr indent="0" lvl="0" marL="0" marR="0" rtl="0" algn="l">
                        <a:spcBef>
                          <a:spcPts val="0"/>
                        </a:spcBef>
                        <a:spcAft>
                          <a:spcPts val="0"/>
                        </a:spcAft>
                        <a:buNone/>
                      </a:pPr>
                      <a:r>
                        <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28450">
                <a:tc>
                  <a:txBody>
                    <a:bodyPr/>
                    <a:lstStyle/>
                    <a:p>
                      <a:pPr indent="0" lvl="0" marL="0" marR="0" rtl="0" algn="l">
                        <a:lnSpc>
                          <a:spcPct val="100000"/>
                        </a:lnSpc>
                        <a:spcBef>
                          <a:spcPts val="0"/>
                        </a:spcBef>
                        <a:spcAft>
                          <a:spcPts val="0"/>
                        </a:spcAft>
                        <a:buClr>
                          <a:schemeClr val="dk1"/>
                        </a:buClr>
                        <a:buSzPts val="1800"/>
                        <a:buFont typeface="Time s New Roman"/>
                        <a:buNone/>
                      </a:pPr>
                      <a:r>
                        <a:rPr lang="es-ES" sz="1800">
                          <a:solidFill>
                            <a:schemeClr val="dk1"/>
                          </a:solidFill>
                          <a:latin typeface="Time s New Roman"/>
                          <a:ea typeface="Time s New Roman"/>
                          <a:cs typeface="Time s New Roman"/>
                          <a:sym typeface="Time s New Roman"/>
                        </a:rPr>
                        <a:t>Đọc đầu vào</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 s New Roman"/>
                        <a:buNone/>
                      </a:pPr>
                      <a:r>
                        <a:rPr lang="es-ES" sz="1800">
                          <a:solidFill>
                            <a:schemeClr val="dk1"/>
                          </a:solidFill>
                          <a:latin typeface="Time s New Roman"/>
                          <a:ea typeface="Time s New Roman"/>
                          <a:cs typeface="Time s New Roman"/>
                          <a:sym typeface="Time s New Roman"/>
                        </a:rPr>
                        <a:t>Hiển thị</a:t>
                      </a:r>
                      <a:endParaRPr sz="1800">
                        <a:solidFill>
                          <a:schemeClr val="dk1"/>
                        </a:solidFill>
                        <a:latin typeface="Time s New Roman"/>
                        <a:ea typeface="Time s New Roman"/>
                        <a:cs typeface="Time s New Roman"/>
                        <a:sym typeface="Time s New Roman"/>
                      </a:endParaRPr>
                    </a:p>
                    <a:p>
                      <a:pPr indent="0" lvl="0" marL="0" marR="0" rtl="0" algn="l">
                        <a:spcBef>
                          <a:spcPts val="0"/>
                        </a:spcBef>
                        <a:spcAft>
                          <a:spcPts val="0"/>
                        </a:spcAft>
                        <a:buNone/>
                      </a:pPr>
                      <a:r>
                        <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8850">
                <a:tc>
                  <a:txBody>
                    <a:bodyPr/>
                    <a:lstStyle/>
                    <a:p>
                      <a:pPr indent="0" lvl="0" marL="0" marR="0" rtl="0" algn="l">
                        <a:lnSpc>
                          <a:spcPct val="100000"/>
                        </a:lnSpc>
                        <a:spcBef>
                          <a:spcPts val="0"/>
                        </a:spcBef>
                        <a:spcAft>
                          <a:spcPts val="0"/>
                        </a:spcAft>
                        <a:buClr>
                          <a:schemeClr val="dk1"/>
                        </a:buClr>
                        <a:buSzPts val="1800"/>
                        <a:buFont typeface="Time s New Roman"/>
                        <a:buNone/>
                      </a:pPr>
                      <a:r>
                        <a:rPr lang="es-ES" sz="1800">
                          <a:solidFill>
                            <a:schemeClr val="dk1"/>
                          </a:solidFill>
                          <a:latin typeface="Time s New Roman"/>
                          <a:ea typeface="Time s New Roman"/>
                          <a:cs typeface="Time s New Roman"/>
                          <a:sym typeface="Time s New Roman"/>
                        </a:rPr>
                        <a:t>Hiển thị</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600">
                <a:tc>
                  <a:txBody>
                    <a:bodyPr/>
                    <a:lstStyle/>
                    <a:p>
                      <a:pPr indent="0" lvl="0" marL="0" marR="0" rtl="0" algn="l">
                        <a:lnSpc>
                          <a:spcPct val="100000"/>
                        </a:lnSpc>
                        <a:spcBef>
                          <a:spcPts val="0"/>
                        </a:spcBef>
                        <a:spcAft>
                          <a:spcPts val="0"/>
                        </a:spcAft>
                        <a:buClr>
                          <a:schemeClr val="dk1"/>
                        </a:buClr>
                        <a:buSzPts val="1800"/>
                        <a:buFont typeface="Time s New Roman"/>
                        <a:buNone/>
                      </a:pPr>
                      <a:r>
                        <a:rPr lang="es-ES" sz="1800">
                          <a:solidFill>
                            <a:schemeClr val="dk1"/>
                          </a:solidFill>
                          <a:latin typeface="Time s New Roman"/>
                          <a:ea typeface="Time s New Roman"/>
                          <a:cs typeface="Time s New Roman"/>
                          <a:sym typeface="Time s New Roman"/>
                        </a:rPr>
                        <a:t>Tính ԑ-closure</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600">
                <a:tc>
                  <a:txBody>
                    <a:bodyPr/>
                    <a:lstStyle/>
                    <a:p>
                      <a:pPr indent="0" lvl="0" marL="0" marR="0" rtl="0" algn="l">
                        <a:lnSpc>
                          <a:spcPct val="100000"/>
                        </a:lnSpc>
                        <a:spcBef>
                          <a:spcPts val="0"/>
                        </a:spcBef>
                        <a:spcAft>
                          <a:spcPts val="0"/>
                        </a:spcAft>
                        <a:buClr>
                          <a:schemeClr val="dk1"/>
                        </a:buClr>
                        <a:buSzPts val="1800"/>
                        <a:buFont typeface="Time s New Roman"/>
                        <a:buNone/>
                      </a:pPr>
                      <a:r>
                        <a:rPr lang="es-ES" sz="1800">
                          <a:solidFill>
                            <a:schemeClr val="dk1"/>
                          </a:solidFill>
                          <a:latin typeface="Time s New Roman"/>
                          <a:ea typeface="Time s New Roman"/>
                          <a:cs typeface="Time s New Roman"/>
                          <a:sym typeface="Time s New Roman"/>
                        </a:rPr>
                        <a:t>Chuyển đổi trên ký hiệu nhập</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1850">
                <a:tc>
                  <a:txBody>
                    <a:bodyPr/>
                    <a:lstStyle/>
                    <a:p>
                      <a:pPr indent="0" lvl="0" marL="0" marR="0" rtl="0" algn="l">
                        <a:spcBef>
                          <a:spcPts val="0"/>
                        </a:spcBef>
                        <a:spcAft>
                          <a:spcPts val="0"/>
                        </a:spcAft>
                        <a:buNone/>
                      </a:pPr>
                      <a:r>
                        <a:rPr lang="es-ES" sz="1800">
                          <a:solidFill>
                            <a:schemeClr val="dk1"/>
                          </a:solidFill>
                          <a:latin typeface="Time s New Roman"/>
                          <a:ea typeface="Time s New Roman"/>
                          <a:cs typeface="Time s New Roman"/>
                          <a:sym typeface="Time s New Roman"/>
                        </a:rPr>
                        <a:t>Chuyển đổi NFAε sang DFA</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ime s New Roman"/>
                        <a:ea typeface="Time s New Roman"/>
                        <a:cs typeface="Time s New Roman"/>
                        <a:sym typeface="Time 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4200"/>
              <a:buFont typeface="Century Gothic"/>
              <a:buNone/>
            </a:pPr>
            <a:r>
              <a:rPr lang="es-ES" sz="4200"/>
              <a:t>Demo chương trình trên Visual Studio Code</a:t>
            </a:r>
            <a:endParaRPr sz="4200"/>
          </a:p>
        </p:txBody>
      </p:sp>
      <p:sp>
        <p:nvSpPr>
          <p:cNvPr id="308" name="Google Shape;308;p1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lang="es-ES" sz="2600">
                <a:latin typeface="Time s New Roman"/>
                <a:ea typeface="Time s New Roman"/>
                <a:cs typeface="Time s New Roman"/>
                <a:sym typeface="Time s New Roman"/>
              </a:rPr>
              <a:t>NFAε</a:t>
            </a:r>
            <a:endParaRPr sz="2600">
              <a:latin typeface="Time s New Roman"/>
              <a:ea typeface="Time s New Roman"/>
              <a:cs typeface="Time s New Roman"/>
              <a:sym typeface="Time s New Roman"/>
            </a:endParaRPr>
          </a:p>
          <a:p>
            <a:pPr indent="0" lvl="0" marL="0" rtl="0" algn="l">
              <a:spcBef>
                <a:spcPts val="1000"/>
              </a:spcBef>
              <a:spcAft>
                <a:spcPts val="0"/>
              </a:spcAft>
              <a:buSzPts val="1800"/>
              <a:buNone/>
            </a:pPr>
            <a:r>
              <a:t/>
            </a:r>
            <a:endParaRPr/>
          </a:p>
        </p:txBody>
      </p:sp>
      <p:pic>
        <p:nvPicPr>
          <p:cNvPr id="309" name="Google Shape;309;p12"/>
          <p:cNvPicPr preferRelativeResize="0"/>
          <p:nvPr/>
        </p:nvPicPr>
        <p:blipFill rotWithShape="1">
          <a:blip r:embed="rId3">
            <a:alphaModFix/>
          </a:blip>
          <a:srcRect b="0" l="0" r="0" t="0"/>
          <a:stretch/>
        </p:blipFill>
        <p:spPr>
          <a:xfrm>
            <a:off x="2718099" y="2657174"/>
            <a:ext cx="6386750" cy="406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Demo chương trình trên Visual Studio Code</a:t>
            </a:r>
            <a:endParaRPr sz="4200">
              <a:latin typeface="Time s New Roman"/>
              <a:ea typeface="Time s New Roman"/>
              <a:cs typeface="Time s New Roman"/>
              <a:sym typeface="Time s New Roman"/>
            </a:endParaRPr>
          </a:p>
        </p:txBody>
      </p:sp>
      <p:sp>
        <p:nvSpPr>
          <p:cNvPr id="315" name="Google Shape;315;p1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lang="es-ES" sz="2600">
                <a:latin typeface="Time s New Roman"/>
                <a:ea typeface="Time s New Roman"/>
                <a:cs typeface="Time s New Roman"/>
                <a:sym typeface="Time s New Roman"/>
              </a:rPr>
              <a:t>DFA</a:t>
            </a:r>
            <a:endParaRPr sz="2600">
              <a:latin typeface="Time s New Roman"/>
              <a:ea typeface="Time s New Roman"/>
              <a:cs typeface="Time s New Roman"/>
              <a:sym typeface="Time s New Roman"/>
            </a:endParaRPr>
          </a:p>
          <a:p>
            <a:pPr indent="0" lvl="0" marL="0" rtl="0" algn="l">
              <a:spcBef>
                <a:spcPts val="1000"/>
              </a:spcBef>
              <a:spcAft>
                <a:spcPts val="0"/>
              </a:spcAft>
              <a:buSzPts val="1800"/>
              <a:buNone/>
            </a:pPr>
            <a:r>
              <a:t/>
            </a:r>
            <a:endParaRPr/>
          </a:p>
        </p:txBody>
      </p:sp>
      <p:pic>
        <p:nvPicPr>
          <p:cNvPr id="316" name="Google Shape;316;p13"/>
          <p:cNvPicPr preferRelativeResize="0"/>
          <p:nvPr/>
        </p:nvPicPr>
        <p:blipFill rotWithShape="1">
          <a:blip r:embed="rId3">
            <a:alphaModFix/>
          </a:blip>
          <a:srcRect b="0" l="0" r="0" t="0"/>
          <a:stretch/>
        </p:blipFill>
        <p:spPr>
          <a:xfrm>
            <a:off x="1676833" y="2634018"/>
            <a:ext cx="10280271" cy="36121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Kết quả đạt được</a:t>
            </a:r>
            <a:endParaRPr sz="4200">
              <a:latin typeface="Time s New Roman"/>
              <a:ea typeface="Time s New Roman"/>
              <a:cs typeface="Time s New Roman"/>
              <a:sym typeface="Time s New Roman"/>
            </a:endParaRPr>
          </a:p>
        </p:txBody>
      </p:sp>
      <p:sp>
        <p:nvSpPr>
          <p:cNvPr id="322" name="Google Shape;322;p1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20000"/>
              </a:lnSpc>
              <a:spcBef>
                <a:spcPts val="0"/>
              </a:spcBef>
              <a:spcAft>
                <a:spcPts val="0"/>
              </a:spcAft>
              <a:buSzPts val="2600"/>
              <a:buChar char="🠶"/>
            </a:pPr>
            <a:r>
              <a:rPr lang="es-ES" sz="2600">
                <a:latin typeface="Times New Roman"/>
                <a:ea typeface="Times New Roman"/>
                <a:cs typeface="Times New Roman"/>
                <a:sym typeface="Times New Roman"/>
              </a:rPr>
              <a:t>Chương trình thực hiện thành công khi xây dụng được mô hình DFA từ NFAԑ đã cho.</a:t>
            </a:r>
            <a:endParaRPr sz="2600">
              <a:latin typeface="Times New Roman"/>
              <a:ea typeface="Times New Roman"/>
              <a:cs typeface="Times New Roman"/>
              <a:sym typeface="Times New Roman"/>
            </a:endParaRPr>
          </a:p>
          <a:p>
            <a:pPr indent="-342900" lvl="0" marL="342900" rtl="0" algn="just">
              <a:lnSpc>
                <a:spcPct val="120000"/>
              </a:lnSpc>
              <a:spcBef>
                <a:spcPts val="1200"/>
              </a:spcBef>
              <a:spcAft>
                <a:spcPts val="0"/>
              </a:spcAft>
              <a:buSzPts val="2600"/>
              <a:buChar char="🠶"/>
            </a:pPr>
            <a:r>
              <a:rPr lang="es-ES" sz="2600">
                <a:latin typeface="Times New Roman"/>
                <a:ea typeface="Times New Roman"/>
                <a:cs typeface="Times New Roman"/>
                <a:sym typeface="Times New Roman"/>
              </a:rPr>
              <a:t> Nhưng hạn chế là vẫn chưa thể gán được giá trị trạng thái cho DFA mới, cũng như chưa tạo được bảng hàm chuyển của DFA vừa tạo ra.</a:t>
            </a:r>
            <a:endParaRPr sz="2600">
              <a:latin typeface="Times New Roman"/>
              <a:ea typeface="Times New Roman"/>
              <a:cs typeface="Times New Roman"/>
              <a:sym typeface="Times New Roman"/>
            </a:endParaRPr>
          </a:p>
          <a:p>
            <a:pPr indent="-342900" lvl="0" marL="342900" rtl="0" algn="just">
              <a:lnSpc>
                <a:spcPct val="120000"/>
              </a:lnSpc>
              <a:spcBef>
                <a:spcPts val="1200"/>
              </a:spcBef>
              <a:spcAft>
                <a:spcPts val="0"/>
              </a:spcAft>
              <a:buSzPts val="2600"/>
              <a:buChar char="🠶"/>
            </a:pPr>
            <a:r>
              <a:rPr lang="es-ES" sz="2600">
                <a:latin typeface="Times New Roman"/>
                <a:ea typeface="Times New Roman"/>
                <a:cs typeface="Times New Roman"/>
                <a:sym typeface="Times New Roman"/>
              </a:rPr>
              <a:t> Nhìn chung, phần demo đã giải quyết gần 90% các vấn đề đã đặt ra ở phần đầu của đề tài này.</a:t>
            </a:r>
            <a:endParaRPr sz="2600">
              <a:latin typeface="Times New Roman"/>
              <a:ea typeface="Times New Roman"/>
              <a:cs typeface="Times New Roman"/>
              <a:sym typeface="Times New Roman"/>
            </a:endParaRPr>
          </a:p>
          <a:p>
            <a:pPr indent="-228600" lvl="0" marL="342900" rtl="0" algn="l">
              <a:spcBef>
                <a:spcPts val="16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Hướng phát triển</a:t>
            </a:r>
            <a:endParaRPr sz="4200">
              <a:latin typeface="Time s New Roman"/>
              <a:ea typeface="Time s New Roman"/>
              <a:cs typeface="Time s New Roman"/>
              <a:sym typeface="Time s New Roman"/>
            </a:endParaRPr>
          </a:p>
        </p:txBody>
      </p:sp>
      <p:grpSp>
        <p:nvGrpSpPr>
          <p:cNvPr id="328" name="Google Shape;328;p15"/>
          <p:cNvGrpSpPr/>
          <p:nvPr/>
        </p:nvGrpSpPr>
        <p:grpSpPr>
          <a:xfrm>
            <a:off x="2589213" y="2143524"/>
            <a:ext cx="8915400" cy="3758401"/>
            <a:chOff x="0" y="9924"/>
            <a:chExt cx="8915400" cy="3758401"/>
          </a:xfrm>
        </p:grpSpPr>
        <p:sp>
          <p:nvSpPr>
            <p:cNvPr id="329" name="Google Shape;329;p15"/>
            <p:cNvSpPr/>
            <p:nvPr/>
          </p:nvSpPr>
          <p:spPr>
            <a:xfrm>
              <a:off x="0" y="9924"/>
              <a:ext cx="8915400" cy="842400"/>
            </a:xfrm>
            <a:prstGeom prst="roundRect">
              <a:avLst>
                <a:gd fmla="val 16667" name="adj"/>
              </a:avLst>
            </a:prstGeom>
            <a:solidFill>
              <a:schemeClr val="lt1"/>
            </a:solidFill>
            <a:ln cap="rnd" cmpd="sng" w="15875">
              <a:solidFill>
                <a:srgbClr val="29A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txBox="1"/>
            <p:nvPr/>
          </p:nvSpPr>
          <p:spPr>
            <a:xfrm>
              <a:off x="41123" y="51047"/>
              <a:ext cx="8833154" cy="760154"/>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Tối ưu hóa thuật toán</a:t>
              </a:r>
              <a:endParaRPr b="0" i="0" sz="2600" u="none" cap="none" strike="noStrike">
                <a:solidFill>
                  <a:schemeClr val="lt1"/>
                </a:solidFill>
                <a:latin typeface="Time s New Roman"/>
                <a:ea typeface="Time s New Roman"/>
                <a:cs typeface="Time s New Roman"/>
                <a:sym typeface="Time s New Roman"/>
              </a:endParaRPr>
            </a:p>
          </p:txBody>
        </p:sp>
        <p:sp>
          <p:nvSpPr>
            <p:cNvPr id="331" name="Google Shape;331;p15"/>
            <p:cNvSpPr/>
            <p:nvPr/>
          </p:nvSpPr>
          <p:spPr>
            <a:xfrm>
              <a:off x="0" y="981925"/>
              <a:ext cx="8915400" cy="842400"/>
            </a:xfrm>
            <a:prstGeom prst="roundRect">
              <a:avLst>
                <a:gd fmla="val 16667" name="adj"/>
              </a:avLst>
            </a:prstGeom>
            <a:solidFill>
              <a:schemeClr val="lt1"/>
            </a:solidFill>
            <a:ln cap="rnd" cmpd="sng" w="15875">
              <a:solidFill>
                <a:srgbClr val="29A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txBox="1"/>
            <p:nvPr/>
          </p:nvSpPr>
          <p:spPr>
            <a:xfrm>
              <a:off x="41123" y="1023048"/>
              <a:ext cx="8833154" cy="760154"/>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Xử lý ngôn ngữ tự nhiên</a:t>
              </a:r>
              <a:endParaRPr b="0" i="0" sz="2600" u="none" cap="none" strike="noStrike">
                <a:solidFill>
                  <a:schemeClr val="lt1"/>
                </a:solidFill>
                <a:latin typeface="Time s New Roman"/>
                <a:ea typeface="Time s New Roman"/>
                <a:cs typeface="Time s New Roman"/>
                <a:sym typeface="Time s New Roman"/>
              </a:endParaRPr>
            </a:p>
          </p:txBody>
        </p:sp>
        <p:sp>
          <p:nvSpPr>
            <p:cNvPr id="333" name="Google Shape;333;p15"/>
            <p:cNvSpPr/>
            <p:nvPr/>
          </p:nvSpPr>
          <p:spPr>
            <a:xfrm>
              <a:off x="0" y="1953925"/>
              <a:ext cx="8915400" cy="842400"/>
            </a:xfrm>
            <a:prstGeom prst="roundRect">
              <a:avLst>
                <a:gd fmla="val 16667" name="adj"/>
              </a:avLst>
            </a:prstGeom>
            <a:solidFill>
              <a:schemeClr val="lt1"/>
            </a:solidFill>
            <a:ln cap="rnd" cmpd="sng" w="15875">
              <a:solidFill>
                <a:srgbClr val="29A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txBox="1"/>
            <p:nvPr/>
          </p:nvSpPr>
          <p:spPr>
            <a:xfrm>
              <a:off x="41123" y="1995048"/>
              <a:ext cx="8833154" cy="760154"/>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Xây dựng công cụ phân tích</a:t>
              </a:r>
              <a:endParaRPr b="0" i="0" sz="2600" u="none" cap="none" strike="noStrike">
                <a:solidFill>
                  <a:schemeClr val="lt1"/>
                </a:solidFill>
                <a:latin typeface="Time s New Roman"/>
                <a:ea typeface="Time s New Roman"/>
                <a:cs typeface="Time s New Roman"/>
                <a:sym typeface="Time s New Roman"/>
              </a:endParaRPr>
            </a:p>
          </p:txBody>
        </p:sp>
        <p:sp>
          <p:nvSpPr>
            <p:cNvPr id="335" name="Google Shape;335;p15"/>
            <p:cNvSpPr/>
            <p:nvPr/>
          </p:nvSpPr>
          <p:spPr>
            <a:xfrm>
              <a:off x="0" y="2925925"/>
              <a:ext cx="8915400" cy="842400"/>
            </a:xfrm>
            <a:prstGeom prst="roundRect">
              <a:avLst>
                <a:gd fmla="val 16667" name="adj"/>
              </a:avLst>
            </a:prstGeom>
            <a:solidFill>
              <a:schemeClr val="lt1"/>
            </a:solidFill>
            <a:ln cap="rnd" cmpd="sng" w="15875">
              <a:solidFill>
                <a:srgbClr val="29A2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txBox="1"/>
            <p:nvPr/>
          </p:nvSpPr>
          <p:spPr>
            <a:xfrm>
              <a:off x="41123" y="2967048"/>
              <a:ext cx="8833154" cy="760154"/>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Tối ưu hóa hiệu suất </a:t>
              </a:r>
              <a:endParaRPr b="0" i="0" sz="2600" u="none" cap="none" strike="noStrike">
                <a:solidFill>
                  <a:schemeClr val="lt1"/>
                </a:solidFill>
                <a:latin typeface="Time s New Roman"/>
                <a:ea typeface="Time s New Roman"/>
                <a:cs typeface="Time s New Roman"/>
                <a:sym typeface="Time s New Roman"/>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Tài liệu tham khảo</a:t>
            </a:r>
            <a:endParaRPr sz="4200">
              <a:latin typeface="Time s New Roman"/>
              <a:ea typeface="Time s New Roman"/>
              <a:cs typeface="Time s New Roman"/>
              <a:sym typeface="Time s New Roman"/>
            </a:endParaRPr>
          </a:p>
        </p:txBody>
      </p:sp>
      <p:sp>
        <p:nvSpPr>
          <p:cNvPr id="342" name="Google Shape;342;p1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Font typeface="Century Gothic"/>
              <a:buAutoNum type="arabicPeriod"/>
            </a:pPr>
            <a:r>
              <a:rPr lang="es-ES" sz="2600">
                <a:solidFill>
                  <a:schemeClr val="dk1"/>
                </a:solidFill>
                <a:latin typeface="Time s New Roman"/>
                <a:ea typeface="Time s New Roman"/>
                <a:cs typeface="Time s New Roman"/>
                <a:sym typeface="Time s New Roman"/>
              </a:rPr>
              <a:t>"Automata and Computability" by Dexter C. Kozen (1997)</a:t>
            </a:r>
            <a:endParaRPr sz="2600">
              <a:solidFill>
                <a:schemeClr val="dk1"/>
              </a:solidFill>
              <a:latin typeface="Time s New Roman"/>
              <a:ea typeface="Time s New Roman"/>
              <a:cs typeface="Time s New Roman"/>
              <a:sym typeface="Time s New Roman"/>
            </a:endParaRPr>
          </a:p>
          <a:p>
            <a:pPr indent="-342900" lvl="0" marL="342900" rtl="0" algn="l">
              <a:spcBef>
                <a:spcPts val="1000"/>
              </a:spcBef>
              <a:spcAft>
                <a:spcPts val="0"/>
              </a:spcAft>
              <a:buSzPts val="2600"/>
              <a:buFont typeface="Century Gothic"/>
              <a:buAutoNum type="arabicPeriod"/>
            </a:pPr>
            <a:r>
              <a:rPr lang="es-ES" sz="2600">
                <a:solidFill>
                  <a:schemeClr val="dk1"/>
                </a:solidFill>
                <a:latin typeface="Time s New Roman"/>
                <a:ea typeface="Time s New Roman"/>
                <a:cs typeface="Time s New Roman"/>
                <a:sym typeface="Time s New Roman"/>
              </a:rPr>
              <a:t>A First course in Formal Language Theory (Second Editor) – V. J. Rayward-Smith – 1995</a:t>
            </a:r>
            <a:endParaRPr sz="2600">
              <a:solidFill>
                <a:schemeClr val="dk1"/>
              </a:solidFill>
              <a:latin typeface="Time s New Roman"/>
              <a:ea typeface="Time s New Roman"/>
              <a:cs typeface="Time s New Roman"/>
              <a:sym typeface="Time s New Roman"/>
            </a:endParaRPr>
          </a:p>
          <a:p>
            <a:pPr indent="-342900" lvl="0" marL="342900" rtl="0" algn="l">
              <a:spcBef>
                <a:spcPts val="1000"/>
              </a:spcBef>
              <a:spcAft>
                <a:spcPts val="0"/>
              </a:spcAft>
              <a:buSzPts val="2600"/>
              <a:buFont typeface="Century Gothic"/>
              <a:buAutoNum type="arabicPeriod"/>
            </a:pPr>
            <a:r>
              <a:rPr lang="es-ES" sz="2600">
                <a:solidFill>
                  <a:schemeClr val="dk1"/>
                </a:solidFill>
                <a:latin typeface="Time s New Roman"/>
                <a:ea typeface="Time s New Roman"/>
                <a:cs typeface="Time s New Roman"/>
                <a:sym typeface="Time s New Roman"/>
              </a:rPr>
              <a:t>Giáo trình tin học lý thuyết – Võ Huỳnh Trâm –2009</a:t>
            </a:r>
            <a:endParaRPr sz="2600">
              <a:solidFill>
                <a:schemeClr val="dk1"/>
              </a:solidFill>
              <a:latin typeface="Time s New Roman"/>
              <a:ea typeface="Time s New Roman"/>
              <a:cs typeface="Time s New Roman"/>
              <a:sym typeface="Time 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7"/>
          <p:cNvSpPr txBox="1"/>
          <p:nvPr>
            <p:ph type="title"/>
          </p:nvPr>
        </p:nvSpPr>
        <p:spPr>
          <a:xfrm>
            <a:off x="2355531" y="2743057"/>
            <a:ext cx="8911687" cy="128089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168DBA"/>
              </a:buClr>
              <a:buSzPts val="4400"/>
              <a:buFont typeface="Time s New Roman"/>
              <a:buNone/>
            </a:pPr>
            <a:r>
              <a:rPr lang="es-ES" sz="4400">
                <a:latin typeface="Time s New Roman"/>
                <a:ea typeface="Time s New Roman"/>
                <a:cs typeface="Time s New Roman"/>
                <a:sym typeface="Time s New Roman"/>
              </a:rPr>
              <a:t>Cảm ơn cô và các bạn đã lắng nghe </a:t>
            </a:r>
            <a:endParaRPr sz="4400">
              <a:latin typeface="Time s New Roman"/>
              <a:ea typeface="Time s New Roman"/>
              <a:cs typeface="Time s New Roman"/>
              <a:sym typeface="Time 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Tổng quan về đề tài</a:t>
            </a:r>
            <a:endParaRPr sz="4200">
              <a:latin typeface="Time s New Roman"/>
              <a:ea typeface="Time s New Roman"/>
              <a:cs typeface="Time s New Roman"/>
              <a:sym typeface="Time s New Roman"/>
            </a:endParaRPr>
          </a:p>
        </p:txBody>
      </p:sp>
      <p:grpSp>
        <p:nvGrpSpPr>
          <p:cNvPr id="172" name="Google Shape;172;p2"/>
          <p:cNvGrpSpPr/>
          <p:nvPr/>
        </p:nvGrpSpPr>
        <p:grpSpPr>
          <a:xfrm>
            <a:off x="2592926" y="1840990"/>
            <a:ext cx="6487744" cy="4484770"/>
            <a:chOff x="1" y="4700"/>
            <a:chExt cx="6487744" cy="4484770"/>
          </a:xfrm>
        </p:grpSpPr>
        <p:sp>
          <p:nvSpPr>
            <p:cNvPr id="173" name="Google Shape;173;p2"/>
            <p:cNvSpPr/>
            <p:nvPr/>
          </p:nvSpPr>
          <p:spPr>
            <a:xfrm rot="5400000">
              <a:off x="-107037" y="111738"/>
              <a:ext cx="713586" cy="499510"/>
            </a:xfrm>
            <a:prstGeom prst="chevron">
              <a:avLst>
                <a:gd fmla="val 50000" name="adj"/>
              </a:avLst>
            </a:prstGeom>
            <a:solidFill>
              <a:srgbClr val="96BAE4"/>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txBox="1"/>
            <p:nvPr/>
          </p:nvSpPr>
          <p:spPr>
            <a:xfrm>
              <a:off x="1" y="254455"/>
              <a:ext cx="499510" cy="21407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01</a:t>
              </a:r>
              <a:endParaRPr b="0" i="0" sz="2600" u="none" cap="none" strike="noStrike">
                <a:solidFill>
                  <a:schemeClr val="lt1"/>
                </a:solidFill>
                <a:latin typeface="Time s New Roman"/>
                <a:ea typeface="Time s New Roman"/>
                <a:cs typeface="Time s New Roman"/>
                <a:sym typeface="Time s New Roman"/>
              </a:endParaRPr>
            </a:p>
          </p:txBody>
        </p:sp>
        <p:sp>
          <p:nvSpPr>
            <p:cNvPr id="175" name="Google Shape;175;p2"/>
            <p:cNvSpPr/>
            <p:nvPr/>
          </p:nvSpPr>
          <p:spPr>
            <a:xfrm rot="5400000">
              <a:off x="3261590" y="-2757379"/>
              <a:ext cx="464074" cy="5988235"/>
            </a:xfrm>
            <a:prstGeom prst="round2SameRect">
              <a:avLst>
                <a:gd fmla="val 16667" name="adj1"/>
                <a:gd fmla="val 0" name="adj2"/>
              </a:avLst>
            </a:prstGeom>
            <a:solidFill>
              <a:schemeClr val="lt1">
                <a:alpha val="89803"/>
              </a:schemeClr>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txBox="1"/>
            <p:nvPr/>
          </p:nvSpPr>
          <p:spPr>
            <a:xfrm>
              <a:off x="499510" y="27355"/>
              <a:ext cx="5965581" cy="418766"/>
            </a:xfrm>
            <a:prstGeom prst="rect">
              <a:avLst/>
            </a:prstGeom>
            <a:noFill/>
            <a:ln>
              <a:noFill/>
            </a:ln>
          </p:spPr>
          <p:txBody>
            <a:bodyPr anchorCtr="0" anchor="ctr" bIns="16500" lIns="1849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Time s New Roman"/>
                <a:buChar char="•"/>
              </a:pPr>
              <a:r>
                <a:rPr b="0" i="0" lang="es-ES" sz="2600" u="none" cap="none" strike="noStrike">
                  <a:solidFill>
                    <a:schemeClr val="dk1"/>
                  </a:solidFill>
                  <a:latin typeface="Time s New Roman"/>
                  <a:ea typeface="Time s New Roman"/>
                  <a:cs typeface="Time s New Roman"/>
                  <a:sym typeface="Time s New Roman"/>
                </a:rPr>
                <a:t>Giới thiệu đề tài</a:t>
              </a:r>
              <a:endParaRPr b="0" i="0" sz="2600" u="none" cap="none" strike="noStrike">
                <a:solidFill>
                  <a:schemeClr val="dk1"/>
                </a:solidFill>
                <a:latin typeface="Time s New Roman"/>
                <a:ea typeface="Time s New Roman"/>
                <a:cs typeface="Time s New Roman"/>
                <a:sym typeface="Time s New Roman"/>
              </a:endParaRPr>
            </a:p>
          </p:txBody>
        </p:sp>
        <p:sp>
          <p:nvSpPr>
            <p:cNvPr id="177" name="Google Shape;177;p2"/>
            <p:cNvSpPr/>
            <p:nvPr/>
          </p:nvSpPr>
          <p:spPr>
            <a:xfrm rot="5400000">
              <a:off x="-107037" y="740269"/>
              <a:ext cx="713586" cy="499510"/>
            </a:xfrm>
            <a:prstGeom prst="chevron">
              <a:avLst>
                <a:gd fmla="val 50000" name="adj"/>
              </a:avLst>
            </a:prstGeom>
            <a:solidFill>
              <a:srgbClr val="96BAE4"/>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txBox="1"/>
            <p:nvPr/>
          </p:nvSpPr>
          <p:spPr>
            <a:xfrm>
              <a:off x="1" y="882986"/>
              <a:ext cx="499510" cy="21407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02</a:t>
              </a:r>
              <a:endParaRPr b="0" i="0" sz="2600" u="none" cap="none" strike="noStrike">
                <a:solidFill>
                  <a:schemeClr val="lt1"/>
                </a:solidFill>
                <a:latin typeface="Time s New Roman"/>
                <a:ea typeface="Time s New Roman"/>
                <a:cs typeface="Time s New Roman"/>
                <a:sym typeface="Time s New Roman"/>
              </a:endParaRPr>
            </a:p>
          </p:txBody>
        </p:sp>
        <p:sp>
          <p:nvSpPr>
            <p:cNvPr id="179" name="Google Shape;179;p2"/>
            <p:cNvSpPr/>
            <p:nvPr/>
          </p:nvSpPr>
          <p:spPr>
            <a:xfrm rot="5400000">
              <a:off x="3261712" y="-2128970"/>
              <a:ext cx="463830" cy="5988235"/>
            </a:xfrm>
            <a:prstGeom prst="round2SameRect">
              <a:avLst>
                <a:gd fmla="val 16667" name="adj1"/>
                <a:gd fmla="val 0" name="adj2"/>
              </a:avLst>
            </a:prstGeom>
            <a:solidFill>
              <a:schemeClr val="lt1">
                <a:alpha val="89803"/>
              </a:schemeClr>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txBox="1"/>
            <p:nvPr/>
          </p:nvSpPr>
          <p:spPr>
            <a:xfrm>
              <a:off x="499510" y="655874"/>
              <a:ext cx="5965593" cy="418546"/>
            </a:xfrm>
            <a:prstGeom prst="rect">
              <a:avLst/>
            </a:prstGeom>
            <a:noFill/>
            <a:ln>
              <a:noFill/>
            </a:ln>
          </p:spPr>
          <p:txBody>
            <a:bodyPr anchorCtr="0" anchor="ctr" bIns="16500" lIns="1849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Time s New Roman"/>
                <a:buChar char="•"/>
              </a:pPr>
              <a:r>
                <a:rPr b="0" i="0" lang="es-ES" sz="2600" u="none" cap="none" strike="noStrike">
                  <a:solidFill>
                    <a:schemeClr val="dk1"/>
                  </a:solidFill>
                  <a:latin typeface="Time s New Roman"/>
                  <a:ea typeface="Time s New Roman"/>
                  <a:cs typeface="Time s New Roman"/>
                  <a:sym typeface="Time s New Roman"/>
                </a:rPr>
                <a:t>Mục tiêu đề tài</a:t>
              </a:r>
              <a:endParaRPr b="0" i="0" sz="2600" u="none" cap="none" strike="noStrike">
                <a:solidFill>
                  <a:schemeClr val="dk1"/>
                </a:solidFill>
                <a:latin typeface="Time s New Roman"/>
                <a:ea typeface="Time s New Roman"/>
                <a:cs typeface="Time s New Roman"/>
                <a:sym typeface="Time s New Roman"/>
              </a:endParaRPr>
            </a:p>
          </p:txBody>
        </p:sp>
        <p:sp>
          <p:nvSpPr>
            <p:cNvPr id="181" name="Google Shape;181;p2"/>
            <p:cNvSpPr/>
            <p:nvPr/>
          </p:nvSpPr>
          <p:spPr>
            <a:xfrm rot="5400000">
              <a:off x="-107037" y="1368800"/>
              <a:ext cx="713586" cy="499510"/>
            </a:xfrm>
            <a:prstGeom prst="chevron">
              <a:avLst>
                <a:gd fmla="val 50000" name="adj"/>
              </a:avLst>
            </a:prstGeom>
            <a:solidFill>
              <a:srgbClr val="96BAE4"/>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txBox="1"/>
            <p:nvPr/>
          </p:nvSpPr>
          <p:spPr>
            <a:xfrm>
              <a:off x="1" y="1511517"/>
              <a:ext cx="499510" cy="21407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03</a:t>
              </a:r>
              <a:endParaRPr b="0" i="0" sz="2600" u="none" cap="none" strike="noStrike">
                <a:solidFill>
                  <a:schemeClr val="lt1"/>
                </a:solidFill>
                <a:latin typeface="Time s New Roman"/>
                <a:ea typeface="Time s New Roman"/>
                <a:cs typeface="Time s New Roman"/>
                <a:sym typeface="Time s New Roman"/>
              </a:endParaRPr>
            </a:p>
          </p:txBody>
        </p:sp>
        <p:sp>
          <p:nvSpPr>
            <p:cNvPr id="183" name="Google Shape;183;p2"/>
            <p:cNvSpPr/>
            <p:nvPr/>
          </p:nvSpPr>
          <p:spPr>
            <a:xfrm rot="5400000">
              <a:off x="3261712" y="-1500440"/>
              <a:ext cx="463830" cy="5988235"/>
            </a:xfrm>
            <a:prstGeom prst="round2SameRect">
              <a:avLst>
                <a:gd fmla="val 16667" name="adj1"/>
                <a:gd fmla="val 0" name="adj2"/>
              </a:avLst>
            </a:prstGeom>
            <a:solidFill>
              <a:schemeClr val="lt1">
                <a:alpha val="89803"/>
              </a:schemeClr>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txBox="1"/>
            <p:nvPr/>
          </p:nvSpPr>
          <p:spPr>
            <a:xfrm>
              <a:off x="499510" y="1284404"/>
              <a:ext cx="5965593" cy="418546"/>
            </a:xfrm>
            <a:prstGeom prst="rect">
              <a:avLst/>
            </a:prstGeom>
            <a:noFill/>
            <a:ln>
              <a:noFill/>
            </a:ln>
          </p:spPr>
          <p:txBody>
            <a:bodyPr anchorCtr="0" anchor="ctr" bIns="16500" lIns="1849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Time s New Roman"/>
                <a:buChar char="•"/>
              </a:pPr>
              <a:r>
                <a:rPr b="0" i="0" lang="es-ES" sz="2600" u="none" cap="none" strike="noStrike">
                  <a:solidFill>
                    <a:schemeClr val="dk1"/>
                  </a:solidFill>
                  <a:latin typeface="Time s New Roman"/>
                  <a:ea typeface="Time s New Roman"/>
                  <a:cs typeface="Time s New Roman"/>
                  <a:sym typeface="Time s New Roman"/>
                </a:rPr>
                <a:t>Phương pháp thực hiện</a:t>
              </a:r>
              <a:endParaRPr b="0" i="0" sz="2600" u="none" cap="none" strike="noStrike">
                <a:solidFill>
                  <a:schemeClr val="dk1"/>
                </a:solidFill>
                <a:latin typeface="Time s New Roman"/>
                <a:ea typeface="Time s New Roman"/>
                <a:cs typeface="Time s New Roman"/>
                <a:sym typeface="Time s New Roman"/>
              </a:endParaRPr>
            </a:p>
          </p:txBody>
        </p:sp>
        <p:sp>
          <p:nvSpPr>
            <p:cNvPr id="185" name="Google Shape;185;p2"/>
            <p:cNvSpPr/>
            <p:nvPr/>
          </p:nvSpPr>
          <p:spPr>
            <a:xfrm rot="5400000">
              <a:off x="-107037" y="1997330"/>
              <a:ext cx="713586" cy="499510"/>
            </a:xfrm>
            <a:prstGeom prst="chevron">
              <a:avLst>
                <a:gd fmla="val 50000" name="adj"/>
              </a:avLst>
            </a:prstGeom>
            <a:solidFill>
              <a:srgbClr val="96BAE4"/>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txBox="1"/>
            <p:nvPr/>
          </p:nvSpPr>
          <p:spPr>
            <a:xfrm>
              <a:off x="1" y="2140047"/>
              <a:ext cx="499510" cy="21407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04</a:t>
              </a:r>
              <a:endParaRPr b="0" i="0" sz="2600" u="none" cap="none" strike="noStrike">
                <a:solidFill>
                  <a:schemeClr val="lt1"/>
                </a:solidFill>
                <a:latin typeface="Time s New Roman"/>
                <a:ea typeface="Time s New Roman"/>
                <a:cs typeface="Time s New Roman"/>
                <a:sym typeface="Time s New Roman"/>
              </a:endParaRPr>
            </a:p>
          </p:txBody>
        </p:sp>
        <p:sp>
          <p:nvSpPr>
            <p:cNvPr id="187" name="Google Shape;187;p2"/>
            <p:cNvSpPr/>
            <p:nvPr/>
          </p:nvSpPr>
          <p:spPr>
            <a:xfrm rot="5400000">
              <a:off x="3261712" y="-871909"/>
              <a:ext cx="463830" cy="5988235"/>
            </a:xfrm>
            <a:prstGeom prst="round2SameRect">
              <a:avLst>
                <a:gd fmla="val 16667" name="adj1"/>
                <a:gd fmla="val 0" name="adj2"/>
              </a:avLst>
            </a:prstGeom>
            <a:solidFill>
              <a:schemeClr val="lt1">
                <a:alpha val="89803"/>
              </a:schemeClr>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txBox="1"/>
            <p:nvPr/>
          </p:nvSpPr>
          <p:spPr>
            <a:xfrm>
              <a:off x="499510" y="1912935"/>
              <a:ext cx="5965593" cy="418546"/>
            </a:xfrm>
            <a:prstGeom prst="rect">
              <a:avLst/>
            </a:prstGeom>
            <a:noFill/>
            <a:ln>
              <a:noFill/>
            </a:ln>
          </p:spPr>
          <p:txBody>
            <a:bodyPr anchorCtr="0" anchor="ctr" bIns="16500" lIns="1849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Time s New Roman"/>
                <a:buChar char="•"/>
              </a:pPr>
              <a:r>
                <a:rPr b="0" i="0" lang="es-ES" sz="2600" u="none" cap="none" strike="noStrike">
                  <a:solidFill>
                    <a:schemeClr val="dk1"/>
                  </a:solidFill>
                  <a:latin typeface="Time s New Roman"/>
                  <a:ea typeface="Time s New Roman"/>
                  <a:cs typeface="Time s New Roman"/>
                  <a:sym typeface="Time s New Roman"/>
                </a:rPr>
                <a:t>Thiết kế và cài đặt</a:t>
              </a:r>
              <a:endParaRPr b="0" i="0" sz="2600" u="none" cap="none" strike="noStrike">
                <a:solidFill>
                  <a:schemeClr val="dk1"/>
                </a:solidFill>
                <a:latin typeface="Time s New Roman"/>
                <a:ea typeface="Time s New Roman"/>
                <a:cs typeface="Time s New Roman"/>
                <a:sym typeface="Time s New Roman"/>
              </a:endParaRPr>
            </a:p>
          </p:txBody>
        </p:sp>
        <p:sp>
          <p:nvSpPr>
            <p:cNvPr id="189" name="Google Shape;189;p2"/>
            <p:cNvSpPr/>
            <p:nvPr/>
          </p:nvSpPr>
          <p:spPr>
            <a:xfrm rot="5400000">
              <a:off x="-107037" y="2625861"/>
              <a:ext cx="713586" cy="499510"/>
            </a:xfrm>
            <a:prstGeom prst="chevron">
              <a:avLst>
                <a:gd fmla="val 50000" name="adj"/>
              </a:avLst>
            </a:prstGeom>
            <a:solidFill>
              <a:srgbClr val="96BAE4"/>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txBox="1"/>
            <p:nvPr/>
          </p:nvSpPr>
          <p:spPr>
            <a:xfrm>
              <a:off x="1" y="2768578"/>
              <a:ext cx="499510" cy="21407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05</a:t>
              </a:r>
              <a:endParaRPr b="0" i="0" sz="2600" u="none" cap="none" strike="noStrike">
                <a:solidFill>
                  <a:schemeClr val="lt1"/>
                </a:solidFill>
                <a:latin typeface="Time s New Roman"/>
                <a:ea typeface="Time s New Roman"/>
                <a:cs typeface="Time s New Roman"/>
                <a:sym typeface="Time s New Roman"/>
              </a:endParaRPr>
            </a:p>
          </p:txBody>
        </p:sp>
        <p:sp>
          <p:nvSpPr>
            <p:cNvPr id="191" name="Google Shape;191;p2"/>
            <p:cNvSpPr/>
            <p:nvPr/>
          </p:nvSpPr>
          <p:spPr>
            <a:xfrm rot="5400000">
              <a:off x="3261712" y="-243378"/>
              <a:ext cx="463830" cy="5988235"/>
            </a:xfrm>
            <a:prstGeom prst="round2SameRect">
              <a:avLst>
                <a:gd fmla="val 16667" name="adj1"/>
                <a:gd fmla="val 0" name="adj2"/>
              </a:avLst>
            </a:prstGeom>
            <a:solidFill>
              <a:schemeClr val="lt1">
                <a:alpha val="89803"/>
              </a:schemeClr>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txBox="1"/>
            <p:nvPr/>
          </p:nvSpPr>
          <p:spPr>
            <a:xfrm>
              <a:off x="499510" y="2541466"/>
              <a:ext cx="5965593" cy="418546"/>
            </a:xfrm>
            <a:prstGeom prst="rect">
              <a:avLst/>
            </a:prstGeom>
            <a:noFill/>
            <a:ln>
              <a:noFill/>
            </a:ln>
          </p:spPr>
          <p:txBody>
            <a:bodyPr anchorCtr="0" anchor="ctr" bIns="16500" lIns="1849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Time s New Roman"/>
                <a:buChar char="•"/>
              </a:pPr>
              <a:r>
                <a:rPr b="0" i="0" lang="es-ES" sz="2600" u="none" cap="none" strike="noStrike">
                  <a:solidFill>
                    <a:schemeClr val="dk1"/>
                  </a:solidFill>
                  <a:latin typeface="Time s New Roman"/>
                  <a:ea typeface="Time s New Roman"/>
                  <a:cs typeface="Time s New Roman"/>
                  <a:sym typeface="Time s New Roman"/>
                </a:rPr>
                <a:t>Kết quả đạt được </a:t>
              </a:r>
              <a:endParaRPr b="0" i="0" sz="2600" u="none" cap="none" strike="noStrike">
                <a:solidFill>
                  <a:schemeClr val="dk1"/>
                </a:solidFill>
                <a:latin typeface="Time s New Roman"/>
                <a:ea typeface="Time s New Roman"/>
                <a:cs typeface="Time s New Roman"/>
                <a:sym typeface="Time s New Roman"/>
              </a:endParaRPr>
            </a:p>
          </p:txBody>
        </p:sp>
        <p:sp>
          <p:nvSpPr>
            <p:cNvPr id="193" name="Google Shape;193;p2"/>
            <p:cNvSpPr/>
            <p:nvPr/>
          </p:nvSpPr>
          <p:spPr>
            <a:xfrm rot="5400000">
              <a:off x="-107037" y="3254392"/>
              <a:ext cx="713586" cy="499510"/>
            </a:xfrm>
            <a:prstGeom prst="chevron">
              <a:avLst>
                <a:gd fmla="val 50000" name="adj"/>
              </a:avLst>
            </a:prstGeom>
            <a:solidFill>
              <a:srgbClr val="96BAE4"/>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txBox="1"/>
            <p:nvPr/>
          </p:nvSpPr>
          <p:spPr>
            <a:xfrm>
              <a:off x="1" y="3397109"/>
              <a:ext cx="499510" cy="21407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06</a:t>
              </a:r>
              <a:endParaRPr b="0" i="0" sz="2600" u="none" cap="none" strike="noStrike">
                <a:solidFill>
                  <a:schemeClr val="lt1"/>
                </a:solidFill>
                <a:latin typeface="Time s New Roman"/>
                <a:ea typeface="Time s New Roman"/>
                <a:cs typeface="Time s New Roman"/>
                <a:sym typeface="Time s New Roman"/>
              </a:endParaRPr>
            </a:p>
          </p:txBody>
        </p:sp>
        <p:sp>
          <p:nvSpPr>
            <p:cNvPr id="195" name="Google Shape;195;p2"/>
            <p:cNvSpPr/>
            <p:nvPr/>
          </p:nvSpPr>
          <p:spPr>
            <a:xfrm rot="5400000">
              <a:off x="3261712" y="385151"/>
              <a:ext cx="463830" cy="5988235"/>
            </a:xfrm>
            <a:prstGeom prst="round2SameRect">
              <a:avLst>
                <a:gd fmla="val 16667" name="adj1"/>
                <a:gd fmla="val 0" name="adj2"/>
              </a:avLst>
            </a:prstGeom>
            <a:solidFill>
              <a:schemeClr val="lt1">
                <a:alpha val="89803"/>
              </a:schemeClr>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txBox="1"/>
            <p:nvPr/>
          </p:nvSpPr>
          <p:spPr>
            <a:xfrm>
              <a:off x="499510" y="3169995"/>
              <a:ext cx="5965593" cy="418546"/>
            </a:xfrm>
            <a:prstGeom prst="rect">
              <a:avLst/>
            </a:prstGeom>
            <a:noFill/>
            <a:ln>
              <a:noFill/>
            </a:ln>
          </p:spPr>
          <p:txBody>
            <a:bodyPr anchorCtr="0" anchor="ctr" bIns="16500" lIns="1849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Time s New Roman"/>
                <a:buChar char="•"/>
              </a:pPr>
              <a:r>
                <a:rPr b="0" i="0" lang="es-ES" sz="2600" u="none" cap="none" strike="noStrike">
                  <a:solidFill>
                    <a:schemeClr val="dk1"/>
                  </a:solidFill>
                  <a:latin typeface="Time s New Roman"/>
                  <a:ea typeface="Time s New Roman"/>
                  <a:cs typeface="Time s New Roman"/>
                  <a:sym typeface="Time s New Roman"/>
                </a:rPr>
                <a:t>Phương hướng phát triển </a:t>
              </a:r>
              <a:endParaRPr b="0" i="0" sz="2600" u="none" cap="none" strike="noStrike">
                <a:solidFill>
                  <a:schemeClr val="dk1"/>
                </a:solidFill>
                <a:latin typeface="Time s New Roman"/>
                <a:ea typeface="Time s New Roman"/>
                <a:cs typeface="Time s New Roman"/>
                <a:sym typeface="Time s New Roman"/>
              </a:endParaRPr>
            </a:p>
          </p:txBody>
        </p:sp>
        <p:sp>
          <p:nvSpPr>
            <p:cNvPr id="197" name="Google Shape;197;p2"/>
            <p:cNvSpPr/>
            <p:nvPr/>
          </p:nvSpPr>
          <p:spPr>
            <a:xfrm rot="5400000">
              <a:off x="-107037" y="3882922"/>
              <a:ext cx="713586" cy="499510"/>
            </a:xfrm>
            <a:prstGeom prst="chevron">
              <a:avLst>
                <a:gd fmla="val 50000" name="adj"/>
              </a:avLst>
            </a:prstGeom>
            <a:solidFill>
              <a:srgbClr val="96BAE4"/>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txBox="1"/>
            <p:nvPr/>
          </p:nvSpPr>
          <p:spPr>
            <a:xfrm>
              <a:off x="1" y="4025639"/>
              <a:ext cx="499510" cy="214076"/>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07</a:t>
              </a:r>
              <a:endParaRPr b="0" i="0" sz="2600" u="none" cap="none" strike="noStrike">
                <a:solidFill>
                  <a:schemeClr val="lt1"/>
                </a:solidFill>
                <a:latin typeface="Time s New Roman"/>
                <a:ea typeface="Time s New Roman"/>
                <a:cs typeface="Time s New Roman"/>
                <a:sym typeface="Time s New Roman"/>
              </a:endParaRPr>
            </a:p>
          </p:txBody>
        </p:sp>
        <p:sp>
          <p:nvSpPr>
            <p:cNvPr id="199" name="Google Shape;199;p2"/>
            <p:cNvSpPr/>
            <p:nvPr/>
          </p:nvSpPr>
          <p:spPr>
            <a:xfrm rot="5400000">
              <a:off x="3261712" y="1013682"/>
              <a:ext cx="463830" cy="5988235"/>
            </a:xfrm>
            <a:prstGeom prst="round2SameRect">
              <a:avLst>
                <a:gd fmla="val 16667" name="adj1"/>
                <a:gd fmla="val 0" name="adj2"/>
              </a:avLst>
            </a:prstGeom>
            <a:solidFill>
              <a:schemeClr val="lt1">
                <a:alpha val="89803"/>
              </a:schemeClr>
            </a:solidFill>
            <a:ln cap="rnd" cmpd="sng" w="1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txBox="1"/>
            <p:nvPr/>
          </p:nvSpPr>
          <p:spPr>
            <a:xfrm>
              <a:off x="499510" y="3798526"/>
              <a:ext cx="5965593" cy="418546"/>
            </a:xfrm>
            <a:prstGeom prst="rect">
              <a:avLst/>
            </a:prstGeom>
            <a:noFill/>
            <a:ln>
              <a:noFill/>
            </a:ln>
          </p:spPr>
          <p:txBody>
            <a:bodyPr anchorCtr="0" anchor="ctr" bIns="16500" lIns="184900" spcFirstLastPara="1" rIns="16500" wrap="square" tIns="16500">
              <a:noAutofit/>
            </a:bodyPr>
            <a:lstStyle/>
            <a:p>
              <a:pPr indent="-228600" lvl="1" marL="228600" marR="0" rtl="0" algn="l">
                <a:lnSpc>
                  <a:spcPct val="90000"/>
                </a:lnSpc>
                <a:spcBef>
                  <a:spcPts val="0"/>
                </a:spcBef>
                <a:spcAft>
                  <a:spcPts val="0"/>
                </a:spcAft>
                <a:buClr>
                  <a:schemeClr val="dk1"/>
                </a:buClr>
                <a:buSzPts val="2600"/>
                <a:buFont typeface="Time s New Roman"/>
                <a:buChar char="•"/>
              </a:pPr>
              <a:r>
                <a:rPr b="0" i="0" lang="es-ES" sz="2600" u="none" cap="none" strike="noStrike">
                  <a:solidFill>
                    <a:schemeClr val="dk1"/>
                  </a:solidFill>
                  <a:latin typeface="Time s New Roman"/>
                  <a:ea typeface="Time s New Roman"/>
                  <a:cs typeface="Time s New Roman"/>
                  <a:sym typeface="Time s New Roman"/>
                </a:rPr>
                <a:t>Tài liệu tham khảo</a:t>
              </a:r>
              <a:endParaRPr b="0" i="0" sz="2600" u="none" cap="none" strike="noStrike">
                <a:solidFill>
                  <a:schemeClr val="dk1"/>
                </a:solidFill>
                <a:latin typeface="Time s New Roman"/>
                <a:ea typeface="Time s New Roman"/>
                <a:cs typeface="Time s New Roman"/>
                <a:sym typeface="Time 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Giới thiệu đề tài</a:t>
            </a:r>
            <a:endParaRPr sz="4200">
              <a:latin typeface="Time s New Roman"/>
              <a:ea typeface="Time s New Roman"/>
              <a:cs typeface="Time s New Roman"/>
              <a:sym typeface="Time s New Roman"/>
            </a:endParaRPr>
          </a:p>
        </p:txBody>
      </p:sp>
      <p:sp>
        <p:nvSpPr>
          <p:cNvPr id="206" name="Google Shape;206;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lang="es-ES" sz="2600">
                <a:latin typeface="Time s New Roman"/>
                <a:ea typeface="Time s New Roman"/>
                <a:cs typeface="Time s New Roman"/>
                <a:sym typeface="Time s New Roman"/>
              </a:rPr>
              <a:t>Đặt vấn đề</a:t>
            </a:r>
            <a:endParaRPr/>
          </a:p>
          <a:p>
            <a:pPr indent="-342900" lvl="0" marL="342900" rtl="0" algn="l">
              <a:spcBef>
                <a:spcPts val="1000"/>
              </a:spcBef>
              <a:spcAft>
                <a:spcPts val="0"/>
              </a:spcAft>
              <a:buSzPts val="2600"/>
              <a:buChar char="🠶"/>
            </a:pPr>
            <a:r>
              <a:rPr lang="es-ES" sz="2600">
                <a:latin typeface="Time s New Roman"/>
                <a:ea typeface="Time s New Roman"/>
                <a:cs typeface="Time s New Roman"/>
                <a:sym typeface="Time s New Roman"/>
              </a:rPr>
              <a:t>Nguyên nhân của vấn đề</a:t>
            </a:r>
            <a:endParaRPr/>
          </a:p>
          <a:p>
            <a:pPr indent="-342900" lvl="0" marL="342900" rtl="0" algn="l">
              <a:spcBef>
                <a:spcPts val="1000"/>
              </a:spcBef>
              <a:spcAft>
                <a:spcPts val="0"/>
              </a:spcAft>
              <a:buSzPts val="2600"/>
              <a:buChar char="🠶"/>
            </a:pPr>
            <a:r>
              <a:rPr lang="es-ES" sz="2600">
                <a:latin typeface="Time s New Roman"/>
                <a:ea typeface="Time s New Roman"/>
                <a:cs typeface="Time s New Roman"/>
                <a:sym typeface="Time s New Roman"/>
              </a:rPr>
              <a:t>Đối tượng, phạm vi nghiên cứu</a:t>
            </a:r>
            <a:endParaRPr sz="2600">
              <a:latin typeface="Time s New Roman"/>
              <a:ea typeface="Time s New Roman"/>
              <a:cs typeface="Time s New Roman"/>
              <a:sym typeface="Time 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Giới thiệu đề tài</a:t>
            </a:r>
            <a:endParaRPr sz="4200"/>
          </a:p>
        </p:txBody>
      </p:sp>
      <p:sp>
        <p:nvSpPr>
          <p:cNvPr id="212" name="Google Shape;212;p4"/>
          <p:cNvSpPr txBox="1"/>
          <p:nvPr>
            <p:ph idx="1" type="body"/>
          </p:nvPr>
        </p:nvSpPr>
        <p:spPr>
          <a:xfrm>
            <a:off x="2589212" y="19050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600"/>
              <a:buChar char="🠶"/>
            </a:pPr>
            <a:r>
              <a:rPr lang="es-ES" sz="2600">
                <a:latin typeface="Time s New Roman"/>
                <a:ea typeface="Time s New Roman"/>
                <a:cs typeface="Time s New Roman"/>
                <a:sym typeface="Time s New Roman"/>
              </a:rPr>
              <a:t>Đặt vấn đề</a:t>
            </a:r>
            <a:endParaRPr/>
          </a:p>
          <a:p>
            <a:pPr indent="-285750" lvl="1" marL="742950" rtl="0" algn="l">
              <a:spcBef>
                <a:spcPts val="1000"/>
              </a:spcBef>
              <a:spcAft>
                <a:spcPts val="0"/>
              </a:spcAft>
              <a:buSzPts val="2600"/>
              <a:buFont typeface="Arial"/>
              <a:buChar char="•"/>
            </a:pPr>
            <a:r>
              <a:rPr lang="es-ES" sz="2600">
                <a:latin typeface="Time s New Roman"/>
                <a:ea typeface="Time s New Roman"/>
                <a:cs typeface="Time s New Roman"/>
                <a:sym typeface="Time s New Roman"/>
              </a:rPr>
              <a:t>Việc chuyển đổi NFA</a:t>
            </a:r>
            <a:r>
              <a:rPr lang="es-ES" sz="2600">
                <a:solidFill>
                  <a:schemeClr val="dk1"/>
                </a:solidFill>
                <a:latin typeface="Time s New Roman"/>
                <a:ea typeface="Time s New Roman"/>
                <a:cs typeface="Time s New Roman"/>
                <a:sym typeface="Time s New Roman"/>
              </a:rPr>
              <a:t>ԑ	sang DFA tương đương là một trong những kiến thức quan trọng của học phần Tin học lý thuyết.</a:t>
            </a:r>
            <a:endParaRPr/>
          </a:p>
          <a:p>
            <a:pPr indent="-285750" lvl="1" marL="742950" rtl="0" algn="l">
              <a:spcBef>
                <a:spcPts val="1000"/>
              </a:spcBef>
              <a:spcAft>
                <a:spcPts val="0"/>
              </a:spcAft>
              <a:buSzPts val="2600"/>
              <a:buFont typeface="Arial"/>
              <a:buChar char="•"/>
            </a:pPr>
            <a:r>
              <a:rPr lang="es-ES" sz="2600">
                <a:solidFill>
                  <a:schemeClr val="dk1"/>
                </a:solidFill>
                <a:latin typeface="Time s New Roman"/>
                <a:ea typeface="Time s New Roman"/>
                <a:cs typeface="Time s New Roman"/>
                <a:sym typeface="Time s New Roman"/>
              </a:rPr>
              <a:t>Việc chuyển đổi này yêu cầu sinh viên phải vận dụng các kiến thức có liên quan tới DFA,NFA,NFAԑ để có thể giải quyết bài toán.</a:t>
            </a:r>
            <a:endParaRPr/>
          </a:p>
          <a:p>
            <a:pPr indent="-285750" lvl="1" marL="742950" rtl="0" algn="l">
              <a:spcBef>
                <a:spcPts val="1000"/>
              </a:spcBef>
              <a:spcAft>
                <a:spcPts val="0"/>
              </a:spcAft>
              <a:buSzPts val="2600"/>
              <a:buFont typeface="Arial"/>
              <a:buChar char="•"/>
            </a:pPr>
            <a:r>
              <a:rPr lang="es-ES" sz="2600">
                <a:solidFill>
                  <a:schemeClr val="dk1"/>
                </a:solidFill>
                <a:latin typeface="Time s New Roman"/>
                <a:ea typeface="Time s New Roman"/>
                <a:cs typeface="Time s New Roman"/>
                <a:sym typeface="Time s New Roman"/>
              </a:rPr>
              <a:t>Vậy vì sao chúng ta phải chuyển đổi từ NFAԑ sang DFA tương đương?</a:t>
            </a:r>
            <a:endParaRPr sz="2600">
              <a:solidFill>
                <a:schemeClr val="dk1"/>
              </a:solidFill>
              <a:latin typeface="Time s New Roman"/>
              <a:ea typeface="Time s New Roman"/>
              <a:cs typeface="Time s New Roman"/>
              <a:sym typeface="Time 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Nguyên nhân của vấn đề</a:t>
            </a:r>
            <a:br>
              <a:rPr lang="es-ES">
                <a:latin typeface="Time s New Roman"/>
                <a:ea typeface="Time s New Roman"/>
                <a:cs typeface="Time s New Roman"/>
                <a:sym typeface="Time s New Roman"/>
              </a:rPr>
            </a:br>
            <a:endParaRPr/>
          </a:p>
        </p:txBody>
      </p:sp>
      <p:sp>
        <p:nvSpPr>
          <p:cNvPr id="218" name="Google Shape;218;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Font typeface="Century Gothic"/>
              <a:buAutoNum type="arabicPeriod"/>
            </a:pPr>
            <a:r>
              <a:rPr lang="es-ES" sz="2600">
                <a:latin typeface="Time s New Roman"/>
                <a:ea typeface="Time s New Roman"/>
                <a:cs typeface="Time s New Roman"/>
                <a:sym typeface="Time s New Roman"/>
              </a:rPr>
              <a:t>Gia tăng hiệu xuất của bài toán</a:t>
            </a:r>
            <a:endParaRPr/>
          </a:p>
          <a:p>
            <a:pPr indent="-342900" lvl="0" marL="342900" rtl="0" algn="l">
              <a:spcBef>
                <a:spcPts val="1000"/>
              </a:spcBef>
              <a:spcAft>
                <a:spcPts val="0"/>
              </a:spcAft>
              <a:buSzPts val="2600"/>
              <a:buFont typeface="Century Gothic"/>
              <a:buAutoNum type="arabicPeriod"/>
            </a:pPr>
            <a:r>
              <a:rPr lang="es-ES" sz="2600">
                <a:latin typeface="Time s New Roman"/>
                <a:ea typeface="Time s New Roman"/>
                <a:cs typeface="Time s New Roman"/>
                <a:sym typeface="Time s New Roman"/>
              </a:rPr>
              <a:t>Dễ hiểu hơn cho người phát triển và người dùng</a:t>
            </a:r>
            <a:endParaRPr/>
          </a:p>
          <a:p>
            <a:pPr indent="-342900" lvl="0" marL="342900" rtl="0" algn="l">
              <a:spcBef>
                <a:spcPts val="1000"/>
              </a:spcBef>
              <a:spcAft>
                <a:spcPts val="0"/>
              </a:spcAft>
              <a:buSzPts val="2600"/>
              <a:buFont typeface="Century Gothic"/>
              <a:buAutoNum type="arabicPeriod"/>
            </a:pPr>
            <a:r>
              <a:rPr lang="es-ES" sz="2600">
                <a:latin typeface="Time s New Roman"/>
                <a:ea typeface="Time s New Roman"/>
                <a:cs typeface="Time s New Roman"/>
                <a:sym typeface="Time s New Roman"/>
              </a:rPr>
              <a:t>Tối ưu hóa hơn do loại bỏ một số trạng thái không cần thiết</a:t>
            </a:r>
            <a:endParaRPr/>
          </a:p>
          <a:p>
            <a:pPr indent="-342900" lvl="0" marL="342900" rtl="0" algn="l">
              <a:spcBef>
                <a:spcPts val="1000"/>
              </a:spcBef>
              <a:spcAft>
                <a:spcPts val="0"/>
              </a:spcAft>
              <a:buSzPts val="2600"/>
              <a:buFont typeface="Century Gothic"/>
              <a:buAutoNum type="arabicPeriod"/>
            </a:pPr>
            <a:r>
              <a:rPr lang="es-ES" sz="2600">
                <a:latin typeface="Time s New Roman"/>
                <a:ea typeface="Time s New Roman"/>
                <a:cs typeface="Time s New Roman"/>
                <a:sym typeface="Time s New Roman"/>
              </a:rPr>
              <a:t>Giảm độ phức tạp </a:t>
            </a:r>
            <a:endParaRPr sz="2600">
              <a:latin typeface="Time s New Roman"/>
              <a:ea typeface="Time s New Roman"/>
              <a:cs typeface="Time s New Roman"/>
              <a:sym typeface="Time 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Đối tượng, phạm vi nguyên cứu</a:t>
            </a:r>
            <a:br>
              <a:rPr lang="es-ES">
                <a:latin typeface="Time s New Roman"/>
                <a:ea typeface="Time s New Roman"/>
                <a:cs typeface="Time s New Roman"/>
                <a:sym typeface="Time s New Roman"/>
              </a:rPr>
            </a:br>
            <a:endParaRPr/>
          </a:p>
        </p:txBody>
      </p:sp>
      <p:sp>
        <p:nvSpPr>
          <p:cNvPr id="224" name="Google Shape;224;p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lang="es-ES" sz="2600">
                <a:latin typeface="Time s New Roman"/>
                <a:ea typeface="Time s New Roman"/>
                <a:cs typeface="Time s New Roman"/>
                <a:sym typeface="Time s New Roman"/>
              </a:rPr>
              <a:t>Đối tượng nghiên cứu: Automata hữu hạn không đơn định di chuyển trên nhãn </a:t>
            </a:r>
            <a:r>
              <a:rPr lang="es-ES" sz="2600">
                <a:solidFill>
                  <a:schemeClr val="dk1"/>
                </a:solidFill>
                <a:latin typeface="Time s New Roman"/>
                <a:ea typeface="Time s New Roman"/>
                <a:cs typeface="Time s New Roman"/>
                <a:sym typeface="Time s New Roman"/>
              </a:rPr>
              <a:t>rỗng(NFAε), Automata hữu hạn đơn định(DFA).</a:t>
            </a:r>
            <a:endParaRPr/>
          </a:p>
          <a:p>
            <a:pPr indent="-342900" lvl="0" marL="342900" rtl="0" algn="l">
              <a:spcBef>
                <a:spcPts val="1000"/>
              </a:spcBef>
              <a:spcAft>
                <a:spcPts val="0"/>
              </a:spcAft>
              <a:buSzPts val="2600"/>
              <a:buChar char="🠶"/>
            </a:pPr>
            <a:r>
              <a:rPr lang="es-ES" sz="2600">
                <a:solidFill>
                  <a:schemeClr val="dk1"/>
                </a:solidFill>
                <a:latin typeface="Time s New Roman"/>
                <a:ea typeface="Time s New Roman"/>
                <a:cs typeface="Time s New Roman"/>
                <a:sym typeface="Time s New Roman"/>
              </a:rPr>
              <a:t>Phạm vi nghiên cứu: Xây dựng thuật toán trực quan và hiệu quả trong việc chuyển đổi NFAε sang DFA tương đương.</a:t>
            </a:r>
            <a:endParaRPr sz="2600">
              <a:solidFill>
                <a:schemeClr val="dk1"/>
              </a:solidFill>
              <a:latin typeface="Time s New Roman"/>
              <a:ea typeface="Time s New Roman"/>
              <a:cs typeface="Time s New Roman"/>
              <a:sym typeface="Time 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Mục tiêu đề tài</a:t>
            </a:r>
            <a:endParaRPr sz="4200">
              <a:latin typeface="Time s New Roman"/>
              <a:ea typeface="Time s New Roman"/>
              <a:cs typeface="Time s New Roman"/>
              <a:sym typeface="Time s New Roman"/>
            </a:endParaRPr>
          </a:p>
        </p:txBody>
      </p:sp>
      <p:sp>
        <p:nvSpPr>
          <p:cNvPr id="230" name="Google Shape;230;p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600"/>
              <a:buChar char="🠶"/>
            </a:pPr>
            <a:r>
              <a:rPr lang="es-ES" sz="2600">
                <a:solidFill>
                  <a:schemeClr val="dk1"/>
                </a:solidFill>
                <a:latin typeface="Time s New Roman"/>
                <a:ea typeface="Time s New Roman"/>
                <a:cs typeface="Time s New Roman"/>
                <a:sym typeface="Time s New Roman"/>
              </a:rPr>
              <a:t>Dựa vào các ngôn ngữ lập trình đã biết, xây dựng hệ thống chuyển đổi từ NFAε sang DFA tương đương đồng thời vẫn có thể chấp nhận ngôn ngữ mà NFAε trước đó đón nhận.</a:t>
            </a:r>
            <a:endParaRPr sz="2600">
              <a:solidFill>
                <a:schemeClr val="dk1"/>
              </a:solidFill>
              <a:latin typeface="Time s New Roman"/>
              <a:ea typeface="Time s New Roman"/>
              <a:cs typeface="Time s New Roman"/>
              <a:sym typeface="Time 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Phương pháp thực hiện</a:t>
            </a:r>
            <a:endParaRPr sz="4200">
              <a:latin typeface="Time s New Roman"/>
              <a:ea typeface="Time s New Roman"/>
              <a:cs typeface="Time s New Roman"/>
              <a:sym typeface="Time s New Roman"/>
            </a:endParaRPr>
          </a:p>
        </p:txBody>
      </p:sp>
      <p:grpSp>
        <p:nvGrpSpPr>
          <p:cNvPr id="236" name="Google Shape;236;p8"/>
          <p:cNvGrpSpPr/>
          <p:nvPr/>
        </p:nvGrpSpPr>
        <p:grpSpPr>
          <a:xfrm>
            <a:off x="2721945" y="1688123"/>
            <a:ext cx="5585937" cy="4345718"/>
            <a:chOff x="849183" y="0"/>
            <a:chExt cx="5585937" cy="4345718"/>
          </a:xfrm>
        </p:grpSpPr>
        <p:sp>
          <p:nvSpPr>
            <p:cNvPr id="237" name="Google Shape;237;p8"/>
            <p:cNvSpPr/>
            <p:nvPr/>
          </p:nvSpPr>
          <p:spPr>
            <a:xfrm>
              <a:off x="849183" y="0"/>
              <a:ext cx="2482638" cy="1241319"/>
            </a:xfrm>
            <a:prstGeom prst="roundRect">
              <a:avLst>
                <a:gd fmla="val 10000" name="adj"/>
              </a:avLst>
            </a:prstGeom>
            <a:solidFill>
              <a:srgbClr val="23599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txBox="1"/>
            <p:nvPr/>
          </p:nvSpPr>
          <p:spPr>
            <a:xfrm>
              <a:off x="885540" y="36357"/>
              <a:ext cx="2409924" cy="1168605"/>
            </a:xfrm>
            <a:prstGeom prst="rect">
              <a:avLst/>
            </a:prstGeom>
            <a:noFill/>
            <a:ln>
              <a:noFill/>
            </a:ln>
          </p:spPr>
          <p:txBody>
            <a:bodyPr anchorCtr="0" anchor="ctr" bIns="48250" lIns="72375" spcFirstLastPara="1" rIns="72375" wrap="square" tIns="48250">
              <a:noAutofit/>
            </a:bodyPr>
            <a:lstStyle/>
            <a:p>
              <a:pPr indent="0" lvl="0" marL="0" marR="0" rtl="0" algn="ctr">
                <a:lnSpc>
                  <a:spcPct val="90000"/>
                </a:lnSpc>
                <a:spcBef>
                  <a:spcPts val="0"/>
                </a:spcBef>
                <a:spcAft>
                  <a:spcPts val="0"/>
                </a:spcAft>
                <a:buNone/>
              </a:pPr>
              <a:r>
                <a:rPr b="0" i="0" lang="es-ES" sz="3800" u="none" cap="none" strike="noStrike">
                  <a:solidFill>
                    <a:schemeClr val="lt1"/>
                  </a:solidFill>
                  <a:latin typeface="Century Gothic"/>
                  <a:ea typeface="Century Gothic"/>
                  <a:cs typeface="Century Gothic"/>
                  <a:sym typeface="Century Gothic"/>
                </a:rPr>
                <a:t>Kiến thức</a:t>
              </a:r>
              <a:endParaRPr b="0" i="0" sz="3800" u="none" cap="none" strike="noStrike">
                <a:solidFill>
                  <a:schemeClr val="lt1"/>
                </a:solidFill>
                <a:latin typeface="Century Gothic"/>
                <a:ea typeface="Century Gothic"/>
                <a:cs typeface="Century Gothic"/>
                <a:sym typeface="Century Gothic"/>
              </a:endParaRPr>
            </a:p>
          </p:txBody>
        </p:sp>
        <p:sp>
          <p:nvSpPr>
            <p:cNvPr id="239" name="Google Shape;239;p8"/>
            <p:cNvSpPr/>
            <p:nvPr/>
          </p:nvSpPr>
          <p:spPr>
            <a:xfrm>
              <a:off x="1097447" y="1241319"/>
              <a:ext cx="248263" cy="932090"/>
            </a:xfrm>
            <a:custGeom>
              <a:rect b="b" l="l" r="r" t="t"/>
              <a:pathLst>
                <a:path extrusionOk="0" h="120000" w="120000">
                  <a:moveTo>
                    <a:pt x="0" y="0"/>
                  </a:moveTo>
                  <a:lnTo>
                    <a:pt x="0" y="120000"/>
                  </a:lnTo>
                  <a:lnTo>
                    <a:pt x="120000" y="120000"/>
                  </a:lnTo>
                </a:path>
              </a:pathLst>
            </a:custGeom>
            <a:noFill/>
            <a:ln cap="rnd" cmpd="sng" w="15875">
              <a:solidFill>
                <a:srgbClr val="1E4672"/>
              </a:solidFill>
              <a:prstDash val="solid"/>
              <a:round/>
              <a:headEnd len="sm" w="sm" type="none"/>
              <a:tailEnd len="sm" w="sm" type="none"/>
            </a:ln>
          </p:spPr>
        </p:sp>
        <p:sp>
          <p:nvSpPr>
            <p:cNvPr id="240" name="Google Shape;240;p8"/>
            <p:cNvSpPr/>
            <p:nvPr/>
          </p:nvSpPr>
          <p:spPr>
            <a:xfrm>
              <a:off x="1345711" y="1552749"/>
              <a:ext cx="1986111" cy="1241319"/>
            </a:xfrm>
            <a:prstGeom prst="roundRect">
              <a:avLst>
                <a:gd fmla="val 10000" name="adj"/>
              </a:avLst>
            </a:prstGeom>
            <a:solidFill>
              <a:schemeClr val="lt1">
                <a:alpha val="89803"/>
              </a:schemeClr>
            </a:solidFill>
            <a:ln cap="rnd" cmpd="sng" w="15875">
              <a:solidFill>
                <a:srgbClr val="235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txBox="1"/>
            <p:nvPr/>
          </p:nvSpPr>
          <p:spPr>
            <a:xfrm>
              <a:off x="1382068" y="1589106"/>
              <a:ext cx="1913397" cy="1168605"/>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None/>
              </a:pPr>
              <a:r>
                <a:rPr b="0" i="0" lang="es-ES" sz="2200" u="none" cap="none" strike="noStrike">
                  <a:solidFill>
                    <a:schemeClr val="dk1"/>
                  </a:solidFill>
                  <a:latin typeface="Century Gothic"/>
                  <a:ea typeface="Century Gothic"/>
                  <a:cs typeface="Century Gothic"/>
                  <a:sym typeface="Century Gothic"/>
                </a:rPr>
                <a:t>Kiến thức về chuyển đổi NFA</a:t>
              </a:r>
              <a:r>
                <a:rPr b="0" i="0" lang="es-ES" sz="2200" u="none" cap="none" strike="noStrike">
                  <a:solidFill>
                    <a:schemeClr val="dk1"/>
                  </a:solidFill>
                  <a:latin typeface="Times New Roman"/>
                  <a:ea typeface="Times New Roman"/>
                  <a:cs typeface="Times New Roman"/>
                  <a:sym typeface="Times New Roman"/>
                </a:rPr>
                <a:t>ε sang DFA</a:t>
              </a:r>
              <a:endParaRPr b="0" i="0" sz="2200" u="none" cap="none" strike="noStrike">
                <a:solidFill>
                  <a:schemeClr val="dk1"/>
                </a:solidFill>
                <a:latin typeface="Century Gothic"/>
                <a:ea typeface="Century Gothic"/>
                <a:cs typeface="Century Gothic"/>
                <a:sym typeface="Century Gothic"/>
              </a:endParaRPr>
            </a:p>
          </p:txBody>
        </p:sp>
        <p:sp>
          <p:nvSpPr>
            <p:cNvPr id="242" name="Google Shape;242;p8"/>
            <p:cNvSpPr/>
            <p:nvPr/>
          </p:nvSpPr>
          <p:spPr>
            <a:xfrm>
              <a:off x="1097447" y="1241319"/>
              <a:ext cx="248263" cy="2483739"/>
            </a:xfrm>
            <a:custGeom>
              <a:rect b="b" l="l" r="r" t="t"/>
              <a:pathLst>
                <a:path extrusionOk="0" h="120000" w="120000">
                  <a:moveTo>
                    <a:pt x="0" y="0"/>
                  </a:moveTo>
                  <a:lnTo>
                    <a:pt x="0" y="120000"/>
                  </a:lnTo>
                  <a:lnTo>
                    <a:pt x="120000" y="120000"/>
                  </a:lnTo>
                </a:path>
              </a:pathLst>
            </a:custGeom>
            <a:noFill/>
            <a:ln cap="rnd" cmpd="sng" w="15875">
              <a:solidFill>
                <a:srgbClr val="1E4672"/>
              </a:solidFill>
              <a:prstDash val="solid"/>
              <a:round/>
              <a:headEnd len="sm" w="sm" type="none"/>
              <a:tailEnd len="sm" w="sm" type="none"/>
            </a:ln>
          </p:spPr>
        </p:sp>
        <p:sp>
          <p:nvSpPr>
            <p:cNvPr id="243" name="Google Shape;243;p8"/>
            <p:cNvSpPr/>
            <p:nvPr/>
          </p:nvSpPr>
          <p:spPr>
            <a:xfrm>
              <a:off x="1345711" y="3104399"/>
              <a:ext cx="1986111" cy="1241319"/>
            </a:xfrm>
            <a:prstGeom prst="roundRect">
              <a:avLst>
                <a:gd fmla="val 10000" name="adj"/>
              </a:avLst>
            </a:prstGeom>
            <a:solidFill>
              <a:schemeClr val="lt1">
                <a:alpha val="89803"/>
              </a:schemeClr>
            </a:solidFill>
            <a:ln cap="rnd" cmpd="sng" w="15875">
              <a:solidFill>
                <a:srgbClr val="235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txBox="1"/>
            <p:nvPr/>
          </p:nvSpPr>
          <p:spPr>
            <a:xfrm>
              <a:off x="1382068" y="3140756"/>
              <a:ext cx="1913397" cy="1168605"/>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None/>
              </a:pPr>
              <a:r>
                <a:rPr b="0" i="0" lang="es-ES" sz="2200" u="none" cap="none" strike="noStrike">
                  <a:solidFill>
                    <a:schemeClr val="dk1"/>
                  </a:solidFill>
                  <a:latin typeface="Century Gothic"/>
                  <a:ea typeface="Century Gothic"/>
                  <a:cs typeface="Century Gothic"/>
                  <a:sym typeface="Century Gothic"/>
                </a:rPr>
                <a:t>Kiến thức về ngôn ngữ lập trình Python</a:t>
              </a:r>
              <a:endParaRPr b="0" i="0" sz="2200" u="none" cap="none" strike="noStrike">
                <a:solidFill>
                  <a:schemeClr val="dk1"/>
                </a:solidFill>
                <a:latin typeface="Century Gothic"/>
                <a:ea typeface="Century Gothic"/>
                <a:cs typeface="Century Gothic"/>
                <a:sym typeface="Century Gothic"/>
              </a:endParaRPr>
            </a:p>
          </p:txBody>
        </p:sp>
        <p:sp>
          <p:nvSpPr>
            <p:cNvPr id="245" name="Google Shape;245;p8"/>
            <p:cNvSpPr/>
            <p:nvPr/>
          </p:nvSpPr>
          <p:spPr>
            <a:xfrm>
              <a:off x="3952481" y="1100"/>
              <a:ext cx="2482638" cy="1241319"/>
            </a:xfrm>
            <a:prstGeom prst="roundRect">
              <a:avLst>
                <a:gd fmla="val 10000" name="adj"/>
              </a:avLst>
            </a:prstGeom>
            <a:solidFill>
              <a:srgbClr val="235991"/>
            </a:solidFill>
            <a:ln cap="rnd"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txBox="1"/>
            <p:nvPr/>
          </p:nvSpPr>
          <p:spPr>
            <a:xfrm>
              <a:off x="3988838" y="37457"/>
              <a:ext cx="2409924" cy="1168605"/>
            </a:xfrm>
            <a:prstGeom prst="rect">
              <a:avLst/>
            </a:prstGeom>
            <a:noFill/>
            <a:ln>
              <a:noFill/>
            </a:ln>
          </p:spPr>
          <p:txBody>
            <a:bodyPr anchorCtr="0" anchor="ctr" bIns="48250" lIns="72375" spcFirstLastPara="1" rIns="72375" wrap="square" tIns="48250">
              <a:noAutofit/>
            </a:bodyPr>
            <a:lstStyle/>
            <a:p>
              <a:pPr indent="0" lvl="0" marL="0" marR="0" rtl="0" algn="ctr">
                <a:lnSpc>
                  <a:spcPct val="90000"/>
                </a:lnSpc>
                <a:spcBef>
                  <a:spcPts val="0"/>
                </a:spcBef>
                <a:spcAft>
                  <a:spcPts val="0"/>
                </a:spcAft>
                <a:buNone/>
              </a:pPr>
              <a:r>
                <a:rPr b="0" i="0" lang="es-ES" sz="3800" u="none" cap="none" strike="noStrike">
                  <a:solidFill>
                    <a:schemeClr val="lt1"/>
                  </a:solidFill>
                  <a:latin typeface="Century Gothic"/>
                  <a:ea typeface="Century Gothic"/>
                  <a:cs typeface="Century Gothic"/>
                  <a:sym typeface="Century Gothic"/>
                </a:rPr>
                <a:t>Phương thức</a:t>
              </a:r>
              <a:endParaRPr b="0" i="0" sz="3800" u="none" cap="none" strike="noStrike">
                <a:solidFill>
                  <a:schemeClr val="lt1"/>
                </a:solidFill>
                <a:latin typeface="Century Gothic"/>
                <a:ea typeface="Century Gothic"/>
                <a:cs typeface="Century Gothic"/>
                <a:sym typeface="Century Gothic"/>
              </a:endParaRPr>
            </a:p>
          </p:txBody>
        </p:sp>
        <p:sp>
          <p:nvSpPr>
            <p:cNvPr id="247" name="Google Shape;247;p8"/>
            <p:cNvSpPr/>
            <p:nvPr/>
          </p:nvSpPr>
          <p:spPr>
            <a:xfrm>
              <a:off x="4200745" y="1242419"/>
              <a:ext cx="248263" cy="930989"/>
            </a:xfrm>
            <a:custGeom>
              <a:rect b="b" l="l" r="r" t="t"/>
              <a:pathLst>
                <a:path extrusionOk="0" h="120000" w="120000">
                  <a:moveTo>
                    <a:pt x="0" y="0"/>
                  </a:moveTo>
                  <a:lnTo>
                    <a:pt x="0" y="120000"/>
                  </a:lnTo>
                  <a:lnTo>
                    <a:pt x="120000" y="120000"/>
                  </a:lnTo>
                </a:path>
              </a:pathLst>
            </a:custGeom>
            <a:noFill/>
            <a:ln cap="rnd" cmpd="sng" w="15875">
              <a:solidFill>
                <a:srgbClr val="1E4672"/>
              </a:solidFill>
              <a:prstDash val="solid"/>
              <a:round/>
              <a:headEnd len="sm" w="sm" type="none"/>
              <a:tailEnd len="sm" w="sm" type="none"/>
            </a:ln>
          </p:spPr>
        </p:sp>
        <p:sp>
          <p:nvSpPr>
            <p:cNvPr id="248" name="Google Shape;248;p8"/>
            <p:cNvSpPr/>
            <p:nvPr/>
          </p:nvSpPr>
          <p:spPr>
            <a:xfrm>
              <a:off x="4449009" y="1552749"/>
              <a:ext cx="1986111" cy="1241319"/>
            </a:xfrm>
            <a:prstGeom prst="roundRect">
              <a:avLst>
                <a:gd fmla="val 10000" name="adj"/>
              </a:avLst>
            </a:prstGeom>
            <a:solidFill>
              <a:schemeClr val="lt1">
                <a:alpha val="89803"/>
              </a:schemeClr>
            </a:solidFill>
            <a:ln cap="rnd" cmpd="sng" w="15875">
              <a:solidFill>
                <a:srgbClr val="235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txBox="1"/>
            <p:nvPr/>
          </p:nvSpPr>
          <p:spPr>
            <a:xfrm>
              <a:off x="4485366" y="1589106"/>
              <a:ext cx="1913397" cy="1168605"/>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None/>
              </a:pPr>
              <a:r>
                <a:rPr b="0" i="0" lang="es-ES" sz="2200" u="none" cap="none" strike="noStrike">
                  <a:solidFill>
                    <a:schemeClr val="dk1"/>
                  </a:solidFill>
                  <a:latin typeface="Century Gothic"/>
                  <a:ea typeface="Century Gothic"/>
                  <a:cs typeface="Century Gothic"/>
                  <a:sym typeface="Century Gothic"/>
                </a:rPr>
                <a:t>Sử dụng Visual Studio Code</a:t>
              </a:r>
              <a:endParaRPr b="0" i="0" sz="2200" u="none" cap="none" strike="noStrike">
                <a:solidFill>
                  <a:schemeClr val="dk1"/>
                </a:solidFill>
                <a:latin typeface="Century Gothic"/>
                <a:ea typeface="Century Gothic"/>
                <a:cs typeface="Century Gothic"/>
                <a:sym typeface="Century Gothic"/>
              </a:endParaRPr>
            </a:p>
          </p:txBody>
        </p:sp>
        <p:sp>
          <p:nvSpPr>
            <p:cNvPr id="250" name="Google Shape;250;p8"/>
            <p:cNvSpPr/>
            <p:nvPr/>
          </p:nvSpPr>
          <p:spPr>
            <a:xfrm>
              <a:off x="4200745" y="1242419"/>
              <a:ext cx="248263" cy="2482638"/>
            </a:xfrm>
            <a:custGeom>
              <a:rect b="b" l="l" r="r" t="t"/>
              <a:pathLst>
                <a:path extrusionOk="0" h="120000" w="120000">
                  <a:moveTo>
                    <a:pt x="0" y="0"/>
                  </a:moveTo>
                  <a:lnTo>
                    <a:pt x="0" y="120000"/>
                  </a:lnTo>
                  <a:lnTo>
                    <a:pt x="120000" y="120000"/>
                  </a:lnTo>
                </a:path>
              </a:pathLst>
            </a:custGeom>
            <a:noFill/>
            <a:ln cap="rnd" cmpd="sng" w="15875">
              <a:solidFill>
                <a:srgbClr val="1E4672"/>
              </a:solidFill>
              <a:prstDash val="solid"/>
              <a:round/>
              <a:headEnd len="sm" w="sm" type="none"/>
              <a:tailEnd len="sm" w="sm" type="none"/>
            </a:ln>
          </p:spPr>
        </p:sp>
        <p:sp>
          <p:nvSpPr>
            <p:cNvPr id="251" name="Google Shape;251;p8"/>
            <p:cNvSpPr/>
            <p:nvPr/>
          </p:nvSpPr>
          <p:spPr>
            <a:xfrm>
              <a:off x="4449009" y="3104399"/>
              <a:ext cx="1986111" cy="1241319"/>
            </a:xfrm>
            <a:prstGeom prst="roundRect">
              <a:avLst>
                <a:gd fmla="val 10000" name="adj"/>
              </a:avLst>
            </a:prstGeom>
            <a:solidFill>
              <a:schemeClr val="lt1">
                <a:alpha val="89803"/>
              </a:schemeClr>
            </a:solidFill>
            <a:ln cap="rnd" cmpd="sng" w="15875">
              <a:solidFill>
                <a:srgbClr val="23599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txBox="1"/>
            <p:nvPr/>
          </p:nvSpPr>
          <p:spPr>
            <a:xfrm>
              <a:off x="4485366" y="3140756"/>
              <a:ext cx="1913397" cy="1168605"/>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None/>
              </a:pPr>
              <a:r>
                <a:rPr b="0" i="0" lang="es-ES" sz="2200" u="none" cap="none" strike="noStrike">
                  <a:solidFill>
                    <a:schemeClr val="dk1"/>
                  </a:solidFill>
                  <a:latin typeface="Century Gothic"/>
                  <a:ea typeface="Century Gothic"/>
                  <a:cs typeface="Century Gothic"/>
                  <a:sym typeface="Century Gothic"/>
                </a:rPr>
                <a:t>Streamlit </a:t>
              </a:r>
              <a:endParaRPr b="0" i="0" sz="2200" u="none" cap="none" strike="noStrike">
                <a:solidFill>
                  <a:schemeClr val="dk1"/>
                </a:solidFill>
                <a:latin typeface="Century Gothic"/>
                <a:ea typeface="Century Gothic"/>
                <a:cs typeface="Century Gothic"/>
                <a:sym typeface="Century Gothic"/>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4200"/>
              <a:buFont typeface="Time s New Roman"/>
              <a:buNone/>
            </a:pPr>
            <a:r>
              <a:rPr lang="es-ES" sz="4200">
                <a:latin typeface="Time s New Roman"/>
                <a:ea typeface="Time s New Roman"/>
                <a:cs typeface="Time s New Roman"/>
                <a:sym typeface="Time s New Roman"/>
              </a:rPr>
              <a:t>Thiết kế thuật toán</a:t>
            </a:r>
            <a:endParaRPr sz="4200">
              <a:latin typeface="Time s New Roman"/>
              <a:ea typeface="Time s New Roman"/>
              <a:cs typeface="Time s New Roman"/>
              <a:sym typeface="Time s New Roman"/>
            </a:endParaRPr>
          </a:p>
        </p:txBody>
      </p:sp>
      <p:grpSp>
        <p:nvGrpSpPr>
          <p:cNvPr id="258" name="Google Shape;258;p9"/>
          <p:cNvGrpSpPr/>
          <p:nvPr/>
        </p:nvGrpSpPr>
        <p:grpSpPr>
          <a:xfrm>
            <a:off x="2589212" y="1538995"/>
            <a:ext cx="8915400" cy="4861462"/>
            <a:chOff x="0" y="342"/>
            <a:chExt cx="8915400" cy="4861462"/>
          </a:xfrm>
        </p:grpSpPr>
        <p:cxnSp>
          <p:nvCxnSpPr>
            <p:cNvPr id="259" name="Google Shape;259;p9"/>
            <p:cNvCxnSpPr/>
            <p:nvPr/>
          </p:nvCxnSpPr>
          <p:spPr>
            <a:xfrm>
              <a:off x="0" y="4861804"/>
              <a:ext cx="8915400" cy="0"/>
            </a:xfrm>
            <a:prstGeom prst="straightConnector1">
              <a:avLst/>
            </a:prstGeom>
            <a:noFill/>
            <a:ln cap="rnd" cmpd="sng" w="15875">
              <a:solidFill>
                <a:srgbClr val="238EB6"/>
              </a:solidFill>
              <a:prstDash val="solid"/>
              <a:round/>
              <a:headEnd len="sm" w="sm" type="none"/>
              <a:tailEnd len="sm" w="sm" type="none"/>
            </a:ln>
          </p:spPr>
        </p:cxnSp>
        <p:cxnSp>
          <p:nvCxnSpPr>
            <p:cNvPr id="260" name="Google Shape;260;p9"/>
            <p:cNvCxnSpPr/>
            <p:nvPr/>
          </p:nvCxnSpPr>
          <p:spPr>
            <a:xfrm>
              <a:off x="0" y="4045079"/>
              <a:ext cx="8915400" cy="0"/>
            </a:xfrm>
            <a:prstGeom prst="straightConnector1">
              <a:avLst/>
            </a:prstGeom>
            <a:noFill/>
            <a:ln cap="rnd" cmpd="sng" w="15875">
              <a:solidFill>
                <a:srgbClr val="238EB6"/>
              </a:solidFill>
              <a:prstDash val="solid"/>
              <a:round/>
              <a:headEnd len="sm" w="sm" type="none"/>
              <a:tailEnd len="sm" w="sm" type="none"/>
            </a:ln>
          </p:spPr>
        </p:cxnSp>
        <p:cxnSp>
          <p:nvCxnSpPr>
            <p:cNvPr id="261" name="Google Shape;261;p9"/>
            <p:cNvCxnSpPr/>
            <p:nvPr/>
          </p:nvCxnSpPr>
          <p:spPr>
            <a:xfrm>
              <a:off x="0" y="3228353"/>
              <a:ext cx="8915400" cy="0"/>
            </a:xfrm>
            <a:prstGeom prst="straightConnector1">
              <a:avLst/>
            </a:prstGeom>
            <a:noFill/>
            <a:ln cap="rnd" cmpd="sng" w="15875">
              <a:solidFill>
                <a:srgbClr val="238EB6"/>
              </a:solidFill>
              <a:prstDash val="solid"/>
              <a:round/>
              <a:headEnd len="sm" w="sm" type="none"/>
              <a:tailEnd len="sm" w="sm" type="none"/>
            </a:ln>
          </p:spPr>
        </p:cxnSp>
        <p:cxnSp>
          <p:nvCxnSpPr>
            <p:cNvPr id="262" name="Google Shape;262;p9"/>
            <p:cNvCxnSpPr/>
            <p:nvPr/>
          </p:nvCxnSpPr>
          <p:spPr>
            <a:xfrm>
              <a:off x="0" y="2411627"/>
              <a:ext cx="8915400" cy="0"/>
            </a:xfrm>
            <a:prstGeom prst="straightConnector1">
              <a:avLst/>
            </a:prstGeom>
            <a:noFill/>
            <a:ln cap="rnd" cmpd="sng" w="15875">
              <a:solidFill>
                <a:srgbClr val="238EB6"/>
              </a:solidFill>
              <a:prstDash val="solid"/>
              <a:round/>
              <a:headEnd len="sm" w="sm" type="none"/>
              <a:tailEnd len="sm" w="sm" type="none"/>
            </a:ln>
          </p:spPr>
        </p:cxnSp>
        <p:cxnSp>
          <p:nvCxnSpPr>
            <p:cNvPr id="263" name="Google Shape;263;p9"/>
            <p:cNvCxnSpPr/>
            <p:nvPr/>
          </p:nvCxnSpPr>
          <p:spPr>
            <a:xfrm>
              <a:off x="0" y="1594901"/>
              <a:ext cx="8915400" cy="0"/>
            </a:xfrm>
            <a:prstGeom prst="straightConnector1">
              <a:avLst/>
            </a:prstGeom>
            <a:noFill/>
            <a:ln cap="rnd" cmpd="sng" w="15875">
              <a:solidFill>
                <a:srgbClr val="238EB6"/>
              </a:solidFill>
              <a:prstDash val="solid"/>
              <a:round/>
              <a:headEnd len="sm" w="sm" type="none"/>
              <a:tailEnd len="sm" w="sm" type="none"/>
            </a:ln>
          </p:spPr>
        </p:cxnSp>
        <p:cxnSp>
          <p:nvCxnSpPr>
            <p:cNvPr id="264" name="Google Shape;264;p9"/>
            <p:cNvCxnSpPr/>
            <p:nvPr/>
          </p:nvCxnSpPr>
          <p:spPr>
            <a:xfrm>
              <a:off x="0" y="778176"/>
              <a:ext cx="8915400" cy="0"/>
            </a:xfrm>
            <a:prstGeom prst="straightConnector1">
              <a:avLst/>
            </a:prstGeom>
            <a:noFill/>
            <a:ln cap="rnd" cmpd="sng" w="15875">
              <a:solidFill>
                <a:srgbClr val="238EB6"/>
              </a:solidFill>
              <a:prstDash val="solid"/>
              <a:round/>
              <a:headEnd len="sm" w="sm" type="none"/>
              <a:tailEnd len="sm" w="sm" type="none"/>
            </a:ln>
          </p:spPr>
        </p:cxnSp>
        <p:sp>
          <p:nvSpPr>
            <p:cNvPr id="265" name="Google Shape;265;p9"/>
            <p:cNvSpPr/>
            <p:nvPr/>
          </p:nvSpPr>
          <p:spPr>
            <a:xfrm>
              <a:off x="2318004" y="342"/>
              <a:ext cx="6597396" cy="7778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txBox="1"/>
            <p:nvPr/>
          </p:nvSpPr>
          <p:spPr>
            <a:xfrm>
              <a:off x="2318004" y="342"/>
              <a:ext cx="6597396" cy="777834"/>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None/>
              </a:pPr>
              <a:r>
                <a:rPr b="0" i="0" lang="es-ES" sz="2600" u="none" cap="none" strike="noStrike">
                  <a:solidFill>
                    <a:schemeClr val="dk1"/>
                  </a:solidFill>
                  <a:latin typeface="Time s New Roman"/>
                  <a:ea typeface="Time s New Roman"/>
                  <a:cs typeface="Time s New Roman"/>
                  <a:sym typeface="Time s New Roman"/>
                </a:rPr>
                <a:t>Xác định tập trạng thái ban đầu của DFA</a:t>
              </a:r>
              <a:endParaRPr b="0" i="0" sz="2600" u="none" cap="none" strike="noStrike">
                <a:solidFill>
                  <a:schemeClr val="dk1"/>
                </a:solidFill>
                <a:latin typeface="Time s New Roman"/>
                <a:ea typeface="Time s New Roman"/>
                <a:cs typeface="Time s New Roman"/>
                <a:sym typeface="Time s New Roman"/>
              </a:endParaRPr>
            </a:p>
          </p:txBody>
        </p:sp>
        <p:sp>
          <p:nvSpPr>
            <p:cNvPr id="267" name="Google Shape;267;p9"/>
            <p:cNvSpPr/>
            <p:nvPr/>
          </p:nvSpPr>
          <p:spPr>
            <a:xfrm>
              <a:off x="0" y="342"/>
              <a:ext cx="2318004" cy="777834"/>
            </a:xfrm>
            <a:prstGeom prst="round2SameRect">
              <a:avLst>
                <a:gd fmla="val 16670" name="adj1"/>
                <a:gd fmla="val 0" name="adj2"/>
              </a:avLst>
            </a:prstGeom>
            <a:solidFill>
              <a:srgbClr val="31B3E5"/>
            </a:solidFill>
            <a:ln cap="rnd" cmpd="sng" w="15875">
              <a:solidFill>
                <a:srgbClr val="31B3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txBox="1"/>
            <p:nvPr/>
          </p:nvSpPr>
          <p:spPr>
            <a:xfrm>
              <a:off x="37978" y="38320"/>
              <a:ext cx="2242048" cy="73985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Bước 1</a:t>
              </a:r>
              <a:endParaRPr b="0" i="0" sz="2600" u="none" cap="none" strike="noStrike">
                <a:solidFill>
                  <a:schemeClr val="lt1"/>
                </a:solidFill>
                <a:latin typeface="Time s New Roman"/>
                <a:ea typeface="Time s New Roman"/>
                <a:cs typeface="Time s New Roman"/>
                <a:sym typeface="Time s New Roman"/>
              </a:endParaRPr>
            </a:p>
          </p:txBody>
        </p:sp>
        <p:sp>
          <p:nvSpPr>
            <p:cNvPr id="269" name="Google Shape;269;p9"/>
            <p:cNvSpPr/>
            <p:nvPr/>
          </p:nvSpPr>
          <p:spPr>
            <a:xfrm>
              <a:off x="2318004" y="817067"/>
              <a:ext cx="6597396" cy="7778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txBox="1"/>
            <p:nvPr/>
          </p:nvSpPr>
          <p:spPr>
            <a:xfrm>
              <a:off x="2318004" y="817067"/>
              <a:ext cx="6597396" cy="777834"/>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None/>
              </a:pPr>
              <a:r>
                <a:rPr b="0" i="0" lang="es-ES" sz="2600" u="none" cap="none" strike="noStrike">
                  <a:solidFill>
                    <a:schemeClr val="dk1"/>
                  </a:solidFill>
                  <a:latin typeface="Time s New Roman"/>
                  <a:ea typeface="Time s New Roman"/>
                  <a:cs typeface="Time s New Roman"/>
                  <a:sym typeface="Time s New Roman"/>
                </a:rPr>
                <a:t>Xác định các trạng thái của DFA</a:t>
              </a:r>
              <a:endParaRPr b="0" i="0" sz="2600" u="none" cap="none" strike="noStrike">
                <a:solidFill>
                  <a:schemeClr val="dk1"/>
                </a:solidFill>
                <a:latin typeface="Time s New Roman"/>
                <a:ea typeface="Time s New Roman"/>
                <a:cs typeface="Time s New Roman"/>
                <a:sym typeface="Time s New Roman"/>
              </a:endParaRPr>
            </a:p>
          </p:txBody>
        </p:sp>
        <p:sp>
          <p:nvSpPr>
            <p:cNvPr id="271" name="Google Shape;271;p9"/>
            <p:cNvSpPr/>
            <p:nvPr/>
          </p:nvSpPr>
          <p:spPr>
            <a:xfrm>
              <a:off x="0" y="817067"/>
              <a:ext cx="2318004" cy="777834"/>
            </a:xfrm>
            <a:prstGeom prst="round2SameRect">
              <a:avLst>
                <a:gd fmla="val 16670" name="adj1"/>
                <a:gd fmla="val 0" name="adj2"/>
              </a:avLst>
            </a:prstGeom>
            <a:solidFill>
              <a:srgbClr val="31B3E5"/>
            </a:solidFill>
            <a:ln cap="rnd" cmpd="sng" w="15875">
              <a:solidFill>
                <a:srgbClr val="31B3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txBox="1"/>
            <p:nvPr/>
          </p:nvSpPr>
          <p:spPr>
            <a:xfrm>
              <a:off x="37978" y="855045"/>
              <a:ext cx="2242048" cy="73985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Bước 2</a:t>
              </a:r>
              <a:endParaRPr b="0" i="0" sz="2600" u="none" cap="none" strike="noStrike">
                <a:solidFill>
                  <a:schemeClr val="lt1"/>
                </a:solidFill>
                <a:latin typeface="Time s New Roman"/>
                <a:ea typeface="Time s New Roman"/>
                <a:cs typeface="Time s New Roman"/>
                <a:sym typeface="Time s New Roman"/>
              </a:endParaRPr>
            </a:p>
          </p:txBody>
        </p:sp>
        <p:sp>
          <p:nvSpPr>
            <p:cNvPr id="273" name="Google Shape;273;p9"/>
            <p:cNvSpPr/>
            <p:nvPr/>
          </p:nvSpPr>
          <p:spPr>
            <a:xfrm>
              <a:off x="2318004" y="1633793"/>
              <a:ext cx="6597396" cy="7778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txBox="1"/>
            <p:nvPr/>
          </p:nvSpPr>
          <p:spPr>
            <a:xfrm>
              <a:off x="2318004" y="1633793"/>
              <a:ext cx="6597396" cy="777834"/>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None/>
              </a:pPr>
              <a:r>
                <a:rPr b="0" i="0" lang="es-ES" sz="2600" u="none" cap="none" strike="noStrike">
                  <a:solidFill>
                    <a:schemeClr val="dk1"/>
                  </a:solidFill>
                  <a:latin typeface="Time s New Roman"/>
                  <a:ea typeface="Time s New Roman"/>
                  <a:cs typeface="Time s New Roman"/>
                  <a:sym typeface="Time s New Roman"/>
                </a:rPr>
                <a:t>Xây dựng bảng chuyển đổi của DFA</a:t>
              </a:r>
              <a:endParaRPr b="0" i="0" sz="2600" u="none" cap="none" strike="noStrike">
                <a:solidFill>
                  <a:schemeClr val="dk1"/>
                </a:solidFill>
                <a:latin typeface="Time s New Roman"/>
                <a:ea typeface="Time s New Roman"/>
                <a:cs typeface="Time s New Roman"/>
                <a:sym typeface="Time s New Roman"/>
              </a:endParaRPr>
            </a:p>
          </p:txBody>
        </p:sp>
        <p:sp>
          <p:nvSpPr>
            <p:cNvPr id="275" name="Google Shape;275;p9"/>
            <p:cNvSpPr/>
            <p:nvPr/>
          </p:nvSpPr>
          <p:spPr>
            <a:xfrm>
              <a:off x="0" y="1633793"/>
              <a:ext cx="2318004" cy="777834"/>
            </a:xfrm>
            <a:prstGeom prst="round2SameRect">
              <a:avLst>
                <a:gd fmla="val 16670" name="adj1"/>
                <a:gd fmla="val 0" name="adj2"/>
              </a:avLst>
            </a:prstGeom>
            <a:solidFill>
              <a:srgbClr val="31B3E5"/>
            </a:solidFill>
            <a:ln cap="rnd" cmpd="sng" w="15875">
              <a:solidFill>
                <a:srgbClr val="31B3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txBox="1"/>
            <p:nvPr/>
          </p:nvSpPr>
          <p:spPr>
            <a:xfrm>
              <a:off x="37978" y="1671771"/>
              <a:ext cx="2242048" cy="73985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Bước 3	</a:t>
              </a:r>
              <a:endParaRPr b="0" i="0" sz="2600" u="none" cap="none" strike="noStrike">
                <a:solidFill>
                  <a:schemeClr val="lt1"/>
                </a:solidFill>
                <a:latin typeface="Time s New Roman"/>
                <a:ea typeface="Time s New Roman"/>
                <a:cs typeface="Time s New Roman"/>
                <a:sym typeface="Time s New Roman"/>
              </a:endParaRPr>
            </a:p>
          </p:txBody>
        </p:sp>
        <p:sp>
          <p:nvSpPr>
            <p:cNvPr id="277" name="Google Shape;277;p9"/>
            <p:cNvSpPr/>
            <p:nvPr/>
          </p:nvSpPr>
          <p:spPr>
            <a:xfrm>
              <a:off x="2318004" y="2450519"/>
              <a:ext cx="6597396" cy="7778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txBox="1"/>
            <p:nvPr/>
          </p:nvSpPr>
          <p:spPr>
            <a:xfrm>
              <a:off x="2318004" y="2450519"/>
              <a:ext cx="6597396" cy="777834"/>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None/>
              </a:pPr>
              <a:r>
                <a:rPr i="0" lang="es-ES" sz="2600" u="none" cap="none" strike="noStrike">
                  <a:solidFill>
                    <a:schemeClr val="dk1"/>
                  </a:solidFill>
                  <a:latin typeface="Times New Roman"/>
                  <a:ea typeface="Times New Roman"/>
                  <a:cs typeface="Times New Roman"/>
                  <a:sym typeface="Times New Roman"/>
                </a:rPr>
                <a:t>Xác định trạng thái kết thúc của DFA từ các trạng thái kết thúc của NFAε.</a:t>
              </a:r>
              <a:endParaRPr i="0" sz="2600" u="none" cap="none" strike="noStrike">
                <a:solidFill>
                  <a:schemeClr val="dk1"/>
                </a:solidFill>
                <a:latin typeface="Times New Roman"/>
                <a:ea typeface="Times New Roman"/>
                <a:cs typeface="Times New Roman"/>
                <a:sym typeface="Times New Roman"/>
              </a:endParaRPr>
            </a:p>
          </p:txBody>
        </p:sp>
        <p:sp>
          <p:nvSpPr>
            <p:cNvPr id="279" name="Google Shape;279;p9"/>
            <p:cNvSpPr/>
            <p:nvPr/>
          </p:nvSpPr>
          <p:spPr>
            <a:xfrm>
              <a:off x="0" y="2450519"/>
              <a:ext cx="2318004" cy="777834"/>
            </a:xfrm>
            <a:prstGeom prst="round2SameRect">
              <a:avLst>
                <a:gd fmla="val 16670" name="adj1"/>
                <a:gd fmla="val 0" name="adj2"/>
              </a:avLst>
            </a:prstGeom>
            <a:solidFill>
              <a:srgbClr val="31B3E5"/>
            </a:solidFill>
            <a:ln cap="rnd" cmpd="sng" w="15875">
              <a:solidFill>
                <a:srgbClr val="31B3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txBox="1"/>
            <p:nvPr/>
          </p:nvSpPr>
          <p:spPr>
            <a:xfrm>
              <a:off x="37978" y="2488497"/>
              <a:ext cx="2242048" cy="73985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Bước 4</a:t>
              </a:r>
              <a:endParaRPr b="0" i="0" sz="2600" u="none" cap="none" strike="noStrike">
                <a:solidFill>
                  <a:schemeClr val="lt1"/>
                </a:solidFill>
                <a:latin typeface="Time s New Roman"/>
                <a:ea typeface="Time s New Roman"/>
                <a:cs typeface="Time s New Roman"/>
                <a:sym typeface="Time s New Roman"/>
              </a:endParaRPr>
            </a:p>
          </p:txBody>
        </p:sp>
        <p:sp>
          <p:nvSpPr>
            <p:cNvPr id="281" name="Google Shape;281;p9"/>
            <p:cNvSpPr/>
            <p:nvPr/>
          </p:nvSpPr>
          <p:spPr>
            <a:xfrm>
              <a:off x="2318004" y="3267245"/>
              <a:ext cx="6597396" cy="7778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txBox="1"/>
            <p:nvPr/>
          </p:nvSpPr>
          <p:spPr>
            <a:xfrm>
              <a:off x="2318004" y="3267245"/>
              <a:ext cx="6597396" cy="777834"/>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None/>
              </a:pPr>
              <a:r>
                <a:rPr i="0" lang="es-ES" sz="2600" u="none" cap="none" strike="noStrike">
                  <a:solidFill>
                    <a:schemeClr val="dk1"/>
                  </a:solidFill>
                  <a:latin typeface="Times New Roman"/>
                  <a:ea typeface="Times New Roman"/>
                  <a:cs typeface="Times New Roman"/>
                  <a:sym typeface="Times New Roman"/>
                </a:rPr>
                <a:t>Làm sạch và tối ưu hóa DFA bằng cách loại bỏ các trạng thái không cần thiết.</a:t>
              </a:r>
              <a:endParaRPr i="0" sz="2600" u="none" cap="none" strike="noStrike">
                <a:solidFill>
                  <a:schemeClr val="dk1"/>
                </a:solidFill>
                <a:latin typeface="Times New Roman"/>
                <a:ea typeface="Times New Roman"/>
                <a:cs typeface="Times New Roman"/>
                <a:sym typeface="Times New Roman"/>
              </a:endParaRPr>
            </a:p>
          </p:txBody>
        </p:sp>
        <p:sp>
          <p:nvSpPr>
            <p:cNvPr id="283" name="Google Shape;283;p9"/>
            <p:cNvSpPr/>
            <p:nvPr/>
          </p:nvSpPr>
          <p:spPr>
            <a:xfrm>
              <a:off x="0" y="3267245"/>
              <a:ext cx="2318004" cy="777834"/>
            </a:xfrm>
            <a:prstGeom prst="round2SameRect">
              <a:avLst>
                <a:gd fmla="val 16670" name="adj1"/>
                <a:gd fmla="val 0" name="adj2"/>
              </a:avLst>
            </a:prstGeom>
            <a:solidFill>
              <a:srgbClr val="31B3E5"/>
            </a:solidFill>
            <a:ln cap="rnd" cmpd="sng" w="15875">
              <a:solidFill>
                <a:srgbClr val="31B3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txBox="1"/>
            <p:nvPr/>
          </p:nvSpPr>
          <p:spPr>
            <a:xfrm>
              <a:off x="37978" y="3305223"/>
              <a:ext cx="2242048" cy="73985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Bước 5</a:t>
              </a:r>
              <a:endParaRPr b="0" i="0" sz="2600" u="none" cap="none" strike="noStrike">
                <a:solidFill>
                  <a:schemeClr val="lt1"/>
                </a:solidFill>
                <a:latin typeface="Time s New Roman"/>
                <a:ea typeface="Time s New Roman"/>
                <a:cs typeface="Time s New Roman"/>
                <a:sym typeface="Time s New Roman"/>
              </a:endParaRPr>
            </a:p>
          </p:txBody>
        </p:sp>
        <p:sp>
          <p:nvSpPr>
            <p:cNvPr id="285" name="Google Shape;285;p9"/>
            <p:cNvSpPr/>
            <p:nvPr/>
          </p:nvSpPr>
          <p:spPr>
            <a:xfrm>
              <a:off x="2318004" y="4083970"/>
              <a:ext cx="6597396" cy="7778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txBox="1"/>
            <p:nvPr/>
          </p:nvSpPr>
          <p:spPr>
            <a:xfrm>
              <a:off x="2318004" y="4083970"/>
              <a:ext cx="6597396" cy="777834"/>
            </a:xfrm>
            <a:prstGeom prst="rect">
              <a:avLst/>
            </a:prstGeom>
            <a:noFill/>
            <a:ln>
              <a:noFill/>
            </a:ln>
          </p:spPr>
          <p:txBody>
            <a:bodyPr anchorCtr="0" anchor="b" bIns="49525" lIns="49525" spcFirstLastPara="1" rIns="49525" wrap="square" tIns="49525">
              <a:noAutofit/>
            </a:bodyPr>
            <a:lstStyle/>
            <a:p>
              <a:pPr indent="0" lvl="0" marL="0" marR="0" rtl="0" algn="l">
                <a:lnSpc>
                  <a:spcPct val="90000"/>
                </a:lnSpc>
                <a:spcBef>
                  <a:spcPts val="0"/>
                </a:spcBef>
                <a:spcAft>
                  <a:spcPts val="0"/>
                </a:spcAft>
                <a:buNone/>
              </a:pPr>
              <a:r>
                <a:rPr i="0" lang="es-ES" sz="2600" u="none" cap="none" strike="noStrike">
                  <a:solidFill>
                    <a:schemeClr val="dk1"/>
                  </a:solidFill>
                  <a:latin typeface="Times New Roman"/>
                  <a:ea typeface="Times New Roman"/>
                  <a:cs typeface="Times New Roman"/>
                  <a:sym typeface="Times New Roman"/>
                </a:rPr>
                <a:t>Gán nhãn cho các trạng thái của DFA để dễ hiểu hơn.</a:t>
              </a:r>
              <a:endParaRPr i="0" sz="2600" u="none" cap="none" strike="noStrike">
                <a:solidFill>
                  <a:schemeClr val="dk1"/>
                </a:solidFill>
                <a:latin typeface="Times New Roman"/>
                <a:ea typeface="Times New Roman"/>
                <a:cs typeface="Times New Roman"/>
                <a:sym typeface="Times New Roman"/>
              </a:endParaRPr>
            </a:p>
          </p:txBody>
        </p:sp>
        <p:sp>
          <p:nvSpPr>
            <p:cNvPr id="287" name="Google Shape;287;p9"/>
            <p:cNvSpPr/>
            <p:nvPr/>
          </p:nvSpPr>
          <p:spPr>
            <a:xfrm>
              <a:off x="0" y="4083970"/>
              <a:ext cx="2318004" cy="777834"/>
            </a:xfrm>
            <a:prstGeom prst="round2SameRect">
              <a:avLst>
                <a:gd fmla="val 16670" name="adj1"/>
                <a:gd fmla="val 0" name="adj2"/>
              </a:avLst>
            </a:prstGeom>
            <a:solidFill>
              <a:srgbClr val="31B3E5"/>
            </a:solidFill>
            <a:ln cap="rnd" cmpd="sng" w="15875">
              <a:solidFill>
                <a:srgbClr val="31B3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txBox="1"/>
            <p:nvPr/>
          </p:nvSpPr>
          <p:spPr>
            <a:xfrm>
              <a:off x="37978" y="4121948"/>
              <a:ext cx="2242048" cy="739856"/>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b="0" i="0" lang="es-ES" sz="2600" u="none" cap="none" strike="noStrike">
                  <a:solidFill>
                    <a:schemeClr val="lt1"/>
                  </a:solidFill>
                  <a:latin typeface="Time s New Roman"/>
                  <a:ea typeface="Time s New Roman"/>
                  <a:cs typeface="Time s New Roman"/>
                  <a:sym typeface="Time s New Roman"/>
                </a:rPr>
                <a:t>Bước 6</a:t>
              </a:r>
              <a:endParaRPr b="0" i="0" sz="2600" u="none" cap="none" strike="noStrike">
                <a:solidFill>
                  <a:schemeClr val="lt1"/>
                </a:solidFill>
                <a:latin typeface="Time s New Roman"/>
                <a:ea typeface="Time s New Roman"/>
                <a:cs typeface="Time s New Roman"/>
                <a:sym typeface="Time 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2024-04-18T05:38:09Z</dcterms:created>
  <dc:creator>Dell inspiron 5510</dc:creator>
</cp:coreProperties>
</file>