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1" r:id="rId2"/>
    <p:sldId id="316" r:id="rId3"/>
    <p:sldId id="259" r:id="rId4"/>
    <p:sldId id="317" r:id="rId5"/>
    <p:sldId id="261" r:id="rId6"/>
    <p:sldId id="307" r:id="rId7"/>
    <p:sldId id="257" r:id="rId8"/>
    <p:sldId id="260" r:id="rId9"/>
    <p:sldId id="262" r:id="rId10"/>
    <p:sldId id="318" r:id="rId11"/>
    <p:sldId id="308" r:id="rId12"/>
    <p:sldId id="281" r:id="rId13"/>
    <p:sldId id="289" r:id="rId14"/>
    <p:sldId id="290" r:id="rId15"/>
    <p:sldId id="283" r:id="rId16"/>
    <p:sldId id="311" r:id="rId17"/>
    <p:sldId id="312" r:id="rId18"/>
    <p:sldId id="314" r:id="rId19"/>
    <p:sldId id="313" r:id="rId20"/>
    <p:sldId id="310" r:id="rId21"/>
    <p:sldId id="272" r:id="rId22"/>
    <p:sldId id="31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5" d="100"/>
          <a:sy n="75" d="100"/>
        </p:scale>
        <p:origin x="10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12/30/2024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types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7686BA-9859-E8C9-B613-F7377BBF5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5575" y="418708"/>
            <a:ext cx="7741763" cy="69365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/>
              <a:t>tiêu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42158AB-C431-0B2F-AD30-8184DD803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1"/>
            <a:ext cx="8001000" cy="3124199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Nhận</a:t>
            </a:r>
            <a:r>
              <a:rPr lang="en-US" altLang="en-US" dirty="0" smtClean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smtClean="0"/>
              <a:t>(7 </a:t>
            </a:r>
            <a:r>
              <a:rPr lang="en-US" altLang="en-US" dirty="0" err="1" smtClean="0"/>
              <a:t>tuần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đầu</a:t>
            </a:r>
            <a:r>
              <a:rPr lang="en-US" altLang="en-US" dirty="0" smtClean="0"/>
              <a:t>):  </a:t>
            </a:r>
            <a:endParaRPr lang="en-US" altLang="en-US" dirty="0"/>
          </a:p>
          <a:p>
            <a:pPr marL="1009650" lvl="1" indent="-609600">
              <a:buFontTx/>
              <a:buAutoNum type="arabicParenBoth"/>
            </a:pP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 smtClean="0"/>
              <a:t>mã</a:t>
            </a:r>
            <a:endParaRPr lang="en-US" altLang="en-US" dirty="0" smtClean="0"/>
          </a:p>
          <a:p>
            <a:pPr marL="1009650" lvl="1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dirty="0" err="1" smtClean="0"/>
              <a:t>Chính</a:t>
            </a:r>
            <a:r>
              <a:rPr lang="en-US" altLang="en-US" dirty="0" smtClean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smtClean="0"/>
              <a:t>ATTT</a:t>
            </a:r>
          </a:p>
          <a:p>
            <a:pPr marL="1009650" lvl="1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dirty="0" err="1" smtClean="0"/>
              <a:t>Tấn</a:t>
            </a:r>
            <a:r>
              <a:rPr lang="en-US" altLang="en-US" dirty="0" smtClean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 smtClean="0"/>
              <a:t>mạng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Phòng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chống</a:t>
            </a:r>
            <a:endParaRPr lang="en-US" altLang="en-US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Thi</a:t>
            </a:r>
            <a:r>
              <a:rPr lang="en-U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tuần</a:t>
            </a:r>
            <a:r>
              <a:rPr lang="en-US" altLang="en-US" dirty="0" smtClean="0"/>
              <a:t> 4).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26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229600" cy="1143000"/>
          </a:xfrm>
        </p:spPr>
        <p:txBody>
          <a:bodyPr/>
          <a:lstStyle/>
          <a:p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559-09DC-DAEB-7C70-51DD63B4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841-9A91-C38B-8C82-BDA3A79E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55" y="1752600"/>
            <a:ext cx="8229600" cy="3124200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bit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Vét</a:t>
            </a:r>
            <a:r>
              <a:rPr lang="en-US" dirty="0" smtClean="0"/>
              <a:t> </a:t>
            </a:r>
            <a:r>
              <a:rPr lang="en-US" dirty="0" err="1" smtClean="0"/>
              <a:t>cạn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9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C199BE4-3879-3753-6400-464B633BB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xứng</a:t>
            </a:r>
            <a:r>
              <a:rPr lang="en-US" altLang="en-US" dirty="0"/>
              <a:t> DES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AE43D0F-0432-8C3E-C0DF-41D9ED246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05000"/>
            <a:ext cx="8001000" cy="3235324"/>
          </a:xfrm>
        </p:spPr>
        <p:txBody>
          <a:bodyPr/>
          <a:lstStyle/>
          <a:p>
            <a:pPr eaLnBrk="1" hangingPunct="1"/>
            <a:r>
              <a:rPr lang="en-US" altLang="en-US" sz="2400" dirty="0" err="1"/>
              <a:t>Kỹ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cũ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dẻo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cao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err="1" smtClean="0"/>
              <a:t>Độ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dài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Bản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rõ</a:t>
            </a:r>
            <a:r>
              <a:rPr lang="en-US" altLang="en-US" sz="2400" dirty="0" smtClean="0"/>
              <a:t>: 64 bit = 2W.</a:t>
            </a:r>
          </a:p>
          <a:p>
            <a:pPr eaLnBrk="1" hangingPunct="1"/>
            <a:r>
              <a:rPr lang="en-US" altLang="en-US" sz="2400" dirty="0" err="1" smtClean="0"/>
              <a:t>Độ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dài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K</a:t>
            </a:r>
            <a:r>
              <a:rPr lang="en-US" altLang="en-US" sz="2400" dirty="0" err="1" smtClean="0"/>
              <a:t>hóa</a:t>
            </a:r>
            <a:r>
              <a:rPr lang="en-US" altLang="en-US" sz="2400" dirty="0" smtClean="0"/>
              <a:t>: </a:t>
            </a:r>
            <a:r>
              <a:rPr lang="en-US" altLang="en-US" sz="2400" dirty="0" smtClean="0"/>
              <a:t>56 </a:t>
            </a:r>
            <a:r>
              <a:rPr lang="en-US" altLang="en-US" sz="2400" dirty="0" smtClean="0"/>
              <a:t>bit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vòng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lý</a:t>
            </a:r>
            <a:r>
              <a:rPr lang="en-US" altLang="en-US" sz="2400" dirty="0" smtClean="0"/>
              <a:t>: n = 16.</a:t>
            </a:r>
            <a:endParaRPr lang="en-US" altLang="en-US" sz="2400" dirty="0"/>
          </a:p>
          <a:p>
            <a:pPr eaLnBrk="1" hangingPunct="1"/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lịch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sử</a:t>
            </a:r>
            <a:r>
              <a:rPr lang="en-US" altLang="en-US" sz="2400" dirty="0" smtClean="0"/>
              <a:t>. </a:t>
            </a:r>
            <a:endParaRPr lang="en-US" altLang="en-US" sz="2400" dirty="0"/>
          </a:p>
          <a:p>
            <a:pPr eaLnBrk="1" hangingPunct="1"/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minh </a:t>
            </a:r>
            <a:r>
              <a:rPr lang="en-US" altLang="en-US" sz="2400" dirty="0" err="1" smtClean="0"/>
              <a:t>họa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kỹ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thuật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bản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err="1" smtClean="0"/>
              <a:t>Phiên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bản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cải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tiến</a:t>
            </a:r>
            <a:r>
              <a:rPr lang="en-US" altLang="en-US" sz="2400" dirty="0"/>
              <a:t> (3DES</a:t>
            </a:r>
            <a:r>
              <a:rPr lang="en-US" altLang="en-US" sz="2400" dirty="0" smtClean="0"/>
              <a:t>): </a:t>
            </a:r>
            <a:r>
              <a:rPr lang="en-US" altLang="en-US" sz="2400" dirty="0" err="1" smtClean="0"/>
              <a:t>phức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tạp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mềm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dẻo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id="{F758DE9B-82C1-966F-49CF-5718D039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"/>
            <a:ext cx="485057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A49A510B-A093-F5FC-DE21-4D145B11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685800"/>
            <a:ext cx="810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7834841-0C25-4F3C-12C7-6A542057A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Mật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đối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xứng</a:t>
            </a:r>
            <a:r>
              <a:rPr lang="en-US" altLang="en-US" sz="3200" dirty="0"/>
              <a:t> AES: </a:t>
            </a:r>
            <a:r>
              <a:rPr lang="en-US" altLang="en-US" sz="3200" dirty="0" err="1"/>
              <a:t>Nâng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cấp</a:t>
            </a:r>
            <a:r>
              <a:rPr lang="en-US" altLang="en-US" sz="3200" dirty="0"/>
              <a:t> DES.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D6DEDA1-8A83-B698-89A9-E5D4AAF3E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574" y="20574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AES: Advanced Encryption Standard –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thế</a:t>
            </a:r>
            <a:r>
              <a:rPr lang="en-US" altLang="en-US" sz="2400" dirty="0"/>
              <a:t> DES.</a:t>
            </a:r>
          </a:p>
          <a:p>
            <a:pPr eaLnBrk="1" hangingPunct="1"/>
            <a:r>
              <a:rPr lang="en-US" altLang="en-US" sz="2400" dirty="0" err="1"/>
              <a:t>Tích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trường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Galois GF(2</a:t>
            </a:r>
            <a:r>
              <a:rPr lang="en-US" altLang="en-US" sz="2400" baseline="30000" dirty="0"/>
              <a:t>m</a:t>
            </a:r>
            <a:r>
              <a:rPr lang="en-US" altLang="en-US" sz="2400" dirty="0"/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701-6448-E061-208F-0C750D36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78255-6761-A9C4-89AD-3B694B3B5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26" y="1395515"/>
                <a:ext cx="8229600" cy="4419600"/>
              </a:xfrm>
            </p:spPr>
            <p:txBody>
              <a:bodyPr/>
              <a:lstStyle/>
              <a:p>
                <a:r>
                  <a:rPr lang="en-US" sz="2800" dirty="0"/>
                  <a:t>Đơn </a:t>
                </a:r>
                <a:r>
                  <a:rPr lang="en-US" sz="2800" dirty="0" err="1"/>
                  <a:t>vị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> (Data Unit): 1 byte = 8 bit</a:t>
                </a:r>
              </a:p>
              <a:p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</a:t>
                </a:r>
                <a:r>
                  <a:rPr lang="en-US" sz="2800" dirty="0"/>
                  <a:t> (Code Word): W = 4 byte = 32 bit</a:t>
                </a:r>
              </a:p>
              <a:p>
                <a:r>
                  <a:rPr lang="en-US" sz="2800" dirty="0" err="1"/>
                  <a:t>Bản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rõ</a:t>
                </a:r>
                <a:r>
                  <a:rPr lang="en-US" sz="2800" dirty="0"/>
                  <a:t>: P = </a:t>
                </a:r>
                <a:r>
                  <a:rPr lang="en-US" sz="2800" dirty="0" err="1"/>
                  <a:t>Nb.W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> (Block)</a:t>
                </a:r>
              </a:p>
              <a:p>
                <a:pPr lvl="1"/>
                <a:r>
                  <a:rPr lang="en-US" sz="2400" dirty="0"/>
                  <a:t>Nb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P.</a:t>
                </a:r>
              </a:p>
              <a:p>
                <a:pPr lvl="1"/>
                <a:r>
                  <a:rPr lang="en-US" sz="2400" dirty="0"/>
                  <a:t>AES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Nb = 4, P = b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…b</a:t>
                </a:r>
                <a:r>
                  <a:rPr lang="en-US" sz="2400" baseline="-25000" dirty="0"/>
                  <a:t>15 </a:t>
                </a:r>
                <a:r>
                  <a:rPr lang="en-US" sz="2400" dirty="0"/>
                  <a:t>= 16 byte .</a:t>
                </a:r>
              </a:p>
              <a:p>
                <a:r>
                  <a:rPr lang="en-US" sz="2800" dirty="0"/>
                  <a:t>Ma </a:t>
                </a:r>
                <a:r>
                  <a:rPr lang="en-US" sz="2800" dirty="0" err="1"/>
                  <a:t>trận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thái</a:t>
                </a:r>
                <a:r>
                  <a:rPr lang="en-US" sz="2800" dirty="0"/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                       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78255-6761-A9C4-89AD-3B694B3B5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26" y="1395515"/>
                <a:ext cx="8229600" cy="4419600"/>
              </a:xfrm>
              <a:blipFill>
                <a:blip r:embed="rId2"/>
                <a:stretch>
                  <a:fillRect l="-1333" t="-1517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2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702B-3510-7D3F-FCEA-4CF4FF41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/>
          <a:lstStyle/>
          <a:p>
            <a:r>
              <a:rPr lang="en-US" sz="4000" dirty="0" err="1"/>
              <a:t>Tạo</a:t>
            </a:r>
            <a:r>
              <a:rPr lang="en-US" sz="4000" dirty="0"/>
              <a:t> </a:t>
            </a:r>
            <a:r>
              <a:rPr lang="en-US" sz="4000" dirty="0" err="1"/>
              <a:t>mật</a:t>
            </a:r>
            <a:r>
              <a:rPr lang="en-US" sz="4000" dirty="0"/>
              <a:t> </a:t>
            </a:r>
            <a:r>
              <a:rPr lang="en-US" sz="4000" dirty="0" err="1"/>
              <a:t>mã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biến</a:t>
            </a:r>
            <a:r>
              <a:rPr lang="en-US" sz="4000" dirty="0"/>
              <a:t> </a:t>
            </a:r>
            <a:r>
              <a:rPr lang="en-US" sz="4000" dirty="0" err="1"/>
              <a:t>đổi</a:t>
            </a:r>
            <a:r>
              <a:rPr lang="en-US" sz="4000" dirty="0"/>
              <a:t> </a:t>
            </a:r>
            <a:r>
              <a:rPr lang="en-US" sz="4000" dirty="0" err="1"/>
              <a:t>trạng</a:t>
            </a:r>
            <a:r>
              <a:rPr lang="en-US" sz="4000" dirty="0"/>
              <a:t> </a:t>
            </a:r>
            <a:r>
              <a:rPr lang="en-US" sz="4000" dirty="0" err="1"/>
              <a:t>thái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C946-7458-D6F6-ECAE-3DE04B96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06" y="1219200"/>
            <a:ext cx="8323006" cy="4267200"/>
          </a:xfrm>
        </p:spPr>
        <p:txBody>
          <a:bodyPr/>
          <a:lstStyle/>
          <a:p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qua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(Round).</a:t>
            </a:r>
          </a:p>
          <a:p>
            <a:pPr lvl="1"/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: S = S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S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… </a:t>
            </a:r>
            <a:r>
              <a:rPr lang="en-US" sz="2000" dirty="0"/>
              <a:t> </a:t>
            </a:r>
            <a:r>
              <a:rPr lang="en-US" sz="2000" dirty="0" err="1"/>
              <a:t>S</a:t>
            </a:r>
            <a:r>
              <a:rPr lang="en-US" sz="2000" baseline="-25000" dirty="0" err="1"/>
              <a:t>Nr</a:t>
            </a:r>
            <a:r>
              <a:rPr lang="en-US" sz="2000" dirty="0"/>
              <a:t>, Nr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. </a:t>
            </a:r>
          </a:p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1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xạ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nghịch</a:t>
            </a:r>
            <a:r>
              <a:rPr lang="en-US" sz="2400" dirty="0"/>
              <a:t> (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xạ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Tóm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File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 F = </a:t>
            </a:r>
            <a:r>
              <a:rPr lang="en-US" sz="2000" dirty="0" err="1"/>
              <a:t>nP</a:t>
            </a:r>
            <a:r>
              <a:rPr lang="en-US" sz="2000" dirty="0"/>
              <a:t>, P = </a:t>
            </a:r>
            <a:r>
              <a:rPr lang="en-US" sz="2000" dirty="0" err="1"/>
              <a:t>Nb.W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F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16 byte, P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bổ</a:t>
            </a:r>
            <a:r>
              <a:rPr lang="en-US" sz="2000" dirty="0"/>
              <a:t> sung “</a:t>
            </a:r>
            <a:r>
              <a:rPr lang="en-US" sz="2000" dirty="0" err="1"/>
              <a:t>bùi</a:t>
            </a:r>
            <a:r>
              <a:rPr lang="en-US" sz="2000" dirty="0"/>
              <a:t> </a:t>
            </a:r>
            <a:r>
              <a:rPr lang="en-US" sz="2000" dirty="0" err="1"/>
              <a:t>nhùi</a:t>
            </a:r>
            <a:r>
              <a:rPr lang="en-US" sz="2000" dirty="0"/>
              <a:t>” (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 00…01)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64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F2C7-6551-97DA-4C47-7419B10E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D031-1FB7-F957-90E6-FB7A3982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181600"/>
          </a:xfrm>
        </p:spPr>
        <p:txBody>
          <a:bodyPr/>
          <a:lstStyle/>
          <a:p>
            <a:r>
              <a:rPr lang="en-US" sz="2400" dirty="0" err="1"/>
              <a:t>Khóa</a:t>
            </a:r>
            <a:r>
              <a:rPr lang="en-US" sz="2400" dirty="0"/>
              <a:t> K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Nk</a:t>
            </a:r>
            <a:r>
              <a:rPr lang="en-US" sz="2400" dirty="0"/>
              <a:t> byte (</a:t>
            </a: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: K </a:t>
            </a:r>
            <a:r>
              <a:rPr lang="en-US" sz="2400" dirty="0" smtClean="0">
                <a:sym typeface="Symbol" panose="05050102010706020507" pitchFamily="18" charset="2"/>
              </a:rPr>
              <a:t> </a:t>
            </a:r>
            <a:r>
              <a:rPr lang="en-US" sz="2400" dirty="0" err="1" smtClean="0">
                <a:sym typeface="Symbol" panose="05050102010706020507" pitchFamily="18" charset="2"/>
              </a:rPr>
              <a:t>K</a:t>
            </a:r>
            <a:r>
              <a:rPr lang="en-US" sz="2400" baseline="-25000" dirty="0" err="1" smtClean="0">
                <a:sym typeface="Symbol" panose="05050102010706020507" pitchFamily="18" charset="2"/>
              </a:rPr>
              <a:t>ext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byte: 4W.Nr.</a:t>
            </a:r>
          </a:p>
          <a:p>
            <a:r>
              <a:rPr lang="en-US" sz="2400" dirty="0"/>
              <a:t>Chia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: K</a:t>
            </a:r>
            <a:r>
              <a:rPr lang="en-US" sz="2400" baseline="-25000" dirty="0"/>
              <a:t>0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..K</a:t>
            </a:r>
            <a:r>
              <a:rPr lang="en-US" sz="2400" baseline="-25000" dirty="0"/>
              <a:t>Nr-1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Nr =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K</a:t>
            </a:r>
            <a:r>
              <a:rPr lang="en-US" sz="2000" baseline="-25000" dirty="0"/>
              <a:t>i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Nb.W</a:t>
            </a:r>
            <a:r>
              <a:rPr lang="en-US" sz="2000" dirty="0"/>
              <a:t> =16 byte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K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400" dirty="0" err="1"/>
              <a:t>Tạo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K</a:t>
            </a:r>
            <a:r>
              <a:rPr lang="en-US" sz="2400" baseline="-25000" dirty="0"/>
              <a:t>i </a:t>
            </a:r>
            <a:r>
              <a:rPr lang="en-US" sz="2400" dirty="0" err="1">
                <a:sym typeface="Wingdings" panose="05000000000000000000" pitchFamily="2" charset="2"/>
              </a:rPr>
              <a:t>tương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tự</a:t>
            </a:r>
            <a:r>
              <a:rPr lang="en-US" sz="2400" dirty="0">
                <a:sym typeface="Wingdings" panose="05000000000000000000" pitchFamily="2" charset="2"/>
              </a:rPr>
              <a:t> 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Ki</a:t>
            </a:r>
            <a:r>
              <a:rPr lang="en-US" sz="2400" dirty="0"/>
              <a:t> =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K</a:t>
            </a:r>
            <a:r>
              <a:rPr lang="en-US" sz="2400" baseline="-25000" dirty="0"/>
              <a:t>i</a:t>
            </a:r>
            <a:r>
              <a:rPr lang="en-US" sz="2400" dirty="0"/>
              <a:t>.</a:t>
            </a:r>
          </a:p>
          <a:p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AddKey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 ma </a:t>
            </a:r>
            <a:r>
              <a:rPr lang="en-US" sz="2400" dirty="0" err="1" smtClean="0"/>
              <a:t>trận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=</a:t>
            </a:r>
            <a:r>
              <a:rPr lang="en-US" sz="2400" dirty="0" err="1" smtClean="0"/>
              <a:t>AddKey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t-1</a:t>
            </a:r>
            <a:r>
              <a:rPr lang="en-US" sz="2400" dirty="0" smtClean="0">
                <a:sym typeface="Symbol" panose="05050102010706020507" pitchFamily="18" charset="2"/>
              </a:rPr>
              <a:t>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Ki</a:t>
            </a:r>
            <a:r>
              <a:rPr lang="en-US" sz="2400" dirty="0" smtClean="0">
                <a:sym typeface="Symbol" panose="05050102010706020507" pitchFamily="18" charset="2"/>
              </a:rPr>
              <a:t>.</a:t>
            </a:r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/>
              <a:t>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bắt</a:t>
            </a:r>
            <a:r>
              <a:rPr lang="en-US" sz="2400" dirty="0" smtClean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Addkey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733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46FE-0E03-819C-2C19-2A25D01E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9F16-5C86-A784-D903-573FC460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: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: K =K</a:t>
            </a:r>
            <a:r>
              <a:rPr lang="en-US" sz="2800" baseline="-25000" dirty="0"/>
              <a:t>0</a:t>
            </a:r>
            <a:r>
              <a:rPr lang="en-US" sz="2800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..K</a:t>
            </a:r>
            <a:r>
              <a:rPr lang="en-US" sz="2800" baseline="-25000" dirty="0"/>
              <a:t>Nr-1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ngược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/>
              <a:t>S</a:t>
            </a:r>
            <a:r>
              <a:rPr lang="en-US" sz="2800" baseline="-25000" dirty="0" err="1"/>
              <a:t>Nr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S</a:t>
            </a:r>
            <a:r>
              <a:rPr lang="en-US" sz="2800" baseline="-25000" dirty="0"/>
              <a:t>Nr-1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… </a:t>
            </a:r>
            <a:r>
              <a:rPr lang="en-US" sz="2800" dirty="0"/>
              <a:t> S</a:t>
            </a:r>
            <a:r>
              <a:rPr lang="en-US" sz="2800" baseline="-25000" dirty="0"/>
              <a:t>0 </a:t>
            </a:r>
            <a:r>
              <a:rPr lang="en-US" sz="2800" dirty="0"/>
              <a:t>= S </a:t>
            </a:r>
            <a:r>
              <a:rPr lang="en-US" sz="2800" dirty="0">
                <a:sym typeface="Symbol" panose="05050102010706020507" pitchFamily="18" charset="2"/>
              </a:rPr>
              <a:t> 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07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ATTT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B3CE-6409-55B8-0DE1-2E49663A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143000"/>
          </a:xfrm>
        </p:spPr>
        <p:txBody>
          <a:bodyPr/>
          <a:lstStyle/>
          <a:p>
            <a:r>
              <a:rPr lang="en-US" altLang="en-US" sz="3600" dirty="0" err="1"/>
              <a:t>Mật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mã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đối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xứng</a:t>
            </a:r>
            <a:r>
              <a:rPr lang="en-US" altLang="en-US" sz="3600" dirty="0"/>
              <a:t> AES: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đặc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trưng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BAE7-EBC3-CF27-11FF-0BF809B103A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31432"/>
            <a:ext cx="4419600" cy="3754967"/>
          </a:xfrm>
        </p:spPr>
        <p:txBody>
          <a:bodyPr/>
          <a:lstStyle/>
          <a:p>
            <a:pPr eaLnBrk="1" hangingPunct="1"/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rõ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:  Nb= 128 bit = 16 byte = 4W (Code Word).</a:t>
            </a:r>
          </a:p>
          <a:p>
            <a:pPr eaLnBrk="1" hangingPunct="1"/>
            <a:r>
              <a:rPr lang="en-US" altLang="en-US" sz="2400" dirty="0" err="1"/>
              <a:t>Có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tùy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án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Nk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vòng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lặp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tùy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án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Nr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err="1" smtClean="0"/>
              <a:t>Khóa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mở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rộng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</a:t>
            </a:r>
            <a:r>
              <a:rPr lang="en-US" altLang="en-US" sz="2400" baseline="-25000" dirty="0" err="1" smtClean="0"/>
              <a:t>ext</a:t>
            </a:r>
            <a:r>
              <a:rPr lang="en-US" altLang="en-US" sz="2400" dirty="0" smtClean="0"/>
              <a:t> = 4W.Nr</a:t>
            </a:r>
            <a:endParaRPr lang="en-US" altLang="en-US" sz="2400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7E94FC-81DC-CDBE-2FDA-B68F9E627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63258"/>
              </p:ext>
            </p:extLst>
          </p:nvPr>
        </p:nvGraphicFramePr>
        <p:xfrm>
          <a:off x="4495800" y="2362200"/>
          <a:ext cx="4493056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2710912" imgH="1380056" progId="Word.Document.8">
                  <p:embed/>
                </p:oleObj>
              </mc:Choice>
              <mc:Fallback>
                <p:oleObj name="Document" r:id="rId3" imgW="2710912" imgH="1380056" progId="Word.Document.8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5B7E218A-28BC-0A83-81DF-C0E41A46B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62200"/>
                        <a:ext cx="4493056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21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62AB3C0-B218-4903-1D00-F3460B5E3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/>
              <a:t>Độ dài khóa</a:t>
            </a:r>
          </a:p>
        </p:txBody>
      </p:sp>
      <p:graphicFrame>
        <p:nvGraphicFramePr>
          <p:cNvPr id="18870" name="Group 438">
            <a:extLst>
              <a:ext uri="{FF2B5EF4-FFF2-40B4-BE49-F238E27FC236}">
                <a16:creationId xmlns:a16="http://schemas.microsoft.com/office/drawing/2014/main" id="{C1AFC295-40E0-BCDF-E968-044FBF1761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305800" cy="5273674"/>
        </p:xfrm>
        <a:graphic>
          <a:graphicData uri="http://schemas.openxmlformats.org/drawingml/2006/table">
            <a:tbl>
              <a:tblPr/>
              <a:tblGrid>
                <a:gridCol w="19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91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Bảng II. 1. Minimum Key Lengths for Symmetric Ciphers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9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Type of Attacker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Budget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Tool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Time and Cost</a:t>
                      </a:r>
                      <a:b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Per Key Recovered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Key Length Needed</a:t>
                      </a:r>
                      <a:b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For Protection</a:t>
                      </a:r>
                      <a:b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In Late-1995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40 bits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56 bits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03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Pedestrian Hacker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Tiny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Scavanged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computer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time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 week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Infeasible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2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$400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FPGA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5 hours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($0.08)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38 years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($5,000)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2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Small Business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$10,000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FPGA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12 minutes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($0.08)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18 months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($5,000)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55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Corporate Department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$300K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FPGA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24 seconds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($0.08)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19 days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($5,000)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2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ASIC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0.18 seconds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($0.001)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3 hours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($38)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29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Big Company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$10M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FPGA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7 seconds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($0.08)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13 hours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($5,000)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2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ASIC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0.005 seconds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($0.001)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6 minutes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($38)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2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Intelligence Agency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$300M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ASIC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0.0002 seconds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($0.001)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12 seconds</a:t>
                      </a:r>
                      <a:b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($38)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75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A89B82-3A6A-DBAE-991B-BDDF57DE0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01000" cy="884238"/>
          </a:xfrm>
        </p:spPr>
        <p:txBody>
          <a:bodyPr/>
          <a:lstStyle/>
          <a:p>
            <a:pPr eaLnBrk="1" hangingPunct="1"/>
            <a:r>
              <a:rPr lang="en-US" altLang="en-US" dirty="0"/>
              <a:t>4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686C779-94C5-EF27-F097-AEDEA71B5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2590800"/>
            <a:ext cx="8218487" cy="3554413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ko-KR" i="1" dirty="0" err="1">
                <a:ea typeface="굴림" panose="020B0600000101010101" pitchFamily="34" charset="-127"/>
              </a:rPr>
              <a:t>Thông</a:t>
            </a:r>
            <a:r>
              <a:rPr lang="en-US" altLang="ko-KR" i="1" dirty="0">
                <a:ea typeface="굴림" panose="020B0600000101010101" pitchFamily="34" charset="-127"/>
              </a:rPr>
              <a:t> tin </a:t>
            </a:r>
            <a:r>
              <a:rPr lang="en-US" altLang="ko-KR" i="1" dirty="0" err="1">
                <a:ea typeface="굴림" panose="020B0600000101010101" pitchFamily="34" charset="-127"/>
              </a:rPr>
              <a:t>tin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cậy</a:t>
            </a:r>
            <a:endParaRPr lang="en-US" altLang="ko-KR" i="1" dirty="0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 i="1" dirty="0" err="1">
                <a:ea typeface="굴림" panose="020B0600000101010101" pitchFamily="34" charset="-127"/>
              </a:rPr>
              <a:t>Bí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mật</a:t>
            </a:r>
            <a:r>
              <a:rPr lang="en-US" altLang="ko-KR" i="1" dirty="0">
                <a:ea typeface="굴림" panose="020B0600000101010101" pitchFamily="34" charset="-127"/>
              </a:rPr>
              <a:t> (</a:t>
            </a:r>
            <a:r>
              <a:rPr lang="en-US" altLang="ko-KR" i="1" dirty="0" smtClean="0">
                <a:ea typeface="굴림" panose="020B0600000101010101" pitchFamily="34" charset="-127"/>
              </a:rPr>
              <a:t>Privacy/Confidentiality</a:t>
            </a:r>
            <a:r>
              <a:rPr lang="en-US" altLang="ko-KR" i="1" dirty="0">
                <a:ea typeface="굴림" panose="020B0600000101010101" pitchFamily="34" charset="-127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pPr lvl="1" eaLnBrk="1" hangingPunct="1"/>
            <a:r>
              <a:rPr lang="en-US" altLang="ko-KR" i="1" dirty="0" err="1">
                <a:ea typeface="굴림" panose="020B0600000101010101" pitchFamily="34" charset="-127"/>
              </a:rPr>
              <a:t>Toàn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vẹn</a:t>
            </a:r>
            <a:r>
              <a:rPr lang="en-US" altLang="ko-KR" i="1" dirty="0">
                <a:ea typeface="굴림" panose="020B0600000101010101" pitchFamily="34" charset="-127"/>
              </a:rPr>
              <a:t> (Integrity).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ko-KR" i="1" dirty="0" err="1">
                <a:ea typeface="굴림" panose="020B0600000101010101" pitchFamily="34" charset="-127"/>
              </a:rPr>
              <a:t>Đối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tác</a:t>
            </a:r>
            <a:r>
              <a:rPr lang="en-US" altLang="ko-KR" i="1" dirty="0">
                <a:ea typeface="굴림" panose="020B0600000101010101" pitchFamily="34" charset="-127"/>
              </a:rPr>
              <a:t> tin </a:t>
            </a:r>
            <a:r>
              <a:rPr lang="en-US" altLang="ko-KR" i="1" dirty="0" err="1">
                <a:ea typeface="굴림" panose="020B0600000101010101" pitchFamily="34" charset="-127"/>
              </a:rPr>
              <a:t>cậy</a:t>
            </a:r>
            <a:endParaRPr lang="en-US" altLang="ko-KR" i="1" dirty="0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 i="1" dirty="0" err="1">
                <a:ea typeface="굴림" panose="020B0600000101010101" pitchFamily="34" charset="-127"/>
              </a:rPr>
              <a:t>Chứng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thực</a:t>
            </a:r>
            <a:r>
              <a:rPr lang="en-US" altLang="ko-KR" i="1" dirty="0">
                <a:ea typeface="굴림" panose="020B0600000101010101" pitchFamily="34" charset="-127"/>
              </a:rPr>
              <a:t> (Authentication).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 i="1" dirty="0" err="1">
                <a:ea typeface="굴림" panose="020B0600000101010101" pitchFamily="34" charset="-127"/>
              </a:rPr>
              <a:t>Không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thoái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thác</a:t>
            </a:r>
            <a:r>
              <a:rPr lang="en-US" altLang="ko-KR" i="1" dirty="0">
                <a:ea typeface="굴림" panose="020B0600000101010101" pitchFamily="34" charset="-127"/>
              </a:rPr>
              <a:t> (Non-repudiation)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pPr marL="514350" indent="-514350" algn="just" eaLnBrk="1" hangingPunct="1">
              <a:buFont typeface="Symbol" panose="05050102010706020507" pitchFamily="18" charset="2"/>
              <a:buChar char=""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3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1EE5926-6242-83AF-F60E-2295CCC9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Các đối tượng trong tạo mật mã 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5F6405D-8772-11E3-327C-4A1CE1E72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ban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(Plaintext), </a:t>
            </a:r>
          </a:p>
          <a:p>
            <a:pPr eaLnBrk="1" hangingPunct="1"/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(Ciphertext)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(Decrypted) </a:t>
            </a:r>
            <a:r>
              <a:rPr lang="en-US" altLang="en-US" dirty="0" err="1"/>
              <a:t>trở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ban </a:t>
            </a:r>
            <a:r>
              <a:rPr lang="en-US" altLang="en-US" dirty="0" err="1"/>
              <a:t>đầu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B8DB0D2-0BC1-11DE-647F-F7754192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Mô hình tạo mật mã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1E4E1BB7-9AF3-C703-6719-DC90EA83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756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Bản </a:t>
                </a:r>
                <a:r>
                  <a:rPr lang="en-US" dirty="0" err="1"/>
                  <a:t>rõ</a:t>
                </a:r>
                <a:r>
                  <a:rPr lang="en-US" dirty="0"/>
                  <a:t>: P </a:t>
                </a:r>
                <a:r>
                  <a:rPr lang="en-US" dirty="0">
                    <a:sym typeface="Symbol" panose="05050102010706020507" pitchFamily="18" charset="2"/>
                  </a:rPr>
                  <a:t> X, </a:t>
                </a:r>
                <a:r>
                  <a:rPr lang="en-US" dirty="0" err="1">
                    <a:sym typeface="Symbol" panose="05050102010706020507" pitchFamily="18" charset="2"/>
                  </a:rPr>
                  <a:t>bản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mật</a:t>
                </a:r>
                <a:r>
                  <a:rPr lang="en-US" dirty="0">
                    <a:sym typeface="Symbol" panose="05050102010706020507" pitchFamily="18" charset="2"/>
                  </a:rPr>
                  <a:t>: C  Y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khóa</a:t>
                </a:r>
                <a:r>
                  <a:rPr lang="en-US" dirty="0">
                    <a:sym typeface="Symbol" panose="05050102010706020507" pitchFamily="18" charset="2"/>
                  </a:rPr>
                  <a:t>: k, k’ K.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Mật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mã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một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cặp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đơn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ánh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ánh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xạ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ngược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của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với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tham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tương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ứng</a:t>
                </a:r>
                <a:r>
                  <a:rPr lang="en-US" dirty="0">
                    <a:sym typeface="Symbol" panose="05050102010706020507" pitchFamily="18" charset="2"/>
                  </a:rPr>
                  <a:t> (</a:t>
                </a:r>
                <a:r>
                  <a:rPr lang="en-US" dirty="0" err="1">
                    <a:sym typeface="Symbol" panose="05050102010706020507" pitchFamily="18" charset="2"/>
                  </a:rPr>
                  <a:t>f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, f</a:t>
                </a:r>
                <a:r>
                  <a:rPr lang="en-US" baseline="30000" dirty="0">
                    <a:sym typeface="Symbol" panose="05050102010706020507" pitchFamily="18" charset="2"/>
                  </a:rPr>
                  <a:t>-1</a:t>
                </a:r>
                <a:r>
                  <a:rPr lang="en-US" baseline="-25000" dirty="0">
                    <a:sym typeface="Symbol" panose="05050102010706020507" pitchFamily="18" charset="2"/>
                  </a:rPr>
                  <a:t>k’</a:t>
                </a:r>
                <a:r>
                  <a:rPr lang="en-US" dirty="0"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Tạo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mật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mã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f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: X  Y, hay P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l-G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k</m:t>
                        </m:r>
                      </m:e>
                    </m:groupCh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C.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Giải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mật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mã</a:t>
                </a:r>
                <a:r>
                  <a:rPr lang="en-US" dirty="0">
                    <a:sym typeface="Symbol" panose="05050102010706020507" pitchFamily="18" charset="2"/>
                  </a:rPr>
                  <a:t> f</a:t>
                </a:r>
                <a:r>
                  <a:rPr lang="en-US" baseline="30000" dirty="0">
                    <a:sym typeface="Symbol" panose="05050102010706020507" pitchFamily="18" charset="2"/>
                  </a:rPr>
                  <a:t>-1</a:t>
                </a:r>
                <a:r>
                  <a:rPr lang="en-US" baseline="-25000" dirty="0">
                    <a:sym typeface="Symbol" panose="05050102010706020507" pitchFamily="18" charset="2"/>
                  </a:rPr>
                  <a:t>k’</a:t>
                </a:r>
                <a:r>
                  <a:rPr lang="en-US" dirty="0">
                    <a:sym typeface="Symbol" panose="05050102010706020507" pitchFamily="18" charset="2"/>
                  </a:rPr>
                  <a:t>: Y  X, hay C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l-G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lang="el-GR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groupCh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6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5E4742A-30F8-C96D-0954-929EA3CD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Ba </a:t>
            </a:r>
            <a:r>
              <a:rPr lang="en-US" altLang="ko-KR" dirty="0" err="1">
                <a:ea typeface="굴림" panose="020B0600000101010101" pitchFamily="34" charset="-127"/>
              </a:rPr>
              <a:t>phương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pháp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tạo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mật</a:t>
            </a:r>
            <a:r>
              <a:rPr lang="en-US" altLang="ko-KR" dirty="0">
                <a:ea typeface="굴림" panose="020B0600000101010101" pitchFamily="34" charset="-127"/>
              </a:rPr>
              <a:t>  </a:t>
            </a:r>
            <a:r>
              <a:rPr lang="en-US" altLang="ko-KR" dirty="0" err="1">
                <a:ea typeface="굴림" panose="020B0600000101010101" pitchFamily="34" charset="-127"/>
              </a:rPr>
              <a:t>mã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AE2F9EE-7C09-4D66-B007-369063CD1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543800" cy="3962400"/>
          </a:xfrm>
        </p:spPr>
        <p:txBody>
          <a:bodyPr/>
          <a:lstStyle/>
          <a:p>
            <a:pPr eaLnBrk="1" hangingPunct="1"/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/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xứng</a:t>
            </a:r>
            <a:r>
              <a:rPr lang="en-US" altLang="en-US" sz="2400" dirty="0"/>
              <a:t> (Secret/Symmetric Key Cryptography).</a:t>
            </a:r>
          </a:p>
          <a:p>
            <a:pPr lvl="1" eaLnBrk="1" hangingPunct="1"/>
            <a:r>
              <a:rPr lang="en-US" altLang="en-US" sz="2000" dirty="0" err="1"/>
              <a:t>Mô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: k = k’ (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1) </a:t>
            </a:r>
          </a:p>
          <a:p>
            <a:pPr lvl="1" eaLnBrk="1" hangingPunct="1"/>
            <a:r>
              <a:rPr lang="en-US" altLang="en-US" sz="2000" dirty="0" err="1"/>
              <a:t>Viết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tắt</a:t>
            </a:r>
            <a:r>
              <a:rPr lang="en-US" altLang="en-US" sz="2000" dirty="0"/>
              <a:t>: SKC. </a:t>
            </a:r>
          </a:p>
          <a:p>
            <a:pPr eaLnBrk="1" hangingPunct="1"/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(Public/ Asymmetric Key Cryptography). </a:t>
            </a:r>
          </a:p>
          <a:p>
            <a:pPr lvl="1" eaLnBrk="1" hangingPunct="1"/>
            <a:r>
              <a:rPr lang="en-US" altLang="en-US" sz="2000" dirty="0" err="1"/>
              <a:t>Mô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: k</a:t>
            </a:r>
            <a:r>
              <a:rPr lang="en-US" altLang="en-US" sz="2000" dirty="0">
                <a:sym typeface="Symbol" panose="05050102010706020507" pitchFamily="18" charset="2"/>
              </a:rPr>
              <a:t></a:t>
            </a:r>
            <a:r>
              <a:rPr lang="en-US" altLang="en-US" sz="2000" dirty="0"/>
              <a:t> k’ (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) </a:t>
            </a:r>
          </a:p>
          <a:p>
            <a:pPr lvl="1" eaLnBrk="1" hangingPunct="1"/>
            <a:r>
              <a:rPr lang="en-US" altLang="en-US" sz="2000" dirty="0" err="1"/>
              <a:t>Viết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tắt</a:t>
            </a:r>
            <a:r>
              <a:rPr lang="en-US" altLang="en-US" sz="2000" dirty="0"/>
              <a:t>: PKC.</a:t>
            </a:r>
          </a:p>
          <a:p>
            <a:pPr eaLnBrk="1" hangingPunct="1"/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Băm</a:t>
            </a:r>
            <a:r>
              <a:rPr lang="en-US" altLang="en-US" sz="2400" dirty="0"/>
              <a:t> (Hash Functions).</a:t>
            </a:r>
          </a:p>
          <a:p>
            <a:pPr lvl="1" eaLnBrk="1" hangingPunct="1"/>
            <a:r>
              <a:rPr lang="en-US" altLang="en-US" sz="2000" dirty="0" err="1"/>
              <a:t>Mô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hàm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0A7A2C1-0C10-6166-BFBF-7C51E501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731838"/>
          </a:xfrm>
        </p:spPr>
        <p:txBody>
          <a:bodyPr/>
          <a:lstStyle/>
          <a:p>
            <a:pPr eaLnBrk="1" hangingPunct="1"/>
            <a:r>
              <a:rPr lang="en-US" altLang="ko-KR" sz="4000" i="1">
                <a:ea typeface="굴림" panose="020B0600000101010101" pitchFamily="34" charset="-127"/>
              </a:rPr>
              <a:t>Sơ đồ ba phương pháp cơ bản</a:t>
            </a:r>
            <a:r>
              <a:rPr lang="en-US" altLang="ko-KR" sz="4000">
                <a:ea typeface="굴림" panose="020B0600000101010101" pitchFamily="34" charset="-127"/>
              </a:rPr>
              <a:t> </a:t>
            </a:r>
            <a:endParaRPr lang="en-US" altLang="en-US" sz="4000"/>
          </a:p>
        </p:txBody>
      </p:sp>
      <p:pic>
        <p:nvPicPr>
          <p:cNvPr id="9219" name="Picture 7" descr="F:\BaiGiang\CaoHoc\TT&amp;BMTT\crypto\crypto_files\crypto_types.gif">
            <a:extLst>
              <a:ext uri="{FF2B5EF4-FFF2-40B4-BE49-F238E27FC236}">
                <a16:creationId xmlns:a16="http://schemas.microsoft.com/office/drawing/2014/main" id="{C6CF2E73-A376-9398-6268-8002C6C5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5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932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Batang</vt:lpstr>
      <vt:lpstr>Calibri</vt:lpstr>
      <vt:lpstr>Cambria Math</vt:lpstr>
      <vt:lpstr>굴림</vt:lpstr>
      <vt:lpstr>Symbol</vt:lpstr>
      <vt:lpstr>Times New Roman</vt:lpstr>
      <vt:lpstr>Wingdings</vt:lpstr>
      <vt:lpstr>Default Design</vt:lpstr>
      <vt:lpstr>Document</vt:lpstr>
      <vt:lpstr>Kế hoạch và Mục tiêu</vt:lpstr>
      <vt:lpstr>Tiêu chí ATTT</vt:lpstr>
      <vt:lpstr>4 tiêu chí An toàn thông tin </vt:lpstr>
      <vt:lpstr>Nguyên lý Mật mã</vt:lpstr>
      <vt:lpstr>Các đối tượng trong tạo mật mã </vt:lpstr>
      <vt:lpstr>Mô hình tạo mật mã</vt:lpstr>
      <vt:lpstr>Mô hình toán</vt:lpstr>
      <vt:lpstr>Ba phương pháp tạo mật  mã </vt:lpstr>
      <vt:lpstr>Sơ đồ ba phương pháp cơ bản </vt:lpstr>
      <vt:lpstr>Mật mã Đối xứng</vt:lpstr>
      <vt:lpstr>Khái niệm</vt:lpstr>
      <vt:lpstr>Mật mã đối xứng DES</vt:lpstr>
      <vt:lpstr>PowerPoint Presentation</vt:lpstr>
      <vt:lpstr>PowerPoint Presentation</vt:lpstr>
      <vt:lpstr>Mật mã đối xứng AES: Nâng cấp DES.</vt:lpstr>
      <vt:lpstr>Dữ liệu và Trạng thái</vt:lpstr>
      <vt:lpstr>Tạo mật mã và biến đổi trạng thái</vt:lpstr>
      <vt:lpstr>Biến đổi Khóa</vt:lpstr>
      <vt:lpstr>Giải mật và biến đổi ngược</vt:lpstr>
      <vt:lpstr>Mật mã đối xứng AES: Các đặc trưng</vt:lpstr>
      <vt:lpstr>Độ dài khóa</vt:lpstr>
      <vt:lpstr>Hết Bài 1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89</cp:revision>
  <dcterms:created xsi:type="dcterms:W3CDTF">2012-09-27T08:34:06Z</dcterms:created>
  <dcterms:modified xsi:type="dcterms:W3CDTF">2024-12-30T09:30:39Z</dcterms:modified>
</cp:coreProperties>
</file>