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2" r:id="rId3"/>
    <p:sldId id="266" r:id="rId4"/>
    <p:sldId id="323" r:id="rId5"/>
    <p:sldId id="324" r:id="rId6"/>
    <p:sldId id="333" r:id="rId7"/>
    <p:sldId id="305" r:id="rId8"/>
    <p:sldId id="330" r:id="rId9"/>
    <p:sldId id="284" r:id="rId10"/>
    <p:sldId id="338" r:id="rId11"/>
    <p:sldId id="334" r:id="rId12"/>
    <p:sldId id="285" r:id="rId13"/>
    <p:sldId id="325" r:id="rId14"/>
    <p:sldId id="301" r:id="rId15"/>
    <p:sldId id="339" r:id="rId16"/>
    <p:sldId id="335" r:id="rId17"/>
    <p:sldId id="327" r:id="rId18"/>
    <p:sldId id="328" r:id="rId19"/>
    <p:sldId id="329" r:id="rId20"/>
    <p:sldId id="336" r:id="rId21"/>
    <p:sldId id="313" r:id="rId22"/>
    <p:sldId id="288" r:id="rId23"/>
    <p:sldId id="337" r:id="rId24"/>
    <p:sldId id="311" r:id="rId25"/>
    <p:sldId id="326" r:id="rId26"/>
    <p:sldId id="33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5" d="100"/>
          <a:sy n="75" d="100"/>
        </p:scale>
        <p:origin x="10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1/6/2025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DB2CE-84A6-4EFE-AD03-188600991A8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05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744D8F-0777-0D3F-3B86-6783E513DA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2917825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Bài</a:t>
            </a:r>
            <a:r>
              <a:rPr lang="en-US" altLang="en-US" b="1" dirty="0" smtClean="0"/>
              <a:t> 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Mật</a:t>
            </a:r>
            <a:r>
              <a:rPr lang="en-US" altLang="en-US" dirty="0" smtClean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xứng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sz="2400" dirty="0" smtClean="0"/>
              <a:t>Tin </a:t>
            </a:r>
            <a:r>
              <a:rPr lang="en-US" sz="2400" dirty="0" err="1" smtClean="0"/>
              <a:t>tặc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kênh</a:t>
            </a:r>
            <a:r>
              <a:rPr lang="en-US" sz="2400" dirty="0" smtClean="0"/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 Y’.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Logarithm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65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229600" cy="1143000"/>
          </a:xfrm>
        </p:spPr>
        <p:txBody>
          <a:bodyPr/>
          <a:lstStyle/>
          <a:p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9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E92D91F-6D9F-6F9A-D514-C08665616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/>
              <a:t>Khái</a:t>
            </a:r>
            <a:r>
              <a:rPr lang="en-US" altLang="en-US" sz="4000" dirty="0" smtClean="0"/>
              <a:t> </a:t>
            </a:r>
            <a:r>
              <a:rPr lang="en-US" altLang="en-US" sz="4000" dirty="0" err="1"/>
              <a:t>niệm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4FA98B8-10E2-5813-5175-B8472CFD9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295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Ý </a:t>
            </a:r>
            <a:r>
              <a:rPr lang="en-US" altLang="en-US" dirty="0" err="1"/>
              <a:t>nghĩa</a:t>
            </a:r>
            <a:r>
              <a:rPr lang="en-US" altLang="en-US" dirty="0"/>
              <a:t> RSA: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3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MIT (Rivest, Shamir, Adleman)</a:t>
            </a:r>
          </a:p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: </a:t>
            </a:r>
            <a:r>
              <a:rPr lang="en-US" altLang="en-US" dirty="0" err="1"/>
              <a:t>Trao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, </a:t>
            </a: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,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: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ADF1-CF74-0FD1-7754-9D7CEDC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/>
              <a:t>Kỹ</a:t>
            </a:r>
            <a:r>
              <a:rPr lang="en-US" altLang="en-US" sz="4400" dirty="0"/>
              <a:t> </a:t>
            </a:r>
            <a:r>
              <a:rPr lang="en-US" altLang="en-US" sz="4400" dirty="0" err="1"/>
              <a:t>thuật</a:t>
            </a:r>
            <a:r>
              <a:rPr lang="en-US" altLang="en-US" sz="4400" dirty="0"/>
              <a:t> RSA: </a:t>
            </a:r>
            <a:r>
              <a:rPr lang="en-US" altLang="en-US" sz="4400" dirty="0" err="1"/>
              <a:t>Mô</a:t>
            </a:r>
            <a:r>
              <a:rPr lang="en-US" altLang="en-US" sz="4400" dirty="0"/>
              <a:t> </a:t>
            </a:r>
            <a:r>
              <a:rPr lang="en-US" altLang="en-US" sz="4400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7C9F-912C-B745-DE7F-525027E4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7924800" cy="25146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P </a:t>
            </a:r>
            <a:r>
              <a:rPr lang="en-US" altLang="en-US" dirty="0" err="1"/>
              <a:t>là</a:t>
            </a:r>
            <a:r>
              <a:rPr lang="en-US" altLang="en-US" dirty="0"/>
              <a:t> M (Message)</a:t>
            </a:r>
          </a:p>
          <a:p>
            <a:pPr eaLnBrk="1" hangingPunct="1"/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M: </a:t>
            </a:r>
          </a:p>
          <a:p>
            <a:pPr lvl="1" eaLnBrk="1" hangingPunct="1"/>
            <a:r>
              <a:rPr lang="en-US" altLang="en-US" dirty="0" err="1">
                <a:latin typeface="Arial Narrow" panose="020B0606020202030204" pitchFamily="34" charset="0"/>
              </a:rPr>
              <a:t>Tạo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bản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mật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với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khóa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công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khai</a:t>
            </a:r>
            <a:r>
              <a:rPr lang="en-US" altLang="en-US" dirty="0">
                <a:latin typeface="Arial Narrow" panose="020B0606020202030204" pitchFamily="34" charset="0"/>
              </a:rPr>
              <a:t> (</a:t>
            </a:r>
            <a:r>
              <a:rPr lang="en-US" altLang="en-US" dirty="0" err="1">
                <a:latin typeface="Arial Narrow" panose="020B0606020202030204" pitchFamily="34" charset="0"/>
              </a:rPr>
              <a:t>n,e</a:t>
            </a:r>
            <a:r>
              <a:rPr lang="en-US" altLang="en-US" dirty="0">
                <a:latin typeface="Arial Narrow" panose="020B0606020202030204" pitchFamily="34" charset="0"/>
              </a:rPr>
              <a:t>): C = </a:t>
            </a:r>
            <a:r>
              <a:rPr lang="en-US" altLang="en-US" dirty="0" smtClean="0">
                <a:latin typeface="Arial Narrow" panose="020B0606020202030204" pitchFamily="34" charset="0"/>
              </a:rPr>
              <a:t>M</a:t>
            </a:r>
            <a:r>
              <a:rPr lang="en-US" altLang="en-US" baseline="30000" dirty="0" smtClean="0">
                <a:latin typeface="Arial Narrow" panose="020B0606020202030204" pitchFamily="34" charset="0"/>
              </a:rPr>
              <a:t>e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</a:rPr>
              <a:t>mod n.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lvl="1" eaLnBrk="1" hangingPunct="1"/>
            <a:r>
              <a:rPr lang="en-US" altLang="en-US" dirty="0" err="1">
                <a:latin typeface="Arial Narrow" panose="020B0606020202030204" pitchFamily="34" charset="0"/>
              </a:rPr>
              <a:t>Giải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mật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mã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với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khóa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cá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dirty="0" err="1">
                <a:latin typeface="Arial Narrow" panose="020B0606020202030204" pitchFamily="34" charset="0"/>
              </a:rPr>
              <a:t>nhân</a:t>
            </a:r>
            <a:r>
              <a:rPr lang="en-US" altLang="en-US" dirty="0">
                <a:latin typeface="Arial Narrow" panose="020B0606020202030204" pitchFamily="34" charset="0"/>
              </a:rPr>
              <a:t> (</a:t>
            </a:r>
            <a:r>
              <a:rPr lang="en-US" altLang="en-US" dirty="0" err="1">
                <a:latin typeface="Arial Narrow" panose="020B0606020202030204" pitchFamily="34" charset="0"/>
              </a:rPr>
              <a:t>n,d</a:t>
            </a:r>
            <a:r>
              <a:rPr lang="en-US" altLang="en-US" dirty="0">
                <a:latin typeface="Arial Narrow" panose="020B0606020202030204" pitchFamily="34" charset="0"/>
              </a:rPr>
              <a:t>): M = C</a:t>
            </a:r>
            <a:r>
              <a:rPr lang="en-US" altLang="en-US" baseline="30000" dirty="0">
                <a:latin typeface="Arial Narrow" panose="020B0606020202030204" pitchFamily="34" charset="0"/>
              </a:rPr>
              <a:t>d</a:t>
            </a:r>
            <a:r>
              <a:rPr lang="en-US" altLang="en-US" dirty="0">
                <a:latin typeface="Arial Narrow" panose="020B0606020202030204" pitchFamily="34" charset="0"/>
              </a:rPr>
              <a:t> mod n</a:t>
            </a:r>
            <a:r>
              <a:rPr lang="en-US" altLang="en-US" dirty="0" smtClean="0">
                <a:latin typeface="Arial Narrow" panose="020B0606020202030204" pitchFamily="34" charset="0"/>
              </a:rPr>
              <a:t>.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45D26C0-F944-13C1-1A43-9F72DE2AB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85800"/>
          </a:xfrm>
        </p:spPr>
        <p:txBody>
          <a:bodyPr/>
          <a:lstStyle/>
          <a:p>
            <a:pPr eaLnBrk="1" hangingPunct="1"/>
            <a:r>
              <a:rPr lang="sv-SE" altLang="en-US" sz="4000"/>
              <a:t>Giải thuật RSA – Sinh khóa</a:t>
            </a:r>
            <a:endParaRPr lang="en-GB" altLang="en-US" sz="4000"/>
          </a:p>
        </p:txBody>
      </p:sp>
      <p:sp>
        <p:nvSpPr>
          <p:cNvPr id="24579" name="Content Placeholder 7">
            <a:extLst>
              <a:ext uri="{FF2B5EF4-FFF2-40B4-BE49-F238E27FC236}">
                <a16:creationId xmlns:a16="http://schemas.microsoft.com/office/drawing/2014/main" id="{0BC01BCC-7A54-1623-ED0C-A3B4E04F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B1-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p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q: </a:t>
            </a:r>
            <a:r>
              <a:rPr lang="en-US" altLang="en-US" sz="2000" dirty="0" err="1"/>
              <a:t>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tố</a:t>
            </a:r>
            <a:r>
              <a:rPr lang="en-US" altLang="en-US" sz="2000" dirty="0"/>
              <a:t> (</a:t>
            </a:r>
            <a:r>
              <a:rPr lang="en-US" altLang="en-US" sz="2000" i="1" dirty="0" err="1"/>
              <a:t>trong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ứng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dụng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đây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là</a:t>
            </a:r>
            <a:r>
              <a:rPr lang="en-US" altLang="en-US" sz="2000" i="1" dirty="0"/>
              <a:t> 2 </a:t>
            </a:r>
            <a:r>
              <a:rPr lang="en-US" altLang="en-US" sz="2000" i="1" dirty="0" err="1"/>
              <a:t>số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rất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lớn</a:t>
            </a:r>
            <a:r>
              <a:rPr lang="en-US" altLang="en-US" sz="2000" dirty="0"/>
              <a:t>).</a:t>
            </a:r>
          </a:p>
          <a:p>
            <a:pPr>
              <a:buFontTx/>
              <a:buNone/>
            </a:pPr>
            <a:r>
              <a:rPr lang="en-US" altLang="en-US" sz="2000" dirty="0"/>
              <a:t>B2- </a:t>
            </a:r>
            <a:r>
              <a:rPr lang="en-US" altLang="en-US" sz="2000" dirty="0" err="1"/>
              <a:t>Tinh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n = </a:t>
            </a:r>
            <a:r>
              <a:rPr lang="en-US" altLang="en-US" sz="2000" dirty="0" err="1" smtClean="0"/>
              <a:t>p.q.</a:t>
            </a: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 smtClean="0"/>
              <a:t>B3- </a:t>
            </a:r>
            <a:r>
              <a:rPr lang="en-US" altLang="en-US" sz="2000" dirty="0" err="1"/>
              <a:t>Tinh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phi-Euler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n: 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 = (p-1)(q-1).</a:t>
            </a:r>
          </a:p>
          <a:p>
            <a:pPr>
              <a:buFontTx/>
              <a:buNone/>
            </a:pPr>
            <a:r>
              <a:rPr lang="en-US" altLang="en-US" sz="2000" dirty="0"/>
              <a:t>     (phi-Euler: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lượng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với</a:t>
            </a:r>
            <a:r>
              <a:rPr lang="en-US" altLang="en-US" sz="2000" dirty="0"/>
              <a:t> n).</a:t>
            </a:r>
          </a:p>
          <a:p>
            <a:pPr>
              <a:buFontTx/>
              <a:buNone/>
            </a:pPr>
            <a:r>
              <a:rPr lang="en-US" altLang="en-US" sz="2000" dirty="0"/>
              <a:t>B4-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e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dãy</a:t>
            </a:r>
            <a:r>
              <a:rPr lang="en-US" altLang="en-US" sz="2000" dirty="0"/>
              <a:t>: [1,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(n)], </a:t>
            </a:r>
            <a:r>
              <a:rPr lang="en-US" altLang="en-US" sz="2000" dirty="0" err="1"/>
              <a:t>sao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: (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(n), e) 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nhau</a:t>
            </a:r>
            <a:r>
              <a:rPr lang="en-US" altLang="en-US" sz="2000" dirty="0"/>
              <a:t>, hay: </a:t>
            </a:r>
            <a:r>
              <a:rPr lang="en-US" altLang="en-US" sz="2000" dirty="0" err="1"/>
              <a:t>gcd</a:t>
            </a: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(n),e) = 1 (</a:t>
            </a:r>
            <a:r>
              <a:rPr lang="en-US" altLang="en-US" sz="2000" i="1" dirty="0" err="1"/>
              <a:t>gcd</a:t>
            </a:r>
            <a:r>
              <a:rPr lang="en-US" altLang="en-US" sz="2000" i="1" dirty="0"/>
              <a:t>: </a:t>
            </a:r>
            <a:r>
              <a:rPr lang="en-US" altLang="en-US" sz="2000" i="1" dirty="0" err="1"/>
              <a:t>ước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số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chung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lớn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nhất</a:t>
            </a:r>
            <a:r>
              <a:rPr lang="en-US" altLang="en-US" sz="2000" dirty="0"/>
              <a:t>). </a:t>
            </a:r>
          </a:p>
          <a:p>
            <a:pPr>
              <a:buFontTx/>
              <a:buNone/>
            </a:pPr>
            <a:r>
              <a:rPr lang="en-US" altLang="en-US" sz="2000" dirty="0"/>
              <a:t>B5-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d: </a:t>
            </a:r>
            <a:r>
              <a:rPr lang="en-US" altLang="en-US" sz="2000" dirty="0" err="1"/>
              <a:t>d.e</a:t>
            </a:r>
            <a:r>
              <a:rPr lang="en-US" altLang="en-US" sz="2000" dirty="0"/>
              <a:t> = 1 mod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 (hay: d = e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 mod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 ).</a:t>
            </a:r>
          </a:p>
          <a:p>
            <a:pPr>
              <a:buFontTx/>
              <a:buNone/>
            </a:pPr>
            <a:r>
              <a:rPr lang="en-US" altLang="en-US" sz="2000" dirty="0"/>
              <a:t>B6- </a:t>
            </a:r>
            <a:r>
              <a:rPr lang="en-US" altLang="en-US" sz="2000" dirty="0" err="1"/>
              <a:t>Sinh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khai</a:t>
            </a:r>
            <a:r>
              <a:rPr lang="en-US" altLang="en-US" sz="2000" dirty="0"/>
              <a:t> (Public Key): e hay </a:t>
            </a:r>
            <a:r>
              <a:rPr lang="en-US" altLang="en-US" sz="2000" dirty="0" err="1"/>
              <a:t>cặp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Ku = {</a:t>
            </a:r>
            <a:r>
              <a:rPr lang="en-US" altLang="en-US" sz="2000" dirty="0" err="1"/>
              <a:t>e,n</a:t>
            </a:r>
            <a:r>
              <a:rPr lang="en-US" altLang="en-US" sz="2000" dirty="0"/>
              <a:t>}.</a:t>
            </a:r>
          </a:p>
          <a:p>
            <a:pPr>
              <a:buFontTx/>
              <a:buNone/>
            </a:pPr>
            <a:r>
              <a:rPr lang="en-US" altLang="en-US" sz="2000" dirty="0"/>
              <a:t>B7- </a:t>
            </a:r>
            <a:r>
              <a:rPr lang="en-US" altLang="en-US" sz="2000" dirty="0" err="1"/>
              <a:t>Sinh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nhân</a:t>
            </a:r>
            <a:r>
              <a:rPr lang="en-US" altLang="en-US" sz="2000" dirty="0"/>
              <a:t> (Private Key):  d hay </a:t>
            </a:r>
            <a:r>
              <a:rPr lang="en-US" altLang="en-US" sz="2000" dirty="0" err="1"/>
              <a:t>cặp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Kr = {</a:t>
            </a:r>
            <a:r>
              <a:rPr lang="en-US" altLang="en-US" sz="2000" dirty="0" err="1"/>
              <a:t>d,n</a:t>
            </a:r>
            <a:r>
              <a:rPr lang="en-US" altLang="en-US" sz="2000" dirty="0"/>
              <a:t>}.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95400"/>
            <a:ext cx="8229600" cy="4952999"/>
          </a:xfrm>
        </p:spPr>
        <p:txBody>
          <a:bodyPr/>
          <a:lstStyle/>
          <a:p>
            <a:r>
              <a:rPr lang="en-US" dirty="0" err="1" smtClean="0"/>
              <a:t>Bẻ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  <a:r>
              <a:rPr lang="en-US" altLang="en-US" dirty="0">
                <a:latin typeface="Arial Narrow" panose="020B0606020202030204" pitchFamily="34" charset="0"/>
              </a:rPr>
              <a:t>M = C</a:t>
            </a:r>
            <a:r>
              <a:rPr lang="en-US" altLang="en-US" baseline="30000" dirty="0">
                <a:latin typeface="Arial Narrow" panose="020B0606020202030204" pitchFamily="34" charset="0"/>
              </a:rPr>
              <a:t>d</a:t>
            </a:r>
            <a:r>
              <a:rPr lang="en-US" altLang="en-US" dirty="0">
                <a:latin typeface="Arial Narrow" panose="020B0606020202030204" pitchFamily="34" charset="0"/>
              </a:rPr>
              <a:t> mod </a:t>
            </a:r>
            <a:r>
              <a:rPr lang="en-US" altLang="en-US" dirty="0" smtClean="0">
                <a:latin typeface="Arial Narrow" panose="020B0606020202030204" pitchFamily="34" charset="0"/>
              </a:rPr>
              <a:t>n</a:t>
            </a:r>
            <a:r>
              <a:rPr lang="en-US" altLang="en-US" dirty="0"/>
              <a:t>,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Logarithm </a:t>
            </a:r>
            <a:r>
              <a:rPr lang="en-US" altLang="en-US" dirty="0" err="1"/>
              <a:t>rời</a:t>
            </a:r>
            <a:r>
              <a:rPr lang="en-US" altLang="en-US" dirty="0"/>
              <a:t> </a:t>
            </a:r>
            <a:r>
              <a:rPr lang="en-US" altLang="en-US" dirty="0" err="1" smtClean="0"/>
              <a:t>rạc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lũy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thừa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857250" lvl="1" indent="-457200"/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: n = </a:t>
            </a:r>
            <a:r>
              <a:rPr lang="en-US" dirty="0" err="1" smtClean="0"/>
              <a:t>p.q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d </a:t>
            </a:r>
            <a:r>
              <a:rPr lang="en-US" dirty="0" err="1" smtClean="0"/>
              <a:t>từ</a:t>
            </a:r>
            <a:r>
              <a:rPr lang="en-US" dirty="0" smtClean="0"/>
              <a:t> p </a:t>
            </a:r>
            <a:r>
              <a:rPr lang="en-US" dirty="0" err="1" smtClean="0"/>
              <a:t>và</a:t>
            </a:r>
            <a:r>
              <a:rPr lang="en-US" dirty="0" smtClean="0"/>
              <a:t> q.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 err="1" smtClean="0"/>
              <a:t>Khóa</a:t>
            </a:r>
            <a:r>
              <a:rPr lang="en-US" dirty="0" smtClean="0"/>
              <a:t> d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bẻ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endParaRPr lang="en-US" dirty="0" smtClean="0"/>
          </a:p>
          <a:p>
            <a:pPr marL="457200" indent="-457200"/>
            <a:r>
              <a:rPr lang="en-US" dirty="0" err="1" smtClean="0"/>
              <a:t>Vậy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ngắn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7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72BD-8107-6093-C0AD-AC69BA3A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B4: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Euclide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419D-2F5A-3029-3110-D55A5B5A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801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: r* =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), 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&gt; b.</a:t>
            </a:r>
          </a:p>
          <a:p>
            <a:pPr marL="457200" lvl="1" indent="0">
              <a:buNone/>
            </a:pPr>
            <a:r>
              <a:rPr lang="en-US" sz="2200" dirty="0" err="1"/>
              <a:t>Lặp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 err="1"/>
              <a:t>Tính</a:t>
            </a:r>
            <a:r>
              <a:rPr lang="en-US" sz="2200" dirty="0"/>
              <a:t> r</a:t>
            </a:r>
            <a:r>
              <a:rPr lang="en-US" sz="2200" baseline="-25000" dirty="0"/>
              <a:t>  </a:t>
            </a:r>
            <a:r>
              <a:rPr lang="en-US" sz="2200" dirty="0"/>
              <a:t>= mod(a, b) hay r</a:t>
            </a:r>
            <a:r>
              <a:rPr lang="en-US" sz="2200" baseline="-25000" dirty="0"/>
              <a:t> </a:t>
            </a:r>
            <a:r>
              <a:rPr lang="en-US" sz="2200" dirty="0"/>
              <a:t>= a</a:t>
            </a:r>
            <a:r>
              <a:rPr lang="en-US" sz="2200" baseline="-25000" dirty="0"/>
              <a:t> </a:t>
            </a:r>
            <a:r>
              <a:rPr lang="en-US" sz="2200" dirty="0"/>
              <a:t>mod b, r* = r. </a:t>
            </a:r>
          </a:p>
          <a:p>
            <a:pPr lvl="1"/>
            <a:r>
              <a:rPr lang="en-US" sz="2200" dirty="0" err="1"/>
              <a:t>Nếu</a:t>
            </a:r>
            <a:r>
              <a:rPr lang="en-US" sz="2200" dirty="0"/>
              <a:t> r &gt;0: </a:t>
            </a:r>
            <a:r>
              <a:rPr lang="en-US" sz="2200" dirty="0" err="1"/>
              <a:t>chuyển</a:t>
            </a:r>
            <a:r>
              <a:rPr lang="en-US" sz="2200" dirty="0"/>
              <a:t> a </a:t>
            </a:r>
            <a:r>
              <a:rPr lang="en-US" sz="2200" dirty="0">
                <a:sym typeface="Symbol" panose="05050102010706020507" pitchFamily="18" charset="2"/>
              </a:rPr>
              <a:t></a:t>
            </a:r>
            <a:r>
              <a:rPr lang="en-US" sz="2200" dirty="0"/>
              <a:t> b, b</a:t>
            </a:r>
            <a:r>
              <a:rPr lang="en-US" sz="2200" baseline="-250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</a:t>
            </a:r>
            <a:r>
              <a:rPr lang="en-US" sz="2200" dirty="0"/>
              <a:t> r </a:t>
            </a:r>
            <a:r>
              <a:rPr lang="en-US" sz="2200" dirty="0" err="1"/>
              <a:t>và</a:t>
            </a:r>
            <a:r>
              <a:rPr lang="en-US" sz="2200" dirty="0"/>
              <a:t> quay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: r = 0 </a:t>
            </a:r>
            <a:r>
              <a:rPr lang="en-US" sz="2200" dirty="0" err="1"/>
              <a:t>và</a:t>
            </a:r>
            <a:r>
              <a:rPr lang="en-US" sz="2200" dirty="0"/>
              <a:t> r* = </a:t>
            </a:r>
            <a:r>
              <a:rPr lang="en-US" sz="2200" dirty="0" err="1"/>
              <a:t>gcd</a:t>
            </a:r>
            <a:r>
              <a:rPr lang="en-US" sz="2200" dirty="0"/>
              <a:t>(</a:t>
            </a:r>
            <a:r>
              <a:rPr lang="en-US" sz="2200" dirty="0" err="1"/>
              <a:t>a,b</a:t>
            </a:r>
            <a:r>
              <a:rPr lang="en-US" sz="2200" dirty="0"/>
              <a:t>).</a:t>
            </a:r>
          </a:p>
          <a:p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: </a:t>
            </a:r>
            <a:r>
              <a:rPr lang="en-US" sz="2400" dirty="0" err="1"/>
              <a:t>nếu</a:t>
            </a:r>
            <a:r>
              <a:rPr lang="en-US" sz="2400" dirty="0"/>
              <a:t> r* = 1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(</a:t>
            </a:r>
            <a:r>
              <a:rPr lang="en-US" sz="2400" dirty="0" err="1"/>
              <a:t>a,b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Tính</a:t>
            </a:r>
            <a:r>
              <a:rPr lang="en-US" sz="2400" dirty="0"/>
              <a:t> r* = </a:t>
            </a:r>
            <a:r>
              <a:rPr lang="en-US" sz="2400" dirty="0" err="1"/>
              <a:t>gcd</a:t>
            </a:r>
            <a:r>
              <a:rPr lang="en-US" sz="2400" dirty="0"/>
              <a:t>(96,5)</a:t>
            </a:r>
          </a:p>
          <a:p>
            <a:pPr marL="457200" lvl="1" indent="0">
              <a:buNone/>
            </a:pPr>
            <a:r>
              <a:rPr lang="en-US" sz="2000" dirty="0"/>
              <a:t>a=96, b=5,</a:t>
            </a:r>
          </a:p>
          <a:p>
            <a:pPr marL="457200" lvl="1" indent="0">
              <a:buNone/>
            </a:pPr>
            <a:r>
              <a:rPr lang="en-US" sz="2000" dirty="0" err="1"/>
              <a:t>Lặp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r*=r</a:t>
            </a:r>
            <a:r>
              <a:rPr lang="en-US" sz="2000" baseline="-25000" dirty="0"/>
              <a:t> </a:t>
            </a:r>
            <a:r>
              <a:rPr lang="en-US" sz="2000" dirty="0"/>
              <a:t>=</a:t>
            </a:r>
            <a:r>
              <a:rPr lang="en-US" sz="2000" baseline="-25000" dirty="0"/>
              <a:t> </a:t>
            </a:r>
            <a:r>
              <a:rPr lang="en-US" sz="2000" dirty="0"/>
              <a:t>mod(96, 5) = 1 &gt;0</a:t>
            </a:r>
          </a:p>
          <a:p>
            <a:pPr marL="457200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: a =5, b </a:t>
            </a:r>
            <a:r>
              <a:rPr lang="en-US" sz="2000" dirty="0">
                <a:sym typeface="Symbol" panose="05050102010706020507" pitchFamily="18" charset="2"/>
              </a:rPr>
              <a:t>= 1, </a:t>
            </a:r>
            <a:r>
              <a:rPr lang="en-US" sz="2000" dirty="0"/>
              <a:t>r =5 mod 1 = 0. </a:t>
            </a:r>
          </a:p>
          <a:p>
            <a:pPr marL="457200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Dừng</a:t>
            </a:r>
            <a:r>
              <a:rPr lang="en-US" sz="2000" dirty="0"/>
              <a:t>: r = 0, </a:t>
            </a:r>
            <a:r>
              <a:rPr lang="en-US" sz="2000" dirty="0" err="1"/>
              <a:t>và</a:t>
            </a:r>
            <a:r>
              <a:rPr lang="en-US" sz="2000" dirty="0"/>
              <a:t>  r*  = 1 = </a:t>
            </a:r>
            <a:r>
              <a:rPr lang="en-US" sz="2000" dirty="0" err="1"/>
              <a:t>gca</a:t>
            </a:r>
            <a:r>
              <a:rPr lang="en-US" sz="2000" dirty="0"/>
              <a:t> (96,5)</a:t>
            </a:r>
          </a:p>
          <a:p>
            <a:pPr marL="457200" lvl="1" indent="0">
              <a:buNone/>
            </a:pP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luận</a:t>
            </a:r>
            <a:r>
              <a:rPr lang="en-US" sz="2200" dirty="0"/>
              <a:t>: </a:t>
            </a:r>
            <a:r>
              <a:rPr lang="en-US" sz="2200" dirty="0" err="1"/>
              <a:t>cặp</a:t>
            </a:r>
            <a:r>
              <a:rPr lang="en-US" sz="2200" dirty="0"/>
              <a:t> (96, 5)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FB8-1C83-24BC-0519-7EFA03B8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/>
          <a:lstStyle/>
          <a:p>
            <a:r>
              <a:rPr lang="en-US" sz="4000" dirty="0"/>
              <a:t>B5: </a:t>
            </a: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Euclide</a:t>
            </a:r>
            <a:r>
              <a:rPr lang="en-US" sz="4000" dirty="0"/>
              <a:t> </a:t>
            </a:r>
            <a:r>
              <a:rPr lang="en-US" sz="4000" dirty="0" err="1"/>
              <a:t>mở</a:t>
            </a:r>
            <a:r>
              <a:rPr lang="en-US" sz="4000" dirty="0"/>
              <a:t> </a:t>
            </a:r>
            <a:r>
              <a:rPr lang="en-US" sz="4000" dirty="0" err="1"/>
              <a:t>rộng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68E5-9747-9BA7-AFE0-60699609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143000"/>
            <a:ext cx="8229600" cy="5334000"/>
          </a:xfrm>
        </p:spPr>
        <p:txBody>
          <a:bodyPr/>
          <a:lstStyle/>
          <a:p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Euclide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: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altLang="en-US" sz="2000" dirty="0">
                <a:sym typeface="Symbol" panose="05050102010706020507" pitchFamily="18" charset="2"/>
              </a:rPr>
              <a:t> ax + </a:t>
            </a:r>
            <a:r>
              <a:rPr lang="en-US" altLang="en-US" sz="2000" dirty="0" err="1">
                <a:sym typeface="Symbol" panose="05050102010706020507" pitchFamily="18" charset="2"/>
              </a:rPr>
              <a:t>b</a:t>
            </a:r>
            <a:r>
              <a:rPr lang="en-US" sz="2000" dirty="0" err="1"/>
              <a:t>.y</a:t>
            </a:r>
            <a:r>
              <a:rPr lang="en-US" sz="2000" dirty="0"/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= r* ( = </a:t>
            </a:r>
            <a:r>
              <a:rPr lang="en-US" altLang="en-US" sz="2000" dirty="0" err="1">
                <a:sym typeface="Symbol" panose="05050102010706020507" pitchFamily="18" charset="2"/>
              </a:rPr>
              <a:t>gca</a:t>
            </a:r>
            <a:r>
              <a:rPr lang="en-US" altLang="en-US" sz="2000" dirty="0">
                <a:sym typeface="Symbol" panose="05050102010706020507" pitchFamily="18" charset="2"/>
              </a:rPr>
              <a:t> (</a:t>
            </a:r>
            <a:r>
              <a:rPr lang="en-US" altLang="en-US" sz="2000" dirty="0" err="1">
                <a:sym typeface="Symbol" panose="05050102010706020507" pitchFamily="18" charset="2"/>
              </a:rPr>
              <a:t>a,b</a:t>
            </a:r>
            <a:r>
              <a:rPr lang="en-US" altLang="en-US" sz="2000" dirty="0">
                <a:sym typeface="Symbol" panose="05050102010706020507" pitchFamily="18" charset="2"/>
              </a:rPr>
              <a:t>))</a:t>
            </a:r>
            <a:endParaRPr lang="en-US" sz="2000" dirty="0"/>
          </a:p>
          <a:p>
            <a:r>
              <a:rPr lang="en-US" sz="2000" dirty="0" err="1"/>
              <a:t>Nếu</a:t>
            </a:r>
            <a:r>
              <a:rPr lang="en-US" sz="2000" dirty="0"/>
              <a:t> a </a:t>
            </a:r>
            <a:r>
              <a:rPr lang="en-US" sz="2000" dirty="0" err="1"/>
              <a:t>và</a:t>
            </a:r>
            <a:r>
              <a:rPr lang="en-US" sz="2000" dirty="0"/>
              <a:t> b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(r*=1): y = b</a:t>
            </a:r>
            <a:r>
              <a:rPr lang="en-US" sz="2000" baseline="30000" dirty="0"/>
              <a:t>-1</a:t>
            </a:r>
            <a:r>
              <a:rPr lang="en-US" sz="2000" dirty="0"/>
              <a:t> mod a.</a:t>
            </a:r>
          </a:p>
          <a:p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Euclide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tao</a:t>
            </a:r>
            <a:r>
              <a:rPr lang="en-US" sz="1800" dirty="0"/>
              <a:t>: x</a:t>
            </a:r>
            <a:r>
              <a:rPr lang="en-US" sz="1800" baseline="-25000" dirty="0"/>
              <a:t>0</a:t>
            </a:r>
            <a:r>
              <a:rPr lang="en-US" sz="1800" dirty="0"/>
              <a:t> = 0, x</a:t>
            </a:r>
            <a:r>
              <a:rPr lang="en-US" sz="1800" baseline="-25000" dirty="0"/>
              <a:t>1</a:t>
            </a:r>
            <a:r>
              <a:rPr lang="en-US" sz="1800" dirty="0"/>
              <a:t> = 1, y</a:t>
            </a:r>
            <a:r>
              <a:rPr lang="en-US" sz="1800" baseline="-25000" dirty="0"/>
              <a:t>0 </a:t>
            </a:r>
            <a:r>
              <a:rPr lang="en-US" sz="1800" dirty="0"/>
              <a:t>=1, y</a:t>
            </a:r>
            <a:r>
              <a:rPr lang="en-US" sz="1800" baseline="-25000" dirty="0"/>
              <a:t>1 </a:t>
            </a:r>
            <a:r>
              <a:rPr lang="en-US" sz="1800" dirty="0"/>
              <a:t>=0.</a:t>
            </a:r>
          </a:p>
          <a:p>
            <a:pPr lvl="1"/>
            <a:r>
              <a:rPr lang="en-US" sz="1800" dirty="0" err="1"/>
              <a:t>Tính</a:t>
            </a:r>
            <a:r>
              <a:rPr lang="en-US" sz="1800" dirty="0"/>
              <a:t>: r = </a:t>
            </a:r>
            <a:r>
              <a:rPr lang="en-US" sz="1800" dirty="0" smtClean="0"/>
              <a:t>a </a:t>
            </a:r>
            <a:r>
              <a:rPr lang="en-US" sz="1800" dirty="0"/>
              <a:t>mod </a:t>
            </a:r>
            <a:r>
              <a:rPr lang="en-US" sz="1800" dirty="0" smtClean="0"/>
              <a:t>b, </a:t>
            </a:r>
            <a:r>
              <a:rPr lang="en-US" sz="1800" dirty="0" err="1"/>
              <a:t>Lặp</a:t>
            </a:r>
            <a:r>
              <a:rPr lang="en-US" sz="1800" dirty="0"/>
              <a:t>:</a:t>
            </a:r>
          </a:p>
          <a:p>
            <a:pPr lvl="2"/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Euclide</a:t>
            </a:r>
            <a:r>
              <a:rPr lang="en-US" sz="1600" dirty="0"/>
              <a:t>: r*=r. </a:t>
            </a:r>
          </a:p>
          <a:p>
            <a:pPr lvl="2"/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Euclide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: </a:t>
            </a:r>
          </a:p>
          <a:p>
            <a:pPr marL="914400" lvl="2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Tính</a:t>
            </a:r>
            <a:r>
              <a:rPr lang="en-US" sz="1600" dirty="0"/>
              <a:t>: q = [a/b], x = x</a:t>
            </a:r>
            <a:r>
              <a:rPr lang="en-US" sz="1600" baseline="-25000" dirty="0"/>
              <a:t>1</a:t>
            </a:r>
            <a:r>
              <a:rPr lang="en-US" sz="1600" dirty="0"/>
              <a:t> – q.x</a:t>
            </a:r>
            <a:r>
              <a:rPr lang="en-US" sz="1600" baseline="-25000" dirty="0"/>
              <a:t>0</a:t>
            </a:r>
            <a:r>
              <a:rPr lang="en-US" sz="1600" dirty="0"/>
              <a:t> , y = y</a:t>
            </a:r>
            <a:r>
              <a:rPr lang="en-US" sz="1600" baseline="-25000" dirty="0"/>
              <a:t>1</a:t>
            </a:r>
            <a:r>
              <a:rPr lang="en-US" sz="1600" dirty="0"/>
              <a:t> – q.y</a:t>
            </a:r>
            <a:r>
              <a:rPr lang="en-US" sz="1600" baseline="-25000" dirty="0"/>
              <a:t>0</a:t>
            </a:r>
            <a:r>
              <a:rPr lang="en-US" sz="1600" dirty="0"/>
              <a:t> , </a:t>
            </a:r>
          </a:p>
          <a:p>
            <a:pPr marL="914400" lvl="2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: a </a:t>
            </a:r>
            <a:r>
              <a:rPr lang="en-US" sz="1600" dirty="0">
                <a:sym typeface="Symbol" panose="05050102010706020507" pitchFamily="18" charset="2"/>
              </a:rPr>
              <a:t></a:t>
            </a:r>
            <a:r>
              <a:rPr lang="en-US" sz="1600" dirty="0"/>
              <a:t> b, b</a:t>
            </a:r>
            <a:r>
              <a:rPr lang="en-US" sz="1600" baseline="-250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</a:t>
            </a:r>
            <a:r>
              <a:rPr lang="en-US" sz="1600" dirty="0"/>
              <a:t> r, r </a:t>
            </a:r>
            <a:r>
              <a:rPr lang="en-US" sz="1600" dirty="0">
                <a:sym typeface="Symbol" panose="05050102010706020507" pitchFamily="18" charset="2"/>
              </a:rPr>
              <a:t></a:t>
            </a:r>
            <a:r>
              <a:rPr lang="en-US" sz="1600" dirty="0"/>
              <a:t> a</a:t>
            </a:r>
            <a:r>
              <a:rPr lang="en-US" sz="1600" dirty="0" smtClean="0"/>
              <a:t> mod b. 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Dừng</a:t>
            </a:r>
            <a:r>
              <a:rPr lang="en-US" sz="1600" dirty="0"/>
              <a:t> khi r = 0.</a:t>
            </a:r>
          </a:p>
          <a:p>
            <a:pPr marL="914400" lvl="2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tục</a:t>
            </a:r>
            <a:r>
              <a:rPr lang="en-US" sz="1600" dirty="0"/>
              <a:t> khi r &gt;0: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x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</a:t>
            </a:r>
            <a:r>
              <a:rPr lang="en-US" sz="1600" dirty="0"/>
              <a:t> x</a:t>
            </a:r>
            <a:r>
              <a:rPr lang="en-US" sz="1600" baseline="-25000" dirty="0"/>
              <a:t>0</a:t>
            </a:r>
            <a:r>
              <a:rPr lang="en-US" sz="1600" dirty="0"/>
              <a:t>, x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</a:t>
            </a:r>
            <a:r>
              <a:rPr lang="en-US" sz="1600" dirty="0"/>
              <a:t> x, y</a:t>
            </a:r>
            <a:r>
              <a:rPr lang="en-US" sz="1600" baseline="-25000" dirty="0"/>
              <a:t>1 </a:t>
            </a:r>
            <a:r>
              <a:rPr lang="en-US" sz="1600" dirty="0">
                <a:sym typeface="Symbol" panose="05050102010706020507" pitchFamily="18" charset="2"/>
              </a:rPr>
              <a:t></a:t>
            </a:r>
            <a:r>
              <a:rPr lang="en-US" sz="1600" dirty="0"/>
              <a:t> y</a:t>
            </a:r>
            <a:r>
              <a:rPr lang="en-US" sz="1600" baseline="-25000" dirty="0"/>
              <a:t>0</a:t>
            </a:r>
            <a:r>
              <a:rPr lang="en-US" sz="1600" dirty="0"/>
              <a:t>, y</a:t>
            </a:r>
            <a:r>
              <a:rPr lang="en-US" sz="1600" baseline="-25000" dirty="0"/>
              <a:t>0 </a:t>
            </a:r>
            <a:r>
              <a:rPr lang="en-US" sz="1600" dirty="0">
                <a:sym typeface="Symbol" panose="05050102010706020507" pitchFamily="18" charset="2"/>
              </a:rPr>
              <a:t></a:t>
            </a:r>
            <a:r>
              <a:rPr lang="en-US" sz="1600" dirty="0"/>
              <a:t> y, </a:t>
            </a:r>
          </a:p>
          <a:p>
            <a:pPr marL="857250" lvl="1" indent="-342900"/>
            <a:r>
              <a:rPr lang="en-US" sz="1800" dirty="0" err="1"/>
              <a:t>Dừng</a:t>
            </a:r>
            <a:r>
              <a:rPr lang="en-US" sz="1800" dirty="0"/>
              <a:t>:</a:t>
            </a:r>
          </a:p>
          <a:p>
            <a:pPr marL="1257300" lvl="2" indent="-342900"/>
            <a:r>
              <a:rPr lang="en-US" sz="1600" dirty="0" err="1"/>
              <a:t>Nếu</a:t>
            </a:r>
            <a:r>
              <a:rPr lang="en-US" sz="1600" dirty="0"/>
              <a:t> r* &gt; 1: </a:t>
            </a:r>
            <a:r>
              <a:rPr lang="en-US" sz="1600" dirty="0" err="1"/>
              <a:t>cặp</a:t>
            </a:r>
            <a:r>
              <a:rPr lang="en-US" sz="1600" dirty="0"/>
              <a:t> (</a:t>
            </a:r>
            <a:r>
              <a:rPr lang="en-US" sz="1600" dirty="0" err="1"/>
              <a:t>a,b</a:t>
            </a:r>
            <a:r>
              <a:rPr lang="en-US" altLang="en-US" sz="1600" dirty="0">
                <a:sym typeface="Symbol" panose="05050102010706020507" pitchFamily="18" charset="2"/>
              </a:rPr>
              <a:t>) </a:t>
            </a:r>
            <a:r>
              <a:rPr lang="en-US" altLang="en-US" sz="1600" dirty="0" err="1">
                <a:sym typeface="Symbol" panose="05050102010706020507" pitchFamily="18" charset="2"/>
              </a:rPr>
              <a:t>không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là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nguyên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tố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cùng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nhau</a:t>
            </a:r>
            <a:r>
              <a:rPr lang="en-US" altLang="en-US" sz="1600" dirty="0">
                <a:sym typeface="Symbol" panose="05050102010706020507" pitchFamily="18" charset="2"/>
              </a:rPr>
              <a:t>. </a:t>
            </a:r>
            <a:endParaRPr lang="en-US" sz="1600" dirty="0"/>
          </a:p>
          <a:p>
            <a:pPr marL="1257300" lvl="2" indent="-342900"/>
            <a:r>
              <a:rPr lang="en-US" sz="1600" dirty="0" err="1"/>
              <a:t>Nếu</a:t>
            </a:r>
            <a:r>
              <a:rPr lang="en-US" sz="1600" dirty="0"/>
              <a:t> r* = 1: y = b</a:t>
            </a:r>
            <a:r>
              <a:rPr lang="en-US" sz="1600" baseline="30000" dirty="0"/>
              <a:t>-1</a:t>
            </a:r>
            <a:r>
              <a:rPr lang="en-US" sz="1600" dirty="0"/>
              <a:t> mod a</a:t>
            </a:r>
            <a:r>
              <a:rPr lang="en-US" altLang="en-US" sz="1600" dirty="0">
                <a:sym typeface="Symbol" panose="05050102010706020507" pitchFamily="18" charset="2"/>
              </a:rPr>
              <a:t>.</a:t>
            </a:r>
            <a:endParaRPr lang="en-US" sz="1600" dirty="0"/>
          </a:p>
          <a:p>
            <a:pPr marL="1257300" lvl="2" indent="-342900"/>
            <a:endParaRPr lang="en-US" sz="1600" dirty="0"/>
          </a:p>
          <a:p>
            <a:pPr marL="1257300" lvl="2" indent="-34290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009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AC61-66C7-E58E-297D-9205B1E5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Euclide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9F59E7-3247-8C44-33B9-A406D0A07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7040"/>
              </p:ext>
            </p:extLst>
          </p:nvPr>
        </p:nvGraphicFramePr>
        <p:xfrm>
          <a:off x="1219200" y="1752600"/>
          <a:ext cx="6172199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080">
                  <a:extLst>
                    <a:ext uri="{9D8B030D-6E8A-4147-A177-3AD203B41FA5}">
                      <a16:colId xmlns:a16="http://schemas.microsoft.com/office/drawing/2014/main" val="64290023"/>
                    </a:ext>
                  </a:extLst>
                </a:gridCol>
                <a:gridCol w="587205">
                  <a:extLst>
                    <a:ext uri="{9D8B030D-6E8A-4147-A177-3AD203B41FA5}">
                      <a16:colId xmlns:a16="http://schemas.microsoft.com/office/drawing/2014/main" val="1036102158"/>
                    </a:ext>
                  </a:extLst>
                </a:gridCol>
                <a:gridCol w="1425573">
                  <a:extLst>
                    <a:ext uri="{9D8B030D-6E8A-4147-A177-3AD203B41FA5}">
                      <a16:colId xmlns:a16="http://schemas.microsoft.com/office/drawing/2014/main" val="1864729207"/>
                    </a:ext>
                  </a:extLst>
                </a:gridCol>
                <a:gridCol w="353786">
                  <a:extLst>
                    <a:ext uri="{9D8B030D-6E8A-4147-A177-3AD203B41FA5}">
                      <a16:colId xmlns:a16="http://schemas.microsoft.com/office/drawing/2014/main" val="296827416"/>
                    </a:ext>
                  </a:extLst>
                </a:gridCol>
                <a:gridCol w="212271">
                  <a:extLst>
                    <a:ext uri="{9D8B030D-6E8A-4147-A177-3AD203B41FA5}">
                      <a16:colId xmlns:a16="http://schemas.microsoft.com/office/drawing/2014/main" val="82886248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2564738085"/>
                    </a:ext>
                  </a:extLst>
                </a:gridCol>
                <a:gridCol w="299358">
                  <a:extLst>
                    <a:ext uri="{9D8B030D-6E8A-4147-A177-3AD203B41FA5}">
                      <a16:colId xmlns:a16="http://schemas.microsoft.com/office/drawing/2014/main" val="186018688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46279422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71237510"/>
                    </a:ext>
                  </a:extLst>
                </a:gridCol>
                <a:gridCol w="919841">
                  <a:extLst>
                    <a:ext uri="{9D8B030D-6E8A-4147-A177-3AD203B41FA5}">
                      <a16:colId xmlns:a16="http://schemas.microsoft.com/office/drawing/2014/main" val="174922851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 = a mod </a:t>
                      </a:r>
                      <a:r>
                        <a:rPr lang="en-US" sz="2000" b="1" u="none" strike="noStrike" dirty="0">
                          <a:effectLst/>
                          <a:latin typeface="+mn-lt"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4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190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  <a:latin typeface="Symbol" panose="05050102010706020507" pitchFamily="18" charset="2"/>
                        </a:rPr>
                        <a:t>F</a:t>
                      </a:r>
                      <a:r>
                        <a:rPr lang="en-US" sz="2000" b="0" u="none" strike="noStrike" dirty="0">
                          <a:effectLst/>
                        </a:rPr>
                        <a:t>=</a:t>
                      </a:r>
                      <a:r>
                        <a:rPr lang="en-US" sz="2000" u="none" strike="noStrike" dirty="0">
                          <a:effectLst/>
                        </a:rPr>
                        <a:t>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e=5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17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d=-19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270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EE97F7-8D0E-B439-9858-BD47574D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08091"/>
              </p:ext>
            </p:extLst>
          </p:nvPr>
        </p:nvGraphicFramePr>
        <p:xfrm>
          <a:off x="1219199" y="3733800"/>
          <a:ext cx="6172199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177">
                  <a:extLst>
                    <a:ext uri="{9D8B030D-6E8A-4147-A177-3AD203B41FA5}">
                      <a16:colId xmlns:a16="http://schemas.microsoft.com/office/drawing/2014/main" val="3951895212"/>
                    </a:ext>
                  </a:extLst>
                </a:gridCol>
                <a:gridCol w="712177">
                  <a:extLst>
                    <a:ext uri="{9D8B030D-6E8A-4147-A177-3AD203B41FA5}">
                      <a16:colId xmlns:a16="http://schemas.microsoft.com/office/drawing/2014/main" val="4242367364"/>
                    </a:ext>
                  </a:extLst>
                </a:gridCol>
                <a:gridCol w="1471247">
                  <a:extLst>
                    <a:ext uri="{9D8B030D-6E8A-4147-A177-3AD203B41FA5}">
                      <a16:colId xmlns:a16="http://schemas.microsoft.com/office/drawing/2014/main" val="262704625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3101603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078032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2294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142704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13734724"/>
                    </a:ext>
                  </a:extLst>
                </a:gridCol>
                <a:gridCol w="486038">
                  <a:extLst>
                    <a:ext uri="{9D8B030D-6E8A-4147-A177-3AD203B41FA5}">
                      <a16:colId xmlns:a16="http://schemas.microsoft.com/office/drawing/2014/main" val="3235038567"/>
                    </a:ext>
                  </a:extLst>
                </a:gridCol>
                <a:gridCol w="504560">
                  <a:extLst>
                    <a:ext uri="{9D8B030D-6E8A-4147-A177-3AD203B41FA5}">
                      <a16:colId xmlns:a16="http://schemas.microsoft.com/office/drawing/2014/main" val="204408617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+mn-lt"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 = </a:t>
                      </a:r>
                      <a:r>
                        <a:rPr lang="en-US" sz="2000" b="1" u="none" strike="noStrike" dirty="0" smtClean="0">
                          <a:effectLst/>
                        </a:rPr>
                        <a:t>a </a:t>
                      </a:r>
                      <a:r>
                        <a:rPr lang="en-US" sz="2000" b="1" u="none" strike="noStrike" dirty="0">
                          <a:effectLst/>
                        </a:rPr>
                        <a:t>mod </a:t>
                      </a:r>
                      <a:r>
                        <a:rPr lang="en-US" sz="2000" b="1" u="none" strike="noStrike" dirty="0" smtClean="0">
                          <a:effectLst/>
                        </a:rPr>
                        <a:t>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0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05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  <a:latin typeface="Symbol" panose="05050102010706020507" pitchFamily="18" charset="2"/>
                        </a:rPr>
                        <a:t>F</a:t>
                      </a:r>
                      <a:r>
                        <a:rPr lang="en-US" sz="2000" b="0" u="none" strike="noStrike" dirty="0">
                          <a:effectLst/>
                        </a:rPr>
                        <a:t>=</a:t>
                      </a:r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e=11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21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40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d=11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2394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2A3134-0229-A77A-5F68-2DAD1AB099F0}"/>
              </a:ext>
            </a:extLst>
          </p:cNvPr>
          <p:cNvSpPr txBox="1"/>
          <p:nvPr/>
        </p:nvSpPr>
        <p:spPr>
          <a:xfrm>
            <a:off x="1371600" y="1066800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/>
              <a:t>Sinh</a:t>
            </a:r>
            <a:r>
              <a:rPr lang="en-US" b="0" dirty="0"/>
              <a:t> e </a:t>
            </a:r>
            <a:r>
              <a:rPr lang="en-US" b="0" dirty="0" err="1"/>
              <a:t>và</a:t>
            </a:r>
            <a:r>
              <a:rPr lang="en-US" b="0" dirty="0"/>
              <a:t> d </a:t>
            </a:r>
            <a:r>
              <a:rPr lang="en-US" b="0" dirty="0" err="1"/>
              <a:t>khóa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khai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cá</a:t>
            </a:r>
            <a:r>
              <a:rPr lang="en-US" b="0" dirty="0"/>
              <a:t> </a:t>
            </a:r>
            <a:r>
              <a:rPr lang="en-US" b="0" dirty="0" err="1"/>
              <a:t>nhân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RSA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9500F-66C6-D950-8823-AD282BB33B39}"/>
              </a:ext>
            </a:extLst>
          </p:cNvPr>
          <p:cNvSpPr txBox="1"/>
          <p:nvPr/>
        </p:nvSpPr>
        <p:spPr>
          <a:xfrm>
            <a:off x="1104899" y="306458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Modulo d= -19 &lt; 0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đương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: d&gt;0 </a:t>
            </a:r>
            <a:r>
              <a:rPr lang="en-US" b="0" dirty="0" err="1"/>
              <a:t>và</a:t>
            </a:r>
            <a:r>
              <a:rPr lang="en-US" b="0" dirty="0"/>
              <a:t> d = 96 -19 = 77</a:t>
            </a:r>
          </a:p>
        </p:txBody>
      </p:sp>
    </p:spTree>
    <p:extLst>
      <p:ext uri="{BB962C8B-B14F-4D97-AF65-F5344CB8AC3E}">
        <p14:creationId xmlns:p14="http://schemas.microsoft.com/office/powerpoint/2010/main" val="24670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9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2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24B0622-C437-87CF-8FB4-02DB5C973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z="3200"/>
              <a:t>Ví dụ: tạo mật mã và giải mật mã với RSA</a:t>
            </a:r>
            <a:endParaRPr lang="en-US" altLang="en-US" sz="3200"/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48A18579-6AFA-B6ED-AE3C-F2A0CD75A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/>
              <a:t>Các thông số: p = 7, q = 17, n = p.q=119, </a:t>
            </a:r>
            <a:r>
              <a:rPr lang="en-US" altLang="en-US" sz="2400" b="0">
                <a:sym typeface="Symbol" panose="05050102010706020507" pitchFamily="18" charset="2"/>
              </a:rPr>
              <a:t>(n) = 96, e = 5, d = 77: e.d = 1 Mod 96.</a:t>
            </a:r>
            <a:r>
              <a:rPr lang="en-US" altLang="en-US" sz="2400" b="0"/>
              <a:t> 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2E64C097-8F8A-A3C1-FF62-9E7793DC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562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CD67B93-1D79-AB51-1424-D7216813C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Ví dụ khác (SV tự kiểm tra)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9CB7380-3D90-DA41-EF31-BDEF44B61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81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 b="1"/>
              <a:t>Giả sử: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Khóa công khai (n,e) = (15,11) và khóa cá nhân d = 3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M =  “</a:t>
            </a:r>
            <a:r>
              <a:rPr lang="en-US" altLang="en-US" sz="2400" b="1"/>
              <a:t>SECRET” =  0x83 69 67 82 69 84</a:t>
            </a:r>
            <a:r>
              <a:rPr lang="en-US" altLang="en-US" sz="240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 b="1"/>
              <a:t>Quá trình tạo mật mã và giải mật mã: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Tạo mật mã RSA cho từng ký tự với khóa công khai: C</a:t>
            </a:r>
            <a:r>
              <a:rPr lang="en-US" altLang="en-US" sz="2400" baseline="-25000"/>
              <a:t>i</a:t>
            </a:r>
            <a:r>
              <a:rPr lang="en-US" altLang="en-US" sz="2400"/>
              <a:t> = M</a:t>
            </a:r>
            <a:r>
              <a:rPr lang="en-US" altLang="en-US" sz="2400" baseline="-25000"/>
              <a:t>i</a:t>
            </a:r>
            <a:r>
              <a:rPr lang="en-US" altLang="en-US" sz="2400" baseline="30000"/>
              <a:t>11</a:t>
            </a:r>
            <a:r>
              <a:rPr lang="en-US" altLang="en-US" sz="2400"/>
              <a:t> mod 15.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Kết quả tạo mật mã :  C = </a:t>
            </a:r>
            <a:r>
              <a:rPr lang="en-US" altLang="en-US" sz="2400" b="1"/>
              <a:t>0x2c696d286924</a:t>
            </a:r>
            <a:r>
              <a:rPr lang="en-US" altLang="en-US" sz="2400"/>
              <a:t>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Giải mật mã từng ký tự C</a:t>
            </a:r>
            <a:r>
              <a:rPr lang="en-US" altLang="en-US" sz="2400" baseline="-25000"/>
              <a:t>i</a:t>
            </a:r>
            <a:r>
              <a:rPr lang="en-US" altLang="en-US" sz="2400"/>
              <a:t>: M</a:t>
            </a:r>
            <a:r>
              <a:rPr lang="en-US" altLang="en-US" sz="2400" baseline="-25000"/>
              <a:t>i</a:t>
            </a:r>
            <a:r>
              <a:rPr lang="en-US" altLang="en-US" sz="2400"/>
              <a:t> = C</a:t>
            </a:r>
            <a:r>
              <a:rPr lang="en-US" altLang="en-US" sz="2400" baseline="-25000"/>
              <a:t>i</a:t>
            </a:r>
            <a:r>
              <a:rPr lang="en-US" altLang="en-US" sz="2400" baseline="30000"/>
              <a:t>3</a:t>
            </a:r>
            <a:r>
              <a:rPr lang="en-US" altLang="en-US" sz="2400"/>
              <a:t> mod 15.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Kết quả giải mật mã: C -&gt; M = </a:t>
            </a:r>
            <a:r>
              <a:rPr lang="en-US" altLang="en-US" sz="2400" b="1"/>
              <a:t>0x836967826984</a:t>
            </a:r>
            <a:r>
              <a:rPr lang="en-US" altLang="en-US" sz="2400"/>
              <a:t> = “</a:t>
            </a:r>
            <a:r>
              <a:rPr lang="en-US" altLang="en-US" sz="2400" b="1"/>
              <a:t>SECRET”</a:t>
            </a:r>
            <a:r>
              <a:rPr lang="en-US" altLang="en-US" sz="240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 b="1"/>
              <a:t>Chú ý:</a:t>
            </a:r>
            <a:r>
              <a:rPr lang="en-US" altLang="en-US" sz="2800"/>
              <a:t>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Do n không đủ lớn nên có một số ký tự không thay đổi,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/>
              <a:t>Chẳng hạn: ký tự E với mã ASCII là 69.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56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207C220-2E54-4307-9D2A-F6A390EAA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dirty="0" smtClean="0"/>
              <a:t>Mật mã Đường cong Ellip</a:t>
            </a:r>
            <a:endParaRPr lang="en-US" altLang="en-US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CCE3D16-AB4A-1316-778E-559B583EA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3429000"/>
          </a:xfrm>
        </p:spPr>
        <p:txBody>
          <a:bodyPr/>
          <a:lstStyle/>
          <a:p>
            <a:pPr eaLnBrk="1" hangingPunct="1"/>
            <a:r>
              <a:rPr lang="sv-SE" altLang="en-US" dirty="0"/>
              <a:t>Mật mã đường Ellip (Elliptic-Curve Cryptography - ECC)</a:t>
            </a:r>
          </a:p>
          <a:p>
            <a:pPr lvl="1" eaLnBrk="1" hangingPunct="1"/>
            <a:r>
              <a:rPr lang="sv-SE" altLang="en-US" dirty="0"/>
              <a:t>Ưu điểm: sử dụng độ dài khóa nhỏ </a:t>
            </a:r>
            <a:r>
              <a:rPr lang="sv-SE" altLang="en-US" dirty="0" smtClean="0"/>
              <a:t>và có </a:t>
            </a:r>
            <a:r>
              <a:rPr lang="sv-SE" altLang="en-US" dirty="0"/>
              <a:t>tốc độ tính toán nhanh.</a:t>
            </a:r>
          </a:p>
          <a:p>
            <a:pPr lvl="1" eaLnBrk="1" hangingPunct="1"/>
            <a:r>
              <a:rPr lang="sv-SE" altLang="en-US" dirty="0"/>
              <a:t>Nhược điểm: Độ tin cậy thấp hơn so với RSA.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5ECB-F077-4752-920A-07D334BC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F16E-9B22-98A6-D40A-6C2CA3B7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D-H: q=11, </a:t>
            </a:r>
            <a:r>
              <a:rPr lang="en-US" dirty="0">
                <a:sym typeface="Symbol" panose="05050102010706020507" pitchFamily="18" charset="2"/>
              </a:rPr>
              <a:t> = 3, X = 2, X’= 3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: K = ?</a:t>
            </a:r>
          </a:p>
          <a:p>
            <a:r>
              <a:rPr lang="en-US" dirty="0" err="1">
                <a:sym typeface="Symbol" panose="05050102010706020507" pitchFamily="18" charset="2"/>
              </a:rPr>
              <a:t>Mật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RSA: p=7, q=11,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e = ?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d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1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8F0B3B5-50EA-DB94-5203-8B23F5A1D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/>
              <a:t>Khái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niệm</a:t>
            </a:r>
            <a:endParaRPr lang="en-US" altLang="en-US" sz="36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FBA0C56-ACDA-2ACC-3752-17DE27D8A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696200" cy="4876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 b="1" dirty="0">
                <a:ea typeface="굴림" panose="020B0600000101010101" pitchFamily="34" charset="-127"/>
              </a:rPr>
              <a:t>- PKC: Public Key 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Cryptography/Asymmetric Cryptography</a:t>
            </a:r>
            <a:endParaRPr lang="en-US" altLang="ko-KR" sz="2000" b="1" dirty="0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b="1" dirty="0">
                <a:ea typeface="굴림" panose="020B0600000101010101" pitchFamily="34" charset="-127"/>
              </a:rPr>
              <a:t>- PKC </a:t>
            </a:r>
            <a:r>
              <a:rPr lang="en-US" altLang="ko-KR" sz="2000" b="1" dirty="0" err="1">
                <a:ea typeface="굴림" panose="020B0600000101010101" pitchFamily="34" charset="-127"/>
              </a:rPr>
              <a:t>có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hàm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ngược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với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độ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phức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tạp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lũy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thừa</a:t>
            </a:r>
            <a:r>
              <a:rPr lang="en-US" altLang="ko-KR" sz="2000" b="1" dirty="0">
                <a:ea typeface="굴림" panose="020B0600000101010101" pitchFamily="34" charset="-127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ko-KR" sz="2000" i="1" dirty="0">
                <a:ea typeface="굴림" panose="020B0600000101010101" pitchFamily="34" charset="-127"/>
              </a:rPr>
              <a:t>1- </a:t>
            </a:r>
            <a:r>
              <a:rPr lang="en-US" altLang="ko-KR" sz="2000" i="1" dirty="0" err="1">
                <a:ea typeface="굴림" panose="020B0600000101010101" pitchFamily="34" charset="-127"/>
              </a:rPr>
              <a:t>Hàm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ngược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của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Phép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nhân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dựa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trên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phép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P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hân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tích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số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n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ra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thừa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số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(</a:t>
            </a:r>
            <a:r>
              <a:rPr lang="en-US" altLang="ko-KR" sz="2000" i="1" dirty="0" err="1">
                <a:ea typeface="굴림" panose="020B0600000101010101" pitchFamily="34" charset="-127"/>
              </a:rPr>
              <a:t>Bài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toán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Trung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hoa</a:t>
            </a:r>
            <a:r>
              <a:rPr lang="en-US" altLang="ko-KR" sz="2000" i="1" dirty="0">
                <a:ea typeface="굴림" panose="020B0600000101010101" pitchFamily="34" charset="-127"/>
              </a:rPr>
              <a:t>: </a:t>
            </a:r>
            <a:r>
              <a:rPr lang="en-US" altLang="ko-KR" sz="2000" i="1" dirty="0" err="1">
                <a:ea typeface="굴림" panose="020B0600000101010101" pitchFamily="34" charset="-127"/>
              </a:rPr>
              <a:t>thời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gian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tính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toán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là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lũy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thừa</a:t>
            </a:r>
            <a:r>
              <a:rPr lang="en-US" altLang="ko-KR" sz="2000" i="1" dirty="0">
                <a:ea typeface="굴림" panose="020B0600000101010101" pitchFamily="34" charset="-127"/>
              </a:rPr>
              <a:t>).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 i="1" dirty="0">
                <a:ea typeface="굴림" panose="020B0600000101010101" pitchFamily="34" charset="-127"/>
              </a:rPr>
              <a:t>2- </a:t>
            </a:r>
            <a:r>
              <a:rPr lang="en-US" altLang="ko-KR" sz="2000" i="1" dirty="0" err="1">
                <a:ea typeface="굴림" panose="020B0600000101010101" pitchFamily="34" charset="-127"/>
              </a:rPr>
              <a:t>Hàm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ngược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của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Phép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lũy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thừa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dựa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trên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phép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>
                <a:ea typeface="굴림" panose="020B0600000101010101" pitchFamily="34" charset="-127"/>
              </a:rPr>
              <a:t>L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ogarithm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rời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 smtClean="0">
                <a:ea typeface="굴림" panose="020B0600000101010101" pitchFamily="34" charset="-127"/>
              </a:rPr>
              <a:t>rạc</a:t>
            </a:r>
            <a:r>
              <a:rPr lang="en-US" altLang="ko-KR" sz="2000" i="1" dirty="0" smtClean="0">
                <a:ea typeface="굴림" panose="020B0600000101010101" pitchFamily="34" charset="-127"/>
              </a:rPr>
              <a:t> (Logarithm </a:t>
            </a:r>
            <a:r>
              <a:rPr lang="en-US" altLang="ko-KR" sz="2000" i="1" dirty="0" err="1">
                <a:ea typeface="굴림" panose="020B0600000101010101" pitchFamily="34" charset="-127"/>
              </a:rPr>
              <a:t>rời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rạc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có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thời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gian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tính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là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lũy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thừa</a:t>
            </a:r>
            <a:r>
              <a:rPr lang="en-US" altLang="ko-KR" sz="2000" i="1" dirty="0">
                <a:ea typeface="굴림" panose="020B0600000101010101" pitchFamily="34" charset="-127"/>
              </a:rPr>
              <a:t>).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ko-KR" sz="2000" b="1" dirty="0" smtClean="0">
                <a:ea typeface="굴림" panose="020B0600000101010101" pitchFamily="34" charset="-127"/>
              </a:rPr>
              <a:t>- PKC </a:t>
            </a:r>
            <a:r>
              <a:rPr lang="en-US" altLang="ko-KR" sz="2000" b="1" dirty="0" err="1">
                <a:ea typeface="굴림" panose="020B0600000101010101" pitchFamily="34" charset="-127"/>
              </a:rPr>
              <a:t>là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i="1" dirty="0" err="1">
                <a:ea typeface="굴림" panose="020B0600000101010101" pitchFamily="34" charset="-127"/>
              </a:rPr>
              <a:t>hàm</a:t>
            </a:r>
            <a:r>
              <a:rPr lang="en-US" altLang="ko-KR" sz="2000" b="1" i="1" dirty="0">
                <a:ea typeface="굴림" panose="020B0600000101010101" pitchFamily="34" charset="-127"/>
              </a:rPr>
              <a:t> </a:t>
            </a:r>
            <a:r>
              <a:rPr lang="en-US" altLang="ko-KR" sz="2000" b="1" i="1" dirty="0" err="1">
                <a:ea typeface="굴림" panose="020B0600000101010101" pitchFamily="34" charset="-127"/>
              </a:rPr>
              <a:t>một</a:t>
            </a:r>
            <a:r>
              <a:rPr lang="en-US" altLang="ko-KR" sz="2000" b="1" i="1" dirty="0">
                <a:ea typeface="굴림" panose="020B0600000101010101" pitchFamily="34" charset="-127"/>
              </a:rPr>
              <a:t> </a:t>
            </a:r>
            <a:r>
              <a:rPr lang="en-US" altLang="ko-KR" sz="2000" b="1" i="1" dirty="0" err="1">
                <a:ea typeface="굴림" panose="020B0600000101010101" pitchFamily="34" charset="-127"/>
              </a:rPr>
              <a:t>chiều</a:t>
            </a:r>
            <a:r>
              <a:rPr lang="en-US" altLang="ko-KR" sz="2000" b="1" dirty="0">
                <a:ea typeface="굴림" panose="020B0600000101010101" pitchFamily="34" charset="-127"/>
              </a:rPr>
              <a:t> (One-Way Functions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)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và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mỗi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người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tham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gia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đều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sở</a:t>
            </a:r>
            <a:r>
              <a:rPr lang="en-US" altLang="ko-KR" sz="2000" b="1" dirty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ea typeface="굴림" panose="020B0600000101010101" pitchFamily="34" charset="-127"/>
              </a:rPr>
              <a:t>hữu</a:t>
            </a:r>
            <a:r>
              <a:rPr lang="en-US" altLang="ko-KR" sz="2000" b="1" dirty="0">
                <a:ea typeface="굴림" panose="020B0600000101010101" pitchFamily="34" charset="-127"/>
              </a:rPr>
              <a:t> 2 </a:t>
            </a:r>
            <a:r>
              <a:rPr lang="en-US" altLang="ko-KR" sz="2000" b="1" dirty="0" err="1">
                <a:ea typeface="굴림" panose="020B0600000101010101" pitchFamily="34" charset="-127"/>
              </a:rPr>
              <a:t>khóa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ko-KR" sz="2000" dirty="0" smtClean="0">
                <a:ea typeface="굴림" panose="020B0600000101010101" pitchFamily="34" charset="-127"/>
              </a:rPr>
              <a:t>1-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Hàm</a:t>
            </a:r>
            <a:r>
              <a:rPr lang="en-US" altLang="ko-KR" sz="2000" dirty="0" smtClean="0">
                <a:ea typeface="굴림" panose="020B0600000101010101" pitchFamily="34" charset="-127"/>
              </a:rPr>
              <a:t> 1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chiều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Tạo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mật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mã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với</a:t>
            </a:r>
            <a:r>
              <a:rPr lang="en-US" altLang="ko-KR" sz="2000" dirty="0" smtClean="0">
                <a:ea typeface="굴림" panose="020B0600000101010101" pitchFamily="34" charset="-127"/>
              </a:rPr>
              <a:t> 1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khóa</a:t>
            </a:r>
            <a:r>
              <a:rPr lang="en-US" altLang="ko-KR" sz="2000" dirty="0" smtClean="0">
                <a:ea typeface="굴림" panose="020B0600000101010101" pitchFamily="34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2000" dirty="0" smtClean="0">
                <a:ea typeface="굴림" panose="020B0600000101010101" pitchFamily="34" charset="-127"/>
              </a:rPr>
              <a:t>2-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Hàm</a:t>
            </a:r>
            <a:r>
              <a:rPr lang="en-US" altLang="ko-KR" sz="2000" dirty="0" smtClean="0">
                <a:ea typeface="굴림" panose="020B0600000101010101" pitchFamily="34" charset="-127"/>
              </a:rPr>
              <a:t> 1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chiều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khác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Giải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mật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mã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với</a:t>
            </a:r>
            <a:r>
              <a:rPr lang="en-US" altLang="ko-KR" sz="2000" dirty="0" smtClean="0">
                <a:ea typeface="굴림" panose="020B0600000101010101" pitchFamily="34" charset="-127"/>
              </a:rPr>
              <a:t> 1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khóa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khác</a:t>
            </a:r>
            <a:r>
              <a:rPr lang="en-US" altLang="ko-KR" sz="2000" dirty="0" smtClean="0">
                <a:ea typeface="굴림" panose="020B0600000101010101" pitchFamily="34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2000" b="1" dirty="0" smtClean="0">
                <a:ea typeface="굴림" panose="020B0600000101010101" pitchFamily="34" charset="-127"/>
              </a:rPr>
              <a:t>-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Phân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loại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2000" b="1" dirty="0" err="1" smtClean="0">
                <a:ea typeface="굴림" panose="020B0600000101010101" pitchFamily="34" charset="-127"/>
              </a:rPr>
              <a:t>Khóa</a:t>
            </a:r>
            <a:r>
              <a:rPr lang="en-US" altLang="ko-KR" sz="2000" b="1" dirty="0" smtClean="0">
                <a:ea typeface="굴림" panose="020B0600000101010101" pitchFamily="34" charset="-127"/>
              </a:rPr>
              <a:t>:</a:t>
            </a:r>
            <a:endParaRPr lang="en-US" altLang="ko-KR" sz="2000" b="1" dirty="0">
              <a:ea typeface="굴림" panose="020B0600000101010101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dirty="0" smtClean="0">
                <a:ea typeface="굴림" panose="020B0600000101010101" pitchFamily="34" charset="-127"/>
              </a:rPr>
              <a:t>1-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Khóa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ea typeface="굴림" panose="020B0600000101010101" pitchFamily="34" charset="-127"/>
              </a:rPr>
              <a:t>1 </a:t>
            </a:r>
            <a:r>
              <a:rPr lang="en-US" altLang="ko-KR" sz="2000" dirty="0" err="1">
                <a:ea typeface="굴림" panose="020B0600000101010101" pitchFamily="34" charset="-127"/>
              </a:rPr>
              <a:t>được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sử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dụng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công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khai</a:t>
            </a:r>
            <a:r>
              <a:rPr lang="en-US" altLang="ko-KR" sz="2000" dirty="0">
                <a:ea typeface="굴림" panose="020B0600000101010101" pitchFamily="34" charset="-127"/>
              </a:rPr>
              <a:t>: </a:t>
            </a:r>
            <a:r>
              <a:rPr lang="en-US" altLang="ko-KR" sz="2000" dirty="0" err="1">
                <a:ea typeface="굴림" panose="020B0600000101010101" pitchFamily="34" charset="-127"/>
              </a:rPr>
              <a:t>Khóa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công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khai</a:t>
            </a:r>
            <a:r>
              <a:rPr lang="en-US" altLang="ko-KR" sz="2000" dirty="0">
                <a:ea typeface="굴림" panose="020B0600000101010101" pitchFamily="34" charset="-127"/>
              </a:rPr>
              <a:t> (</a:t>
            </a:r>
            <a:r>
              <a:rPr lang="en-US" altLang="ko-KR" sz="2000" i="1" dirty="0">
                <a:ea typeface="굴림" panose="020B0600000101010101" pitchFamily="34" charset="-127"/>
              </a:rPr>
              <a:t>Public Key) </a:t>
            </a:r>
            <a:r>
              <a:rPr lang="en-US" altLang="ko-KR" sz="2000" dirty="0">
                <a:ea typeface="굴림" panose="020B0600000101010101" pitchFamily="34" charset="-127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2- </a:t>
            </a:r>
            <a:r>
              <a:rPr lang="en-US" altLang="ko-KR" sz="2000" dirty="0" err="1">
                <a:ea typeface="굴림" panose="020B0600000101010101" pitchFamily="34" charset="-127"/>
              </a:rPr>
              <a:t>Khóa</a:t>
            </a:r>
            <a:r>
              <a:rPr lang="en-US" altLang="ko-KR" sz="2000" dirty="0">
                <a:ea typeface="굴림" panose="020B0600000101010101" pitchFamily="34" charset="-127"/>
              </a:rPr>
              <a:t> 2 </a:t>
            </a:r>
            <a:r>
              <a:rPr lang="en-US" altLang="ko-KR" sz="2000" dirty="0" err="1">
                <a:ea typeface="굴림" panose="020B0600000101010101" pitchFamily="34" charset="-127"/>
              </a:rPr>
              <a:t>sở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hữu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cá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nhân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và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bí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mật</a:t>
            </a:r>
            <a:r>
              <a:rPr lang="en-US" altLang="ko-KR" sz="2000" dirty="0">
                <a:ea typeface="굴림" panose="020B0600000101010101" pitchFamily="34" charset="-127"/>
              </a:rPr>
              <a:t>:  </a:t>
            </a:r>
            <a:r>
              <a:rPr lang="en-US" altLang="ko-KR" sz="2000" dirty="0" err="1">
                <a:ea typeface="굴림" panose="020B0600000101010101" pitchFamily="34" charset="-127"/>
              </a:rPr>
              <a:t>Khóa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cá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nhân</a:t>
            </a:r>
            <a:r>
              <a:rPr lang="en-US" altLang="ko-KR" sz="2000" dirty="0">
                <a:ea typeface="굴림" panose="020B0600000101010101" pitchFamily="34" charset="-127"/>
              </a:rPr>
              <a:t> (</a:t>
            </a:r>
            <a:r>
              <a:rPr lang="en-US" altLang="ko-KR" sz="2000" i="1" dirty="0">
                <a:ea typeface="굴림" panose="020B0600000101010101" pitchFamily="34" charset="-127"/>
              </a:rPr>
              <a:t>Private Key).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41AF6F4-B5FD-22D9-C06E-CE5E6479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600" dirty="0"/>
              <a:t>PKC: </a:t>
            </a:r>
            <a:r>
              <a:rPr lang="en-US" altLang="en-US" sz="3600" dirty="0" err="1"/>
              <a:t>Bí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với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khóa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công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khai</a:t>
            </a:r>
            <a:endParaRPr lang="en-US" altLang="en-US" sz="3600" dirty="0"/>
          </a:p>
        </p:txBody>
      </p:sp>
      <p:pic>
        <p:nvPicPr>
          <p:cNvPr id="19459" name="Picture 4" descr="&#10;Picture 18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2AF28CED-BB07-13A7-6142-8176F6D2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" y="1371600"/>
            <a:ext cx="83439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EC87025-4ABE-A695-F9EB-13096AC0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/>
              <a:t>PKC: Xác thực với khóa cá nhân</a:t>
            </a:r>
          </a:p>
        </p:txBody>
      </p:sp>
      <p:pic>
        <p:nvPicPr>
          <p:cNvPr id="20483" name="Picture 4" descr="&#10;Picture 19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6767824E-1CAA-A749-C4EC-AE33CC33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740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5107E5-8E7A-4060-5CD2-DF449CDEA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/>
          <a:lstStyle/>
          <a:p>
            <a:pPr eaLnBrk="1" hangingPunct="1"/>
            <a:r>
              <a:rPr lang="sv-SE" altLang="en-US" sz="3600" dirty="0"/>
              <a:t>Mật mã Diffie-Hellman: Khái niệm</a:t>
            </a:r>
            <a:endParaRPr lang="en-US" altLang="en-US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C80C4F-D81F-EC2C-DD9E-CA0B58493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" y="1600200"/>
            <a:ext cx="7772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400" b="0" kern="0" dirty="0" err="1"/>
              <a:t>Phương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pháp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khóa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công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khai</a:t>
            </a:r>
            <a:r>
              <a:rPr lang="en-US" altLang="en-US" sz="2400" b="0" kern="0" dirty="0"/>
              <a:t> (PKC).</a:t>
            </a:r>
          </a:p>
          <a:p>
            <a:pPr eaLnBrk="1" hangingPunct="1"/>
            <a:r>
              <a:rPr lang="en-US" altLang="en-US" sz="2400" b="0" kern="0" dirty="0" err="1"/>
              <a:t>Chức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năng</a:t>
            </a:r>
            <a:r>
              <a:rPr lang="en-US" altLang="en-US" sz="2400" b="0" kern="0" dirty="0"/>
              <a:t>: </a:t>
            </a:r>
            <a:r>
              <a:rPr lang="en-US" altLang="en-US" sz="2400" b="0" kern="0" dirty="0" err="1"/>
              <a:t>Trao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đổi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khóa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mật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mà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không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truyền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trên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 smtClean="0"/>
              <a:t>kênh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smtClean="0"/>
              <a:t>(</a:t>
            </a:r>
            <a:r>
              <a:rPr lang="en-US" altLang="en-US" sz="2400" b="0" kern="0" dirty="0" err="1" smtClean="0"/>
              <a:t>Khóa</a:t>
            </a:r>
            <a:r>
              <a:rPr lang="en-US" altLang="en-US" sz="2400" b="0" kern="0" dirty="0" smtClean="0"/>
              <a:t> </a:t>
            </a:r>
            <a:r>
              <a:rPr lang="en-US" altLang="en-US" sz="2400" b="0" kern="0" dirty="0" err="1" smtClean="0"/>
              <a:t>mật</a:t>
            </a:r>
            <a:r>
              <a:rPr lang="en-US" altLang="en-US" sz="2400" b="0" kern="0" dirty="0" smtClean="0"/>
              <a:t> </a:t>
            </a:r>
            <a:r>
              <a:rPr lang="en-US" altLang="en-US" sz="2400" b="0" kern="0" dirty="0" err="1" smtClean="0"/>
              <a:t>sử</a:t>
            </a:r>
            <a:r>
              <a:rPr lang="en-US" altLang="en-US" sz="2400" b="0" kern="0" dirty="0" smtClean="0"/>
              <a:t> </a:t>
            </a:r>
            <a:r>
              <a:rPr lang="en-US" altLang="en-US" sz="2400" b="0" kern="0" dirty="0" err="1" smtClean="0"/>
              <a:t>dụng</a:t>
            </a:r>
            <a:r>
              <a:rPr lang="en-US" altLang="en-US" sz="2400" b="0" kern="0" dirty="0" smtClean="0"/>
              <a:t> </a:t>
            </a:r>
            <a:r>
              <a:rPr lang="en-US" altLang="en-US" sz="2400" b="0" kern="0" dirty="0" err="1" smtClean="0"/>
              <a:t>cho</a:t>
            </a:r>
            <a:r>
              <a:rPr lang="en-US" altLang="en-US" sz="2400" b="0" kern="0" dirty="0" smtClean="0"/>
              <a:t> </a:t>
            </a:r>
            <a:r>
              <a:rPr lang="en-US" altLang="en-US" sz="2400" b="0" kern="0" dirty="0" err="1" smtClean="0"/>
              <a:t>mật</a:t>
            </a:r>
            <a:r>
              <a:rPr lang="en-US" altLang="en-US" sz="2400" b="0" kern="0" dirty="0" smtClean="0"/>
              <a:t> </a:t>
            </a:r>
            <a:r>
              <a:rPr lang="en-US" altLang="en-US" sz="2400" b="0" kern="0" dirty="0" err="1" smtClean="0"/>
              <a:t>mã</a:t>
            </a:r>
            <a:r>
              <a:rPr lang="en-US" altLang="en-US" sz="2400" b="0" kern="0" dirty="0" smtClean="0"/>
              <a:t> SKC).</a:t>
            </a:r>
            <a:endParaRPr lang="en-US" altLang="en-US" sz="2400" b="0" kern="0" dirty="0"/>
          </a:p>
          <a:p>
            <a:pPr eaLnBrk="1" hangingPunct="1"/>
            <a:r>
              <a:rPr lang="en-US" altLang="en-US" sz="2400" b="0" kern="0" dirty="0" err="1"/>
              <a:t>Mô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hình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 smtClean="0"/>
              <a:t>chuẩn</a:t>
            </a:r>
            <a:r>
              <a:rPr lang="en-US" altLang="en-US" sz="2400" b="0" kern="0" dirty="0" smtClean="0"/>
              <a:t>: </a:t>
            </a:r>
            <a:r>
              <a:rPr lang="en-US" altLang="en-US" sz="2400" b="0" kern="0" dirty="0" err="1"/>
              <a:t>Trao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đổi</a:t>
            </a:r>
            <a:r>
              <a:rPr lang="en-US" altLang="en-US" sz="2400" b="0" kern="0" dirty="0"/>
              <a:t> </a:t>
            </a:r>
            <a:r>
              <a:rPr lang="en-US" altLang="en-US" sz="2400" b="0" kern="0" dirty="0" err="1"/>
              <a:t>khóa</a:t>
            </a:r>
            <a:r>
              <a:rPr lang="en-US" altLang="en-US" sz="2400" b="0" kern="0" dirty="0"/>
              <a:t> (Key Exchange)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59B4-E249-1774-25F8-BDC44901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D-H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E528-693F-4B8B-CC05-D8BABE35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2895600" cy="4419600"/>
          </a:xfrm>
          <a:ln w="12700">
            <a:solidFill>
              <a:schemeClr val="bg2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mbol" panose="05050102010706020507" pitchFamily="18" charset="2"/>
              </a:rPr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q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endParaRPr lang="en-US" sz="2000" dirty="0"/>
          </a:p>
          <a:p>
            <a:r>
              <a:rPr lang="en-US" sz="2000" dirty="0"/>
              <a:t>User A </a:t>
            </a:r>
            <a:r>
              <a:rPr lang="en-US" sz="2000" dirty="0" err="1"/>
              <a:t>có</a:t>
            </a:r>
            <a:r>
              <a:rPr lang="en-US" sz="2000" dirty="0"/>
              <a:t>: X</a:t>
            </a:r>
            <a:r>
              <a:rPr lang="en-US" sz="2000" baseline="-25000" dirty="0"/>
              <a:t>A</a:t>
            </a:r>
            <a:r>
              <a:rPr lang="en-US" sz="2000" dirty="0"/>
              <a:t> 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Y</a:t>
            </a:r>
            <a:r>
              <a:rPr lang="en-US" sz="2000" baseline="-25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.</a:t>
            </a:r>
          </a:p>
          <a:p>
            <a:r>
              <a:rPr lang="en-US" sz="2000" dirty="0"/>
              <a:t>User B </a:t>
            </a:r>
            <a:r>
              <a:rPr lang="en-US" sz="2000" dirty="0" err="1"/>
              <a:t>có</a:t>
            </a:r>
            <a:r>
              <a:rPr lang="en-US" sz="2000" dirty="0"/>
              <a:t>: X</a:t>
            </a:r>
            <a:r>
              <a:rPr lang="en-US" sz="2000" baseline="-25000" dirty="0"/>
              <a:t>B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Y</a:t>
            </a:r>
            <a:r>
              <a:rPr lang="en-US" sz="2000" baseline="-25000" dirty="0"/>
              <a:t>B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Tìm</a:t>
            </a:r>
            <a:r>
              <a:rPr lang="en-US" sz="2000" dirty="0"/>
              <a:t> X</a:t>
            </a:r>
            <a:r>
              <a:rPr lang="en-US" sz="2000" baseline="-25000" dirty="0"/>
              <a:t>A</a:t>
            </a:r>
            <a:r>
              <a:rPr lang="en-US" sz="2000" dirty="0"/>
              <a:t> hay X</a:t>
            </a:r>
            <a:r>
              <a:rPr lang="en-US" sz="2000" baseline="-25000" dirty="0"/>
              <a:t>B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 Logarithm </a:t>
            </a:r>
            <a:r>
              <a:rPr lang="en-US" sz="2000" dirty="0" err="1"/>
              <a:t>rời</a:t>
            </a:r>
            <a:r>
              <a:rPr lang="en-US" sz="2000" dirty="0"/>
              <a:t> </a:t>
            </a:r>
            <a:r>
              <a:rPr lang="en-US" sz="2000" dirty="0" err="1"/>
              <a:t>rạc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 Logarithm </a:t>
            </a:r>
            <a:r>
              <a:rPr lang="en-US" sz="2000" dirty="0" err="1"/>
              <a:t>rời</a:t>
            </a:r>
            <a:r>
              <a:rPr lang="en-US" sz="2000" dirty="0"/>
              <a:t> </a:t>
            </a:r>
            <a:r>
              <a:rPr lang="en-US" sz="2000" dirty="0" err="1"/>
              <a:t>rạc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lũy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EE47BE-6E78-559F-621E-DE56C4F2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5438987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517EB-9F61-75D5-DB16-460CA19F5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7525"/>
            <a:ext cx="8229600" cy="549275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Mật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mã</a:t>
            </a:r>
            <a:r>
              <a:rPr lang="en-US" altLang="en-US" sz="3600" dirty="0"/>
              <a:t> Diffie-Hellman : </a:t>
            </a:r>
            <a:r>
              <a:rPr lang="en-US" altLang="en-US" sz="3600" dirty="0" err="1"/>
              <a:t>Ví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dụ</a:t>
            </a:r>
            <a:endParaRPr lang="en-US" altLang="en-US" sz="3600" dirty="0"/>
          </a:p>
        </p:txBody>
      </p:sp>
      <p:graphicFrame>
        <p:nvGraphicFramePr>
          <p:cNvPr id="32798" name="Group 30">
            <a:extLst>
              <a:ext uri="{FF2B5EF4-FFF2-40B4-BE49-F238E27FC236}">
                <a16:creationId xmlns:a16="http://schemas.microsoft.com/office/drawing/2014/main" id="{5224518A-D950-654A-EC4F-170DE1B0EB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3058380"/>
              </p:ext>
            </p:extLst>
          </p:nvPr>
        </p:nvGraphicFramePr>
        <p:xfrm>
          <a:off x="933450" y="1600200"/>
          <a:ext cx="7277100" cy="4419600"/>
        </p:xfrm>
        <a:graphic>
          <a:graphicData uri="http://schemas.openxmlformats.org/drawingml/2006/table">
            <a:tbl>
              <a:tblPr/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Alice...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Bob: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(Y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q).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Y’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 = Y’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q=7,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=3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Bob.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X =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Bob: Y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q=2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Y’=6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 = 6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7 = 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Bob...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X’.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Alice: Y’ (=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q).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 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q=7,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=3 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X’ =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Alice: Y’=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q=6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Y =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=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7 = 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1285</Words>
  <Application>Microsoft Office PowerPoint</Application>
  <PresentationFormat>On-screen Show (4:3)</PresentationFormat>
  <Paragraphs>222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Calibri</vt:lpstr>
      <vt:lpstr>굴림</vt:lpstr>
      <vt:lpstr>Symbol</vt:lpstr>
      <vt:lpstr>Times New Roman</vt:lpstr>
      <vt:lpstr>Default Design</vt:lpstr>
      <vt:lpstr>Bài 2 Mật mã Bất đối xứng</vt:lpstr>
      <vt:lpstr>Nguyên lý</vt:lpstr>
      <vt:lpstr>Khái niệm</vt:lpstr>
      <vt:lpstr>PKC: Bí mật với khóa công khai</vt:lpstr>
      <vt:lpstr>PKC: Xác thực với khóa cá nhân</vt:lpstr>
      <vt:lpstr>Mật mã Diffie-Hellman</vt:lpstr>
      <vt:lpstr>Mật mã Diffie-Hellman: Khái niệm</vt:lpstr>
      <vt:lpstr>Giải thuật D-H</vt:lpstr>
      <vt:lpstr>Mật mã Diffie-Hellman : Ví dụ</vt:lpstr>
      <vt:lpstr>Phân tích mật mã</vt:lpstr>
      <vt:lpstr>Mật mã RSA</vt:lpstr>
      <vt:lpstr>Khái niệm </vt:lpstr>
      <vt:lpstr>Kỹ thuật RSA: Mô hình</vt:lpstr>
      <vt:lpstr>Giải thuật RSA – Sinh khóa</vt:lpstr>
      <vt:lpstr>Phân tích mật mã</vt:lpstr>
      <vt:lpstr>Giải thuật hỗ trợ</vt:lpstr>
      <vt:lpstr>B4: Giải thuật Euclide</vt:lpstr>
      <vt:lpstr>B5: Giải thuật Euclide mở rộng</vt:lpstr>
      <vt:lpstr>Ví dụ: Áp dụng Euclide mở rộng</vt:lpstr>
      <vt:lpstr>Ví dụ RSA</vt:lpstr>
      <vt:lpstr>Ví dụ: tạo mật mã và giải mật mã với RSA</vt:lpstr>
      <vt:lpstr>Ví dụ khác (SV tự kiểm tra)</vt:lpstr>
      <vt:lpstr>Mật mã khác</vt:lpstr>
      <vt:lpstr>Mật mã Đường cong Ellip</vt:lpstr>
      <vt:lpstr>Bài tập</vt:lpstr>
      <vt:lpstr>Hết Bài 2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94</cp:revision>
  <dcterms:created xsi:type="dcterms:W3CDTF">2012-09-27T08:34:06Z</dcterms:created>
  <dcterms:modified xsi:type="dcterms:W3CDTF">2025-01-06T03:44:46Z</dcterms:modified>
</cp:coreProperties>
</file>