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28" r:id="rId3"/>
    <p:sldId id="314" r:id="rId4"/>
    <p:sldId id="292" r:id="rId5"/>
    <p:sldId id="270" r:id="rId6"/>
    <p:sldId id="308" r:id="rId7"/>
    <p:sldId id="293" r:id="rId8"/>
    <p:sldId id="329" r:id="rId9"/>
    <p:sldId id="316" r:id="rId10"/>
    <p:sldId id="330" r:id="rId11"/>
    <p:sldId id="331" r:id="rId12"/>
    <p:sldId id="326" r:id="rId13"/>
    <p:sldId id="327" r:id="rId14"/>
    <p:sldId id="334" r:id="rId15"/>
    <p:sldId id="333" r:id="rId16"/>
    <p:sldId id="271" r:id="rId17"/>
    <p:sldId id="335" r:id="rId18"/>
    <p:sldId id="33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75" d="100"/>
          <a:sy n="75" d="100"/>
        </p:scale>
        <p:origin x="102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930E72-6487-904D-7009-79374381C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8322B-0147-568E-7045-A462C2372B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7AC11B5-23F6-46ED-A6EE-9B0F11A2E89F}" type="datetimeFigureOut">
              <a:rPr lang="en-US"/>
              <a:pPr>
                <a:defRPr/>
              </a:pPr>
              <a:t>12/30/2024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2999FDE-DC47-B354-0B79-7AFD30389B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026920-7D16-D0AF-8D90-12311AC6E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98756-E796-1C33-2C73-86A21FF718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E6D3-A04B-3870-1D02-4D0D30AFA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BDB2CE-84A6-4EFE-AD03-188600991A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FF35BBA-6CAF-57CE-D97A-A2823AF3B1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9745B98-F607-673D-A76D-B6AD5EE835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54FA1800-7634-E1B2-05EF-39D78F7BF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070CE5-411A-42B9-8AC9-A1865B60B18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91E7B7-49D6-447D-99F8-51E864519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3F4FB7-33FB-B916-43CF-C0A5BE394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7B8F4B-F331-3CBE-7C27-8A0E8ACC48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F1FC2-AC44-42C4-8E5F-77FC84628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75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B3953C-60BC-4EF7-94AD-A7E3049D3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755536-CFFE-2F4E-2DE7-127335AFA1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C5A396-290E-921F-F384-D5A8974C0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6FA62-B3B3-4856-A69D-57D141BF0A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94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476F90-F6DE-B727-96AA-32AD9BA78A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524A44-4A76-5C9E-308E-8A9F4C4E7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3B3D4-88DF-60C0-EA8B-E37964FBC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52EC6-00D1-4ECD-8716-B028843C0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85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6345E-A226-2A3C-3FAD-676CBCF9D4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84343-1A8F-5461-8B6B-62B49F237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84263-84EE-B2C6-DFEF-13E1CA409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B1B95-6204-4205-92A3-F1C6E5559B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20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23D47E-154F-8BC7-A1D5-F2AFC47D46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B11924-C317-03A1-44BC-22F22FD44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8E30EC-DBD9-7FAF-55C5-93DFD8545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4D9E8-12B5-4C94-8E5C-0C74F777D6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73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B5AE56-9D18-A147-0771-70241928E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4AE260-BCD6-25F4-9E20-9923B049E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6E6A3D-9B8E-1DAC-BB50-7C0BE7E63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D31A8-9202-4E43-AB7F-6C5161988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98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001098-4E17-B581-E075-B7C5A130CB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AA53B9-C0A0-5D4B-8AD9-D425A234E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9B74AE-9801-9339-2168-0BB0EB22D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D7352-8572-40F9-9A72-446B9F7F67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88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4AB1A-D909-413B-84C1-E9DD4D889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6E06F-6B47-70AE-7D3E-02CDED06A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948F3-7637-5E29-3F86-EECEFA201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CDD90-10EB-4D86-8B2E-4475AB7682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37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325041-9586-1009-59D4-2CFB079EA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127980-1264-96A7-44EB-964C29970C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38C2C3-7527-573D-9ADD-DBDEFF0E9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8D84F-EAF0-4BAC-BEC2-74E774C1C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976032-F958-4D2F-0FF8-C92DD8045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3C4F9A-2CE4-2FB7-1391-FDE338AE7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5255AC-22D9-7070-8175-F0C2514F7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13E72-A71A-4BA3-B195-7054B07EB2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79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C7EF122-BD2B-B621-F8F6-4C976FCA4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311DB9-83B8-2A40-C17D-5C7B01A3F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AC9896-19CD-F0D1-0B1F-807CF6757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A90A2-A7FF-4768-96E1-D2D56E0CB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17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12F46-6F42-0E0E-53A9-9C54C5426F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EB6A8-4219-A73C-57E6-74C2F8162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81F7-7A5C-C7E5-6AC4-041F3DC6E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D64F1-05C6-456F-86EF-47FFB1B988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6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FCDA2-5DCD-3AEA-74B1-CECB3169A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D8525-0E02-A428-1137-997BB04B4B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1C1F2-721D-5729-74EA-424BAD8F1F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76A45-3759-43FC-88DD-22292183DE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1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A076C51-FFFE-8C41-5C2E-3D4F6ED67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929831-B704-ADE3-3E5F-3652311C0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FE6863-EDD5-FA81-FCD9-0BA8F09A0A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1D3125E-B9CE-D8DB-7B05-4AD1154655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60FD83-02E0-419E-019E-DC2F90D8EB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6D331790-E814-4E68-9D86-BFB59E42C9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F:\BaiGiang\CaoHoc\TT&amp;BMTT\crypto\crypto_files\crypto_3ways.gi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6744D8F-0777-0D3F-3B86-6783E513DA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7772400" cy="3451225"/>
          </a:xfrm>
        </p:spPr>
        <p:txBody>
          <a:bodyPr/>
          <a:lstStyle/>
          <a:p>
            <a:pPr eaLnBrk="1" hangingPunct="1"/>
            <a:r>
              <a:rPr lang="en-US" altLang="en-US" b="1" dirty="0" err="1" smtClean="0"/>
              <a:t>Bài</a:t>
            </a:r>
            <a:r>
              <a:rPr lang="en-US" altLang="en-US" b="1" dirty="0" smtClean="0"/>
              <a:t> </a:t>
            </a:r>
            <a:r>
              <a:rPr lang="en-US" altLang="en-US" b="1" dirty="0" smtClean="0"/>
              <a:t>3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Băm</a:t>
            </a:r>
            <a:r>
              <a:rPr lang="en-US" altLang="en-US" dirty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cũng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bản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/>
              <a:t>P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văn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bởi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cặp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khóa</a:t>
            </a:r>
            <a:r>
              <a:rPr lang="en-US" altLang="en-US" dirty="0" smtClean="0"/>
              <a:t> (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Pr</a:t>
            </a:r>
            <a:r>
              <a:rPr lang="en-US" altLang="en-US" dirty="0"/>
              <a:t>, 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Pb</a:t>
            </a:r>
            <a:r>
              <a:rPr lang="en-US" altLang="en-US" dirty="0"/>
              <a:t>)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trên</a:t>
            </a:r>
            <a:r>
              <a:rPr lang="en-US" altLang="en-US" dirty="0" smtClean="0"/>
              <a:t> P:</a:t>
            </a:r>
          </a:p>
          <a:p>
            <a:pPr lvl="1" eaLnBrk="1" hangingPunct="1"/>
            <a:r>
              <a:rPr lang="en-US" altLang="en-US" dirty="0" err="1" smtClean="0"/>
              <a:t>Băm</a:t>
            </a:r>
            <a:r>
              <a:rPr lang="en-US" altLang="en-US" dirty="0" smtClean="0"/>
              <a:t> P: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r>
              <a:rPr lang="en-US" altLang="en-US" dirty="0" smtClean="0"/>
              <a:t> H.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bất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xứng</a:t>
            </a:r>
            <a:r>
              <a:rPr lang="en-US" altLang="en-US" dirty="0"/>
              <a:t> </a:t>
            </a:r>
            <a:r>
              <a:rPr lang="en-US" altLang="en-US" dirty="0" err="1" smtClean="0"/>
              <a:t>trên</a:t>
            </a:r>
            <a:r>
              <a:rPr lang="en-US" altLang="en-US" dirty="0" smtClean="0"/>
              <a:t> H </a:t>
            </a:r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Pr</a:t>
            </a:r>
            <a:r>
              <a:rPr lang="en-US" altLang="en-US" baseline="-25000" dirty="0"/>
              <a:t> 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r>
              <a:rPr lang="en-US" altLang="en-US" dirty="0" smtClean="0"/>
              <a:t> C.</a:t>
            </a:r>
          </a:p>
          <a:p>
            <a:pPr lvl="1" eaLnBrk="1" hangingPunct="1"/>
            <a:r>
              <a:rPr lang="en-US" altLang="en-US" dirty="0" smtClean="0"/>
              <a:t>C </a:t>
            </a:r>
            <a:r>
              <a:rPr lang="en-US" altLang="en-US" dirty="0" err="1" smtClean="0"/>
              <a:t>là</a:t>
            </a:r>
            <a:r>
              <a:rPr lang="en-US" altLang="en-US" dirty="0" smtClean="0"/>
              <a:t> </a:t>
            </a:r>
            <a:r>
              <a:rPr lang="en-US" altLang="en-US" dirty="0" err="1"/>
              <a:t>C</a:t>
            </a:r>
            <a:r>
              <a:rPr lang="en-US" altLang="en-US" dirty="0" err="1" smtClean="0"/>
              <a:t>hữ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trên</a:t>
            </a:r>
            <a:r>
              <a:rPr lang="en-US" altLang="en-US" dirty="0" smtClean="0"/>
              <a:t> P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với</a:t>
            </a:r>
            <a:r>
              <a:rPr lang="en-US" altLang="en-US" dirty="0" smtClean="0"/>
              <a:t> </a:t>
            </a:r>
            <a:r>
              <a:rPr lang="en-US" altLang="en-US" dirty="0" err="1"/>
              <a:t>cặp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(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Pr</a:t>
            </a:r>
            <a:r>
              <a:rPr lang="en-US" altLang="en-US" dirty="0"/>
              <a:t>, 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Pb</a:t>
            </a:r>
            <a:r>
              <a:rPr lang="en-US" altLang="en-US" dirty="0" smtClean="0"/>
              <a:t>).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4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80" y="11430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P’: </a:t>
            </a:r>
            <a:r>
              <a:rPr lang="en-US" altLang="en-US" dirty="0" err="1" smtClean="0"/>
              <a:t>nội</a:t>
            </a:r>
            <a:r>
              <a:rPr lang="en-US" altLang="en-US" dirty="0" smtClean="0"/>
              <a:t> dung </a:t>
            </a:r>
            <a:r>
              <a:rPr lang="en-US" altLang="en-US" dirty="0" err="1" smtClean="0"/>
              <a:t>kèm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C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khóa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công</a:t>
            </a:r>
            <a:r>
              <a:rPr lang="en-US" altLang="en-US" dirty="0"/>
              <a:t> </a:t>
            </a:r>
            <a:r>
              <a:rPr lang="en-US" altLang="en-US" dirty="0" err="1" smtClean="0"/>
              <a:t>khai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</a:t>
            </a:r>
            <a:r>
              <a:rPr lang="en-US" altLang="en-US" baseline="-25000" dirty="0" err="1" smtClean="0"/>
              <a:t>Pb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err="1" smtClean="0"/>
              <a:t>Kiểm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C (</a:t>
            </a:r>
            <a:r>
              <a:rPr lang="en-US" altLang="en-US" dirty="0" err="1" smtClean="0"/>
              <a:t>suy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en-US" altLang="en-US" dirty="0" smtClean="0"/>
              <a:t> P’ </a:t>
            </a:r>
            <a:r>
              <a:rPr lang="en-US" altLang="en-US" dirty="0" err="1" smtClean="0"/>
              <a:t>là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gốc</a:t>
            </a:r>
            <a:r>
              <a:rPr lang="en-US" altLang="en-US" dirty="0" smtClean="0"/>
              <a:t> P).</a:t>
            </a:r>
          </a:p>
          <a:p>
            <a:pPr lvl="1" eaLnBrk="1" hangingPunct="1"/>
            <a:r>
              <a:rPr lang="en-US" altLang="en-US" dirty="0" err="1" smtClean="0"/>
              <a:t>Băm</a:t>
            </a:r>
            <a:r>
              <a:rPr lang="en-US" altLang="en-US" dirty="0" smtClean="0"/>
              <a:t> P’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 smtClean="0"/>
              <a:t>được</a:t>
            </a:r>
            <a:r>
              <a:rPr lang="en-US" altLang="en-US" dirty="0" smtClean="0"/>
              <a:t>: H’.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Giải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bất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 smtClean="0"/>
              <a:t>xứng</a:t>
            </a:r>
            <a:r>
              <a:rPr lang="en-US" altLang="en-US" dirty="0" smtClean="0"/>
              <a:t> C </a:t>
            </a:r>
            <a:r>
              <a:rPr lang="en-US" altLang="en-US" dirty="0" err="1" smtClean="0"/>
              <a:t>với</a:t>
            </a:r>
            <a:r>
              <a:rPr lang="en-US" altLang="en-US" dirty="0" smtClean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 smtClean="0"/>
              <a:t>K</a:t>
            </a:r>
            <a:r>
              <a:rPr lang="en-US" altLang="en-US" baseline="-25000" dirty="0" err="1" smtClean="0"/>
              <a:t>Pb</a:t>
            </a:r>
            <a:r>
              <a:rPr lang="en-US" altLang="en-US" dirty="0" smtClean="0"/>
              <a:t>: H.</a:t>
            </a:r>
            <a:endParaRPr lang="en-US" altLang="en-US" dirty="0"/>
          </a:p>
          <a:p>
            <a:pPr lvl="1" eaLnBrk="1" hangingPunct="1"/>
            <a:r>
              <a:rPr lang="en-US" altLang="en-US" dirty="0" err="1" smtClean="0"/>
              <a:t>Đối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chiếu</a:t>
            </a:r>
            <a:r>
              <a:rPr lang="en-US" altLang="en-US" dirty="0" smtClean="0"/>
              <a:t> H’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H:</a:t>
            </a:r>
          </a:p>
          <a:p>
            <a:pPr lvl="2" eaLnBrk="1" hangingPunct="1"/>
            <a:r>
              <a:rPr lang="en-US" altLang="en-US" dirty="0" err="1" smtClean="0"/>
              <a:t>Nếu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trùng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khớp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Xác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nhận</a:t>
            </a:r>
            <a:r>
              <a:rPr lang="en-US" altLang="en-US" dirty="0" smtClean="0"/>
              <a:t> C </a:t>
            </a:r>
            <a:r>
              <a:rPr lang="en-US" altLang="en-US" dirty="0" err="1" smtClean="0"/>
              <a:t>là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Khóa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công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</a:t>
            </a:r>
            <a:r>
              <a:rPr lang="en-US" altLang="en-US" baseline="-25000" dirty="0" err="1" smtClean="0"/>
              <a:t>Pb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P’ </a:t>
            </a:r>
            <a:r>
              <a:rPr lang="en-US" altLang="en-US" dirty="0" err="1" smtClean="0"/>
              <a:t>là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gốc</a:t>
            </a:r>
            <a:r>
              <a:rPr lang="en-US" altLang="en-US" dirty="0" smtClean="0"/>
              <a:t> P.</a:t>
            </a:r>
          </a:p>
          <a:p>
            <a:pPr lvl="2" eaLnBrk="1" hangingPunct="1"/>
            <a:r>
              <a:rPr lang="en-US" altLang="en-US" dirty="0" err="1" smtClean="0"/>
              <a:t>Nếu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ngược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lại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Bác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bỏ</a:t>
            </a:r>
            <a:r>
              <a:rPr lang="en-US" altLang="en-US" dirty="0" smtClean="0"/>
              <a:t> P’.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5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7E0FAA9-AD21-61F2-E65E-903DB501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en-US" dirty="0" err="1" smtClean="0"/>
              <a:t>Sơ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đồ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Ký</a:t>
            </a:r>
            <a:r>
              <a:rPr lang="en-US" altLang="en-US" dirty="0" smtClean="0"/>
              <a:t> </a:t>
            </a:r>
            <a:r>
              <a:rPr lang="en-US" altLang="en-US" dirty="0" err="1"/>
              <a:t>văn</a:t>
            </a:r>
            <a:r>
              <a:rPr lang="en-US" altLang="en-US" dirty="0"/>
              <a:t> </a:t>
            </a:r>
            <a:r>
              <a:rPr lang="en-US" altLang="en-US" dirty="0" err="1" smtClean="0"/>
              <a:t>bản</a:t>
            </a:r>
            <a:endParaRPr lang="en-US" altLang="en-US" dirty="0"/>
          </a:p>
        </p:txBody>
      </p:sp>
      <p:pic>
        <p:nvPicPr>
          <p:cNvPr id="34819" name="Picture 4" descr=" Picture 4 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D10D2C7E-60A3-1985-F6DC-D8D66994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17638"/>
            <a:ext cx="6324600" cy="508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A600-BCAB-72E0-DF7D-2D2A0CC5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E82F17-1D2B-D48E-3354-337BD7FB8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82" y="1371600"/>
            <a:ext cx="5451835" cy="4690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179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4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 (Alice)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D </a:t>
            </a:r>
            <a:r>
              <a:rPr lang="en-US" dirty="0" err="1" smtClean="0"/>
              <a:t>cho</a:t>
            </a:r>
            <a:r>
              <a:rPr lang="en-US" dirty="0" smtClean="0"/>
              <a:t> B (Bob).</a:t>
            </a:r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(1) 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B’ (</a:t>
            </a:r>
            <a:r>
              <a:rPr lang="en-US" dirty="0" err="1" smtClean="0"/>
              <a:t>khác</a:t>
            </a:r>
            <a:r>
              <a:rPr lang="en-US" dirty="0" smtClean="0"/>
              <a:t> B)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D. </a:t>
            </a:r>
          </a:p>
          <a:p>
            <a:pPr marL="457200" lvl="1" indent="0">
              <a:buNone/>
            </a:pPr>
            <a:r>
              <a:rPr lang="en-US" dirty="0" smtClean="0"/>
              <a:t>(2) B tin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(3) D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B </a:t>
            </a:r>
            <a:r>
              <a:rPr lang="en-US" dirty="0" err="1" smtClean="0"/>
              <a:t>từ</a:t>
            </a:r>
            <a:r>
              <a:rPr lang="en-US" dirty="0" smtClean="0"/>
              <a:t> 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1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8ED4022-1F0B-3E97-610D-D57BE8E4C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thức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pic>
        <p:nvPicPr>
          <p:cNvPr id="37891" name="Picture 5" descr="F:\BaiGiang\CaoHoc\TT&amp;BMTT\crypto\crypto_files\crypto_3ways.gif">
            <a:extLst>
              <a:ext uri="{FF2B5EF4-FFF2-40B4-BE49-F238E27FC236}">
                <a16:creationId xmlns:a16="http://schemas.microsoft.com/office/drawing/2014/main" id="{3D05E182-55BA-7341-A8E3-4CF67456A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546975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dirty="0" smtClean="0"/>
              <a:t>Bob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: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Alice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Alice (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Alice).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Alice, Bob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hư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: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qua. </a:t>
            </a:r>
          </a:p>
        </p:txBody>
      </p:sp>
    </p:spTree>
    <p:extLst>
      <p:ext uri="{BB962C8B-B14F-4D97-AF65-F5344CB8AC3E}">
        <p14:creationId xmlns:p14="http://schemas.microsoft.com/office/powerpoint/2010/main" val="1532795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229600" cy="1143000"/>
          </a:xfrm>
        </p:spPr>
        <p:txBody>
          <a:bodyPr/>
          <a:lstStyle/>
          <a:p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smtClean="0"/>
              <a:t> </a:t>
            </a:r>
            <a:r>
              <a:rPr lang="en-US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9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3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FD8E829-7E9B-6B91-38D2-49070A407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ko-KR" i="1" dirty="0" err="1" smtClean="0">
                <a:ea typeface="굴림" panose="020B0600000101010101" pitchFamily="34" charset="-127"/>
              </a:rPr>
              <a:t>Khái</a:t>
            </a:r>
            <a:r>
              <a:rPr lang="en-US" altLang="ko-KR" i="1" dirty="0" smtClean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niệm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endParaRPr lang="en-US" altLang="en-US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54BFF0B-9CE1-2A8E-297F-5512AA94D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343400"/>
          </a:xfrm>
        </p:spPr>
        <p:txBody>
          <a:bodyPr/>
          <a:lstStyle/>
          <a:p>
            <a:pPr eaLnBrk="1" hangingPunct="1"/>
            <a:r>
              <a:rPr lang="en-US" altLang="ko-KR" dirty="0" err="1">
                <a:ea typeface="굴림" panose="020B0600000101010101" pitchFamily="34" charset="-127"/>
              </a:rPr>
              <a:t>Hàm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băm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  <a:r>
              <a:rPr lang="en-US" altLang="ko-KR" dirty="0" err="1">
                <a:ea typeface="굴림" panose="020B0600000101010101" pitchFamily="34" charset="-127"/>
              </a:rPr>
              <a:t>Mật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mã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một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chiều</a:t>
            </a:r>
            <a:r>
              <a:rPr lang="en-US" altLang="ko-KR" dirty="0">
                <a:ea typeface="굴림" panose="020B0600000101010101" pitchFamily="34" charset="-127"/>
              </a:rPr>
              <a:t> (</a:t>
            </a:r>
            <a:r>
              <a:rPr lang="en-US" altLang="ko-KR" i="1" dirty="0">
                <a:ea typeface="굴림" panose="020B0600000101010101" pitchFamily="34" charset="-127"/>
              </a:rPr>
              <a:t>One-Way Encryption)</a:t>
            </a:r>
            <a:r>
              <a:rPr lang="en-US" altLang="ko-KR" dirty="0">
                <a:ea typeface="굴림" panose="020B0600000101010101" pitchFamily="34" charset="-127"/>
              </a:rPr>
              <a:t>.</a:t>
            </a:r>
          </a:p>
          <a:p>
            <a:pPr eaLnBrk="1" hangingPunct="1"/>
            <a:r>
              <a:rPr lang="en-US" altLang="ko-KR" dirty="0" err="1">
                <a:ea typeface="굴림" panose="020B0600000101010101" pitchFamily="34" charset="-127"/>
              </a:rPr>
              <a:t>Mục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đích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của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hàm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băm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  <a:r>
              <a:rPr lang="en-US" altLang="ko-KR" dirty="0" err="1">
                <a:ea typeface="굴림" panose="020B0600000101010101" pitchFamily="34" charset="-127"/>
              </a:rPr>
              <a:t>đo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tính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toàn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vẹn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của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một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tập</a:t>
            </a:r>
            <a:r>
              <a:rPr lang="en-US" altLang="ko-KR" dirty="0">
                <a:ea typeface="굴림" panose="020B0600000101010101" pitchFamily="34" charset="-127"/>
              </a:rPr>
              <a:t> tin </a:t>
            </a:r>
            <a:r>
              <a:rPr lang="en-US" altLang="ko-KR" dirty="0" err="1">
                <a:ea typeface="굴림" panose="020B0600000101010101" pitchFamily="34" charset="-127"/>
              </a:rPr>
              <a:t>gốc</a:t>
            </a:r>
            <a:r>
              <a:rPr lang="en-US" altLang="ko-KR" dirty="0">
                <a:ea typeface="굴림" panose="020B0600000101010101" pitchFamily="34" charset="-127"/>
              </a:rPr>
              <a:t>.</a:t>
            </a:r>
          </a:p>
          <a:p>
            <a:pPr eaLnBrk="1" hangingPunct="1"/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: </a:t>
            </a:r>
          </a:p>
          <a:p>
            <a:pPr lvl="1" eaLnBrk="1" hangingPunct="1"/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tra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/>
              <a:t>khẩu</a:t>
            </a:r>
            <a:r>
              <a:rPr lang="en-US" altLang="en-US" dirty="0"/>
              <a:t> (Passwords)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/>
              <a:t>khẩu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 err="1"/>
              <a:t>Giám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chép</a:t>
            </a:r>
            <a:r>
              <a:rPr lang="en-US" altLang="en-US" dirty="0"/>
              <a:t> </a:t>
            </a:r>
            <a:r>
              <a:rPr lang="en-US" altLang="en-US" dirty="0" err="1"/>
              <a:t>kỹ</a:t>
            </a:r>
            <a:r>
              <a:rPr lang="en-US" altLang="en-US" dirty="0"/>
              <a:t> </a:t>
            </a:r>
            <a:r>
              <a:rPr lang="en-US" altLang="en-US" dirty="0" err="1"/>
              <a:t>thuật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6DD745D-DF19-544C-A2B0-7C22C91AA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6477000" cy="990600"/>
          </a:xfrm>
        </p:spPr>
        <p:txBody>
          <a:bodyPr/>
          <a:lstStyle/>
          <a:p>
            <a:pPr eaLnBrk="1" hangingPunct="1"/>
            <a:r>
              <a:rPr lang="sv-SE" altLang="en-US" sz="3600"/>
              <a:t>Nguyên lý mật của Hàm Băm</a:t>
            </a:r>
            <a:endParaRPr lang="en-GB" altLang="en-US" sz="360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8350F89-F708-3758-6428-80E109408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GB" altLang="en-US" sz="2800" dirty="0" err="1"/>
              <a:t>Mục</a:t>
            </a:r>
            <a:r>
              <a:rPr lang="en-GB" altLang="en-US" sz="2800" dirty="0"/>
              <a:t> </a:t>
            </a:r>
            <a:r>
              <a:rPr lang="en-GB" altLang="en-US" sz="2800" dirty="0" err="1"/>
              <a:t>tiêu</a:t>
            </a:r>
            <a:r>
              <a:rPr lang="en-GB" altLang="en-US" sz="2800" dirty="0"/>
              <a:t>: </a:t>
            </a:r>
            <a:r>
              <a:rPr lang="en-GB" altLang="en-US" sz="2800" dirty="0" err="1"/>
              <a:t>Tạo</a:t>
            </a:r>
            <a:r>
              <a:rPr lang="en-GB" altLang="en-US" sz="2800" dirty="0"/>
              <a:t> </a:t>
            </a:r>
            <a:r>
              <a:rPr lang="en-GB" altLang="en-US" sz="2800" dirty="0" err="1"/>
              <a:t>dấu</a:t>
            </a:r>
            <a:r>
              <a:rPr lang="en-GB" altLang="en-US" sz="2800" dirty="0"/>
              <a:t> </a:t>
            </a:r>
            <a:r>
              <a:rPr lang="en-GB" altLang="en-US" sz="2800" dirty="0" err="1"/>
              <a:t>mật</a:t>
            </a:r>
            <a:r>
              <a:rPr lang="en-GB" altLang="en-US" sz="2800" dirty="0"/>
              <a:t> (fingerprint) </a:t>
            </a:r>
            <a:r>
              <a:rPr lang="en-GB" altLang="en-US" sz="2800" dirty="0" err="1"/>
              <a:t>cho</a:t>
            </a:r>
            <a:r>
              <a:rPr lang="en-GB" altLang="en-US" sz="2800" dirty="0"/>
              <a:t> </a:t>
            </a:r>
            <a:r>
              <a:rPr lang="en-GB" altLang="en-US" sz="2800" dirty="0" err="1"/>
              <a:t>văn</a:t>
            </a:r>
            <a:r>
              <a:rPr lang="en-GB" altLang="en-US" sz="2800" dirty="0"/>
              <a:t> </a:t>
            </a:r>
            <a:r>
              <a:rPr lang="en-GB" altLang="en-US" sz="2800" dirty="0" err="1"/>
              <a:t>bản</a:t>
            </a:r>
            <a:r>
              <a:rPr lang="en-GB" altLang="en-US" sz="2800" dirty="0"/>
              <a:t> </a:t>
            </a:r>
            <a:r>
              <a:rPr lang="en-GB" altLang="en-US" sz="2800" dirty="0" err="1"/>
              <a:t>gốc</a:t>
            </a:r>
            <a:r>
              <a:rPr lang="en-GB" altLang="en-US" sz="2800" dirty="0"/>
              <a:t>.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GB" altLang="en-US" sz="2800" dirty="0" err="1"/>
              <a:t>Đặc</a:t>
            </a:r>
            <a:r>
              <a:rPr lang="en-GB" altLang="en-US" sz="2800" dirty="0"/>
              <a:t> </a:t>
            </a:r>
            <a:r>
              <a:rPr lang="en-GB" altLang="en-US" sz="2800" dirty="0" err="1"/>
              <a:t>điểm</a:t>
            </a:r>
            <a:r>
              <a:rPr lang="en-GB" altLang="en-US" sz="2800" dirty="0"/>
              <a:t> </a:t>
            </a:r>
            <a:r>
              <a:rPr lang="en-GB" altLang="en-US" sz="2800" dirty="0" err="1"/>
              <a:t>của</a:t>
            </a:r>
            <a:r>
              <a:rPr lang="en-GB" altLang="en-US" sz="2800" dirty="0"/>
              <a:t> </a:t>
            </a:r>
            <a:r>
              <a:rPr lang="en-GB" altLang="en-US" sz="2800" dirty="0" err="1"/>
              <a:t>Hàm</a:t>
            </a:r>
            <a:r>
              <a:rPr lang="en-GB" altLang="en-US" sz="2800" dirty="0"/>
              <a:t> </a:t>
            </a:r>
            <a:r>
              <a:rPr lang="en-GB" altLang="en-US" sz="2800" dirty="0" err="1"/>
              <a:t>Băm</a:t>
            </a:r>
            <a:r>
              <a:rPr lang="en-GB" altLang="en-US" sz="2800" dirty="0"/>
              <a:t> H </a:t>
            </a:r>
            <a:r>
              <a:rPr lang="en-GB" altLang="en-US" sz="2800" dirty="0" smtClean="0"/>
              <a:t>: h = H(x)</a:t>
            </a:r>
            <a:endParaRPr lang="en-GB" altLang="en-US" sz="2800" dirty="0"/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2400" dirty="0"/>
              <a:t>H </a:t>
            </a:r>
            <a:r>
              <a:rPr lang="en-GB" altLang="en-US" sz="2400" dirty="0" err="1"/>
              <a:t>áp</a:t>
            </a:r>
            <a:r>
              <a:rPr lang="en-GB" altLang="en-US" sz="2400" dirty="0"/>
              <a:t> </a:t>
            </a:r>
            <a:r>
              <a:rPr lang="en-GB" altLang="en-US" sz="2400" dirty="0" err="1"/>
              <a:t>dụng</a:t>
            </a:r>
            <a:r>
              <a:rPr lang="en-GB" altLang="en-US" sz="2400" dirty="0"/>
              <a:t> </a:t>
            </a:r>
            <a:r>
              <a:rPr lang="en-GB" altLang="en-US" sz="2400" dirty="0" err="1"/>
              <a:t>cho</a:t>
            </a:r>
            <a:r>
              <a:rPr lang="en-GB" altLang="en-US" sz="2400" dirty="0"/>
              <a:t> </a:t>
            </a:r>
            <a:r>
              <a:rPr lang="en-GB" altLang="en-US" sz="2400" dirty="0" err="1"/>
              <a:t>một</a:t>
            </a:r>
            <a:r>
              <a:rPr lang="en-GB" altLang="en-US" sz="2400" dirty="0"/>
              <a:t> </a:t>
            </a:r>
            <a:r>
              <a:rPr lang="en-GB" altLang="en-US" sz="2400" dirty="0" err="1"/>
              <a:t>văn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bản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với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độ</a:t>
            </a:r>
            <a:r>
              <a:rPr lang="en-GB" altLang="en-US" sz="2400" dirty="0"/>
              <a:t> </a:t>
            </a:r>
            <a:r>
              <a:rPr lang="en-GB" altLang="en-US" sz="2400" dirty="0" err="1"/>
              <a:t>dài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bất</a:t>
            </a:r>
            <a:r>
              <a:rPr lang="en-GB" altLang="en-US" sz="2400" dirty="0"/>
              <a:t> </a:t>
            </a:r>
            <a:r>
              <a:rPr lang="en-GB" altLang="en-US" sz="2400" dirty="0" err="1"/>
              <a:t>kỳ</a:t>
            </a:r>
            <a:r>
              <a:rPr lang="en-GB" altLang="en-US" sz="2400" dirty="0"/>
              <a:t>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2400" dirty="0"/>
              <a:t>H </a:t>
            </a:r>
            <a:r>
              <a:rPr lang="en-GB" altLang="en-US" sz="2400" dirty="0" err="1"/>
              <a:t>Tạo</a:t>
            </a:r>
            <a:r>
              <a:rPr lang="en-GB" altLang="en-US" sz="2400" dirty="0"/>
              <a:t> </a:t>
            </a:r>
            <a:r>
              <a:rPr lang="en-GB" altLang="en-US" sz="2400" dirty="0" err="1"/>
              <a:t>giá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trị</a:t>
            </a:r>
            <a:r>
              <a:rPr lang="en-GB" altLang="en-US" sz="2400" dirty="0"/>
              <a:t> </a:t>
            </a:r>
            <a:r>
              <a:rPr lang="en-GB" altLang="en-US" sz="2400" dirty="0" err="1"/>
              <a:t>Băm</a:t>
            </a:r>
            <a:r>
              <a:rPr lang="en-GB" altLang="en-US" sz="2400" dirty="0"/>
              <a:t> (Output) </a:t>
            </a:r>
            <a:r>
              <a:rPr lang="en-GB" altLang="en-US" sz="2400" dirty="0" err="1"/>
              <a:t>với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độ</a:t>
            </a:r>
            <a:r>
              <a:rPr lang="en-GB" altLang="en-US" sz="2400" dirty="0"/>
              <a:t> </a:t>
            </a:r>
            <a:r>
              <a:rPr lang="en-GB" altLang="en-US" sz="2400" dirty="0" err="1"/>
              <a:t>dài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cố</a:t>
            </a:r>
            <a:r>
              <a:rPr lang="en-GB" altLang="en-US" sz="2400" dirty="0"/>
              <a:t> </a:t>
            </a:r>
            <a:r>
              <a:rPr lang="en-GB" altLang="en-US" sz="2400" dirty="0" err="1"/>
              <a:t>định</a:t>
            </a:r>
            <a:r>
              <a:rPr lang="en-GB" altLang="en-US" sz="2400" dirty="0"/>
              <a:t>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2400" dirty="0"/>
              <a:t>H(x) </a:t>
            </a:r>
            <a:r>
              <a:rPr lang="en-GB" altLang="en-US" sz="2400" dirty="0" err="1"/>
              <a:t>dễ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tính</a:t>
            </a:r>
            <a:r>
              <a:rPr lang="en-GB" altLang="en-US" sz="2400" dirty="0"/>
              <a:t> </a:t>
            </a:r>
            <a:r>
              <a:rPr lang="en-GB" altLang="en-US" sz="2400" dirty="0" err="1"/>
              <a:t>đối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với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văn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bản</a:t>
            </a:r>
            <a:r>
              <a:rPr lang="en-GB" altLang="en-US" sz="2400" dirty="0"/>
              <a:t> x </a:t>
            </a:r>
            <a:r>
              <a:rPr lang="en-GB" altLang="en-US" sz="2400" dirty="0" err="1"/>
              <a:t>cho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trước</a:t>
            </a:r>
            <a:r>
              <a:rPr lang="en-GB" altLang="en-US" sz="2400" dirty="0"/>
              <a:t>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2400" dirty="0" err="1"/>
              <a:t>Đối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với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giá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trị</a:t>
            </a:r>
            <a:r>
              <a:rPr lang="en-GB" altLang="en-US" sz="2400" dirty="0"/>
              <a:t> </a:t>
            </a:r>
            <a:r>
              <a:rPr lang="en-GB" altLang="en-US" sz="2400" dirty="0" err="1"/>
              <a:t>băm</a:t>
            </a:r>
            <a:r>
              <a:rPr lang="en-GB" altLang="en-US" sz="2400" dirty="0"/>
              <a:t> </a:t>
            </a:r>
            <a:r>
              <a:rPr lang="en-GB" altLang="en-US" sz="2400" dirty="0" err="1"/>
              <a:t>cho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trước</a:t>
            </a:r>
            <a:r>
              <a:rPr lang="en-GB" altLang="en-US" sz="2400" dirty="0"/>
              <a:t> h, </a:t>
            </a:r>
            <a:r>
              <a:rPr lang="en-GB" altLang="en-US" sz="2400" dirty="0" err="1"/>
              <a:t>hầu</a:t>
            </a:r>
            <a:r>
              <a:rPr lang="en-GB" altLang="en-US" sz="2400" dirty="0"/>
              <a:t> </a:t>
            </a:r>
            <a:r>
              <a:rPr lang="en-GB" altLang="en-US" sz="2400" dirty="0" err="1"/>
              <a:t>như</a:t>
            </a:r>
            <a:r>
              <a:rPr lang="en-GB" altLang="en-US" sz="2400" dirty="0"/>
              <a:t> </a:t>
            </a:r>
            <a:r>
              <a:rPr lang="en-GB" altLang="en-US" sz="2400" dirty="0" err="1"/>
              <a:t>không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thể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tính</a:t>
            </a:r>
            <a:r>
              <a:rPr lang="en-GB" altLang="en-US" sz="2400" dirty="0"/>
              <a:t> </a:t>
            </a:r>
            <a:r>
              <a:rPr lang="en-GB" altLang="en-US" sz="2400" dirty="0" err="1"/>
              <a:t>được</a:t>
            </a:r>
            <a:r>
              <a:rPr lang="en-GB" altLang="en-US" sz="2400" dirty="0"/>
              <a:t> x, </a:t>
            </a:r>
            <a:r>
              <a:rPr lang="en-GB" altLang="en-US" sz="2400" dirty="0" err="1"/>
              <a:t>sao</a:t>
            </a:r>
            <a:r>
              <a:rPr lang="en-GB" altLang="en-US" sz="2400" dirty="0"/>
              <a:t> </a:t>
            </a:r>
            <a:r>
              <a:rPr lang="en-GB" altLang="en-US" sz="2400" dirty="0" err="1"/>
              <a:t>cho</a:t>
            </a:r>
            <a:r>
              <a:rPr lang="en-GB" altLang="en-US" sz="2400" dirty="0"/>
              <a:t>: H(x) = h.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2400" dirty="0" err="1"/>
              <a:t>Đối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với</a:t>
            </a:r>
            <a:r>
              <a:rPr lang="en-GB" altLang="en-US" sz="2400" dirty="0"/>
              <a:t> x </a:t>
            </a:r>
            <a:r>
              <a:rPr lang="en-GB" altLang="en-US" sz="2400" dirty="0" err="1"/>
              <a:t>cho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trước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hầu</a:t>
            </a:r>
            <a:r>
              <a:rPr lang="en-GB" altLang="en-US" sz="2400" dirty="0"/>
              <a:t> </a:t>
            </a:r>
            <a:r>
              <a:rPr lang="en-GB" altLang="en-US" sz="2400" dirty="0" err="1"/>
              <a:t>như</a:t>
            </a:r>
            <a:r>
              <a:rPr lang="en-GB" altLang="en-US" sz="2400" dirty="0"/>
              <a:t> </a:t>
            </a:r>
            <a:r>
              <a:rPr lang="en-GB" altLang="en-US" sz="2400" dirty="0" err="1"/>
              <a:t>không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thể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tính</a:t>
            </a:r>
            <a:r>
              <a:rPr lang="en-GB" altLang="en-US" sz="2400" dirty="0"/>
              <a:t> </a:t>
            </a:r>
            <a:r>
              <a:rPr lang="en-GB" altLang="en-US" sz="2400" dirty="0" err="1"/>
              <a:t>được</a:t>
            </a:r>
            <a:r>
              <a:rPr lang="en-GB" altLang="en-US" sz="2400" dirty="0"/>
              <a:t> y, </a:t>
            </a:r>
            <a:r>
              <a:rPr lang="en-GB" altLang="en-US" sz="2400" dirty="0" err="1"/>
              <a:t>sao</a:t>
            </a:r>
            <a:r>
              <a:rPr lang="en-GB" altLang="en-US" sz="2400" dirty="0"/>
              <a:t> </a:t>
            </a:r>
            <a:r>
              <a:rPr lang="en-GB" altLang="en-US" sz="2400" dirty="0" err="1"/>
              <a:t>cho</a:t>
            </a:r>
            <a:r>
              <a:rPr lang="en-GB" altLang="en-US" sz="2400" dirty="0"/>
              <a:t>: H(y) = H(x), y ≠ x.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2400" dirty="0" err="1"/>
              <a:t>Nói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chung</a:t>
            </a:r>
            <a:r>
              <a:rPr lang="en-GB" altLang="en-US" sz="2400" dirty="0"/>
              <a:t> </a:t>
            </a:r>
            <a:r>
              <a:rPr lang="en-GB" altLang="en-US" sz="2400" dirty="0" err="1"/>
              <a:t>không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thể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tìm</a:t>
            </a:r>
            <a:r>
              <a:rPr lang="en-GB" altLang="en-US" sz="2400" dirty="0"/>
              <a:t> </a:t>
            </a:r>
            <a:r>
              <a:rPr lang="en-GB" altLang="en-US" sz="2400" dirty="0" err="1"/>
              <a:t>được</a:t>
            </a:r>
            <a:r>
              <a:rPr lang="en-GB" altLang="en-US" sz="2400" dirty="0"/>
              <a:t> </a:t>
            </a:r>
            <a:r>
              <a:rPr lang="en-GB" altLang="en-US" sz="2400" dirty="0" err="1"/>
              <a:t>cặp</a:t>
            </a:r>
            <a:r>
              <a:rPr lang="en-GB" altLang="en-US" sz="2400" dirty="0"/>
              <a:t> (</a:t>
            </a:r>
            <a:r>
              <a:rPr lang="en-GB" altLang="en-US" sz="2400" dirty="0" err="1"/>
              <a:t>x,y</a:t>
            </a:r>
            <a:r>
              <a:rPr lang="en-GB" altLang="en-US" sz="2400" dirty="0"/>
              <a:t>), </a:t>
            </a:r>
            <a:r>
              <a:rPr lang="en-GB" altLang="en-US" sz="2400" dirty="0" err="1"/>
              <a:t>sao</a:t>
            </a:r>
            <a:r>
              <a:rPr lang="en-GB" altLang="en-US" sz="2400" dirty="0"/>
              <a:t> </a:t>
            </a:r>
            <a:r>
              <a:rPr lang="en-GB" altLang="en-US" sz="2400" dirty="0" err="1"/>
              <a:t>cho</a:t>
            </a:r>
            <a:r>
              <a:rPr lang="en-GB" altLang="en-US" sz="2400" dirty="0"/>
              <a:t>: H(x) = H(y).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GB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420C773-D3BC-B701-725C-BF0C4F553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229600" cy="731838"/>
          </a:xfrm>
        </p:spPr>
        <p:txBody>
          <a:bodyPr/>
          <a:lstStyle/>
          <a:p>
            <a:pPr eaLnBrk="1" hangingPunct="1"/>
            <a:r>
              <a:rPr lang="en-US" altLang="ko-KR" sz="4000" i="1">
                <a:ea typeface="굴림" panose="020B0600000101010101" pitchFamily="34" charset="-127"/>
              </a:rPr>
              <a:t>Các hàm băm điển hình</a:t>
            </a:r>
            <a:endParaRPr lang="en-US" altLang="en-US" sz="4000" i="1">
              <a:ea typeface="굴림" panose="020B0600000101010101" pitchFamily="34" charset="-127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748E34B-0731-B8C6-CE8D-E5E667A48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23622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altLang="ko-KR" sz="2800" i="1" dirty="0">
                <a:ea typeface="굴림" panose="020B0600000101010101" pitchFamily="34" charset="-127"/>
              </a:rPr>
              <a:t>Message Digest (MD):</a:t>
            </a:r>
            <a:r>
              <a:rPr lang="en-US" altLang="ko-KR" sz="2800" dirty="0">
                <a:ea typeface="굴림" panose="020B0600000101010101" pitchFamily="34" charset="-127"/>
              </a:rPr>
              <a:t>  MD2, MD4 </a:t>
            </a:r>
            <a:r>
              <a:rPr lang="en-US" altLang="ko-KR" sz="2800" dirty="0" err="1">
                <a:ea typeface="굴림" panose="020B0600000101010101" pitchFamily="34" charset="-127"/>
              </a:rPr>
              <a:t>và</a:t>
            </a:r>
            <a:r>
              <a:rPr lang="en-US" altLang="ko-KR" sz="2800" dirty="0">
                <a:ea typeface="굴림" panose="020B0600000101010101" pitchFamily="34" charset="-127"/>
              </a:rPr>
              <a:t> MD5 </a:t>
            </a:r>
            <a:r>
              <a:rPr lang="en-US" altLang="ko-KR" sz="2800" dirty="0" err="1">
                <a:ea typeface="굴림" panose="020B0600000101010101" pitchFamily="34" charset="-127"/>
              </a:rPr>
              <a:t>cùng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độ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dài</a:t>
            </a:r>
            <a:r>
              <a:rPr lang="en-US" altLang="ko-KR" sz="2800" dirty="0">
                <a:ea typeface="굴림" panose="020B0600000101010101" pitchFamily="34" charset="-127"/>
              </a:rPr>
              <a:t> 128 bit.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ko-KR" sz="2800" i="1" dirty="0">
                <a:ea typeface="굴림" panose="020B0600000101010101" pitchFamily="34" charset="-127"/>
              </a:rPr>
              <a:t>Secure Hash Algorithm (SHA): SHA-1 (160 bit), </a:t>
            </a:r>
            <a:r>
              <a:rPr lang="en-US" altLang="en-US" sz="2800" dirty="0"/>
              <a:t>SHA-224, SHA-256, SHA-384,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 SHA-512.</a:t>
            </a:r>
            <a:endParaRPr lang="en-US" altLang="ko-KR" sz="2800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28111F74-CA71-7E64-A4D0-8D52D709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Phương pháp SHA-1: 160 bit</a:t>
            </a:r>
          </a:p>
        </p:txBody>
      </p:sp>
      <p:pic>
        <p:nvPicPr>
          <p:cNvPr id="31747" name="Picture 4" descr="&#10;Picture 14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789599D4-9E74-4063-6A6C-084B7CDC0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34400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FD7F179-2A33-A595-2752-BADE35003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pPr eaLnBrk="1" hangingPunct="1"/>
            <a:r>
              <a:rPr lang="sv-SE" altLang="en-US" sz="4000"/>
              <a:t>Hàm băm đơn giản nhất</a:t>
            </a:r>
            <a:endParaRPr lang="en-GB" altLang="en-US" sz="4000"/>
          </a:p>
        </p:txBody>
      </p:sp>
      <p:pic>
        <p:nvPicPr>
          <p:cNvPr id="32771" name="Picture 5">
            <a:extLst>
              <a:ext uri="{FF2B5EF4-FFF2-40B4-BE49-F238E27FC236}">
                <a16:creationId xmlns:a16="http://schemas.microsoft.com/office/drawing/2014/main" id="{80FCCA69-A4E7-A286-C3A6-CA20917CD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2486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/>
          <a:lstStyle/>
          <a:p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5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5CDE0D5-2F72-C14C-142D-C53087B1D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55638"/>
          </a:xfrm>
        </p:spPr>
        <p:txBody>
          <a:bodyPr/>
          <a:lstStyle/>
          <a:p>
            <a:pPr eaLnBrk="1" hangingPunct="1"/>
            <a:r>
              <a:rPr lang="en-US" altLang="en-US" sz="4000" b="1" dirty="0" err="1" smtClean="0">
                <a:ea typeface="굴림" panose="020B0600000101010101" pitchFamily="34" charset="-127"/>
              </a:rPr>
              <a:t>Khái</a:t>
            </a:r>
            <a:r>
              <a:rPr lang="en-US" altLang="en-US" sz="4000" b="1" dirty="0" smtClean="0">
                <a:ea typeface="굴림" panose="020B0600000101010101" pitchFamily="34" charset="-127"/>
              </a:rPr>
              <a:t> </a:t>
            </a:r>
            <a:r>
              <a:rPr lang="en-US" altLang="en-US" sz="4000" b="1" dirty="0" err="1" smtClean="0">
                <a:ea typeface="굴림" panose="020B0600000101010101" pitchFamily="34" charset="-127"/>
              </a:rPr>
              <a:t>niệm</a:t>
            </a:r>
            <a:endParaRPr lang="en-US" altLang="en-US" sz="4000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C037A5A-67A2-AD3B-EDE8-E373E7AC0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4960" y="1219200"/>
            <a:ext cx="8382000" cy="5257800"/>
          </a:xfrm>
        </p:spPr>
        <p:txBody>
          <a:bodyPr/>
          <a:lstStyle/>
          <a:p>
            <a:pPr eaLnBrk="1" hangingPunct="1"/>
            <a:r>
              <a:rPr lang="en-US" altLang="ko-KR" dirty="0" err="1" smtClean="0">
                <a:ea typeface="굴림" panose="020B0600000101010101" pitchFamily="34" charset="-127"/>
              </a:rPr>
              <a:t>Chữ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ea typeface="굴림" panose="020B0600000101010101" pitchFamily="34" charset="-127"/>
              </a:rPr>
              <a:t>ký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ea typeface="굴림" panose="020B0600000101010101" pitchFamily="34" charset="-127"/>
              </a:rPr>
              <a:t>số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ea typeface="굴림" panose="020B0600000101010101" pitchFamily="34" charset="-127"/>
              </a:rPr>
              <a:t>là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ea typeface="굴림" panose="020B0600000101010101" pitchFamily="34" charset="-127"/>
              </a:rPr>
              <a:t>phương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pháp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chống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thoái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ea typeface="굴림" panose="020B0600000101010101" pitchFamily="34" charset="-127"/>
              </a:rPr>
              <a:t>thác</a:t>
            </a:r>
            <a:r>
              <a:rPr lang="en-US" altLang="ko-KR" dirty="0" smtClean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ea typeface="굴림" panose="020B0600000101010101" pitchFamily="34" charset="-127"/>
              </a:rPr>
              <a:t>tương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tự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chữ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ea typeface="굴림" panose="020B0600000101010101" pitchFamily="34" charset="-127"/>
              </a:rPr>
              <a:t>ký</a:t>
            </a:r>
            <a:r>
              <a:rPr lang="en-US" altLang="ko-KR" dirty="0" smtClean="0">
                <a:ea typeface="굴림" panose="020B0600000101010101" pitchFamily="34" charset="-127"/>
              </a:rPr>
              <a:t>. </a:t>
            </a:r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:</a:t>
            </a:r>
          </a:p>
          <a:p>
            <a:pPr lvl="1" eaLnBrk="1" hangingPunct="1"/>
            <a:r>
              <a:rPr lang="en-US" altLang="en-US" dirty="0" err="1" smtClean="0"/>
              <a:t>Băm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nội</a:t>
            </a:r>
            <a:r>
              <a:rPr lang="en-US" altLang="en-US" dirty="0" smtClean="0"/>
              <a:t> dung </a:t>
            </a:r>
            <a:r>
              <a:rPr lang="en-US" altLang="en-US" dirty="0" err="1" smtClean="0"/>
              <a:t>thông</a:t>
            </a:r>
            <a:r>
              <a:rPr lang="en-US" altLang="en-US" dirty="0" smtClean="0"/>
              <a:t> tin </a:t>
            </a:r>
            <a:r>
              <a:rPr lang="en-US" altLang="en-US" dirty="0" err="1" smtClean="0"/>
              <a:t>cần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gửi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đi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mật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bất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đối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xứng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trị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băm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Khóa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</a:t>
            </a:r>
            <a:r>
              <a:rPr lang="en-US" altLang="en-US" baseline="-25000" dirty="0" err="1" smtClean="0"/>
              <a:t>pr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từ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cặp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khóa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K</a:t>
            </a:r>
            <a:r>
              <a:rPr lang="en-US" altLang="en-US" baseline="-25000" dirty="0" err="1" smtClean="0"/>
              <a:t>pr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K</a:t>
            </a:r>
            <a:r>
              <a:rPr lang="en-US" altLang="en-US" baseline="-25000" dirty="0" err="1" smtClean="0"/>
              <a:t>pb</a:t>
            </a:r>
            <a:r>
              <a:rPr lang="en-US" altLang="en-US" dirty="0" smtClean="0"/>
              <a:t>).</a:t>
            </a:r>
          </a:p>
          <a:p>
            <a:pPr lvl="1" eaLnBrk="1" hangingPunct="1"/>
            <a:r>
              <a:rPr lang="en-US" altLang="en-US" dirty="0" err="1" smtClean="0"/>
              <a:t>Kiểm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/>
              <a:t>.</a:t>
            </a:r>
            <a:endParaRPr lang="en-US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626</Words>
  <Application>Microsoft Office PowerPoint</Application>
  <PresentationFormat>On-screen Show (4:3)</PresentationFormat>
  <Paragraphs>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굴림</vt:lpstr>
      <vt:lpstr>Default Design</vt:lpstr>
      <vt:lpstr>Bài 3 Hàm Băm và Chữ ký số</vt:lpstr>
      <vt:lpstr>Hàm Băm</vt:lpstr>
      <vt:lpstr>Khái niệm </vt:lpstr>
      <vt:lpstr>Nguyên lý mật của Hàm Băm</vt:lpstr>
      <vt:lpstr>Các hàm băm điển hình</vt:lpstr>
      <vt:lpstr>Phương pháp SHA-1: 160 bit</vt:lpstr>
      <vt:lpstr>Hàm băm đơn giản nhất</vt:lpstr>
      <vt:lpstr>Chữ ký số</vt:lpstr>
      <vt:lpstr>Khái niệm</vt:lpstr>
      <vt:lpstr>Tạo Chữ ký số</vt:lpstr>
      <vt:lpstr>Kiểm tra Chữ ký số</vt:lpstr>
      <vt:lpstr>Sơ đồ: Ký văn bản</vt:lpstr>
      <vt:lpstr>Sơ đồ: Kiểm tra chữ ký</vt:lpstr>
      <vt:lpstr>Bao thư số</vt:lpstr>
      <vt:lpstr>Yêu cầu</vt:lpstr>
      <vt:lpstr>Giao thức </vt:lpstr>
      <vt:lpstr>Kiểm tra</vt:lpstr>
      <vt:lpstr>Hết Bài 3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và Bảo mật thông tin</dc:title>
  <dc:creator>Admin</dc:creator>
  <cp:lastModifiedBy>admin</cp:lastModifiedBy>
  <cp:revision>89</cp:revision>
  <dcterms:created xsi:type="dcterms:W3CDTF">2012-09-27T08:34:06Z</dcterms:created>
  <dcterms:modified xsi:type="dcterms:W3CDTF">2024-12-30T09:08:18Z</dcterms:modified>
</cp:coreProperties>
</file>